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0"/>
  </p:notesMasterIdLst>
  <p:sldIdLst>
    <p:sldId id="398" r:id="rId2"/>
    <p:sldId id="399" r:id="rId3"/>
    <p:sldId id="393" r:id="rId4"/>
    <p:sldId id="394" r:id="rId5"/>
    <p:sldId id="395" r:id="rId6"/>
    <p:sldId id="396" r:id="rId7"/>
    <p:sldId id="397" r:id="rId8"/>
    <p:sldId id="40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B850A6-E3E1-48AC-8DF1-A32455B7C6DB}" v="1" dt="2024-04-01T12:32:51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>
        <p:scale>
          <a:sx n="98" d="100"/>
          <a:sy n="98" d="100"/>
        </p:scale>
        <p:origin x="-90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hnaz Sahinkarakas" userId="6ab5f47fef076132" providerId="LiveId" clId="{12B850A6-E3E1-48AC-8DF1-A32455B7C6DB}"/>
    <pc:docChg chg="custSel addSld modSld">
      <pc:chgData name="Sehnaz Sahinkarakas" userId="6ab5f47fef076132" providerId="LiveId" clId="{12B850A6-E3E1-48AC-8DF1-A32455B7C6DB}" dt="2024-04-01T12:35:12.846" v="213" actId="20577"/>
      <pc:docMkLst>
        <pc:docMk/>
      </pc:docMkLst>
      <pc:sldChg chg="modSp new mod">
        <pc:chgData name="Sehnaz Sahinkarakas" userId="6ab5f47fef076132" providerId="LiveId" clId="{12B850A6-E3E1-48AC-8DF1-A32455B7C6DB}" dt="2024-04-01T12:35:12.846" v="213" actId="20577"/>
        <pc:sldMkLst>
          <pc:docMk/>
          <pc:sldMk cId="3075656552" sldId="400"/>
        </pc:sldMkLst>
        <pc:spChg chg="mod">
          <ac:chgData name="Sehnaz Sahinkarakas" userId="6ab5f47fef076132" providerId="LiveId" clId="{12B850A6-E3E1-48AC-8DF1-A32455B7C6DB}" dt="2024-04-01T12:35:08.342" v="204" actId="20577"/>
          <ac:spMkLst>
            <pc:docMk/>
            <pc:sldMk cId="3075656552" sldId="400"/>
            <ac:spMk id="2" creationId="{C59BBB70-C5AE-CBF7-B12D-273B0726B868}"/>
          </ac:spMkLst>
        </pc:spChg>
        <pc:spChg chg="mod">
          <ac:chgData name="Sehnaz Sahinkarakas" userId="6ab5f47fef076132" providerId="LiveId" clId="{12B850A6-E3E1-48AC-8DF1-A32455B7C6DB}" dt="2024-04-01T12:35:12.846" v="213" actId="20577"/>
          <ac:spMkLst>
            <pc:docMk/>
            <pc:sldMk cId="3075656552" sldId="400"/>
            <ac:spMk id="3" creationId="{08356902-69BD-D89B-BABA-48FF05EAAC85}"/>
          </ac:spMkLst>
        </pc:spChg>
      </pc:sldChg>
    </pc:docChg>
  </pc:docChgLst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2.04.2024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ag.edu.tr/tr/universite-kalite-kurumsal-politikal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600200" y="2386743"/>
            <a:ext cx="8991600" cy="1965722"/>
          </a:xfrm>
        </p:spPr>
        <p:txBody>
          <a:bodyPr>
            <a:normAutofit fontScale="90000"/>
          </a:bodyPr>
          <a:lstStyle/>
          <a:p>
            <a:r>
              <a:rPr lang="tr-TR" b="1" cap="none" dirty="0">
                <a:solidFill>
                  <a:srgbClr val="00B050"/>
                </a:solidFill>
              </a:rPr>
              <a:t>Kalite Güvencesi İçin Kurumsal Politika</a:t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b="1" cap="none" dirty="0">
                <a:solidFill>
                  <a:srgbClr val="00B050"/>
                </a:solidFill>
              </a:rPr>
              <a:t/>
            </a:r>
            <a:br>
              <a:rPr lang="tr-TR" b="1" cap="none" dirty="0">
                <a:solidFill>
                  <a:srgbClr val="00B050"/>
                </a:solidFill>
              </a:rPr>
            </a:br>
            <a:r>
              <a:rPr lang="tr-TR" sz="4000" b="1" i="1" cap="none" dirty="0" smtClean="0">
                <a:solidFill>
                  <a:srgbClr val="00B050"/>
                </a:solidFill>
              </a:rPr>
              <a:t>Kaliteli Sohbetler Serisi</a:t>
            </a:r>
            <a:endParaRPr lang="tr-TR" b="1" cap="none" dirty="0">
              <a:solidFill>
                <a:srgbClr val="00B050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i="1" dirty="0"/>
          </a:p>
          <a:p>
            <a:r>
              <a:rPr lang="tr-TR" i="1" dirty="0"/>
              <a:t>Kalite Yönetimi Koordinatörlüğü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96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Eğitimin Konu Başlıkları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/>
              <a:t>Çağ Üniversitesinin Vizyonu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Çağ Üniversitesinin Misyonu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Çağ Üniversitesinin Temel Değerleri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Çağ Üniversitesi Kalite Politikası</a:t>
            </a:r>
          </a:p>
          <a:p>
            <a:pPr marL="457200" indent="-457200">
              <a:buFont typeface="+mj-lt"/>
              <a:buAutoNum type="arabicPeriod"/>
            </a:pPr>
            <a:endParaRPr lang="tr-TR" sz="2400" dirty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19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Çağ Üniversitesinin Vizyonu 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i="1" dirty="0"/>
              <a:t>“Sosyal ve beşerî bilimler alanında eğitim-öğretim, araştırma ve toplumsal katkı çalışmalarında Türkiye’nin önde gelen vakıf üniversitelerinden biri olmak”</a:t>
            </a:r>
            <a:endParaRPr lang="tr-TR" sz="2400" dirty="0"/>
          </a:p>
          <a:p>
            <a:pPr algn="just"/>
            <a:endParaRPr lang="tr-TR" sz="2400" dirty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32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Çağ Üniversitesinin Misyonu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/>
            <a:r>
              <a:rPr lang="tr-TR" sz="2400" i="1" dirty="0"/>
              <a:t>Bilgi üretim ve paylaşım merkezi olarak Atatürkçü Düşünce Sistemi doğrultusunda,</a:t>
            </a:r>
            <a:endParaRPr lang="tr-TR" sz="2400" dirty="0"/>
          </a:p>
          <a:p>
            <a:pPr lvl="1" algn="just"/>
            <a:r>
              <a:rPr lang="tr-TR" sz="2400" i="1" dirty="0"/>
              <a:t>Dünya standartlarında eğitim ve öğretim vererek,</a:t>
            </a:r>
            <a:endParaRPr lang="tr-TR" sz="2400" dirty="0"/>
          </a:p>
          <a:p>
            <a:pPr lvl="1" algn="just"/>
            <a:r>
              <a:rPr lang="tr-TR" sz="2400" i="1" dirty="0"/>
              <a:t>Araştırmacı, sorgulayıcı, girişimci,</a:t>
            </a:r>
            <a:endParaRPr lang="tr-TR" sz="2400" dirty="0"/>
          </a:p>
          <a:p>
            <a:pPr lvl="1" algn="just"/>
            <a:r>
              <a:rPr lang="tr-TR" sz="2400" i="1" dirty="0"/>
              <a:t>Evrensel değerler çerçevesinde topluma ve çevreye duyarlı,</a:t>
            </a:r>
            <a:endParaRPr lang="tr-TR" sz="2400" dirty="0"/>
          </a:p>
          <a:p>
            <a:pPr lvl="1" algn="just"/>
            <a:r>
              <a:rPr lang="tr-TR" sz="2400" i="1" dirty="0"/>
              <a:t>Sosyal sorumluluk bilincine sahip, etik değerleri göz önünde bulunduran,</a:t>
            </a:r>
            <a:endParaRPr lang="tr-TR" sz="2400" dirty="0"/>
          </a:p>
          <a:p>
            <a:pPr lvl="1" algn="just"/>
            <a:r>
              <a:rPr lang="tr-TR" sz="2400" i="1" dirty="0"/>
              <a:t>Özgüveni yüksek, kendini ifade edebilen, yaşama hazır bireyler yetiştirmek.</a:t>
            </a:r>
            <a:endParaRPr lang="tr-TR" sz="2400" dirty="0"/>
          </a:p>
          <a:p>
            <a:pPr algn="just"/>
            <a:endParaRPr lang="tr-TR" sz="2800" dirty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6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Çağ Üniversitesinin Temel Değerleri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/>
              <a:t>Çağ Üniversitesi; gerçekleştirdiği tüm hizmet, süreç ve uygulamalarda temel değerleri ile BM sürdürülebilir kalkınma amaçlarını hareket noktası olarak kabul etmektedir. Çağ Üniversitesinin gerçekleştirdiği tüm faaliyetlerinin temelini teşkil eden değerleri şu şekildedir:</a:t>
            </a:r>
          </a:p>
          <a:p>
            <a:pPr marL="0" indent="0" algn="just">
              <a:buNone/>
            </a:pPr>
            <a:endParaRPr lang="tr-TR" sz="2400" dirty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83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Çağ Üniversitesinin Temel Değerleri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231136" y="2436169"/>
            <a:ext cx="7729728" cy="3101983"/>
          </a:xfrm>
        </p:spPr>
        <p:txBody>
          <a:bodyPr>
            <a:noAutofit/>
          </a:bodyPr>
          <a:lstStyle/>
          <a:p>
            <a:pPr algn="just"/>
            <a:r>
              <a:rPr lang="tr-TR" sz="2400" dirty="0"/>
              <a:t> </a:t>
            </a:r>
            <a:r>
              <a:rPr lang="tr-TR" sz="2400" i="1" dirty="0"/>
              <a:t>Adil olmak</a:t>
            </a:r>
            <a:endParaRPr lang="tr-TR" sz="2400" dirty="0"/>
          </a:p>
          <a:p>
            <a:pPr lvl="0" algn="just"/>
            <a:r>
              <a:rPr lang="tr-TR" sz="2400" i="1" dirty="0"/>
              <a:t>Etik davranmak</a:t>
            </a:r>
            <a:endParaRPr lang="tr-TR" sz="2400" dirty="0"/>
          </a:p>
          <a:p>
            <a:pPr lvl="0" algn="just"/>
            <a:r>
              <a:rPr lang="tr-TR" sz="2400" i="1" dirty="0"/>
              <a:t>Şeffaflık</a:t>
            </a:r>
            <a:endParaRPr lang="tr-TR" sz="2400" dirty="0"/>
          </a:p>
          <a:p>
            <a:pPr lvl="0" algn="just"/>
            <a:r>
              <a:rPr lang="tr-TR" sz="2400" i="1" dirty="0"/>
              <a:t>Bilimsellik</a:t>
            </a:r>
            <a:endParaRPr lang="tr-TR" sz="2400" dirty="0"/>
          </a:p>
          <a:p>
            <a:pPr lvl="0" algn="just"/>
            <a:r>
              <a:rPr lang="tr-TR" sz="2400" i="1" dirty="0"/>
              <a:t>Girişimcilik</a:t>
            </a:r>
            <a:endParaRPr lang="tr-TR" sz="2400" dirty="0"/>
          </a:p>
          <a:p>
            <a:pPr lvl="0" algn="just"/>
            <a:r>
              <a:rPr lang="tr-TR" sz="2400" i="1" dirty="0"/>
              <a:t>Kalite odaklılık</a:t>
            </a:r>
            <a:endParaRPr lang="tr-TR" sz="2400" dirty="0"/>
          </a:p>
          <a:p>
            <a:pPr lvl="0" algn="just"/>
            <a:r>
              <a:rPr lang="tr-TR" sz="2400" i="1" dirty="0"/>
              <a:t>Paydaş odaklılık</a:t>
            </a:r>
            <a:endParaRPr lang="tr-TR" sz="2400" dirty="0"/>
          </a:p>
          <a:p>
            <a:pPr lvl="0" algn="just"/>
            <a:r>
              <a:rPr lang="tr-TR" sz="2400" i="1" dirty="0"/>
              <a:t>Çevreye duyarlılık</a:t>
            </a:r>
            <a:endParaRPr lang="tr-TR" sz="2400" dirty="0"/>
          </a:p>
          <a:p>
            <a:pPr lvl="0" algn="just"/>
            <a:r>
              <a:rPr lang="tr-TR" sz="2400" i="1" dirty="0"/>
              <a:t>ÇAĞ kültürünü benimsemek.</a:t>
            </a:r>
            <a:endParaRPr lang="tr-TR" sz="2400" dirty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0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Çağ Üniversitesi Kalite Politikası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tr-TR" sz="2200" dirty="0"/>
              <a:t>Uluslararasılaşma düzeyini arttırmak,</a:t>
            </a:r>
          </a:p>
          <a:p>
            <a:pPr lvl="0" algn="just"/>
            <a:r>
              <a:rPr lang="tr-TR" sz="2200" dirty="0"/>
              <a:t>Öğrenci başarı ve memnuniyetini temel alarak öğrenci merkezli ve başarı odaklı olmak;</a:t>
            </a:r>
          </a:p>
          <a:p>
            <a:pPr lvl="0" algn="just"/>
            <a:r>
              <a:rPr lang="tr-TR" sz="2200" dirty="0"/>
              <a:t>Araştırma merkezlerini etkin kılarak bölgesel, ulusal ve uluslararası gereksinimlere yönelik araştırmalara yoğunlaşmak;</a:t>
            </a:r>
          </a:p>
          <a:p>
            <a:pPr lvl="0" algn="just"/>
            <a:r>
              <a:rPr lang="tr-TR" sz="2200" dirty="0"/>
              <a:t>Bölgesel ihtiyaçlara yönelik etkinlikleri öncelik olarak benimseyip sosyal sorumluluk anlayışı ile toplumun yaşam kalitesini arttıran çalışmalar yapmak;</a:t>
            </a:r>
          </a:p>
          <a:p>
            <a:pPr lvl="0" algn="just"/>
            <a:r>
              <a:rPr lang="tr-TR" sz="2200" dirty="0"/>
              <a:t>Duyarlı bir yönetim anlayışı ile öğrenmeyi kolaylaştırıcı ve destekleyici ortamlar sağlamaktır.</a:t>
            </a:r>
          </a:p>
          <a:p>
            <a:pPr algn="just"/>
            <a:endParaRPr lang="tr-TR" sz="2200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60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C59BBB70-C5AE-CBF7-B12D-273B0726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Kurumsal Politikalar</a:t>
            </a:r>
            <a:endParaRPr lang="tr-TR" cap="none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8356902-69BD-D89B-BABA-48FF05EAA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1852"/>
            <a:ext cx="7729728" cy="3101983"/>
          </a:xfrm>
        </p:spPr>
        <p:txBody>
          <a:bodyPr>
            <a:noAutofit/>
          </a:bodyPr>
          <a:lstStyle/>
          <a:p>
            <a:r>
              <a:rPr lang="tr-TR" sz="2200" dirty="0"/>
              <a:t>Kalite politikamızın yanı sıra Üniversitemizin aşağıda belirtilen kurumsal politikaları belirlenmiş ve paydaşlarla web ortamında paylaşılmıştır:</a:t>
            </a:r>
          </a:p>
          <a:p>
            <a:pPr lvl="1"/>
            <a:r>
              <a:rPr lang="tr-TR" sz="2200" dirty="0"/>
              <a:t>Eğitim Öğretim Politikası</a:t>
            </a:r>
          </a:p>
          <a:p>
            <a:pPr lvl="1"/>
            <a:r>
              <a:rPr lang="tr-TR" sz="2200" dirty="0"/>
              <a:t>Araştırma Geliştirme Politikası</a:t>
            </a:r>
          </a:p>
          <a:p>
            <a:pPr lvl="1"/>
            <a:r>
              <a:rPr lang="tr-TR" sz="2200" dirty="0"/>
              <a:t>Toplumsal Katkı Politikası </a:t>
            </a:r>
          </a:p>
          <a:p>
            <a:pPr lvl="1"/>
            <a:r>
              <a:rPr lang="tr-TR" sz="2200" dirty="0"/>
              <a:t>Uluslararasılaşma Politikası </a:t>
            </a:r>
          </a:p>
          <a:p>
            <a:pPr lvl="1"/>
            <a:r>
              <a:rPr lang="tr-TR" sz="2200" dirty="0"/>
              <a:t>Yönetişim Politikası</a:t>
            </a:r>
          </a:p>
          <a:p>
            <a:r>
              <a:rPr lang="tr-TR" sz="2200" dirty="0" smtClean="0"/>
              <a:t>Bkz</a:t>
            </a:r>
            <a:r>
              <a:rPr lang="tr-TR" sz="2200" dirty="0"/>
              <a:t>. </a:t>
            </a:r>
            <a:r>
              <a:rPr lang="tr-TR" sz="2200" dirty="0">
                <a:hlinkClick r:id="rId2"/>
              </a:rPr>
              <a:t>https://www.cag.edu.tr/tr/universite-kalite-kurumsal-politikalar</a:t>
            </a:r>
            <a:r>
              <a:rPr lang="tr-TR" sz="2200" dirty="0"/>
              <a:t>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16" y="-5"/>
            <a:ext cx="26614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5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59121</TotalTime>
  <Words>246</Words>
  <Application>Microsoft Office PowerPoint</Application>
  <PresentationFormat>Özel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Paket</vt:lpstr>
      <vt:lpstr>Kalite Güvencesi İçin Kurumsal Politika  Kaliteli Sohbetler Serisi</vt:lpstr>
      <vt:lpstr>Eğitimin Konu Başlıkları</vt:lpstr>
      <vt:lpstr>Çağ Üniversitesinin Vizyonu </vt:lpstr>
      <vt:lpstr>Çağ Üniversitesinin Misyonu</vt:lpstr>
      <vt:lpstr>Çağ Üniversitesinin Temel Değerleri</vt:lpstr>
      <vt:lpstr>Çağ Üniversitesinin Temel Değerleri</vt:lpstr>
      <vt:lpstr>Çağ Üniversitesi Kalite Politikası</vt:lpstr>
      <vt:lpstr>Kurumsal Politikalar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165</cp:revision>
  <dcterms:created xsi:type="dcterms:W3CDTF">2021-10-23T00:07:47Z</dcterms:created>
  <dcterms:modified xsi:type="dcterms:W3CDTF">2024-04-02T06:11:18Z</dcterms:modified>
</cp:coreProperties>
</file>