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4"/>
  </p:notesMasterIdLst>
  <p:sldIdLst>
    <p:sldId id="256" r:id="rId2"/>
    <p:sldId id="268" r:id="rId3"/>
    <p:sldId id="264" r:id="rId4"/>
    <p:sldId id="265" r:id="rId5"/>
    <p:sldId id="266" r:id="rId6"/>
    <p:sldId id="257" r:id="rId7"/>
    <p:sldId id="258" r:id="rId8"/>
    <p:sldId id="267" r:id="rId9"/>
    <p:sldId id="259" r:id="rId10"/>
    <p:sldId id="261" r:id="rId11"/>
    <p:sldId id="260" r:id="rId12"/>
    <p:sldId id="263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>
        <p:scale>
          <a:sx n="80" d="100"/>
          <a:sy n="80" d="100"/>
        </p:scale>
        <p:origin x="-768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10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D2EC52-4B65-42A9-A803-24E9CA04769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DA15B1A2-58D5-42B0-9554-861F053D9E4A}">
      <dgm:prSet phldrT="[Metin]"/>
      <dgm:spPr/>
      <dgm:t>
        <a:bodyPr/>
        <a:lstStyle/>
        <a:p>
          <a:r>
            <a:rPr lang="tr-TR" dirty="0" smtClean="0"/>
            <a:t>2021</a:t>
          </a:r>
          <a:endParaRPr lang="tr-TR" dirty="0"/>
        </a:p>
      </dgm:t>
    </dgm:pt>
    <dgm:pt modelId="{62765650-149C-430C-B258-F5A39198EF59}" type="parTrans" cxnId="{E45F275A-BBA9-4158-8940-0425F9AAD18C}">
      <dgm:prSet/>
      <dgm:spPr/>
      <dgm:t>
        <a:bodyPr/>
        <a:lstStyle/>
        <a:p>
          <a:endParaRPr lang="tr-TR"/>
        </a:p>
      </dgm:t>
    </dgm:pt>
    <dgm:pt modelId="{C4AC14AD-635D-47B6-9D28-253FB8DE7AAD}" type="sibTrans" cxnId="{E45F275A-BBA9-4158-8940-0425F9AAD18C}">
      <dgm:prSet/>
      <dgm:spPr/>
      <dgm:t>
        <a:bodyPr/>
        <a:lstStyle/>
        <a:p>
          <a:endParaRPr lang="tr-TR"/>
        </a:p>
      </dgm:t>
    </dgm:pt>
    <dgm:pt modelId="{93E312EF-C148-491F-9AFC-E5C6C79B49A0}">
      <dgm:prSet phldrT="[Metin]"/>
      <dgm:spPr/>
      <dgm:t>
        <a:bodyPr/>
        <a:lstStyle/>
        <a:p>
          <a:r>
            <a:rPr lang="tr-TR" dirty="0" smtClean="0"/>
            <a:t>2022</a:t>
          </a:r>
          <a:endParaRPr lang="tr-TR" dirty="0"/>
        </a:p>
      </dgm:t>
    </dgm:pt>
    <dgm:pt modelId="{CE756E88-3AA3-45C7-BE0D-C8F6ADAB2D67}" type="parTrans" cxnId="{9DC5C8CD-D84D-45E7-995B-26600C728471}">
      <dgm:prSet/>
      <dgm:spPr/>
      <dgm:t>
        <a:bodyPr/>
        <a:lstStyle/>
        <a:p>
          <a:endParaRPr lang="tr-TR"/>
        </a:p>
      </dgm:t>
    </dgm:pt>
    <dgm:pt modelId="{544847CB-C40C-4349-BAB4-4805817F2A98}" type="sibTrans" cxnId="{9DC5C8CD-D84D-45E7-995B-26600C728471}">
      <dgm:prSet/>
      <dgm:spPr/>
      <dgm:t>
        <a:bodyPr/>
        <a:lstStyle/>
        <a:p>
          <a:endParaRPr lang="tr-TR"/>
        </a:p>
      </dgm:t>
    </dgm:pt>
    <dgm:pt modelId="{E16AF5E7-CAD0-47C7-BE8C-00AC8EB11F00}">
      <dgm:prSet phldrT="[Metin]"/>
      <dgm:spPr/>
      <dgm:t>
        <a:bodyPr/>
        <a:lstStyle/>
        <a:p>
          <a:r>
            <a:rPr lang="tr-TR" dirty="0" smtClean="0"/>
            <a:t>2023</a:t>
          </a:r>
          <a:endParaRPr lang="tr-TR" dirty="0"/>
        </a:p>
      </dgm:t>
    </dgm:pt>
    <dgm:pt modelId="{74E2BA91-F18B-47FF-90E7-E716B44F588F}" type="parTrans" cxnId="{B5F552F7-FAD9-4391-8BAC-494E1BB981E7}">
      <dgm:prSet/>
      <dgm:spPr/>
      <dgm:t>
        <a:bodyPr/>
        <a:lstStyle/>
        <a:p>
          <a:endParaRPr lang="tr-TR"/>
        </a:p>
      </dgm:t>
    </dgm:pt>
    <dgm:pt modelId="{2204EED5-8C0F-4F1A-8289-144F353C27C3}" type="sibTrans" cxnId="{B5F552F7-FAD9-4391-8BAC-494E1BB981E7}">
      <dgm:prSet/>
      <dgm:spPr/>
      <dgm:t>
        <a:bodyPr/>
        <a:lstStyle/>
        <a:p>
          <a:endParaRPr lang="tr-TR"/>
        </a:p>
      </dgm:t>
    </dgm:pt>
    <dgm:pt modelId="{870A7F81-EA0E-495D-9A35-9B535E5E5CBA}">
      <dgm:prSet/>
      <dgm:spPr/>
      <dgm:t>
        <a:bodyPr/>
        <a:lstStyle/>
        <a:p>
          <a:r>
            <a:rPr lang="tr-TR" dirty="0" smtClean="0"/>
            <a:t>2025</a:t>
          </a:r>
          <a:endParaRPr lang="tr-TR" dirty="0"/>
        </a:p>
      </dgm:t>
    </dgm:pt>
    <dgm:pt modelId="{78FE5768-2FA7-469D-870F-96FF88DB697C}" type="parTrans" cxnId="{BBCA5186-67FE-4C16-AC54-3FA55C721BF7}">
      <dgm:prSet/>
      <dgm:spPr/>
      <dgm:t>
        <a:bodyPr/>
        <a:lstStyle/>
        <a:p>
          <a:endParaRPr lang="tr-TR"/>
        </a:p>
      </dgm:t>
    </dgm:pt>
    <dgm:pt modelId="{77792E59-D9B0-4A46-9EF3-F8BBAFD4F157}" type="sibTrans" cxnId="{BBCA5186-67FE-4C16-AC54-3FA55C721BF7}">
      <dgm:prSet/>
      <dgm:spPr/>
      <dgm:t>
        <a:bodyPr/>
        <a:lstStyle/>
        <a:p>
          <a:endParaRPr lang="tr-TR"/>
        </a:p>
      </dgm:t>
    </dgm:pt>
    <dgm:pt modelId="{5A4EA481-26BF-4783-958E-AF30DB406C41}">
      <dgm:prSet/>
      <dgm:spPr/>
      <dgm:t>
        <a:bodyPr/>
        <a:lstStyle/>
        <a:p>
          <a:r>
            <a:rPr lang="tr-TR" dirty="0" smtClean="0"/>
            <a:t>2024</a:t>
          </a:r>
          <a:endParaRPr lang="tr-TR" dirty="0"/>
        </a:p>
      </dgm:t>
    </dgm:pt>
    <dgm:pt modelId="{F7FB1DBC-6C68-4E5D-B66E-A178EF6CE8EB}" type="parTrans" cxnId="{4D6FDE8C-D6E0-4E9D-B42D-42E38379B8A2}">
      <dgm:prSet/>
      <dgm:spPr/>
      <dgm:t>
        <a:bodyPr/>
        <a:lstStyle/>
        <a:p>
          <a:endParaRPr lang="tr-TR"/>
        </a:p>
      </dgm:t>
    </dgm:pt>
    <dgm:pt modelId="{475A90B5-34C4-41AC-A8C5-9895F2CA340E}" type="sibTrans" cxnId="{4D6FDE8C-D6E0-4E9D-B42D-42E38379B8A2}">
      <dgm:prSet/>
      <dgm:spPr/>
      <dgm:t>
        <a:bodyPr/>
        <a:lstStyle/>
        <a:p>
          <a:endParaRPr lang="tr-TR"/>
        </a:p>
      </dgm:t>
    </dgm:pt>
    <dgm:pt modelId="{7729FEBE-3D45-4E24-AB10-7BA4487F258A}" type="pres">
      <dgm:prSet presAssocID="{53D2EC52-4B65-42A9-A803-24E9CA047690}" presName="arrowDiagram" presStyleCnt="0">
        <dgm:presLayoutVars>
          <dgm:chMax val="5"/>
          <dgm:dir/>
          <dgm:resizeHandles val="exact"/>
        </dgm:presLayoutVars>
      </dgm:prSet>
      <dgm:spPr/>
    </dgm:pt>
    <dgm:pt modelId="{824C5AA6-CD94-40A5-BB53-DA277F27B1FB}" type="pres">
      <dgm:prSet presAssocID="{53D2EC52-4B65-42A9-A803-24E9CA047690}" presName="arrow" presStyleLbl="bgShp" presStyleIdx="0" presStyleCnt="1" custAng="20340999" custScaleY="48740" custLinFactNeighborY="35065"/>
      <dgm:spPr>
        <a:solidFill>
          <a:schemeClr val="accent1"/>
        </a:solidFill>
      </dgm:spPr>
    </dgm:pt>
    <dgm:pt modelId="{D65512FC-A548-4498-8B13-11651431B9ED}" type="pres">
      <dgm:prSet presAssocID="{53D2EC52-4B65-42A9-A803-24E9CA047690}" presName="arrowDiagram5" presStyleCnt="0"/>
      <dgm:spPr/>
    </dgm:pt>
    <dgm:pt modelId="{B6289B4A-F0DB-4C89-BE3E-5969244101AB}" type="pres">
      <dgm:prSet presAssocID="{DA15B1A2-58D5-42B0-9554-861F053D9E4A}" presName="bullet5a" presStyleLbl="node1" presStyleIdx="0" presStyleCnt="5"/>
      <dgm:spPr/>
    </dgm:pt>
    <dgm:pt modelId="{9D0F8977-D072-4DA6-AC6F-85372FE1EFD5}" type="pres">
      <dgm:prSet presAssocID="{DA15B1A2-58D5-42B0-9554-861F053D9E4A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A9E0EB-7137-4913-95F7-0E9A3D080121}" type="pres">
      <dgm:prSet presAssocID="{93E312EF-C148-491F-9AFC-E5C6C79B49A0}" presName="bullet5b" presStyleLbl="node1" presStyleIdx="1" presStyleCnt="5"/>
      <dgm:spPr/>
    </dgm:pt>
    <dgm:pt modelId="{25828FB6-829E-4F1D-AD5E-9A79596A0E01}" type="pres">
      <dgm:prSet presAssocID="{93E312EF-C148-491F-9AFC-E5C6C79B49A0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CA033A-5438-4B72-97D3-925384A5F521}" type="pres">
      <dgm:prSet presAssocID="{E16AF5E7-CAD0-47C7-BE8C-00AC8EB11F00}" presName="bullet5c" presStyleLbl="node1" presStyleIdx="2" presStyleCnt="5"/>
      <dgm:spPr/>
    </dgm:pt>
    <dgm:pt modelId="{500D50C3-A229-4D5C-A9D9-4A527B2F2108}" type="pres">
      <dgm:prSet presAssocID="{E16AF5E7-CAD0-47C7-BE8C-00AC8EB11F00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BDD6D3-2ED5-4434-9D33-230A8529CA59}" type="pres">
      <dgm:prSet presAssocID="{5A4EA481-26BF-4783-958E-AF30DB406C41}" presName="bullet5d" presStyleLbl="node1" presStyleIdx="3" presStyleCnt="5"/>
      <dgm:spPr/>
    </dgm:pt>
    <dgm:pt modelId="{EAC1E490-A145-4DCF-9DE6-DF269587E87A}" type="pres">
      <dgm:prSet presAssocID="{5A4EA481-26BF-4783-958E-AF30DB406C41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E2BA18-2DE6-4C93-8E3B-1F2A4E260E02}" type="pres">
      <dgm:prSet presAssocID="{870A7F81-EA0E-495D-9A35-9B535E5E5CBA}" presName="bullet5e" presStyleLbl="node1" presStyleIdx="4" presStyleCnt="5"/>
      <dgm:spPr/>
    </dgm:pt>
    <dgm:pt modelId="{94B01CFB-7030-4192-9FE7-839600C9C928}" type="pres">
      <dgm:prSet presAssocID="{870A7F81-EA0E-495D-9A35-9B535E5E5CBA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53D4D23-5619-474E-9A4A-07DF7DD31833}" type="presOf" srcId="{DA15B1A2-58D5-42B0-9554-861F053D9E4A}" destId="{9D0F8977-D072-4DA6-AC6F-85372FE1EFD5}" srcOrd="0" destOrd="0" presId="urn:microsoft.com/office/officeart/2005/8/layout/arrow2"/>
    <dgm:cxn modelId="{B5F552F7-FAD9-4391-8BAC-494E1BB981E7}" srcId="{53D2EC52-4B65-42A9-A803-24E9CA047690}" destId="{E16AF5E7-CAD0-47C7-BE8C-00AC8EB11F00}" srcOrd="2" destOrd="0" parTransId="{74E2BA91-F18B-47FF-90E7-E716B44F588F}" sibTransId="{2204EED5-8C0F-4F1A-8289-144F353C27C3}"/>
    <dgm:cxn modelId="{AE056D87-6199-45B6-9272-74CE844EECF5}" type="presOf" srcId="{53D2EC52-4B65-42A9-A803-24E9CA047690}" destId="{7729FEBE-3D45-4E24-AB10-7BA4487F258A}" srcOrd="0" destOrd="0" presId="urn:microsoft.com/office/officeart/2005/8/layout/arrow2"/>
    <dgm:cxn modelId="{7C1D7078-CC35-4D8E-9B39-0520C9BB19EC}" type="presOf" srcId="{93E312EF-C148-491F-9AFC-E5C6C79B49A0}" destId="{25828FB6-829E-4F1D-AD5E-9A79596A0E01}" srcOrd="0" destOrd="0" presId="urn:microsoft.com/office/officeart/2005/8/layout/arrow2"/>
    <dgm:cxn modelId="{BBCA5186-67FE-4C16-AC54-3FA55C721BF7}" srcId="{53D2EC52-4B65-42A9-A803-24E9CA047690}" destId="{870A7F81-EA0E-495D-9A35-9B535E5E5CBA}" srcOrd="4" destOrd="0" parTransId="{78FE5768-2FA7-469D-870F-96FF88DB697C}" sibTransId="{77792E59-D9B0-4A46-9EF3-F8BBAFD4F157}"/>
    <dgm:cxn modelId="{37884BC1-5A1F-445A-9167-C3A92FCDF536}" type="presOf" srcId="{E16AF5E7-CAD0-47C7-BE8C-00AC8EB11F00}" destId="{500D50C3-A229-4D5C-A9D9-4A527B2F2108}" srcOrd="0" destOrd="0" presId="urn:microsoft.com/office/officeart/2005/8/layout/arrow2"/>
    <dgm:cxn modelId="{132DF912-E3CD-414E-ABD4-F1080AFA27D6}" type="presOf" srcId="{5A4EA481-26BF-4783-958E-AF30DB406C41}" destId="{EAC1E490-A145-4DCF-9DE6-DF269587E87A}" srcOrd="0" destOrd="0" presId="urn:microsoft.com/office/officeart/2005/8/layout/arrow2"/>
    <dgm:cxn modelId="{9DC5C8CD-D84D-45E7-995B-26600C728471}" srcId="{53D2EC52-4B65-42A9-A803-24E9CA047690}" destId="{93E312EF-C148-491F-9AFC-E5C6C79B49A0}" srcOrd="1" destOrd="0" parTransId="{CE756E88-3AA3-45C7-BE0D-C8F6ADAB2D67}" sibTransId="{544847CB-C40C-4349-BAB4-4805817F2A98}"/>
    <dgm:cxn modelId="{E45F275A-BBA9-4158-8940-0425F9AAD18C}" srcId="{53D2EC52-4B65-42A9-A803-24E9CA047690}" destId="{DA15B1A2-58D5-42B0-9554-861F053D9E4A}" srcOrd="0" destOrd="0" parTransId="{62765650-149C-430C-B258-F5A39198EF59}" sibTransId="{C4AC14AD-635D-47B6-9D28-253FB8DE7AAD}"/>
    <dgm:cxn modelId="{4D6FDE8C-D6E0-4E9D-B42D-42E38379B8A2}" srcId="{53D2EC52-4B65-42A9-A803-24E9CA047690}" destId="{5A4EA481-26BF-4783-958E-AF30DB406C41}" srcOrd="3" destOrd="0" parTransId="{F7FB1DBC-6C68-4E5D-B66E-A178EF6CE8EB}" sibTransId="{475A90B5-34C4-41AC-A8C5-9895F2CA340E}"/>
    <dgm:cxn modelId="{16A1D6D9-4EF4-4D0A-A1CB-5F3E964BEC4E}" type="presOf" srcId="{870A7F81-EA0E-495D-9A35-9B535E5E5CBA}" destId="{94B01CFB-7030-4192-9FE7-839600C9C928}" srcOrd="0" destOrd="0" presId="urn:microsoft.com/office/officeart/2005/8/layout/arrow2"/>
    <dgm:cxn modelId="{9ADF61F8-430C-42C7-B9A0-171B5D69C1A3}" type="presParOf" srcId="{7729FEBE-3D45-4E24-AB10-7BA4487F258A}" destId="{824C5AA6-CD94-40A5-BB53-DA277F27B1FB}" srcOrd="0" destOrd="0" presId="urn:microsoft.com/office/officeart/2005/8/layout/arrow2"/>
    <dgm:cxn modelId="{2B119889-1681-4012-8F6E-10FDDDFC8993}" type="presParOf" srcId="{7729FEBE-3D45-4E24-AB10-7BA4487F258A}" destId="{D65512FC-A548-4498-8B13-11651431B9ED}" srcOrd="1" destOrd="0" presId="urn:microsoft.com/office/officeart/2005/8/layout/arrow2"/>
    <dgm:cxn modelId="{08C00CDD-D0AE-43B7-92DB-56995658D532}" type="presParOf" srcId="{D65512FC-A548-4498-8B13-11651431B9ED}" destId="{B6289B4A-F0DB-4C89-BE3E-5969244101AB}" srcOrd="0" destOrd="0" presId="urn:microsoft.com/office/officeart/2005/8/layout/arrow2"/>
    <dgm:cxn modelId="{D72E0262-CB3B-4739-8EF4-70BC68323B92}" type="presParOf" srcId="{D65512FC-A548-4498-8B13-11651431B9ED}" destId="{9D0F8977-D072-4DA6-AC6F-85372FE1EFD5}" srcOrd="1" destOrd="0" presId="urn:microsoft.com/office/officeart/2005/8/layout/arrow2"/>
    <dgm:cxn modelId="{0D8E1DFC-C75D-4DCB-BE35-933315D413A5}" type="presParOf" srcId="{D65512FC-A548-4498-8B13-11651431B9ED}" destId="{59A9E0EB-7137-4913-95F7-0E9A3D080121}" srcOrd="2" destOrd="0" presId="urn:microsoft.com/office/officeart/2005/8/layout/arrow2"/>
    <dgm:cxn modelId="{9A2B1298-55B5-4C18-B087-19112562F515}" type="presParOf" srcId="{D65512FC-A548-4498-8B13-11651431B9ED}" destId="{25828FB6-829E-4F1D-AD5E-9A79596A0E01}" srcOrd="3" destOrd="0" presId="urn:microsoft.com/office/officeart/2005/8/layout/arrow2"/>
    <dgm:cxn modelId="{6B4988D2-8A28-41E9-9633-826A69A0A50D}" type="presParOf" srcId="{D65512FC-A548-4498-8B13-11651431B9ED}" destId="{34CA033A-5438-4B72-97D3-925384A5F521}" srcOrd="4" destOrd="0" presId="urn:microsoft.com/office/officeart/2005/8/layout/arrow2"/>
    <dgm:cxn modelId="{AFC98418-746F-4B3A-810C-19A00C57D547}" type="presParOf" srcId="{D65512FC-A548-4498-8B13-11651431B9ED}" destId="{500D50C3-A229-4D5C-A9D9-4A527B2F2108}" srcOrd="5" destOrd="0" presId="urn:microsoft.com/office/officeart/2005/8/layout/arrow2"/>
    <dgm:cxn modelId="{E96D3572-65AA-4ACF-8BDF-22042A812B7C}" type="presParOf" srcId="{D65512FC-A548-4498-8B13-11651431B9ED}" destId="{09BDD6D3-2ED5-4434-9D33-230A8529CA59}" srcOrd="6" destOrd="0" presId="urn:microsoft.com/office/officeart/2005/8/layout/arrow2"/>
    <dgm:cxn modelId="{2A16F1FD-96D4-4685-B8DE-4F62DFC7631D}" type="presParOf" srcId="{D65512FC-A548-4498-8B13-11651431B9ED}" destId="{EAC1E490-A145-4DCF-9DE6-DF269587E87A}" srcOrd="7" destOrd="0" presId="urn:microsoft.com/office/officeart/2005/8/layout/arrow2"/>
    <dgm:cxn modelId="{4E894B13-2859-4130-9770-BCFC18B55872}" type="presParOf" srcId="{D65512FC-A548-4498-8B13-11651431B9ED}" destId="{7DE2BA18-2DE6-4C93-8E3B-1F2A4E260E02}" srcOrd="8" destOrd="0" presId="urn:microsoft.com/office/officeart/2005/8/layout/arrow2"/>
    <dgm:cxn modelId="{FE08AE9F-3D6B-42DB-A0CD-9E140117AE10}" type="presParOf" srcId="{D65512FC-A548-4498-8B13-11651431B9ED}" destId="{94B01CFB-7030-4192-9FE7-839600C9C928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C5AA6-CD94-40A5-BB53-DA277F27B1FB}">
      <dsp:nvSpPr>
        <dsp:cNvPr id="0" name=""/>
        <dsp:cNvSpPr/>
      </dsp:nvSpPr>
      <dsp:spPr>
        <a:xfrm rot="20340999">
          <a:off x="96894" y="1617541"/>
          <a:ext cx="5109203" cy="155639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89B4A-F0DB-4C89-BE3E-5969244101AB}">
      <dsp:nvSpPr>
        <dsp:cNvPr id="0" name=""/>
        <dsp:cNvSpPr/>
      </dsp:nvSpPr>
      <dsp:spPr>
        <a:xfrm>
          <a:off x="600150" y="2053899"/>
          <a:ext cx="117511" cy="1175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F8977-D072-4DA6-AC6F-85372FE1EFD5}">
      <dsp:nvSpPr>
        <dsp:cNvPr id="0" name=""/>
        <dsp:cNvSpPr/>
      </dsp:nvSpPr>
      <dsp:spPr>
        <a:xfrm>
          <a:off x="658906" y="2112655"/>
          <a:ext cx="669305" cy="759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267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2021</a:t>
          </a:r>
          <a:endParaRPr lang="tr-TR" sz="2300" kern="1200" dirty="0"/>
        </a:p>
      </dsp:txBody>
      <dsp:txXfrm>
        <a:off x="658906" y="2112655"/>
        <a:ext cx="669305" cy="759993"/>
      </dsp:txXfrm>
    </dsp:sp>
    <dsp:sp modelId="{59A9E0EB-7137-4913-95F7-0E9A3D080121}">
      <dsp:nvSpPr>
        <dsp:cNvPr id="0" name=""/>
        <dsp:cNvSpPr/>
      </dsp:nvSpPr>
      <dsp:spPr>
        <a:xfrm>
          <a:off x="1236246" y="1442711"/>
          <a:ext cx="183931" cy="183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28FB6-829E-4F1D-AD5E-9A79596A0E01}">
      <dsp:nvSpPr>
        <dsp:cNvPr id="0" name=""/>
        <dsp:cNvSpPr/>
      </dsp:nvSpPr>
      <dsp:spPr>
        <a:xfrm>
          <a:off x="1328212" y="1534676"/>
          <a:ext cx="848127" cy="13379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461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2022</a:t>
          </a:r>
          <a:endParaRPr lang="tr-TR" sz="2300" kern="1200" dirty="0"/>
        </a:p>
      </dsp:txBody>
      <dsp:txXfrm>
        <a:off x="1328212" y="1534676"/>
        <a:ext cx="848127" cy="1337972"/>
      </dsp:txXfrm>
    </dsp:sp>
    <dsp:sp modelId="{34CA033A-5438-4B72-97D3-925384A5F521}">
      <dsp:nvSpPr>
        <dsp:cNvPr id="0" name=""/>
        <dsp:cNvSpPr/>
      </dsp:nvSpPr>
      <dsp:spPr>
        <a:xfrm>
          <a:off x="2053719" y="955420"/>
          <a:ext cx="245241" cy="2452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D50C3-A229-4D5C-A9D9-4A527B2F2108}">
      <dsp:nvSpPr>
        <dsp:cNvPr id="0" name=""/>
        <dsp:cNvSpPr/>
      </dsp:nvSpPr>
      <dsp:spPr>
        <a:xfrm>
          <a:off x="2176340" y="1078041"/>
          <a:ext cx="986076" cy="17946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49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2023</a:t>
          </a:r>
          <a:endParaRPr lang="tr-TR" sz="2300" kern="1200" dirty="0"/>
        </a:p>
      </dsp:txBody>
      <dsp:txXfrm>
        <a:off x="2176340" y="1078041"/>
        <a:ext cx="986076" cy="1794607"/>
      </dsp:txXfrm>
    </dsp:sp>
    <dsp:sp modelId="{09BDD6D3-2ED5-4434-9D33-230A8529CA59}">
      <dsp:nvSpPr>
        <dsp:cNvPr id="0" name=""/>
        <dsp:cNvSpPr/>
      </dsp:nvSpPr>
      <dsp:spPr>
        <a:xfrm>
          <a:off x="3004031" y="574785"/>
          <a:ext cx="316770" cy="3167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1E490-A145-4DCF-9DE6-DF269587E87A}">
      <dsp:nvSpPr>
        <dsp:cNvPr id="0" name=""/>
        <dsp:cNvSpPr/>
      </dsp:nvSpPr>
      <dsp:spPr>
        <a:xfrm>
          <a:off x="3162416" y="733170"/>
          <a:ext cx="1021840" cy="2139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850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2024</a:t>
          </a:r>
          <a:endParaRPr lang="tr-TR" sz="2300" kern="1200" dirty="0"/>
        </a:p>
      </dsp:txBody>
      <dsp:txXfrm>
        <a:off x="3162416" y="733170"/>
        <a:ext cx="1021840" cy="2139478"/>
      </dsp:txXfrm>
    </dsp:sp>
    <dsp:sp modelId="{7DE2BA18-2DE6-4C93-8E3B-1F2A4E260E02}">
      <dsp:nvSpPr>
        <dsp:cNvPr id="0" name=""/>
        <dsp:cNvSpPr/>
      </dsp:nvSpPr>
      <dsp:spPr>
        <a:xfrm>
          <a:off x="3982443" y="320602"/>
          <a:ext cx="403627" cy="4036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01CFB-7030-4192-9FE7-839600C9C928}">
      <dsp:nvSpPr>
        <dsp:cNvPr id="0" name=""/>
        <dsp:cNvSpPr/>
      </dsp:nvSpPr>
      <dsp:spPr>
        <a:xfrm>
          <a:off x="4184256" y="522416"/>
          <a:ext cx="1021840" cy="2350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74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2025</a:t>
          </a:r>
          <a:endParaRPr lang="tr-TR" sz="2300" kern="1200" dirty="0"/>
        </a:p>
      </dsp:txBody>
      <dsp:txXfrm>
        <a:off x="4184256" y="522416"/>
        <a:ext cx="1021840" cy="2350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089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1043399" indent="-401307" defTabSz="914089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605229" indent="-321046" defTabSz="914089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2247321" indent="-321046" defTabSz="914089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889413" indent="-321046" defTabSz="914089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3531504" indent="-321046" defTabSz="9140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4173596" indent="-321046" defTabSz="9140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4815688" indent="-321046" defTabSz="9140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5457779" indent="-321046" defTabSz="9140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85F132C-9458-4867-A57B-E4CC82AA35F8}" type="slidenum">
              <a:rPr lang="tr-TR" smtClean="0">
                <a:latin typeface="Arial" pitchFamily="34" charset="0"/>
              </a:rPr>
              <a:pPr eaLnBrk="1" hangingPunct="1"/>
              <a:t>4</a:t>
            </a:fld>
            <a:endParaRPr lang="tr-TR" smtClean="0">
              <a:latin typeface="Arial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089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1043399" indent="-401307" defTabSz="914089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605229" indent="-321046" defTabSz="914089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2247321" indent="-321046" defTabSz="914089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889413" indent="-321046" defTabSz="914089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3531504" indent="-321046" defTabSz="9140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4173596" indent="-321046" defTabSz="9140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4815688" indent="-321046" defTabSz="9140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5457779" indent="-321046" defTabSz="9140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58EDD1A2-06D0-4149-A8F6-129BA01EB615}" type="slidenum">
              <a:rPr lang="tr-TR" smtClean="0">
                <a:latin typeface="Arial" pitchFamily="34" charset="0"/>
              </a:rPr>
              <a:pPr eaLnBrk="1" hangingPunct="1"/>
              <a:t>5</a:t>
            </a:fld>
            <a:endParaRPr lang="tr-TR" smtClean="0">
              <a:latin typeface="Arial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2.04.2024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34D7D2-4820-3546-9D0D-836CDB550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066306"/>
            <a:ext cx="8991600" cy="1966358"/>
          </a:xfrm>
        </p:spPr>
        <p:txBody>
          <a:bodyPr>
            <a:normAutofit fontScale="90000"/>
          </a:bodyPr>
          <a:lstStyle/>
          <a:p>
            <a:r>
              <a:rPr lang="tr-TR" b="1" cap="none" dirty="0" smtClean="0">
                <a:solidFill>
                  <a:srgbClr val="00B050"/>
                </a:solidFill>
              </a:rPr>
              <a:t>Stratejik </a:t>
            </a:r>
            <a:r>
              <a:rPr lang="tr-TR" b="1" cap="none" dirty="0" smtClean="0">
                <a:solidFill>
                  <a:srgbClr val="00B050"/>
                </a:solidFill>
              </a:rPr>
              <a:t>Plan Nedir? </a:t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b="1" cap="none" dirty="0" smtClean="0">
                <a:solidFill>
                  <a:srgbClr val="00B050"/>
                </a:solidFill>
              </a:rPr>
              <a:t>Ne İşe Yarar?</a:t>
            </a:r>
            <a:r>
              <a:rPr lang="tr-TR" b="1" cap="none" dirty="0" smtClean="0">
                <a:solidFill>
                  <a:srgbClr val="00B050"/>
                </a:solidFill>
              </a:rPr>
              <a:t/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b="1" cap="none" dirty="0" smtClean="0">
                <a:solidFill>
                  <a:srgbClr val="00B050"/>
                </a:solidFill>
              </a:rPr>
              <a:t/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b="1" i="1" cap="none" dirty="0" smtClean="0">
                <a:solidFill>
                  <a:srgbClr val="00B050"/>
                </a:solidFill>
              </a:rPr>
              <a:t>Kaliteli Sohbetler Serisi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 dirty="0" smtClean="0"/>
              <a:t>Kalite Yönetimi Koordinatörlüğü</a:t>
            </a:r>
            <a:endParaRPr lang="tr-TR" i="1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0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Stratejik Planı Neye Göre Hazırlıyoruz?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/>
            <a:r>
              <a:rPr lang="tr-TR" sz="2400" dirty="0">
                <a:solidFill>
                  <a:schemeClr val="tx1"/>
                </a:solidFill>
                <a:latin typeface="Gill Sans MT" pitchFamily="34" charset="0"/>
              </a:rPr>
              <a:t>Üniversiteler İçin Stratejik Planlama Rehberi</a:t>
            </a:r>
          </a:p>
          <a:p>
            <a:endParaRPr lang="tr-TR" sz="2800" dirty="0">
              <a:solidFill>
                <a:schemeClr val="tx1"/>
              </a:solidFill>
              <a:latin typeface="Gill Sans MT" pitchFamily="34" charset="0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5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Stratejik Planın Süresi, Güncellenmesi Ve Yenilenmesi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tr-TR" sz="2400" dirty="0">
                <a:latin typeface="+mj-lt"/>
                <a:cs typeface="Times New Roman" panose="02020603050405020304" pitchFamily="18" charset="0"/>
              </a:rPr>
              <a:t>Stratejik planlar beş yıllık dönemi kapsar.</a:t>
            </a:r>
          </a:p>
          <a:p>
            <a:pPr algn="just"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E</a:t>
            </a:r>
            <a:r>
              <a:rPr lang="tr-TR" sz="2400" dirty="0">
                <a:latin typeface="+mj-lt"/>
                <a:cs typeface="Times New Roman" panose="02020603050405020304" pitchFamily="18" charset="0"/>
              </a:rPr>
              <a:t>n az iki yıl uygulanmak zorunda. Kalan süre için güncelleştirme yapılabilir.</a:t>
            </a:r>
          </a:p>
          <a:p>
            <a:pPr marL="0" indent="0" algn="just">
              <a:buNone/>
              <a:defRPr/>
            </a:pPr>
            <a:endParaRPr lang="tr-TR" altLang="tr-TR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+mj-lt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10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94511"/>
              </p:ext>
            </p:extLst>
          </p:nvPr>
        </p:nvGraphicFramePr>
        <p:xfrm>
          <a:off x="2113808" y="2857231"/>
          <a:ext cx="1531852" cy="3663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8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460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Gill Sans MT" pitchFamily="34" charset="0"/>
                        </a:rPr>
                        <a:t>Neredeyiz?</a:t>
                      </a:r>
                      <a:endParaRPr lang="tr-TR" dirty="0">
                        <a:latin typeface="Gill Sans M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5333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  <a:latin typeface="Gill Sans MT" pitchFamily="34" charset="0"/>
                        </a:rPr>
                        <a:t>Nereye gitmek istiyoruz?</a:t>
                      </a:r>
                      <a:endParaRPr lang="tr-TR" dirty="0">
                        <a:solidFill>
                          <a:schemeClr val="bg1"/>
                        </a:solidFill>
                        <a:latin typeface="Gill Sans M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803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  <a:latin typeface="Gill Sans MT" pitchFamily="34" charset="0"/>
                        </a:rPr>
                        <a:t>Nasıl gideriz?</a:t>
                      </a:r>
                      <a:endParaRPr lang="tr-TR" dirty="0">
                        <a:solidFill>
                          <a:schemeClr val="bg1"/>
                        </a:solidFill>
                        <a:latin typeface="Gill Sans M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514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  <a:latin typeface="Gill Sans MT" pitchFamily="34" charset="0"/>
                        </a:rPr>
                        <a:t>Başarımızı nasıl ölçeriz?</a:t>
                      </a:r>
                      <a:endParaRPr lang="tr-TR" dirty="0">
                        <a:solidFill>
                          <a:schemeClr val="bg1"/>
                        </a:solidFill>
                        <a:latin typeface="Gill Sans M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Aşağı Ok Belirtme Çizgisi 9"/>
          <p:cNvSpPr/>
          <p:nvPr/>
        </p:nvSpPr>
        <p:spPr>
          <a:xfrm>
            <a:off x="3800664" y="2317795"/>
            <a:ext cx="5688632" cy="540000"/>
          </a:xfrm>
          <a:prstGeom prst="downArrowCallou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Gill Sans MT Condensed" pitchFamily="34" charset="0"/>
              </a:rPr>
              <a:t>Planın Planlanması</a:t>
            </a:r>
            <a:endParaRPr lang="tr-TR" sz="2400" dirty="0">
              <a:latin typeface="Gill Sans MT Condensed" pitchFamily="34" charset="0"/>
            </a:endParaRPr>
          </a:p>
        </p:txBody>
      </p:sp>
      <p:sp>
        <p:nvSpPr>
          <p:cNvPr id="11" name="Aşağı Ok Belirtme Çizgisi 10"/>
          <p:cNvSpPr/>
          <p:nvPr/>
        </p:nvSpPr>
        <p:spPr>
          <a:xfrm>
            <a:off x="3786228" y="2857231"/>
            <a:ext cx="5688632" cy="540000"/>
          </a:xfrm>
          <a:prstGeom prst="downArrowCallou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Gill Sans MT Condensed" pitchFamily="34" charset="0"/>
              </a:rPr>
              <a:t>Durum Analizi</a:t>
            </a:r>
            <a:endParaRPr lang="tr-TR" sz="2400" dirty="0">
              <a:latin typeface="Gill Sans MT Condensed" pitchFamily="34" charset="0"/>
            </a:endParaRPr>
          </a:p>
        </p:txBody>
      </p:sp>
      <p:sp>
        <p:nvSpPr>
          <p:cNvPr id="12" name="Aşağı Ok Belirtme Çizgisi 11"/>
          <p:cNvSpPr/>
          <p:nvPr/>
        </p:nvSpPr>
        <p:spPr>
          <a:xfrm>
            <a:off x="3786500" y="3424375"/>
            <a:ext cx="5688632" cy="540000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Gill Sans MT Condensed" pitchFamily="34" charset="0"/>
              </a:rPr>
              <a:t>Misyon, Vizyon ve Temel Değerler</a:t>
            </a:r>
            <a:endParaRPr lang="tr-TR" sz="2400" dirty="0">
              <a:latin typeface="Gill Sans MT Condensed" pitchFamily="34" charset="0"/>
            </a:endParaRPr>
          </a:p>
        </p:txBody>
      </p:sp>
      <p:sp>
        <p:nvSpPr>
          <p:cNvPr id="13" name="Aşağı Ok Belirtme Çizgisi 12"/>
          <p:cNvSpPr/>
          <p:nvPr/>
        </p:nvSpPr>
        <p:spPr>
          <a:xfrm>
            <a:off x="3786228" y="4000375"/>
            <a:ext cx="5688632" cy="540000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Gill Sans MT Condensed" pitchFamily="34" charset="0"/>
              </a:rPr>
              <a:t>Amaçlar</a:t>
            </a:r>
            <a:endParaRPr lang="tr-TR" sz="2400" dirty="0">
              <a:latin typeface="Gill Sans MT Condensed" pitchFamily="34" charset="0"/>
            </a:endParaRPr>
          </a:p>
        </p:txBody>
      </p:sp>
      <p:sp>
        <p:nvSpPr>
          <p:cNvPr id="14" name="Aşağı Ok Belirtme Çizgisi 13"/>
          <p:cNvSpPr/>
          <p:nvPr/>
        </p:nvSpPr>
        <p:spPr>
          <a:xfrm>
            <a:off x="3786228" y="4549359"/>
            <a:ext cx="5688632" cy="540000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Gill Sans MT Condensed" pitchFamily="34" charset="0"/>
              </a:rPr>
              <a:t>Hedefler ve Performans Göstergeleri</a:t>
            </a:r>
            <a:endParaRPr lang="tr-TR" sz="2400" dirty="0">
              <a:latin typeface="Gill Sans MT Condensed" pitchFamily="34" charset="0"/>
            </a:endParaRPr>
          </a:p>
        </p:txBody>
      </p:sp>
      <p:sp>
        <p:nvSpPr>
          <p:cNvPr id="15" name="Aşağı Ok Belirtme Çizgisi 14"/>
          <p:cNvSpPr/>
          <p:nvPr/>
        </p:nvSpPr>
        <p:spPr>
          <a:xfrm>
            <a:off x="3786228" y="6268375"/>
            <a:ext cx="5688632" cy="540000"/>
          </a:xfrm>
          <a:prstGeom prst="downArrowCallou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Gill Sans MT Condensed" pitchFamily="34" charset="0"/>
              </a:rPr>
              <a:t>İzleme ve Değerlendirme</a:t>
            </a:r>
            <a:endParaRPr lang="tr-TR" sz="2400" dirty="0">
              <a:latin typeface="Gill Sans MT Condensed" pitchFamily="34" charset="0"/>
            </a:endParaRPr>
          </a:p>
        </p:txBody>
      </p:sp>
      <p:sp>
        <p:nvSpPr>
          <p:cNvPr id="16" name="Aşağı Ok Belirtme Çizgisi 15"/>
          <p:cNvSpPr/>
          <p:nvPr/>
        </p:nvSpPr>
        <p:spPr>
          <a:xfrm>
            <a:off x="3786228" y="5116375"/>
            <a:ext cx="5688632" cy="540000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Gill Sans MT Condensed" pitchFamily="34" charset="0"/>
              </a:rPr>
              <a:t>Stratejiler</a:t>
            </a:r>
            <a:endParaRPr lang="tr-TR" sz="2400" dirty="0">
              <a:latin typeface="Gill Sans MT Condensed" pitchFamily="34" charset="0"/>
            </a:endParaRPr>
          </a:p>
        </p:txBody>
      </p:sp>
      <p:sp>
        <p:nvSpPr>
          <p:cNvPr id="17" name="Aşağı Ok Belirtme Çizgisi 16"/>
          <p:cNvSpPr/>
          <p:nvPr/>
        </p:nvSpPr>
        <p:spPr>
          <a:xfrm>
            <a:off x="3786228" y="5692375"/>
            <a:ext cx="5688632" cy="540000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Gill Sans MT Condensed" pitchFamily="34" charset="0"/>
              </a:rPr>
              <a:t>Faaliyet ve Projeler</a:t>
            </a:r>
            <a:endParaRPr lang="tr-TR" sz="2400" dirty="0">
              <a:latin typeface="Gill Sans MT Condensed" pitchFamily="34" charset="0"/>
            </a:endParaRPr>
          </a:p>
        </p:txBody>
      </p:sp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2243011" y="715317"/>
            <a:ext cx="7729728" cy="1188720"/>
          </a:xfrm>
        </p:spPr>
        <p:txBody>
          <a:bodyPr/>
          <a:lstStyle/>
          <a:p>
            <a:r>
              <a:rPr lang="tr-TR" cap="none" dirty="0" smtClean="0"/>
              <a:t>Stratejik Planın Temel Bileşenleri</a:t>
            </a:r>
            <a:endParaRPr lang="tr-TR" cap="none" dirty="0"/>
          </a:p>
        </p:txBody>
      </p:sp>
      <p:pic>
        <p:nvPicPr>
          <p:cNvPr id="18" name="Resim 17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40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Eğitimin Konu Başlıkları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Strateji Nedir?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Sistem ve Strateji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Stratejik Plan Nedir?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Stratejik Planlama-Temel </a:t>
            </a:r>
            <a:r>
              <a:rPr lang="tr-TR" sz="2400" dirty="0" smtClean="0"/>
              <a:t>Sorular</a:t>
            </a:r>
            <a:endParaRPr lang="tr-TR" sz="2400" dirty="0"/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Stratejik </a:t>
            </a:r>
            <a:r>
              <a:rPr lang="tr-TR" sz="2400" dirty="0"/>
              <a:t>Planın Üniversite Açısından Önemi Nedir</a:t>
            </a:r>
            <a:r>
              <a:rPr lang="tr-T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Stratejik </a:t>
            </a:r>
            <a:r>
              <a:rPr lang="tr-TR" sz="2400" dirty="0"/>
              <a:t>Planı Neye Göre Hazırlıyoruz? 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Stratejik Planın Süresi, Güncellenmesi </a:t>
            </a:r>
            <a:r>
              <a:rPr lang="tr-TR" sz="2400" dirty="0" smtClean="0"/>
              <a:t>ve Yenilenmesi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Stratejik Planın Temel Bileşenleri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endParaRPr lang="tr-TR" sz="2400" dirty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3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31136" y="216567"/>
            <a:ext cx="7729728" cy="1188720"/>
          </a:xfrm>
        </p:spPr>
        <p:txBody>
          <a:bodyPr>
            <a:normAutofit/>
          </a:bodyPr>
          <a:lstStyle/>
          <a:p>
            <a:r>
              <a:rPr lang="tr-TR" cap="none" dirty="0" smtClean="0"/>
              <a:t>Strateji</a:t>
            </a:r>
            <a:r>
              <a:rPr lang="en-US" cap="none" dirty="0" smtClean="0"/>
              <a:t> </a:t>
            </a:r>
            <a:r>
              <a:rPr lang="tr-TR" cap="none" dirty="0" smtClean="0"/>
              <a:t>Nedir</a:t>
            </a:r>
            <a:r>
              <a:rPr lang="en-US" cap="none" dirty="0" smtClean="0"/>
              <a:t>?</a:t>
            </a:r>
            <a:endParaRPr lang="tr-TR" cap="none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" y="1692225"/>
            <a:ext cx="11074400" cy="4854575"/>
            <a:chOff x="432" y="1248"/>
            <a:chExt cx="5232" cy="2953"/>
          </a:xfrm>
        </p:grpSpPr>
        <p:sp>
          <p:nvSpPr>
            <p:cNvPr id="104461" name="Rectangle 13"/>
            <p:cNvSpPr>
              <a:spLocks noChangeArrowheads="1"/>
            </p:cNvSpPr>
            <p:nvPr/>
          </p:nvSpPr>
          <p:spPr bwMode="auto">
            <a:xfrm>
              <a:off x="432" y="1248"/>
              <a:ext cx="4896" cy="2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tr-TR" sz="3200" i="1" dirty="0">
                  <a:latin typeface="Gill Sans MT" pitchFamily="34" charset="0"/>
                </a:rPr>
                <a:t>Günümüzle gelecek arasında köprü</a:t>
              </a:r>
              <a:endParaRPr lang="en-US" sz="3200" i="1" dirty="0">
                <a:latin typeface="Gill Sans MT" pitchFamily="34" charset="0"/>
              </a:endParaRPr>
            </a:p>
          </p:txBody>
        </p:sp>
        <p:sp>
          <p:nvSpPr>
            <p:cNvPr id="104462" name="Text Box 14"/>
            <p:cNvSpPr txBox="1">
              <a:spLocks noChangeArrowheads="1"/>
            </p:cNvSpPr>
            <p:nvPr/>
          </p:nvSpPr>
          <p:spPr bwMode="auto">
            <a:xfrm>
              <a:off x="3840" y="2938"/>
              <a:ext cx="1824" cy="28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tr-TR" sz="2400" dirty="0">
                  <a:latin typeface="Trebuchet MS" pitchFamily="34" charset="0"/>
                </a:rPr>
                <a:t>Gelmek istediğiniz konum</a:t>
              </a:r>
              <a:endParaRPr lang="en-US" sz="2400" dirty="0">
                <a:latin typeface="Trebuchet MS" pitchFamily="34" charset="0"/>
              </a:endParaRPr>
            </a:p>
          </p:txBody>
        </p:sp>
        <p:sp>
          <p:nvSpPr>
            <p:cNvPr id="104463" name="Text Box 15"/>
            <p:cNvSpPr txBox="1">
              <a:spLocks noChangeArrowheads="1"/>
            </p:cNvSpPr>
            <p:nvPr/>
          </p:nvSpPr>
          <p:spPr bwMode="auto">
            <a:xfrm>
              <a:off x="1728" y="3504"/>
              <a:ext cx="2352" cy="35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tr-TR" sz="3200" dirty="0">
                  <a:solidFill>
                    <a:srgbClr val="FF0000"/>
                  </a:solidFill>
                  <a:latin typeface="Trebuchet MS" pitchFamily="34" charset="0"/>
                </a:rPr>
                <a:t>Strateji hedefe ulaştırır</a:t>
              </a:r>
              <a:endParaRPr lang="en-US" sz="3200" dirty="0">
                <a:solidFill>
                  <a:srgbClr val="FF0000"/>
                </a:solidFill>
                <a:latin typeface="Trebuchet MS" pitchFamily="34" charset="0"/>
              </a:endParaRPr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480" y="1872"/>
              <a:ext cx="4896" cy="1513"/>
              <a:chOff x="480" y="1872"/>
              <a:chExt cx="4896" cy="1513"/>
            </a:xfrm>
          </p:grpSpPr>
          <p:sp>
            <p:nvSpPr>
              <p:cNvPr id="104465" name="Rectangle 17"/>
              <p:cNvSpPr>
                <a:spLocks noChangeArrowheads="1"/>
              </p:cNvSpPr>
              <p:nvPr/>
            </p:nvSpPr>
            <p:spPr bwMode="auto">
              <a:xfrm>
                <a:off x="576" y="1920"/>
                <a:ext cx="1200" cy="816"/>
              </a:xfrm>
              <a:prstGeom prst="rect">
                <a:avLst/>
              </a:prstGeom>
              <a:solidFill>
                <a:srgbClr val="003366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tr-TR" sz="3200" dirty="0">
                    <a:solidFill>
                      <a:schemeClr val="bg1"/>
                    </a:solidFill>
                    <a:latin typeface="Trebuchet MS" pitchFamily="34" charset="0"/>
                  </a:rPr>
                  <a:t>Şimdiki </a:t>
                </a:r>
              </a:p>
              <a:p>
                <a:pPr algn="ctr" eaLnBrk="0" hangingPunct="0"/>
                <a:r>
                  <a:rPr lang="tr-TR" sz="3200" dirty="0">
                    <a:solidFill>
                      <a:schemeClr val="bg1"/>
                    </a:solidFill>
                    <a:latin typeface="Trebuchet MS" pitchFamily="34" charset="0"/>
                  </a:rPr>
                  <a:t>durum</a:t>
                </a:r>
                <a:endParaRPr lang="en-US" sz="3200" dirty="0">
                  <a:solidFill>
                    <a:schemeClr val="bg1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104466" name="Rectangle 18"/>
              <p:cNvSpPr>
                <a:spLocks noChangeArrowheads="1"/>
              </p:cNvSpPr>
              <p:nvPr/>
            </p:nvSpPr>
            <p:spPr bwMode="auto">
              <a:xfrm>
                <a:off x="4080" y="1968"/>
                <a:ext cx="1296" cy="816"/>
              </a:xfrm>
              <a:prstGeom prst="rect">
                <a:avLst/>
              </a:prstGeom>
              <a:solidFill>
                <a:srgbClr val="FF0000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tr-TR" sz="3200" dirty="0">
                    <a:solidFill>
                      <a:schemeClr val="bg1"/>
                    </a:solidFill>
                    <a:latin typeface="Trebuchet MS" pitchFamily="34" charset="0"/>
                  </a:rPr>
                  <a:t>Ulaşılacak </a:t>
                </a:r>
              </a:p>
              <a:p>
                <a:pPr algn="ctr" eaLnBrk="0" hangingPunct="0"/>
                <a:r>
                  <a:rPr lang="tr-TR" sz="3200" dirty="0">
                    <a:solidFill>
                      <a:schemeClr val="bg1"/>
                    </a:solidFill>
                    <a:latin typeface="Trebuchet MS" pitchFamily="34" charset="0"/>
                  </a:rPr>
                  <a:t>hedef</a:t>
                </a:r>
                <a:endParaRPr lang="en-US" sz="3200" dirty="0">
                  <a:solidFill>
                    <a:schemeClr val="bg1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104467" name="AutoShape 19"/>
              <p:cNvSpPr>
                <a:spLocks noChangeArrowheads="1"/>
              </p:cNvSpPr>
              <p:nvPr/>
            </p:nvSpPr>
            <p:spPr bwMode="auto">
              <a:xfrm>
                <a:off x="1920" y="1872"/>
                <a:ext cx="2064" cy="864"/>
              </a:xfrm>
              <a:prstGeom prst="rightArrow">
                <a:avLst>
                  <a:gd name="adj1" fmla="val 50000"/>
                  <a:gd name="adj2" fmla="val 59722"/>
                </a:avLst>
              </a:prstGeom>
              <a:solidFill>
                <a:srgbClr val="000000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  <a:scene3d>
                <a:camera prst="legacyPerspectiveBottom"/>
                <a:lightRig rig="legacyFlat3" dir="t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000000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 algn="ctr" eaLnBrk="0" hangingPunct="0"/>
                <a:r>
                  <a:rPr lang="en-US" sz="2400" b="1" dirty="0">
                    <a:solidFill>
                      <a:srgbClr val="FF0000"/>
                    </a:solidFill>
                    <a:latin typeface="Trebuchet MS" pitchFamily="34" charset="0"/>
                  </a:rPr>
                  <a:t>Str</a:t>
                </a:r>
                <a:r>
                  <a:rPr lang="tr-TR" sz="2400" b="1" dirty="0">
                    <a:solidFill>
                      <a:srgbClr val="FF0000"/>
                    </a:solidFill>
                    <a:latin typeface="Trebuchet MS" pitchFamily="34" charset="0"/>
                  </a:rPr>
                  <a:t>ateji</a:t>
                </a:r>
                <a:endParaRPr lang="en-US" sz="2400" dirty="0">
                  <a:solidFill>
                    <a:srgbClr val="FF0000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104468" name="Text Box 20"/>
              <p:cNvSpPr txBox="1">
                <a:spLocks noChangeArrowheads="1"/>
              </p:cNvSpPr>
              <p:nvPr/>
            </p:nvSpPr>
            <p:spPr bwMode="auto">
              <a:xfrm>
                <a:off x="480" y="2880"/>
                <a:ext cx="1440" cy="50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tr-TR" sz="2400" dirty="0">
                    <a:latin typeface="Trebuchet MS" pitchFamily="34" charset="0"/>
                  </a:rPr>
                  <a:t>Bulunduğunuz konum</a:t>
                </a:r>
                <a:endParaRPr lang="en-US" sz="2400" dirty="0">
                  <a:latin typeface="Trebuchet MS" pitchFamily="34" charset="0"/>
                </a:endParaRPr>
              </a:p>
            </p:txBody>
          </p:sp>
          <p:sp>
            <p:nvSpPr>
              <p:cNvPr id="104469" name="Rectangle 21"/>
              <p:cNvSpPr>
                <a:spLocks noChangeArrowheads="1"/>
              </p:cNvSpPr>
              <p:nvPr/>
            </p:nvSpPr>
            <p:spPr bwMode="auto">
              <a:xfrm>
                <a:off x="2112" y="3168"/>
                <a:ext cx="384" cy="192"/>
              </a:xfrm>
              <a:prstGeom prst="rect">
                <a:avLst/>
              </a:prstGeom>
              <a:solidFill>
                <a:srgbClr val="003366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tr-TR" dirty="0"/>
              </a:p>
            </p:txBody>
          </p:sp>
          <p:sp>
            <p:nvSpPr>
              <p:cNvPr id="104470" name="Line 22"/>
              <p:cNvSpPr>
                <a:spLocks noChangeShapeType="1"/>
              </p:cNvSpPr>
              <p:nvPr/>
            </p:nvSpPr>
            <p:spPr bwMode="auto">
              <a:xfrm>
                <a:off x="2544" y="3264"/>
                <a:ext cx="672" cy="0"/>
              </a:xfrm>
              <a:prstGeom prst="line">
                <a:avLst/>
              </a:prstGeom>
              <a:noFill/>
              <a:ln w="762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tr-TR" dirty="0"/>
              </a:p>
            </p:txBody>
          </p:sp>
          <p:sp>
            <p:nvSpPr>
              <p:cNvPr id="104471" name="Rectangle 23"/>
              <p:cNvSpPr>
                <a:spLocks noChangeArrowheads="1"/>
              </p:cNvSpPr>
              <p:nvPr/>
            </p:nvSpPr>
            <p:spPr bwMode="auto">
              <a:xfrm>
                <a:off x="3264" y="3168"/>
                <a:ext cx="432" cy="192"/>
              </a:xfrm>
              <a:prstGeom prst="rect">
                <a:avLst/>
              </a:prstGeom>
              <a:solidFill>
                <a:srgbClr val="FF0000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tr-TR" dirty="0"/>
              </a:p>
            </p:txBody>
          </p:sp>
        </p:grpSp>
      </p:grpSp>
      <p:pic>
        <p:nvPicPr>
          <p:cNvPr id="15" name="Resim 14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8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31136" y="121567"/>
            <a:ext cx="7729728" cy="1188720"/>
          </a:xfrm>
        </p:spPr>
        <p:txBody>
          <a:bodyPr/>
          <a:lstStyle/>
          <a:p>
            <a:r>
              <a:rPr lang="tr-TR" cap="none" dirty="0" smtClean="0"/>
              <a:t>Sistem ve Strateji</a:t>
            </a:r>
            <a:endParaRPr lang="en-US" cap="none" dirty="0" smtClean="0"/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143934" y="4508500"/>
            <a:ext cx="1824567" cy="1296988"/>
          </a:xfrm>
          <a:prstGeom prst="ellipse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36551" y="5013325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600" b="1">
                <a:solidFill>
                  <a:srgbClr val="FF0000"/>
                </a:solidFill>
              </a:rPr>
              <a:t>BİRİM 1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2544234" y="4508500"/>
            <a:ext cx="1824567" cy="1296988"/>
          </a:xfrm>
          <a:prstGeom prst="ellipse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736851" y="5013325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600" b="1">
                <a:solidFill>
                  <a:srgbClr val="FF0000"/>
                </a:solidFill>
              </a:rPr>
              <a:t>BİRİM 2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5039785" y="4508500"/>
            <a:ext cx="1824567" cy="1296988"/>
          </a:xfrm>
          <a:prstGeom prst="ellipse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232401" y="5013325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600" b="1">
                <a:solidFill>
                  <a:srgbClr val="FF0000"/>
                </a:solidFill>
              </a:rPr>
              <a:t>BİRİM 3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7632701" y="4508500"/>
            <a:ext cx="1824567" cy="1296988"/>
          </a:xfrm>
          <a:prstGeom prst="ellipse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825318" y="5013325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600" b="1">
                <a:solidFill>
                  <a:srgbClr val="FF0000"/>
                </a:solidFill>
              </a:rPr>
              <a:t>BİRİM 4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10225618" y="4508500"/>
            <a:ext cx="1824567" cy="1296988"/>
          </a:xfrm>
          <a:prstGeom prst="ellipse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0418234" y="5013325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600" b="1">
                <a:solidFill>
                  <a:srgbClr val="FF0000"/>
                </a:solidFill>
              </a:rPr>
              <a:t>BİRİM 5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V="1">
            <a:off x="1295401" y="2492375"/>
            <a:ext cx="2207684" cy="20161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 flipV="1">
            <a:off x="2734734" y="2492375"/>
            <a:ext cx="768351" cy="20161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6000751" y="2420938"/>
            <a:ext cx="0" cy="2087562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V="1">
            <a:off x="8496300" y="2420938"/>
            <a:ext cx="2302933" cy="2087562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 flipV="1">
            <a:off x="9840384" y="2349500"/>
            <a:ext cx="1344083" cy="2159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0" y="1412876"/>
            <a:ext cx="1219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2000" b="1">
                <a:solidFill>
                  <a:srgbClr val="FF0000"/>
                </a:solidFill>
              </a:rPr>
              <a:t>BİRBİRİNDEN BAĞIMSIZ AMAÇLAR</a:t>
            </a:r>
            <a:endParaRPr lang="en-US" sz="2000" b="1">
              <a:solidFill>
                <a:srgbClr val="FF0000"/>
              </a:solidFill>
            </a:endParaRPr>
          </a:p>
        </p:txBody>
      </p:sp>
      <p:pic>
        <p:nvPicPr>
          <p:cNvPr id="19" name="Resim 18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82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31136" y="145317"/>
            <a:ext cx="7729728" cy="1188720"/>
          </a:xfrm>
        </p:spPr>
        <p:txBody>
          <a:bodyPr/>
          <a:lstStyle/>
          <a:p>
            <a:r>
              <a:rPr lang="tr-TR" cap="none" dirty="0" smtClean="0"/>
              <a:t>Sistem ve Strateji</a:t>
            </a:r>
            <a:endParaRPr lang="en-US" cap="none" dirty="0" smtClean="0"/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143934" y="4508500"/>
            <a:ext cx="1824567" cy="1296988"/>
          </a:xfrm>
          <a:prstGeom prst="ellipse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36551" y="5013325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600" b="1">
                <a:solidFill>
                  <a:srgbClr val="FF0000"/>
                </a:solidFill>
                <a:latin typeface="Gill Sans MT" pitchFamily="34" charset="0"/>
              </a:rPr>
              <a:t>BİRİM 1</a:t>
            </a:r>
            <a:endParaRPr lang="en-US" sz="1600" b="1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2544234" y="4508500"/>
            <a:ext cx="1824567" cy="1296988"/>
          </a:xfrm>
          <a:prstGeom prst="ellipse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736851" y="5013325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600" b="1">
                <a:solidFill>
                  <a:srgbClr val="FF0000"/>
                </a:solidFill>
                <a:latin typeface="Gill Sans MT" pitchFamily="34" charset="0"/>
              </a:rPr>
              <a:t>BİRİM 2</a:t>
            </a:r>
            <a:endParaRPr lang="en-US" sz="1600" b="1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5039785" y="4508500"/>
            <a:ext cx="1824567" cy="1296988"/>
          </a:xfrm>
          <a:prstGeom prst="ellipse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>
              <a:latin typeface="Gill Sans MT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232401" y="5013325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600" b="1">
                <a:solidFill>
                  <a:srgbClr val="FF0000"/>
                </a:solidFill>
              </a:rPr>
              <a:t>BİRİM 3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7632701" y="4508500"/>
            <a:ext cx="1824567" cy="1296988"/>
          </a:xfrm>
          <a:prstGeom prst="ellipse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7825318" y="5013325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600" b="1">
                <a:solidFill>
                  <a:srgbClr val="FF0000"/>
                </a:solidFill>
                <a:latin typeface="Gill Sans MT" pitchFamily="34" charset="0"/>
              </a:rPr>
              <a:t>BİRİM 4</a:t>
            </a:r>
            <a:endParaRPr lang="en-US" sz="1600" b="1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10225618" y="4508500"/>
            <a:ext cx="1824567" cy="1296988"/>
          </a:xfrm>
          <a:prstGeom prst="ellipse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0418234" y="5013325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600" b="1">
                <a:solidFill>
                  <a:srgbClr val="FF0000"/>
                </a:solidFill>
                <a:latin typeface="Gill Sans MT" pitchFamily="34" charset="0"/>
              </a:rPr>
              <a:t>BİRİM 5</a:t>
            </a:r>
            <a:endParaRPr lang="en-US" sz="1600" b="1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V="1">
            <a:off x="3888318" y="2420938"/>
            <a:ext cx="1824567" cy="863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4847168" y="2420938"/>
            <a:ext cx="1056217" cy="863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6000751" y="2420938"/>
            <a:ext cx="0" cy="863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 flipV="1">
            <a:off x="6096001" y="2420938"/>
            <a:ext cx="1056217" cy="863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 flipV="1">
            <a:off x="6383867" y="2420938"/>
            <a:ext cx="2017184" cy="863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0" y="1412876"/>
            <a:ext cx="1219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2000" dirty="0">
                <a:solidFill>
                  <a:srgbClr val="FF0000"/>
                </a:solidFill>
                <a:latin typeface="Gill Sans MT" pitchFamily="34" charset="0"/>
              </a:rPr>
              <a:t>BİRBİRİYLE İLİŞKİLİ / TUTARLI AMAÇLAR</a:t>
            </a:r>
            <a:endParaRPr lang="en-US" sz="2000" dirty="0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600451" y="3284539"/>
            <a:ext cx="4991100" cy="504825"/>
          </a:xfrm>
          <a:prstGeom prst="rect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tr-TR" sz="1600" b="1">
                <a:solidFill>
                  <a:srgbClr val="FF0000"/>
                </a:solidFill>
                <a:latin typeface="Gill Sans MT" pitchFamily="34" charset="0"/>
              </a:rPr>
              <a:t>KENDİ İŞLEVLERİ DOĞRULTUSUNDA</a:t>
            </a:r>
          </a:p>
          <a:p>
            <a:pPr algn="ctr" eaLnBrk="0" hangingPunct="0"/>
            <a:r>
              <a:rPr lang="tr-TR" sz="1600" b="1">
                <a:solidFill>
                  <a:srgbClr val="FF0000"/>
                </a:solidFill>
                <a:latin typeface="Gill Sans MT" pitchFamily="34" charset="0"/>
              </a:rPr>
              <a:t>KENDİ AMAÇLARI</a:t>
            </a: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V="1">
            <a:off x="1295400" y="3457576"/>
            <a:ext cx="2305051" cy="10509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 flipV="1">
            <a:off x="3503084" y="3789364"/>
            <a:ext cx="880533" cy="719137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V="1">
            <a:off x="6000751" y="3789364"/>
            <a:ext cx="0" cy="719137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H="1" flipV="1">
            <a:off x="7808384" y="3789364"/>
            <a:ext cx="880533" cy="719137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H="1" flipV="1">
            <a:off x="8591551" y="3357564"/>
            <a:ext cx="2688167" cy="1150937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3311691" y="1916114"/>
            <a:ext cx="5377227" cy="504825"/>
          </a:xfrm>
          <a:prstGeom prst="rect">
            <a:avLst/>
          </a:prstGeom>
          <a:solidFill>
            <a:srgbClr val="E9E3FD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tr-TR" sz="1600" b="1" smtClean="0">
                <a:solidFill>
                  <a:srgbClr val="0070C0"/>
                </a:solidFill>
                <a:latin typeface="Gill Sans MT" pitchFamily="34" charset="0"/>
              </a:rPr>
              <a:t>SİSTEMİN TEMEL </a:t>
            </a:r>
            <a:r>
              <a:rPr lang="tr-TR" sz="1600" b="1">
                <a:solidFill>
                  <a:srgbClr val="0070C0"/>
                </a:solidFill>
                <a:latin typeface="Gill Sans MT" pitchFamily="34" charset="0"/>
              </a:rPr>
              <a:t>AMACI</a:t>
            </a:r>
          </a:p>
        </p:txBody>
      </p:sp>
      <p:pic>
        <p:nvPicPr>
          <p:cNvPr id="26" name="Resim 2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42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Stratejik Plan Nedir?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altLang="tr-TR" sz="2400" dirty="0" smtClean="0">
                <a:solidFill>
                  <a:schemeClr val="tx1"/>
                </a:solidFill>
                <a:cs typeface="Times New Roman" pitchFamily="18" charset="0"/>
              </a:rPr>
              <a:t>Bir Üniversitenin, </a:t>
            </a:r>
            <a:r>
              <a:rPr lang="tr-TR" sz="2400" i="1" dirty="0" smtClean="0">
                <a:solidFill>
                  <a:schemeClr val="tx1"/>
                </a:solidFill>
              </a:rPr>
              <a:t>mevcut </a:t>
            </a:r>
            <a:r>
              <a:rPr lang="tr-TR" sz="2400" i="1" dirty="0">
                <a:solidFill>
                  <a:schemeClr val="tx1"/>
                </a:solidFill>
              </a:rPr>
              <a:t>durum</a:t>
            </a:r>
            <a:r>
              <a:rPr lang="tr-TR" sz="2400" dirty="0">
                <a:solidFill>
                  <a:schemeClr val="tx1"/>
                </a:solidFill>
              </a:rPr>
              <a:t>, </a:t>
            </a:r>
            <a:r>
              <a:rPr lang="tr-TR" sz="2400" i="1" dirty="0">
                <a:solidFill>
                  <a:schemeClr val="tx1"/>
                </a:solidFill>
              </a:rPr>
              <a:t>misyon</a:t>
            </a:r>
            <a:r>
              <a:rPr lang="tr-TR" sz="2400" dirty="0">
                <a:solidFill>
                  <a:schemeClr val="tx1"/>
                </a:solidFill>
              </a:rPr>
              <a:t> ve </a:t>
            </a:r>
            <a:r>
              <a:rPr lang="tr-TR" sz="2400" i="1" dirty="0">
                <a:solidFill>
                  <a:schemeClr val="tx1"/>
                </a:solidFill>
              </a:rPr>
              <a:t>temel değerler</a:t>
            </a:r>
            <a:r>
              <a:rPr lang="tr-TR" sz="2400" dirty="0">
                <a:solidFill>
                  <a:schemeClr val="tx1"/>
                </a:solidFill>
              </a:rPr>
              <a:t>inden </a:t>
            </a:r>
            <a:r>
              <a:rPr lang="tr-TR" sz="2400" dirty="0" smtClean="0">
                <a:solidFill>
                  <a:schemeClr val="tx1"/>
                </a:solidFill>
              </a:rPr>
              <a:t>hareketle, </a:t>
            </a:r>
            <a:endParaRPr lang="tr-TR" sz="2400" dirty="0">
              <a:solidFill>
                <a:schemeClr val="tx1"/>
              </a:solidFill>
            </a:endParaRPr>
          </a:p>
          <a:p>
            <a:pPr marL="715963" indent="-361950"/>
            <a:r>
              <a:rPr lang="tr-TR" sz="2400" dirty="0">
                <a:solidFill>
                  <a:schemeClr val="tx1"/>
                </a:solidFill>
              </a:rPr>
              <a:t>bir </a:t>
            </a:r>
            <a:r>
              <a:rPr lang="tr-TR" sz="2400" i="1" dirty="0">
                <a:solidFill>
                  <a:schemeClr val="tx1"/>
                </a:solidFill>
              </a:rPr>
              <a:t>vizyon</a:t>
            </a:r>
            <a:r>
              <a:rPr lang="tr-TR" sz="2400" dirty="0">
                <a:solidFill>
                  <a:schemeClr val="tx1"/>
                </a:solidFill>
              </a:rPr>
              <a:t> oluşturmaları,</a:t>
            </a:r>
          </a:p>
          <a:p>
            <a:pPr marL="715963" indent="-361950"/>
            <a:r>
              <a:rPr lang="tr-TR" sz="2400" dirty="0">
                <a:solidFill>
                  <a:schemeClr val="tx1"/>
                </a:solidFill>
              </a:rPr>
              <a:t>bu vizyona uygun </a:t>
            </a:r>
            <a:r>
              <a:rPr lang="tr-TR" sz="2400" i="1" dirty="0">
                <a:solidFill>
                  <a:schemeClr val="tx1"/>
                </a:solidFill>
              </a:rPr>
              <a:t>amaç</a:t>
            </a:r>
            <a:r>
              <a:rPr lang="tr-TR" sz="2400" dirty="0">
                <a:solidFill>
                  <a:schemeClr val="tx1"/>
                </a:solidFill>
              </a:rPr>
              <a:t> ve </a:t>
            </a:r>
            <a:r>
              <a:rPr lang="tr-TR" sz="2400" i="1" dirty="0">
                <a:solidFill>
                  <a:schemeClr val="tx1"/>
                </a:solidFill>
              </a:rPr>
              <a:t>hedefler</a:t>
            </a:r>
            <a:r>
              <a:rPr lang="tr-TR" sz="2400" dirty="0">
                <a:solidFill>
                  <a:schemeClr val="tx1"/>
                </a:solidFill>
              </a:rPr>
              <a:t> belirlemeleri,</a:t>
            </a:r>
          </a:p>
          <a:p>
            <a:pPr marL="715963" indent="-361950"/>
            <a:r>
              <a:rPr lang="tr-TR" sz="2400" dirty="0">
                <a:solidFill>
                  <a:schemeClr val="tx1"/>
                </a:solidFill>
              </a:rPr>
              <a:t>ölçülebilir </a:t>
            </a:r>
            <a:r>
              <a:rPr lang="tr-TR" sz="2400" i="1" dirty="0">
                <a:solidFill>
                  <a:schemeClr val="tx1"/>
                </a:solidFill>
              </a:rPr>
              <a:t>göstergeler</a:t>
            </a:r>
            <a:r>
              <a:rPr lang="tr-TR" sz="2400" dirty="0">
                <a:solidFill>
                  <a:schemeClr val="tx1"/>
                </a:solidFill>
              </a:rPr>
              <a:t> geliştirerek başarılarını </a:t>
            </a:r>
            <a:r>
              <a:rPr lang="tr-TR" sz="2400" i="1" dirty="0">
                <a:solidFill>
                  <a:schemeClr val="tx1"/>
                </a:solidFill>
              </a:rPr>
              <a:t>izleme ve değerlendirme</a:t>
            </a:r>
            <a:r>
              <a:rPr lang="tr-TR" sz="2400" dirty="0">
                <a:solidFill>
                  <a:schemeClr val="tx1"/>
                </a:solidFill>
              </a:rPr>
              <a:t>leri</a:t>
            </a:r>
          </a:p>
          <a:p>
            <a:pPr marL="0" indent="0">
              <a:buNone/>
            </a:pPr>
            <a:endParaRPr lang="tr-TR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sürecini </a:t>
            </a:r>
            <a:r>
              <a:rPr lang="tr-TR" sz="2400" dirty="0">
                <a:solidFill>
                  <a:schemeClr val="tx1"/>
                </a:solidFill>
              </a:rPr>
              <a:t>ifade eden </a:t>
            </a:r>
            <a:r>
              <a:rPr lang="tr-TR" sz="2400" i="1" dirty="0">
                <a:solidFill>
                  <a:schemeClr val="tx1"/>
                </a:solidFill>
              </a:rPr>
              <a:t>katılımcı</a:t>
            </a:r>
            <a:r>
              <a:rPr lang="tr-TR" sz="2400" dirty="0">
                <a:solidFill>
                  <a:schemeClr val="tx1"/>
                </a:solidFill>
              </a:rPr>
              <a:t> bir planlama yaklaşımıdır.</a:t>
            </a:r>
          </a:p>
          <a:p>
            <a:endParaRPr lang="tr-TR" sz="2400" dirty="0">
              <a:solidFill>
                <a:schemeClr val="tx1"/>
              </a:solidFill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1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Bir Başka Deyişle Stratejik Planlama; 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2400" dirty="0">
                <a:solidFill>
                  <a:srgbClr val="404040"/>
                </a:solidFill>
              </a:rPr>
              <a:t>Bulunduğumuz nokta ile ulaşmayı arzu ettiğimiz durum arasındaki yoldur</a:t>
            </a:r>
            <a:r>
              <a:rPr lang="tr-TR" altLang="tr-TR" sz="2400" dirty="0" smtClean="0">
                <a:solidFill>
                  <a:srgbClr val="404040"/>
                </a:solidFill>
              </a:rPr>
              <a:t>. </a:t>
            </a:r>
            <a:endParaRPr lang="tr-TR" sz="2400" dirty="0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218955772"/>
              </p:ext>
            </p:extLst>
          </p:nvPr>
        </p:nvGraphicFramePr>
        <p:xfrm>
          <a:off x="6792640" y="2766969"/>
          <a:ext cx="5302992" cy="3193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569528" y="5830784"/>
            <a:ext cx="1733798" cy="902525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Neredeyiz?</a:t>
            </a:r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(2020)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0128669" y="1745673"/>
            <a:ext cx="2082912" cy="1185553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Nereye Ulaşmayı Hedefliyoruz?</a:t>
            </a:r>
          </a:p>
          <a:p>
            <a:pPr algn="ctr"/>
            <a:r>
              <a:rPr lang="tr-TR" dirty="0" smtClean="0"/>
              <a:t>(2025)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841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9718" y="144013"/>
            <a:ext cx="9952567" cy="1143000"/>
          </a:xfrm>
        </p:spPr>
        <p:txBody>
          <a:bodyPr>
            <a:normAutofit fontScale="90000"/>
          </a:bodyPr>
          <a:lstStyle/>
          <a:p>
            <a:r>
              <a:rPr lang="tr-TR" sz="3600" cap="none" dirty="0" smtClean="0">
                <a:effectLst/>
              </a:rPr>
              <a:t>Stratejik Planlama-Temel Sorular</a:t>
            </a:r>
            <a:br>
              <a:rPr lang="tr-TR" sz="3600" cap="none" dirty="0" smtClean="0">
                <a:effectLst/>
              </a:rPr>
            </a:br>
            <a:r>
              <a:rPr lang="tr-TR" sz="3600" cap="none" dirty="0" smtClean="0">
                <a:effectLst/>
              </a:rPr>
              <a:t>(Döngüsel Gösterim)</a:t>
            </a:r>
            <a:endParaRPr lang="tr-TR" sz="3600" cap="none" dirty="0">
              <a:effectLst/>
            </a:endParaRPr>
          </a:p>
        </p:txBody>
      </p:sp>
      <p:sp>
        <p:nvSpPr>
          <p:cNvPr id="115730" name="AutoShape 18"/>
          <p:cNvSpPr>
            <a:spLocks noChangeArrowheads="1"/>
          </p:cNvSpPr>
          <p:nvPr/>
        </p:nvSpPr>
        <p:spPr bwMode="auto">
          <a:xfrm rot="14731193">
            <a:off x="3281098" y="946416"/>
            <a:ext cx="4427537" cy="5909733"/>
          </a:xfrm>
          <a:custGeom>
            <a:avLst/>
            <a:gdLst>
              <a:gd name="G0" fmla="+- 351224 0 0"/>
              <a:gd name="G1" fmla="+- -6844751 0 0"/>
              <a:gd name="G2" fmla="+- 351224 0 -6844751"/>
              <a:gd name="G3" fmla="+- 10800 0 0"/>
              <a:gd name="G4" fmla="+- 0 0 351224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231 0 0"/>
              <a:gd name="G9" fmla="+- 0 0 -6844751"/>
              <a:gd name="G10" fmla="+- 6231 0 2700"/>
              <a:gd name="G11" fmla="cos G10 351224"/>
              <a:gd name="G12" fmla="sin G10 351224"/>
              <a:gd name="G13" fmla="cos 13500 351224"/>
              <a:gd name="G14" fmla="sin 13500 351224"/>
              <a:gd name="G15" fmla="+- G11 10800 0"/>
              <a:gd name="G16" fmla="+- G12 10800 0"/>
              <a:gd name="G17" fmla="+- G13 10800 0"/>
              <a:gd name="G18" fmla="+- G14 10800 0"/>
              <a:gd name="G19" fmla="*/ 6231 1 2"/>
              <a:gd name="G20" fmla="+- G19 5400 0"/>
              <a:gd name="G21" fmla="cos G20 351224"/>
              <a:gd name="G22" fmla="sin G20 351224"/>
              <a:gd name="G23" fmla="+- G21 10800 0"/>
              <a:gd name="G24" fmla="+- G12 G23 G22"/>
              <a:gd name="G25" fmla="+- G22 G23 G11"/>
              <a:gd name="G26" fmla="cos 10800 351224"/>
              <a:gd name="G27" fmla="sin 10800 351224"/>
              <a:gd name="G28" fmla="cos 6231 351224"/>
              <a:gd name="G29" fmla="sin 6231 351224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844751"/>
              <a:gd name="G36" fmla="sin G34 -6844751"/>
              <a:gd name="G37" fmla="+/ -6844751 351224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231 G39"/>
              <a:gd name="G43" fmla="sin 623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808 w 21600"/>
              <a:gd name="T5" fmla="*/ 2582 h 21600"/>
              <a:gd name="T6" fmla="*/ 8676 w 21600"/>
              <a:gd name="T7" fmla="*/ 2553 h 21600"/>
              <a:gd name="T8" fmla="*/ 14843 w 21600"/>
              <a:gd name="T9" fmla="*/ 6058 h 21600"/>
              <a:gd name="T10" fmla="*/ 24240 w 21600"/>
              <a:gd name="T11" fmla="*/ 12060 h 21600"/>
              <a:gd name="T12" fmla="*/ 18812 w 21600"/>
              <a:gd name="T13" fmla="*/ 16558 h 21600"/>
              <a:gd name="T14" fmla="*/ 14315 w 21600"/>
              <a:gd name="T15" fmla="*/ 1112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003" y="11381"/>
                </a:moveTo>
                <a:cubicBezTo>
                  <a:pt x="17021" y="11188"/>
                  <a:pt x="17031" y="10994"/>
                  <a:pt x="17031" y="10800"/>
                </a:cubicBezTo>
                <a:cubicBezTo>
                  <a:pt x="17031" y="7358"/>
                  <a:pt x="14241" y="4569"/>
                  <a:pt x="10800" y="4569"/>
                </a:cubicBezTo>
                <a:cubicBezTo>
                  <a:pt x="10275" y="4568"/>
                  <a:pt x="9753" y="4635"/>
                  <a:pt x="9245" y="4765"/>
                </a:cubicBezTo>
                <a:lnTo>
                  <a:pt x="8106" y="341"/>
                </a:lnTo>
                <a:cubicBezTo>
                  <a:pt x="8986" y="114"/>
                  <a:pt x="9891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136"/>
                  <a:pt x="21584" y="11473"/>
                  <a:pt x="21552" y="11808"/>
                </a:cubicBezTo>
                <a:lnTo>
                  <a:pt x="24240" y="12060"/>
                </a:lnTo>
                <a:lnTo>
                  <a:pt x="18812" y="16558"/>
                </a:lnTo>
                <a:lnTo>
                  <a:pt x="14315" y="11129"/>
                </a:lnTo>
                <a:lnTo>
                  <a:pt x="17003" y="11381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115731" name="AutoShape 19"/>
          <p:cNvSpPr>
            <a:spLocks noChangeArrowheads="1"/>
          </p:cNvSpPr>
          <p:nvPr/>
        </p:nvSpPr>
        <p:spPr bwMode="auto">
          <a:xfrm rot="21729756">
            <a:off x="3312585" y="1390651"/>
            <a:ext cx="6470649" cy="5184775"/>
          </a:xfrm>
          <a:custGeom>
            <a:avLst/>
            <a:gdLst>
              <a:gd name="G0" fmla="+- 356565 0 0"/>
              <a:gd name="G1" fmla="+- -6503953 0 0"/>
              <a:gd name="G2" fmla="+- 356565 0 -6503953"/>
              <a:gd name="G3" fmla="+- 10800 0 0"/>
              <a:gd name="G4" fmla="+- 0 0 35656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401 0 0"/>
              <a:gd name="G9" fmla="+- 0 0 -6503953"/>
              <a:gd name="G10" fmla="+- 6401 0 2700"/>
              <a:gd name="G11" fmla="cos G10 356565"/>
              <a:gd name="G12" fmla="sin G10 356565"/>
              <a:gd name="G13" fmla="cos 13500 356565"/>
              <a:gd name="G14" fmla="sin 13500 356565"/>
              <a:gd name="G15" fmla="+- G11 10800 0"/>
              <a:gd name="G16" fmla="+- G12 10800 0"/>
              <a:gd name="G17" fmla="+- G13 10800 0"/>
              <a:gd name="G18" fmla="+- G14 10800 0"/>
              <a:gd name="G19" fmla="*/ 6401 1 2"/>
              <a:gd name="G20" fmla="+- G19 5400 0"/>
              <a:gd name="G21" fmla="cos G20 356565"/>
              <a:gd name="G22" fmla="sin G20 356565"/>
              <a:gd name="G23" fmla="+- G21 10800 0"/>
              <a:gd name="G24" fmla="+- G12 G23 G22"/>
              <a:gd name="G25" fmla="+- G22 G23 G11"/>
              <a:gd name="G26" fmla="cos 10800 356565"/>
              <a:gd name="G27" fmla="sin 10800 356565"/>
              <a:gd name="G28" fmla="cos 6401 356565"/>
              <a:gd name="G29" fmla="sin 6401 35656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503953"/>
              <a:gd name="G36" fmla="sin G34 -6503953"/>
              <a:gd name="G37" fmla="+/ -6503953 35656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401 G39"/>
              <a:gd name="G43" fmla="sin 640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179 w 21600"/>
              <a:gd name="T5" fmla="*/ 2914 h 21600"/>
              <a:gd name="T6" fmla="*/ 9418 w 21600"/>
              <a:gd name="T7" fmla="*/ 2310 h 21600"/>
              <a:gd name="T8" fmla="*/ 15173 w 21600"/>
              <a:gd name="T9" fmla="*/ 6126 h 21600"/>
              <a:gd name="T10" fmla="*/ 24239 w 21600"/>
              <a:gd name="T11" fmla="*/ 12080 h 21600"/>
              <a:gd name="T12" fmla="*/ 18897 w 21600"/>
              <a:gd name="T13" fmla="*/ 16493 h 21600"/>
              <a:gd name="T14" fmla="*/ 14484 w 21600"/>
              <a:gd name="T15" fmla="*/ 1115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172" y="11406"/>
                </a:moveTo>
                <a:cubicBezTo>
                  <a:pt x="17191" y="11205"/>
                  <a:pt x="17201" y="11002"/>
                  <a:pt x="17201" y="10800"/>
                </a:cubicBezTo>
                <a:cubicBezTo>
                  <a:pt x="17201" y="7264"/>
                  <a:pt x="14335" y="4399"/>
                  <a:pt x="10800" y="4399"/>
                </a:cubicBezTo>
                <a:cubicBezTo>
                  <a:pt x="10455" y="4398"/>
                  <a:pt x="10111" y="4426"/>
                  <a:pt x="9771" y="4482"/>
                </a:cubicBezTo>
                <a:lnTo>
                  <a:pt x="9065" y="140"/>
                </a:lnTo>
                <a:cubicBezTo>
                  <a:pt x="9638" y="46"/>
                  <a:pt x="102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141"/>
                  <a:pt x="21583" y="11483"/>
                  <a:pt x="21551" y="11824"/>
                </a:cubicBezTo>
                <a:lnTo>
                  <a:pt x="24239" y="12080"/>
                </a:lnTo>
                <a:lnTo>
                  <a:pt x="18897" y="16493"/>
                </a:lnTo>
                <a:lnTo>
                  <a:pt x="14484" y="11150"/>
                </a:lnTo>
                <a:lnTo>
                  <a:pt x="17172" y="11406"/>
                </a:lnTo>
                <a:close/>
              </a:path>
            </a:pathLst>
          </a:cu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5867401" y="2525714"/>
            <a:ext cx="60536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600" b="1" dirty="0">
                <a:latin typeface="Courier New" pitchFamily="49" charset="0"/>
              </a:rPr>
              <a:t>1</a:t>
            </a:r>
          </a:p>
        </p:txBody>
      </p:sp>
      <p:sp>
        <p:nvSpPr>
          <p:cNvPr id="115733" name="Text Box 21"/>
          <p:cNvSpPr txBox="1">
            <a:spLocks noChangeArrowheads="1"/>
          </p:cNvSpPr>
          <p:nvPr/>
        </p:nvSpPr>
        <p:spPr bwMode="auto">
          <a:xfrm>
            <a:off x="7078134" y="3311526"/>
            <a:ext cx="60536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600" b="1" dirty="0">
                <a:latin typeface="Courier New" pitchFamily="49" charset="0"/>
              </a:rPr>
              <a:t>2</a:t>
            </a:r>
          </a:p>
        </p:txBody>
      </p:sp>
      <p:sp>
        <p:nvSpPr>
          <p:cNvPr id="115734" name="Text Box 22"/>
          <p:cNvSpPr txBox="1">
            <a:spLocks noChangeArrowheads="1"/>
          </p:cNvSpPr>
          <p:nvPr/>
        </p:nvSpPr>
        <p:spPr bwMode="auto">
          <a:xfrm>
            <a:off x="6978651" y="4419600"/>
            <a:ext cx="60536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600" b="1" dirty="0">
                <a:latin typeface="Courier New" pitchFamily="49" charset="0"/>
              </a:rPr>
              <a:t>3</a:t>
            </a:r>
          </a:p>
        </p:txBody>
      </p:sp>
      <p:sp>
        <p:nvSpPr>
          <p:cNvPr id="115735" name="Text Box 23"/>
          <p:cNvSpPr txBox="1">
            <a:spLocks noChangeArrowheads="1"/>
          </p:cNvSpPr>
          <p:nvPr/>
        </p:nvSpPr>
        <p:spPr bwMode="auto">
          <a:xfrm>
            <a:off x="5283201" y="4495800"/>
            <a:ext cx="605367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600" b="1" dirty="0">
                <a:latin typeface="Courier New" pitchFamily="49" charset="0"/>
              </a:rPr>
              <a:t>4</a:t>
            </a:r>
          </a:p>
        </p:txBody>
      </p:sp>
      <p:sp>
        <p:nvSpPr>
          <p:cNvPr id="115736" name="Text Box 24"/>
          <p:cNvSpPr txBox="1">
            <a:spLocks noChangeArrowheads="1"/>
          </p:cNvSpPr>
          <p:nvPr/>
        </p:nvSpPr>
        <p:spPr bwMode="auto">
          <a:xfrm>
            <a:off x="4356101" y="3546476"/>
            <a:ext cx="60536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600" b="1" dirty="0">
                <a:latin typeface="Courier New" pitchFamily="49" charset="0"/>
              </a:rPr>
              <a:t>5</a:t>
            </a:r>
          </a:p>
        </p:txBody>
      </p:sp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5080000" y="1371601"/>
            <a:ext cx="267546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2000" b="1" dirty="0">
                <a:solidFill>
                  <a:schemeClr val="tx2"/>
                </a:solidFill>
                <a:latin typeface="Trebuchet MS" pitchFamily="34" charset="0"/>
              </a:rPr>
              <a:t>TANIMLAMA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2000" b="1" dirty="0">
                <a:solidFill>
                  <a:srgbClr val="FF0000"/>
                </a:solidFill>
                <a:latin typeface="Trebuchet MS" pitchFamily="34" charset="0"/>
              </a:rPr>
              <a:t>NEREDEYİZ?</a:t>
            </a:r>
            <a:endParaRPr lang="en-US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15738" name="Text Box 26"/>
          <p:cNvSpPr txBox="1">
            <a:spLocks noChangeArrowheads="1"/>
          </p:cNvSpPr>
          <p:nvPr/>
        </p:nvSpPr>
        <p:spPr bwMode="auto">
          <a:xfrm>
            <a:off x="7789333" y="2908301"/>
            <a:ext cx="3962400" cy="1052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2000" b="1" dirty="0">
                <a:solidFill>
                  <a:schemeClr val="tx2"/>
                </a:solidFill>
                <a:latin typeface="Trebuchet MS" pitchFamily="34" charset="0"/>
              </a:rPr>
              <a:t>STRATEJİK PLANLAMA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2000" b="1" dirty="0">
                <a:solidFill>
                  <a:srgbClr val="FF0000"/>
                </a:solidFill>
                <a:latin typeface="Trebuchet MS" pitchFamily="34" charset="0"/>
              </a:rPr>
              <a:t>NEREYE ULAŞMAK İSTİYORUZ?</a:t>
            </a:r>
          </a:p>
        </p:txBody>
      </p:sp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8737600" y="5105400"/>
            <a:ext cx="3454400" cy="129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2000" b="1" dirty="0">
                <a:solidFill>
                  <a:schemeClr val="tx2"/>
                </a:solidFill>
                <a:latin typeface="Trebuchet MS" pitchFamily="34" charset="0"/>
              </a:rPr>
              <a:t>TASARIM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2000" b="1" dirty="0">
                <a:solidFill>
                  <a:srgbClr val="FF0000"/>
                </a:solidFill>
                <a:latin typeface="Trebuchet MS" pitchFamily="34" charset="0"/>
              </a:rPr>
              <a:t>GİTMEK</a:t>
            </a:r>
            <a:r>
              <a:rPr lang="tr-TR" sz="2000" b="1" dirty="0">
                <a:latin typeface="Trebuchet MS" pitchFamily="34" charset="0"/>
              </a:rPr>
              <a:t> </a:t>
            </a:r>
            <a:r>
              <a:rPr lang="tr-TR" sz="2000" b="1" dirty="0">
                <a:solidFill>
                  <a:srgbClr val="FF0000"/>
                </a:solidFill>
                <a:latin typeface="Trebuchet MS" pitchFamily="34" charset="0"/>
              </a:rPr>
              <a:t>İSTEDİĞİMİZ YERE NASIL ULAŞIRIZ ?</a:t>
            </a:r>
          </a:p>
          <a:p>
            <a:pPr algn="ctr" eaLnBrk="0" hangingPunct="0">
              <a:spcBef>
                <a:spcPct val="20000"/>
              </a:spcBef>
            </a:pPr>
            <a:endParaRPr lang="en-US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15740" name="Text Box 28"/>
          <p:cNvSpPr txBox="1">
            <a:spLocks noChangeArrowheads="1"/>
          </p:cNvSpPr>
          <p:nvPr/>
        </p:nvSpPr>
        <p:spPr bwMode="auto">
          <a:xfrm>
            <a:off x="0" y="5105400"/>
            <a:ext cx="3251200" cy="1447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2000" b="1" dirty="0">
                <a:solidFill>
                  <a:schemeClr val="tx2"/>
                </a:solidFill>
                <a:latin typeface="Trebuchet MS" pitchFamily="34" charset="0"/>
              </a:rPr>
              <a:t>UYGULAMA, İZLEME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2000" b="1" dirty="0">
                <a:solidFill>
                  <a:srgbClr val="FF0000"/>
                </a:solidFill>
                <a:latin typeface="Trebuchet MS" pitchFamily="34" charset="0"/>
              </a:rPr>
              <a:t>BAŞARIMIZI NASIL İZLERİZ?</a:t>
            </a:r>
            <a:endParaRPr lang="en-US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15741" name="Text Box 29"/>
          <p:cNvSpPr txBox="1">
            <a:spLocks noChangeArrowheads="1"/>
          </p:cNvSpPr>
          <p:nvPr/>
        </p:nvSpPr>
        <p:spPr bwMode="auto">
          <a:xfrm>
            <a:off x="778933" y="2422526"/>
            <a:ext cx="4199467" cy="1133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2000" b="1" dirty="0">
                <a:solidFill>
                  <a:schemeClr val="tx2"/>
                </a:solidFill>
                <a:latin typeface="Trebuchet MS" pitchFamily="34" charset="0"/>
              </a:rPr>
              <a:t>DEĞERLENDİRME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2000" b="1" dirty="0">
                <a:solidFill>
                  <a:srgbClr val="FF0000"/>
                </a:solidFill>
                <a:latin typeface="Trebuchet MS" pitchFamily="34" charset="0"/>
              </a:rPr>
              <a:t>BAŞARIMIZI NASIL DEĞERLENDİRİRİZ?</a:t>
            </a:r>
            <a:endParaRPr lang="en-US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15746" name="AutoShape 34"/>
          <p:cNvSpPr>
            <a:spLocks noChangeArrowheads="1"/>
          </p:cNvSpPr>
          <p:nvPr/>
        </p:nvSpPr>
        <p:spPr bwMode="auto">
          <a:xfrm rot="29585299">
            <a:off x="4010819" y="1373982"/>
            <a:ext cx="4170363" cy="6299200"/>
          </a:xfrm>
          <a:custGeom>
            <a:avLst/>
            <a:gdLst>
              <a:gd name="G0" fmla="+- 351224 0 0"/>
              <a:gd name="G1" fmla="+- -6979466 0 0"/>
              <a:gd name="G2" fmla="+- 351224 0 -6979466"/>
              <a:gd name="G3" fmla="+- 10800 0 0"/>
              <a:gd name="G4" fmla="+- 0 0 351224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231 0 0"/>
              <a:gd name="G9" fmla="+- 0 0 -6979466"/>
              <a:gd name="G10" fmla="+- 6231 0 2700"/>
              <a:gd name="G11" fmla="cos G10 351224"/>
              <a:gd name="G12" fmla="sin G10 351224"/>
              <a:gd name="G13" fmla="cos 13500 351224"/>
              <a:gd name="G14" fmla="sin 13500 351224"/>
              <a:gd name="G15" fmla="+- G11 10800 0"/>
              <a:gd name="G16" fmla="+- G12 10800 0"/>
              <a:gd name="G17" fmla="+- G13 10800 0"/>
              <a:gd name="G18" fmla="+- G14 10800 0"/>
              <a:gd name="G19" fmla="*/ 6231 1 2"/>
              <a:gd name="G20" fmla="+- G19 5400 0"/>
              <a:gd name="G21" fmla="cos G20 351224"/>
              <a:gd name="G22" fmla="sin G20 351224"/>
              <a:gd name="G23" fmla="+- G21 10800 0"/>
              <a:gd name="G24" fmla="+- G12 G23 G22"/>
              <a:gd name="G25" fmla="+- G22 G23 G11"/>
              <a:gd name="G26" fmla="cos 10800 351224"/>
              <a:gd name="G27" fmla="sin 10800 351224"/>
              <a:gd name="G28" fmla="cos 6231 351224"/>
              <a:gd name="G29" fmla="sin 6231 351224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979466"/>
              <a:gd name="G36" fmla="sin G34 -6979466"/>
              <a:gd name="G37" fmla="+/ -6979466 351224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231 G39"/>
              <a:gd name="G43" fmla="sin 623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659 w 21600"/>
              <a:gd name="T5" fmla="*/ 2458 h 21600"/>
              <a:gd name="T6" fmla="*/ 8381 w 21600"/>
              <a:gd name="T7" fmla="*/ 2634 h 21600"/>
              <a:gd name="T8" fmla="*/ 14757 w 21600"/>
              <a:gd name="T9" fmla="*/ 5987 h 21600"/>
              <a:gd name="T10" fmla="*/ 24240 w 21600"/>
              <a:gd name="T11" fmla="*/ 12060 h 21600"/>
              <a:gd name="T12" fmla="*/ 18812 w 21600"/>
              <a:gd name="T13" fmla="*/ 16558 h 21600"/>
              <a:gd name="T14" fmla="*/ 14315 w 21600"/>
              <a:gd name="T15" fmla="*/ 1112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003" y="11381"/>
                </a:moveTo>
                <a:cubicBezTo>
                  <a:pt x="17021" y="11188"/>
                  <a:pt x="17031" y="10994"/>
                  <a:pt x="17031" y="10800"/>
                </a:cubicBezTo>
                <a:cubicBezTo>
                  <a:pt x="17031" y="7358"/>
                  <a:pt x="14241" y="4569"/>
                  <a:pt x="10800" y="4569"/>
                </a:cubicBezTo>
                <a:cubicBezTo>
                  <a:pt x="10200" y="4568"/>
                  <a:pt x="9604" y="4655"/>
                  <a:pt x="9030" y="4825"/>
                </a:cubicBezTo>
                <a:lnTo>
                  <a:pt x="7732" y="444"/>
                </a:lnTo>
                <a:cubicBezTo>
                  <a:pt x="8728" y="149"/>
                  <a:pt x="9761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136"/>
                  <a:pt x="21584" y="11473"/>
                  <a:pt x="21552" y="11808"/>
                </a:cubicBezTo>
                <a:lnTo>
                  <a:pt x="24240" y="12060"/>
                </a:lnTo>
                <a:lnTo>
                  <a:pt x="18812" y="16558"/>
                </a:lnTo>
                <a:lnTo>
                  <a:pt x="14315" y="11129"/>
                </a:lnTo>
                <a:lnTo>
                  <a:pt x="17003" y="11381"/>
                </a:lnTo>
                <a:close/>
              </a:path>
            </a:pathLst>
          </a:custGeom>
          <a:solidFill>
            <a:srgbClr val="00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pic>
        <p:nvPicPr>
          <p:cNvPr id="16" name="Resim 1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1798" y="47495"/>
            <a:ext cx="810023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08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Stratejik Planın Üniversite Açısından Önemi Nedir?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2400" dirty="0">
                <a:latin typeface="+mj-lt"/>
                <a:cs typeface="Times New Roman" pitchFamily="18" charset="0"/>
              </a:rPr>
              <a:t>Stratejik planlama üniversiteye kendi faaliyet akışını şekillendirme ve kendi geleceğine odaklanma fırsatı vermektedir. </a:t>
            </a:r>
          </a:p>
          <a:p>
            <a:pPr algn="just"/>
            <a:endParaRPr lang="tr-TR" sz="2400" dirty="0">
              <a:latin typeface="+mj-lt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08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59161</TotalTime>
  <Words>322</Words>
  <Application>Microsoft Office PowerPoint</Application>
  <PresentationFormat>Özel</PresentationFormat>
  <Paragraphs>94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Paket</vt:lpstr>
      <vt:lpstr>Stratejik Plan Nedir?  Ne İşe Yarar?  Kaliteli Sohbetler Serisi</vt:lpstr>
      <vt:lpstr>Eğitimin Konu Başlıkları</vt:lpstr>
      <vt:lpstr>Strateji Nedir?</vt:lpstr>
      <vt:lpstr>Sistem ve Strateji</vt:lpstr>
      <vt:lpstr>Sistem ve Strateji</vt:lpstr>
      <vt:lpstr>Stratejik Plan Nedir?</vt:lpstr>
      <vt:lpstr>Bir Başka Deyişle Stratejik Planlama; </vt:lpstr>
      <vt:lpstr>Stratejik Planlama-Temel Sorular (Döngüsel Gösterim)</vt:lpstr>
      <vt:lpstr>Stratejik Planın Üniversite Açısından Önemi Nedir?</vt:lpstr>
      <vt:lpstr>Stratejik Planı Neye Göre Hazırlıyoruz? </vt:lpstr>
      <vt:lpstr>Stratejik Planın Süresi, Güncellenmesi Ve Yenilenmesi</vt:lpstr>
      <vt:lpstr>Stratejik Planın Temel Bileşenleri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173</cp:revision>
  <dcterms:created xsi:type="dcterms:W3CDTF">2021-10-23T00:07:47Z</dcterms:created>
  <dcterms:modified xsi:type="dcterms:W3CDTF">2024-04-02T06:12:39Z</dcterms:modified>
</cp:coreProperties>
</file>