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notesMasterIdLst>
    <p:notesMasterId r:id="rId14"/>
  </p:notesMasterIdLst>
  <p:sldIdLst>
    <p:sldId id="256" r:id="rId2"/>
    <p:sldId id="26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90"/>
  </p:normalViewPr>
  <p:slideViewPr>
    <p:cSldViewPr snapToGrid="0" snapToObjects="1">
      <p:cViewPr>
        <p:scale>
          <a:sx n="80" d="100"/>
          <a:sy n="80" d="100"/>
        </p:scale>
        <p:origin x="-768" y="-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C9258-0C63-4BD7-8298-D961CA1C6365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5372-2748-4AE6-8F2C-42BCB1D1F4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507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8575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5303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550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6334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653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9619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017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565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748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42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155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313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2C34D7D2-4820-3546-9D0D-836CDB550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386743"/>
            <a:ext cx="8991600" cy="2496541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b="1" cap="none" dirty="0">
                <a:solidFill>
                  <a:srgbClr val="00B050"/>
                </a:solidFill>
              </a:rPr>
              <a:t>Üniversiteler Nasıl Değerlendiriliyor? </a:t>
            </a:r>
            <a:br>
              <a:rPr lang="tr-TR" b="1" cap="none" dirty="0">
                <a:solidFill>
                  <a:srgbClr val="00B050"/>
                </a:solidFill>
              </a:rPr>
            </a:br>
            <a:r>
              <a:rPr lang="tr-TR" b="1" cap="none" dirty="0">
                <a:solidFill>
                  <a:srgbClr val="00B050"/>
                </a:solidFill>
              </a:rPr>
              <a:t/>
            </a:r>
            <a:br>
              <a:rPr lang="tr-TR" b="1" cap="none" dirty="0">
                <a:solidFill>
                  <a:srgbClr val="00B050"/>
                </a:solidFill>
              </a:rPr>
            </a:br>
            <a:r>
              <a:rPr lang="tr-TR" b="1" i="1" cap="none" dirty="0" smtClean="0">
                <a:solidFill>
                  <a:srgbClr val="00B050"/>
                </a:solidFill>
              </a:rPr>
              <a:t>Kaliteli Sohbetler  Serisi </a:t>
            </a:r>
            <a:endParaRPr lang="tr-TR" cap="none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293" y="196088"/>
            <a:ext cx="6016707" cy="1351135"/>
          </a:xfrm>
          <a:prstGeom prst="rect">
            <a:avLst/>
          </a:prstGeom>
        </p:spPr>
      </p:pic>
      <p:sp>
        <p:nvSpPr>
          <p:cNvPr id="5" name="Metin Yer Tutucusu 2"/>
          <p:cNvSpPr txBox="1">
            <a:spLocks/>
          </p:cNvSpPr>
          <p:nvPr/>
        </p:nvSpPr>
        <p:spPr>
          <a:xfrm>
            <a:off x="2695194" y="5301573"/>
            <a:ext cx="6801612" cy="56420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i="1" smtClean="0"/>
              <a:t>Kalite Yönetimi Koordinatörlüğü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1452308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AB345314-4FAD-7A53-C4C6-F432CB03E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/>
              <a:t>Program Akreditasyonu</a:t>
            </a:r>
            <a:endParaRPr lang="tr-TR" cap="none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0C8D2D44-8117-5E9B-0064-A7CF3149E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2400" b="0" i="0" dirty="0">
                <a:solidFill>
                  <a:srgbClr val="333333"/>
                </a:solidFill>
                <a:effectLst/>
                <a:latin typeface="+mj-lt"/>
              </a:rPr>
              <a:t>Program Akreditasyonu; bir akreditasyon kuruluşu tarafından belirli bir alanda önceden belirlenmiş, akademik ve alana özgü standartların bir yükseköğretim programı tarafından karşılanıp karşılanmadığını ölçen değerlendirme ve dış kalite güvence sürecini ifade etmektedir.</a:t>
            </a:r>
          </a:p>
          <a:p>
            <a:pPr algn="just"/>
            <a:r>
              <a:rPr lang="tr-TR" sz="2400" b="0" i="0" dirty="0">
                <a:solidFill>
                  <a:srgbClr val="333333"/>
                </a:solidFill>
                <a:effectLst/>
                <a:latin typeface="+mj-lt"/>
              </a:rPr>
              <a:t>Türkiye’de akreditasyon kuruluşlarının yetkilendirme ve tanınma faaliyetlerinden Yükseköğretim Kalite Kurulu sorumludur. </a:t>
            </a:r>
            <a:endParaRPr lang="tr-TR" sz="2400" dirty="0">
              <a:latin typeface="+mj-lt"/>
            </a:endParaRP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3874" y="151811"/>
            <a:ext cx="1368126" cy="374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506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A40BD252-2F53-6C75-2AB6-F26C0C365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Sıralamalar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FE06D8A6-37D0-6A9F-0973-73F998C63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Üniversiteler çeşitli sıralama kuruluşları tarafından sıralamaya tabi tutulmaktadır. </a:t>
            </a:r>
            <a:r>
              <a:rPr lang="tr-TR" sz="2400" dirty="0" smtClean="0"/>
              <a:t>(URAP, THE, CWUR, QS vb.)</a:t>
            </a:r>
            <a:endParaRPr lang="tr-TR" sz="2400" dirty="0"/>
          </a:p>
          <a:p>
            <a:pPr algn="just"/>
            <a:r>
              <a:rPr lang="tr-TR" sz="2400" dirty="0" smtClean="0"/>
              <a:t>Değerlendirme </a:t>
            </a:r>
            <a:r>
              <a:rPr lang="tr-TR" sz="2400" dirty="0"/>
              <a:t>ölçütleri </a:t>
            </a:r>
            <a:r>
              <a:rPr lang="tr-TR" sz="2400" dirty="0" smtClean="0"/>
              <a:t>sıralama </a:t>
            </a:r>
            <a:r>
              <a:rPr lang="tr-TR" sz="2400" dirty="0"/>
              <a:t>kuruluşlarının </a:t>
            </a:r>
            <a:r>
              <a:rPr lang="tr-TR" sz="2400" dirty="0" smtClean="0"/>
              <a:t>kendileri </a:t>
            </a:r>
            <a:r>
              <a:rPr lang="tr-TR" sz="2400" dirty="0"/>
              <a:t>tarafından belirlenmektedir. 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3874" y="151811"/>
            <a:ext cx="1368126" cy="374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8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E7C27F8A-D686-D217-0FA7-0E1D5DE94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Faaliyet Raporu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B221487B-E4DF-2C8F-83A4-C1394A66E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2400" dirty="0"/>
              <a:t>Vakıf Üniversiteleri, her eğitim öğretim yılı için, eğitim öğretim yılının bitimini takip eden Ekim Ayının 15’ ine kadar faaliyet raporunu hazırlayıp YÖK’ e göndermek durumundadırlar. </a:t>
            </a:r>
          </a:p>
          <a:p>
            <a:pPr algn="just"/>
            <a:r>
              <a:rPr lang="tr-TR" sz="2400" dirty="0"/>
              <a:t>Faaliyet raporu, birim faaliyet raporlarının oluşturulması ve Rektörlüğe gönderilmesi ile başlayan bir süreçtir. Daha sonra İdare faaliyet raporu hazırlanır. </a:t>
            </a:r>
          </a:p>
          <a:p>
            <a:pPr algn="just"/>
            <a:r>
              <a:rPr lang="tr-TR" sz="2400" dirty="0"/>
              <a:t>Faaliyet raporlarında birimin/kurumun genel durumu, öz değerlendirmesi, güçlü ve zayıf yönleri ve bunlarla ilgili eylem planı yer alır. 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3874" y="151811"/>
            <a:ext cx="1368126" cy="374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261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Eğitimin Konu Başlıkları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tr-TR" sz="2400" dirty="0" smtClean="0"/>
              <a:t>Değerlendirme Türleri</a:t>
            </a:r>
            <a:endParaRPr lang="tr-TR" sz="2400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tr-TR" sz="2400" dirty="0"/>
              <a:t>Stratejik Plan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tr-TR" sz="2400" dirty="0" smtClean="0"/>
              <a:t>Denetim</a:t>
            </a:r>
            <a:endParaRPr lang="tr-TR" sz="2400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tr-TR" sz="2400" dirty="0" smtClean="0"/>
              <a:t>İzleme </a:t>
            </a:r>
            <a:r>
              <a:rPr lang="tr-TR" sz="2400" dirty="0" smtClean="0"/>
              <a:t>ve Değerlendirme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tr-TR" sz="2400" dirty="0" smtClean="0"/>
              <a:t>İç Değerlendirme</a:t>
            </a:r>
          </a:p>
          <a:p>
            <a:pPr marL="342900" indent="-342900" algn="just">
              <a:buFont typeface="+mj-lt"/>
              <a:buAutoNum type="arabicPeriod"/>
            </a:pPr>
            <a:endParaRPr lang="tr-TR" sz="2400" dirty="0" smtClean="0"/>
          </a:p>
          <a:p>
            <a:pPr marL="342900" indent="-342900" algn="just">
              <a:buFont typeface="+mj-lt"/>
              <a:buAutoNum type="arabicPeriod"/>
            </a:pPr>
            <a:endParaRPr lang="tr-TR" sz="2400" dirty="0" smtClean="0"/>
          </a:p>
          <a:p>
            <a:pPr marL="342900" indent="-342900" algn="just">
              <a:buFont typeface="+mj-lt"/>
              <a:buAutoNum type="arabicPeriod"/>
            </a:pPr>
            <a:endParaRPr lang="tr-TR" sz="2400" dirty="0" smtClean="0"/>
          </a:p>
          <a:p>
            <a:pPr marL="342900" indent="-342900" algn="just">
              <a:buFont typeface="+mj-lt"/>
              <a:buAutoNum type="arabicPeriod"/>
            </a:pPr>
            <a:endParaRPr lang="tr-TR" sz="2400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6"/>
            </a:pPr>
            <a:r>
              <a:rPr lang="tr-TR" sz="2400" dirty="0"/>
              <a:t>Dış Değerlendirme</a:t>
            </a:r>
          </a:p>
          <a:p>
            <a:pPr marL="342900" indent="-342900">
              <a:buFont typeface="+mj-lt"/>
              <a:buAutoNum type="arabicPeriod" startAt="6"/>
            </a:pPr>
            <a:r>
              <a:rPr lang="tr-TR" sz="2400" dirty="0" smtClean="0"/>
              <a:t>Kurumsal </a:t>
            </a:r>
            <a:r>
              <a:rPr lang="tr-TR" sz="2400" dirty="0"/>
              <a:t>Akreditasyon</a:t>
            </a:r>
          </a:p>
          <a:p>
            <a:pPr marL="342900" indent="-342900">
              <a:buFont typeface="+mj-lt"/>
              <a:buAutoNum type="arabicPeriod" startAt="6"/>
            </a:pPr>
            <a:r>
              <a:rPr lang="tr-TR" sz="2400" dirty="0"/>
              <a:t>Program Akreditasyonu</a:t>
            </a:r>
          </a:p>
          <a:p>
            <a:pPr marL="342900" indent="-342900">
              <a:buFont typeface="+mj-lt"/>
              <a:buAutoNum type="arabicPeriod" startAt="6"/>
            </a:pPr>
            <a:r>
              <a:rPr lang="tr-TR" sz="2400" dirty="0" smtClean="0"/>
              <a:t>Sıralamalar</a:t>
            </a:r>
          </a:p>
          <a:p>
            <a:pPr marL="342900" indent="-342900">
              <a:buFont typeface="+mj-lt"/>
              <a:buAutoNum type="arabicPeriod" startAt="6"/>
            </a:pPr>
            <a:r>
              <a:rPr lang="tr-TR" sz="2400" smtClean="0"/>
              <a:t> Faaliyet </a:t>
            </a:r>
            <a:r>
              <a:rPr lang="tr-TR" sz="2400" dirty="0"/>
              <a:t>Raporu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6387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 22">
            <a:extLst>
              <a:ext uri="{FF2B5EF4-FFF2-40B4-BE49-F238E27FC236}">
                <a16:creationId xmlns="" xmlns:a16="http://schemas.microsoft.com/office/drawing/2014/main" id="{EFD947D4-CAD2-05A7-EAFC-45725C714387}"/>
              </a:ext>
            </a:extLst>
          </p:cNvPr>
          <p:cNvGrpSpPr/>
          <p:nvPr/>
        </p:nvGrpSpPr>
        <p:grpSpPr>
          <a:xfrm>
            <a:off x="436730" y="180109"/>
            <a:ext cx="7163716" cy="4739151"/>
            <a:chOff x="2815303" y="2490319"/>
            <a:chExt cx="4376578" cy="3054201"/>
          </a:xfrm>
        </p:grpSpPr>
        <p:sp>
          <p:nvSpPr>
            <p:cNvPr id="24" name="Serbest Form: Şekil 23">
              <a:extLst>
                <a:ext uri="{FF2B5EF4-FFF2-40B4-BE49-F238E27FC236}">
                  <a16:creationId xmlns="" xmlns:a16="http://schemas.microsoft.com/office/drawing/2014/main" id="{07617E35-095E-AC30-65EE-E16C402927EE}"/>
                </a:ext>
              </a:extLst>
            </p:cNvPr>
            <p:cNvSpPr/>
            <p:nvPr/>
          </p:nvSpPr>
          <p:spPr>
            <a:xfrm>
              <a:off x="5287870" y="3924287"/>
              <a:ext cx="1904011" cy="1213658"/>
            </a:xfrm>
            <a:custGeom>
              <a:avLst/>
              <a:gdLst>
                <a:gd name="connsiteX0" fmla="*/ 0 w 1904011"/>
                <a:gd name="connsiteY0" fmla="*/ 202280 h 1213658"/>
                <a:gd name="connsiteX1" fmla="*/ 202280 w 1904011"/>
                <a:gd name="connsiteY1" fmla="*/ 0 h 1213658"/>
                <a:gd name="connsiteX2" fmla="*/ 1701731 w 1904011"/>
                <a:gd name="connsiteY2" fmla="*/ 0 h 1213658"/>
                <a:gd name="connsiteX3" fmla="*/ 1904011 w 1904011"/>
                <a:gd name="connsiteY3" fmla="*/ 202280 h 1213658"/>
                <a:gd name="connsiteX4" fmla="*/ 1904011 w 1904011"/>
                <a:gd name="connsiteY4" fmla="*/ 1011378 h 1213658"/>
                <a:gd name="connsiteX5" fmla="*/ 1701731 w 1904011"/>
                <a:gd name="connsiteY5" fmla="*/ 1213658 h 1213658"/>
                <a:gd name="connsiteX6" fmla="*/ 202280 w 1904011"/>
                <a:gd name="connsiteY6" fmla="*/ 1213658 h 1213658"/>
                <a:gd name="connsiteX7" fmla="*/ 0 w 1904011"/>
                <a:gd name="connsiteY7" fmla="*/ 1011378 h 1213658"/>
                <a:gd name="connsiteX8" fmla="*/ 0 w 1904011"/>
                <a:gd name="connsiteY8" fmla="*/ 202280 h 1213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4011" h="1213658">
                  <a:moveTo>
                    <a:pt x="0" y="202280"/>
                  </a:moveTo>
                  <a:cubicBezTo>
                    <a:pt x="0" y="90564"/>
                    <a:pt x="90564" y="0"/>
                    <a:pt x="202280" y="0"/>
                  </a:cubicBezTo>
                  <a:lnTo>
                    <a:pt x="1701731" y="0"/>
                  </a:lnTo>
                  <a:cubicBezTo>
                    <a:pt x="1813447" y="0"/>
                    <a:pt x="1904011" y="90564"/>
                    <a:pt x="1904011" y="202280"/>
                  </a:cubicBezTo>
                  <a:lnTo>
                    <a:pt x="1904011" y="1011378"/>
                  </a:lnTo>
                  <a:cubicBezTo>
                    <a:pt x="1904011" y="1123094"/>
                    <a:pt x="1813447" y="1213658"/>
                    <a:pt x="1701731" y="1213658"/>
                  </a:cubicBezTo>
                  <a:lnTo>
                    <a:pt x="202280" y="1213658"/>
                  </a:lnTo>
                  <a:cubicBezTo>
                    <a:pt x="90564" y="1213658"/>
                    <a:pt x="0" y="1123094"/>
                    <a:pt x="0" y="1011378"/>
                  </a:cubicBezTo>
                  <a:lnTo>
                    <a:pt x="0" y="202280"/>
                  </a:lnTo>
                  <a:close/>
                </a:path>
              </a:pathLst>
            </a:cu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0046" tIns="110046" rIns="110046" bIns="110046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2000" kern="1200" dirty="0"/>
                <a:t>Üniversiteler Nasıl Değerlendiriliyor? </a:t>
              </a:r>
            </a:p>
          </p:txBody>
        </p:sp>
        <p:sp>
          <p:nvSpPr>
            <p:cNvPr id="26" name="Serbest Form: Şekil 25">
              <a:extLst>
                <a:ext uri="{FF2B5EF4-FFF2-40B4-BE49-F238E27FC236}">
                  <a16:creationId xmlns="" xmlns:a16="http://schemas.microsoft.com/office/drawing/2014/main" id="{144B1475-53EE-1687-BA24-BC63623EA80D}"/>
                </a:ext>
              </a:extLst>
            </p:cNvPr>
            <p:cNvSpPr/>
            <p:nvPr/>
          </p:nvSpPr>
          <p:spPr>
            <a:xfrm>
              <a:off x="5559083" y="2490319"/>
              <a:ext cx="1288649" cy="813150"/>
            </a:xfrm>
            <a:custGeom>
              <a:avLst/>
              <a:gdLst>
                <a:gd name="connsiteX0" fmla="*/ 0 w 1288649"/>
                <a:gd name="connsiteY0" fmla="*/ 135528 h 813150"/>
                <a:gd name="connsiteX1" fmla="*/ 135528 w 1288649"/>
                <a:gd name="connsiteY1" fmla="*/ 0 h 813150"/>
                <a:gd name="connsiteX2" fmla="*/ 1153121 w 1288649"/>
                <a:gd name="connsiteY2" fmla="*/ 0 h 813150"/>
                <a:gd name="connsiteX3" fmla="*/ 1288649 w 1288649"/>
                <a:gd name="connsiteY3" fmla="*/ 135528 h 813150"/>
                <a:gd name="connsiteX4" fmla="*/ 1288649 w 1288649"/>
                <a:gd name="connsiteY4" fmla="*/ 677622 h 813150"/>
                <a:gd name="connsiteX5" fmla="*/ 1153121 w 1288649"/>
                <a:gd name="connsiteY5" fmla="*/ 813150 h 813150"/>
                <a:gd name="connsiteX6" fmla="*/ 135528 w 1288649"/>
                <a:gd name="connsiteY6" fmla="*/ 813150 h 813150"/>
                <a:gd name="connsiteX7" fmla="*/ 0 w 1288649"/>
                <a:gd name="connsiteY7" fmla="*/ 677622 h 813150"/>
                <a:gd name="connsiteX8" fmla="*/ 0 w 1288649"/>
                <a:gd name="connsiteY8" fmla="*/ 135528 h 813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88649" h="813150">
                  <a:moveTo>
                    <a:pt x="0" y="135528"/>
                  </a:moveTo>
                  <a:cubicBezTo>
                    <a:pt x="0" y="60678"/>
                    <a:pt x="60678" y="0"/>
                    <a:pt x="135528" y="0"/>
                  </a:cubicBezTo>
                  <a:lnTo>
                    <a:pt x="1153121" y="0"/>
                  </a:lnTo>
                  <a:cubicBezTo>
                    <a:pt x="1227971" y="0"/>
                    <a:pt x="1288649" y="60678"/>
                    <a:pt x="1288649" y="135528"/>
                  </a:cubicBezTo>
                  <a:lnTo>
                    <a:pt x="1288649" y="677622"/>
                  </a:lnTo>
                  <a:cubicBezTo>
                    <a:pt x="1288649" y="752472"/>
                    <a:pt x="1227971" y="813150"/>
                    <a:pt x="1153121" y="813150"/>
                  </a:cubicBezTo>
                  <a:lnTo>
                    <a:pt x="135528" y="813150"/>
                  </a:lnTo>
                  <a:cubicBezTo>
                    <a:pt x="60678" y="813150"/>
                    <a:pt x="0" y="752472"/>
                    <a:pt x="0" y="677622"/>
                  </a:cubicBezTo>
                  <a:lnTo>
                    <a:pt x="0" y="135528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0495" tIns="90495" rIns="90495" bIns="90495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2000" kern="1200" dirty="0" smtClean="0"/>
                <a:t>Denetim</a:t>
              </a:r>
            </a:p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2000" i="1" dirty="0" smtClean="0">
                  <a:solidFill>
                    <a:srgbClr val="FF0000"/>
                  </a:solidFill>
                </a:rPr>
                <a:t>(YÖK Denetleme Kurulu)</a:t>
              </a:r>
              <a:endParaRPr lang="tr-TR" sz="2000" i="1" kern="1200" dirty="0">
                <a:solidFill>
                  <a:srgbClr val="FF0000"/>
                </a:solidFill>
              </a:endParaRPr>
            </a:p>
          </p:txBody>
        </p:sp>
        <p:sp>
          <p:nvSpPr>
            <p:cNvPr id="34" name="Serbest Form: Şekil 33">
              <a:extLst>
                <a:ext uri="{FF2B5EF4-FFF2-40B4-BE49-F238E27FC236}">
                  <a16:creationId xmlns="" xmlns:a16="http://schemas.microsoft.com/office/drawing/2014/main" id="{2402C16C-390B-BFB4-F5B8-E5425A3C21D3}"/>
                </a:ext>
              </a:extLst>
            </p:cNvPr>
            <p:cNvSpPr/>
            <p:nvPr/>
          </p:nvSpPr>
          <p:spPr>
            <a:xfrm>
              <a:off x="3035126" y="4731370"/>
              <a:ext cx="1720025" cy="813150"/>
            </a:xfrm>
            <a:custGeom>
              <a:avLst/>
              <a:gdLst>
                <a:gd name="connsiteX0" fmla="*/ 0 w 1720025"/>
                <a:gd name="connsiteY0" fmla="*/ 135528 h 813150"/>
                <a:gd name="connsiteX1" fmla="*/ 135528 w 1720025"/>
                <a:gd name="connsiteY1" fmla="*/ 0 h 813150"/>
                <a:gd name="connsiteX2" fmla="*/ 1584497 w 1720025"/>
                <a:gd name="connsiteY2" fmla="*/ 0 h 813150"/>
                <a:gd name="connsiteX3" fmla="*/ 1720025 w 1720025"/>
                <a:gd name="connsiteY3" fmla="*/ 135528 h 813150"/>
                <a:gd name="connsiteX4" fmla="*/ 1720025 w 1720025"/>
                <a:gd name="connsiteY4" fmla="*/ 677622 h 813150"/>
                <a:gd name="connsiteX5" fmla="*/ 1584497 w 1720025"/>
                <a:gd name="connsiteY5" fmla="*/ 813150 h 813150"/>
                <a:gd name="connsiteX6" fmla="*/ 135528 w 1720025"/>
                <a:gd name="connsiteY6" fmla="*/ 813150 h 813150"/>
                <a:gd name="connsiteX7" fmla="*/ 0 w 1720025"/>
                <a:gd name="connsiteY7" fmla="*/ 677622 h 813150"/>
                <a:gd name="connsiteX8" fmla="*/ 0 w 1720025"/>
                <a:gd name="connsiteY8" fmla="*/ 135528 h 813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20025" h="813150">
                  <a:moveTo>
                    <a:pt x="0" y="135528"/>
                  </a:moveTo>
                  <a:cubicBezTo>
                    <a:pt x="0" y="60678"/>
                    <a:pt x="60678" y="0"/>
                    <a:pt x="135528" y="0"/>
                  </a:cubicBezTo>
                  <a:lnTo>
                    <a:pt x="1584497" y="0"/>
                  </a:lnTo>
                  <a:cubicBezTo>
                    <a:pt x="1659347" y="0"/>
                    <a:pt x="1720025" y="60678"/>
                    <a:pt x="1720025" y="135528"/>
                  </a:cubicBezTo>
                  <a:lnTo>
                    <a:pt x="1720025" y="677622"/>
                  </a:lnTo>
                  <a:cubicBezTo>
                    <a:pt x="1720025" y="752472"/>
                    <a:pt x="1659347" y="813150"/>
                    <a:pt x="1584497" y="813150"/>
                  </a:cubicBezTo>
                  <a:lnTo>
                    <a:pt x="135528" y="813150"/>
                  </a:lnTo>
                  <a:cubicBezTo>
                    <a:pt x="60678" y="813150"/>
                    <a:pt x="0" y="752472"/>
                    <a:pt x="0" y="677622"/>
                  </a:cubicBezTo>
                  <a:lnTo>
                    <a:pt x="0" y="135528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0495" tIns="90495" rIns="90495" bIns="90495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2000" kern="1200" dirty="0"/>
                <a:t>Kurumsal </a:t>
              </a:r>
              <a:r>
                <a:rPr lang="tr-TR" sz="2000" kern="1200" dirty="0" smtClean="0"/>
                <a:t>Akreditasyon</a:t>
              </a:r>
            </a:p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2000" i="1" dirty="0" smtClean="0">
                  <a:solidFill>
                    <a:srgbClr val="FF0000"/>
                  </a:solidFill>
                </a:rPr>
                <a:t>(YÖKAK)</a:t>
              </a:r>
              <a:endParaRPr lang="tr-TR" sz="2000" i="1" kern="1200" dirty="0">
                <a:solidFill>
                  <a:srgbClr val="FF0000"/>
                </a:solidFill>
              </a:endParaRPr>
            </a:p>
          </p:txBody>
        </p:sp>
        <p:sp>
          <p:nvSpPr>
            <p:cNvPr id="36" name="Serbest Form: Şekil 35">
              <a:extLst>
                <a:ext uri="{FF2B5EF4-FFF2-40B4-BE49-F238E27FC236}">
                  <a16:creationId xmlns="" xmlns:a16="http://schemas.microsoft.com/office/drawing/2014/main" id="{47D17EA5-2C2A-8D2E-F046-321181F37B84}"/>
                </a:ext>
              </a:extLst>
            </p:cNvPr>
            <p:cNvSpPr/>
            <p:nvPr/>
          </p:nvSpPr>
          <p:spPr>
            <a:xfrm>
              <a:off x="2815303" y="3623689"/>
              <a:ext cx="1833143" cy="813150"/>
            </a:xfrm>
            <a:custGeom>
              <a:avLst/>
              <a:gdLst>
                <a:gd name="connsiteX0" fmla="*/ 0 w 1833143"/>
                <a:gd name="connsiteY0" fmla="*/ 183278 h 1099648"/>
                <a:gd name="connsiteX1" fmla="*/ 183278 w 1833143"/>
                <a:gd name="connsiteY1" fmla="*/ 0 h 1099648"/>
                <a:gd name="connsiteX2" fmla="*/ 1649865 w 1833143"/>
                <a:gd name="connsiteY2" fmla="*/ 0 h 1099648"/>
                <a:gd name="connsiteX3" fmla="*/ 1833143 w 1833143"/>
                <a:gd name="connsiteY3" fmla="*/ 183278 h 1099648"/>
                <a:gd name="connsiteX4" fmla="*/ 1833143 w 1833143"/>
                <a:gd name="connsiteY4" fmla="*/ 916370 h 1099648"/>
                <a:gd name="connsiteX5" fmla="*/ 1649865 w 1833143"/>
                <a:gd name="connsiteY5" fmla="*/ 1099648 h 1099648"/>
                <a:gd name="connsiteX6" fmla="*/ 183278 w 1833143"/>
                <a:gd name="connsiteY6" fmla="*/ 1099648 h 1099648"/>
                <a:gd name="connsiteX7" fmla="*/ 0 w 1833143"/>
                <a:gd name="connsiteY7" fmla="*/ 916370 h 1099648"/>
                <a:gd name="connsiteX8" fmla="*/ 0 w 1833143"/>
                <a:gd name="connsiteY8" fmla="*/ 183278 h 1099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3143" h="1099648">
                  <a:moveTo>
                    <a:pt x="0" y="183278"/>
                  </a:moveTo>
                  <a:cubicBezTo>
                    <a:pt x="0" y="82056"/>
                    <a:pt x="82056" y="0"/>
                    <a:pt x="183278" y="0"/>
                  </a:cubicBezTo>
                  <a:lnTo>
                    <a:pt x="1649865" y="0"/>
                  </a:lnTo>
                  <a:cubicBezTo>
                    <a:pt x="1751087" y="0"/>
                    <a:pt x="1833143" y="82056"/>
                    <a:pt x="1833143" y="183278"/>
                  </a:cubicBezTo>
                  <a:lnTo>
                    <a:pt x="1833143" y="916370"/>
                  </a:lnTo>
                  <a:cubicBezTo>
                    <a:pt x="1833143" y="1017592"/>
                    <a:pt x="1751087" y="1099648"/>
                    <a:pt x="1649865" y="1099648"/>
                  </a:cubicBezTo>
                  <a:lnTo>
                    <a:pt x="183278" y="1099648"/>
                  </a:lnTo>
                  <a:cubicBezTo>
                    <a:pt x="82056" y="1099648"/>
                    <a:pt x="0" y="1017592"/>
                    <a:pt x="0" y="916370"/>
                  </a:cubicBezTo>
                  <a:lnTo>
                    <a:pt x="0" y="183278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4480" tIns="104480" rIns="104480" bIns="10448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2000" kern="1200" dirty="0"/>
                <a:t>Program </a:t>
              </a:r>
              <a:r>
                <a:rPr lang="tr-TR" sz="2000" kern="1200" dirty="0" smtClean="0"/>
                <a:t>Akreditasyonu</a:t>
              </a:r>
            </a:p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2000" i="1" dirty="0" smtClean="0">
                  <a:solidFill>
                    <a:srgbClr val="FF0000"/>
                  </a:solidFill>
                </a:rPr>
                <a:t>(Akreditasyon Kuruluşları)</a:t>
              </a:r>
              <a:endParaRPr lang="tr-TR" sz="2000" i="1" kern="1200" dirty="0">
                <a:solidFill>
                  <a:srgbClr val="FF0000"/>
                </a:solidFill>
              </a:endParaRPr>
            </a:p>
          </p:txBody>
        </p:sp>
        <p:sp>
          <p:nvSpPr>
            <p:cNvPr id="38" name="Serbest Form: Şekil 37">
              <a:extLst>
                <a:ext uri="{FF2B5EF4-FFF2-40B4-BE49-F238E27FC236}">
                  <a16:creationId xmlns="" xmlns:a16="http://schemas.microsoft.com/office/drawing/2014/main" id="{B41070B4-600F-344F-E40A-0A31B174A678}"/>
                </a:ext>
              </a:extLst>
            </p:cNvPr>
            <p:cNvSpPr/>
            <p:nvPr/>
          </p:nvSpPr>
          <p:spPr>
            <a:xfrm>
              <a:off x="3303138" y="2629877"/>
              <a:ext cx="1720025" cy="813150"/>
            </a:xfrm>
            <a:custGeom>
              <a:avLst/>
              <a:gdLst>
                <a:gd name="connsiteX0" fmla="*/ 0 w 1567031"/>
                <a:gd name="connsiteY0" fmla="*/ 135528 h 813150"/>
                <a:gd name="connsiteX1" fmla="*/ 135528 w 1567031"/>
                <a:gd name="connsiteY1" fmla="*/ 0 h 813150"/>
                <a:gd name="connsiteX2" fmla="*/ 1431503 w 1567031"/>
                <a:gd name="connsiteY2" fmla="*/ 0 h 813150"/>
                <a:gd name="connsiteX3" fmla="*/ 1567031 w 1567031"/>
                <a:gd name="connsiteY3" fmla="*/ 135528 h 813150"/>
                <a:gd name="connsiteX4" fmla="*/ 1567031 w 1567031"/>
                <a:gd name="connsiteY4" fmla="*/ 677622 h 813150"/>
                <a:gd name="connsiteX5" fmla="*/ 1431503 w 1567031"/>
                <a:gd name="connsiteY5" fmla="*/ 813150 h 813150"/>
                <a:gd name="connsiteX6" fmla="*/ 135528 w 1567031"/>
                <a:gd name="connsiteY6" fmla="*/ 813150 h 813150"/>
                <a:gd name="connsiteX7" fmla="*/ 0 w 1567031"/>
                <a:gd name="connsiteY7" fmla="*/ 677622 h 813150"/>
                <a:gd name="connsiteX8" fmla="*/ 0 w 1567031"/>
                <a:gd name="connsiteY8" fmla="*/ 135528 h 813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67031" h="813150">
                  <a:moveTo>
                    <a:pt x="0" y="135528"/>
                  </a:moveTo>
                  <a:cubicBezTo>
                    <a:pt x="0" y="60678"/>
                    <a:pt x="60678" y="0"/>
                    <a:pt x="135528" y="0"/>
                  </a:cubicBezTo>
                  <a:lnTo>
                    <a:pt x="1431503" y="0"/>
                  </a:lnTo>
                  <a:cubicBezTo>
                    <a:pt x="1506353" y="0"/>
                    <a:pt x="1567031" y="60678"/>
                    <a:pt x="1567031" y="135528"/>
                  </a:cubicBezTo>
                  <a:lnTo>
                    <a:pt x="1567031" y="677622"/>
                  </a:lnTo>
                  <a:cubicBezTo>
                    <a:pt x="1567031" y="752472"/>
                    <a:pt x="1506353" y="813150"/>
                    <a:pt x="1431503" y="813150"/>
                  </a:cubicBezTo>
                  <a:lnTo>
                    <a:pt x="135528" y="813150"/>
                  </a:lnTo>
                  <a:cubicBezTo>
                    <a:pt x="60678" y="813150"/>
                    <a:pt x="0" y="752472"/>
                    <a:pt x="0" y="677622"/>
                  </a:cubicBezTo>
                  <a:lnTo>
                    <a:pt x="0" y="135528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0495" tIns="90495" rIns="90495" bIns="90495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2000" kern="1200" dirty="0" smtClean="0"/>
                <a:t>Sıralamalar</a:t>
              </a:r>
            </a:p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2000" i="1" dirty="0" smtClean="0">
                  <a:solidFill>
                    <a:srgbClr val="FF0000"/>
                  </a:solidFill>
                </a:rPr>
                <a:t>(Sıralama Kuruluşları)</a:t>
              </a:r>
              <a:endParaRPr lang="tr-TR" sz="2000" i="1" kern="1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41" name="Serbest Form: Şekil 40">
            <a:extLst>
              <a:ext uri="{FF2B5EF4-FFF2-40B4-BE49-F238E27FC236}">
                <a16:creationId xmlns="" xmlns:a16="http://schemas.microsoft.com/office/drawing/2014/main" id="{741170BE-8B26-5129-7248-B6331F373467}"/>
              </a:ext>
            </a:extLst>
          </p:cNvPr>
          <p:cNvSpPr/>
          <p:nvPr/>
        </p:nvSpPr>
        <p:spPr>
          <a:xfrm>
            <a:off x="8754728" y="1938739"/>
            <a:ext cx="2933169" cy="1261751"/>
          </a:xfrm>
          <a:custGeom>
            <a:avLst/>
            <a:gdLst>
              <a:gd name="connsiteX0" fmla="*/ 0 w 1791981"/>
              <a:gd name="connsiteY0" fmla="*/ 135528 h 813150"/>
              <a:gd name="connsiteX1" fmla="*/ 135528 w 1791981"/>
              <a:gd name="connsiteY1" fmla="*/ 0 h 813150"/>
              <a:gd name="connsiteX2" fmla="*/ 1656453 w 1791981"/>
              <a:gd name="connsiteY2" fmla="*/ 0 h 813150"/>
              <a:gd name="connsiteX3" fmla="*/ 1791981 w 1791981"/>
              <a:gd name="connsiteY3" fmla="*/ 135528 h 813150"/>
              <a:gd name="connsiteX4" fmla="*/ 1791981 w 1791981"/>
              <a:gd name="connsiteY4" fmla="*/ 677622 h 813150"/>
              <a:gd name="connsiteX5" fmla="*/ 1656453 w 1791981"/>
              <a:gd name="connsiteY5" fmla="*/ 813150 h 813150"/>
              <a:gd name="connsiteX6" fmla="*/ 135528 w 1791981"/>
              <a:gd name="connsiteY6" fmla="*/ 813150 h 813150"/>
              <a:gd name="connsiteX7" fmla="*/ 0 w 1791981"/>
              <a:gd name="connsiteY7" fmla="*/ 677622 h 813150"/>
              <a:gd name="connsiteX8" fmla="*/ 0 w 1791981"/>
              <a:gd name="connsiteY8" fmla="*/ 135528 h 813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91981" h="813150">
                <a:moveTo>
                  <a:pt x="0" y="135528"/>
                </a:moveTo>
                <a:cubicBezTo>
                  <a:pt x="0" y="60678"/>
                  <a:pt x="60678" y="0"/>
                  <a:pt x="135528" y="0"/>
                </a:cubicBezTo>
                <a:lnTo>
                  <a:pt x="1656453" y="0"/>
                </a:lnTo>
                <a:cubicBezTo>
                  <a:pt x="1731303" y="0"/>
                  <a:pt x="1791981" y="60678"/>
                  <a:pt x="1791981" y="135528"/>
                </a:cubicBezTo>
                <a:lnTo>
                  <a:pt x="1791981" y="677622"/>
                </a:lnTo>
                <a:cubicBezTo>
                  <a:pt x="1791981" y="752472"/>
                  <a:pt x="1731303" y="813150"/>
                  <a:pt x="1656453" y="813150"/>
                </a:cubicBezTo>
                <a:lnTo>
                  <a:pt x="135528" y="813150"/>
                </a:lnTo>
                <a:cubicBezTo>
                  <a:pt x="60678" y="813150"/>
                  <a:pt x="0" y="752472"/>
                  <a:pt x="0" y="677622"/>
                </a:cubicBezTo>
                <a:lnTo>
                  <a:pt x="0" y="13552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0495" tIns="90495" rIns="90495" bIns="90495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tr-TR" sz="2000" kern="1200" dirty="0"/>
              <a:t>İzleme ve </a:t>
            </a:r>
            <a:r>
              <a:rPr lang="tr-TR" sz="2000" kern="1200" dirty="0" smtClean="0"/>
              <a:t>Değerlendirme</a:t>
            </a:r>
          </a:p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tr-TR" sz="2000" i="1" dirty="0" smtClean="0">
                <a:solidFill>
                  <a:srgbClr val="FF0000"/>
                </a:solidFill>
              </a:rPr>
              <a:t>(YÖK)</a:t>
            </a:r>
            <a:endParaRPr lang="tr-TR" sz="2000" i="1" kern="1200" dirty="0">
              <a:solidFill>
                <a:srgbClr val="FF0000"/>
              </a:solidFill>
            </a:endParaRPr>
          </a:p>
        </p:txBody>
      </p:sp>
      <p:sp>
        <p:nvSpPr>
          <p:cNvPr id="57" name="Serbest Form: Şekil 56">
            <a:extLst>
              <a:ext uri="{FF2B5EF4-FFF2-40B4-BE49-F238E27FC236}">
                <a16:creationId xmlns="" xmlns:a16="http://schemas.microsoft.com/office/drawing/2014/main" id="{68DDAB8E-B9F7-5F38-BC20-6D11577F54A2}"/>
              </a:ext>
            </a:extLst>
          </p:cNvPr>
          <p:cNvSpPr/>
          <p:nvPr/>
        </p:nvSpPr>
        <p:spPr>
          <a:xfrm>
            <a:off x="8147819" y="3650962"/>
            <a:ext cx="3243009" cy="1261751"/>
          </a:xfrm>
          <a:custGeom>
            <a:avLst/>
            <a:gdLst>
              <a:gd name="connsiteX0" fmla="*/ 0 w 1981274"/>
              <a:gd name="connsiteY0" fmla="*/ 135528 h 813150"/>
              <a:gd name="connsiteX1" fmla="*/ 135528 w 1981274"/>
              <a:gd name="connsiteY1" fmla="*/ 0 h 813150"/>
              <a:gd name="connsiteX2" fmla="*/ 1845746 w 1981274"/>
              <a:gd name="connsiteY2" fmla="*/ 0 h 813150"/>
              <a:gd name="connsiteX3" fmla="*/ 1981274 w 1981274"/>
              <a:gd name="connsiteY3" fmla="*/ 135528 h 813150"/>
              <a:gd name="connsiteX4" fmla="*/ 1981274 w 1981274"/>
              <a:gd name="connsiteY4" fmla="*/ 677622 h 813150"/>
              <a:gd name="connsiteX5" fmla="*/ 1845746 w 1981274"/>
              <a:gd name="connsiteY5" fmla="*/ 813150 h 813150"/>
              <a:gd name="connsiteX6" fmla="*/ 135528 w 1981274"/>
              <a:gd name="connsiteY6" fmla="*/ 813150 h 813150"/>
              <a:gd name="connsiteX7" fmla="*/ 0 w 1981274"/>
              <a:gd name="connsiteY7" fmla="*/ 677622 h 813150"/>
              <a:gd name="connsiteX8" fmla="*/ 0 w 1981274"/>
              <a:gd name="connsiteY8" fmla="*/ 135528 h 813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81274" h="813150">
                <a:moveTo>
                  <a:pt x="0" y="135528"/>
                </a:moveTo>
                <a:cubicBezTo>
                  <a:pt x="0" y="60678"/>
                  <a:pt x="60678" y="0"/>
                  <a:pt x="135528" y="0"/>
                </a:cubicBezTo>
                <a:lnTo>
                  <a:pt x="1845746" y="0"/>
                </a:lnTo>
                <a:cubicBezTo>
                  <a:pt x="1920596" y="0"/>
                  <a:pt x="1981274" y="60678"/>
                  <a:pt x="1981274" y="135528"/>
                </a:cubicBezTo>
                <a:lnTo>
                  <a:pt x="1981274" y="677622"/>
                </a:lnTo>
                <a:cubicBezTo>
                  <a:pt x="1981274" y="752472"/>
                  <a:pt x="1920596" y="813150"/>
                  <a:pt x="1845746" y="813150"/>
                </a:cubicBezTo>
                <a:lnTo>
                  <a:pt x="135528" y="813150"/>
                </a:lnTo>
                <a:cubicBezTo>
                  <a:pt x="60678" y="813150"/>
                  <a:pt x="0" y="752472"/>
                  <a:pt x="0" y="677622"/>
                </a:cubicBezTo>
                <a:lnTo>
                  <a:pt x="0" y="13552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0495" tIns="90495" rIns="90495" bIns="90495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tr-TR" sz="2000" kern="1200" dirty="0"/>
              <a:t>İç </a:t>
            </a:r>
            <a:r>
              <a:rPr lang="tr-TR" sz="2000" kern="1200" dirty="0" smtClean="0"/>
              <a:t>Değerlendirme</a:t>
            </a:r>
          </a:p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tr-TR" sz="2000" i="1" dirty="0" smtClean="0">
                <a:solidFill>
                  <a:srgbClr val="FF0000"/>
                </a:solidFill>
              </a:rPr>
              <a:t>(Çağ)</a:t>
            </a:r>
            <a:endParaRPr lang="tr-TR" sz="2000" i="1" kern="1200" dirty="0">
              <a:solidFill>
                <a:srgbClr val="FF0000"/>
              </a:solidFill>
            </a:endParaRPr>
          </a:p>
        </p:txBody>
      </p:sp>
      <p:sp>
        <p:nvSpPr>
          <p:cNvPr id="58" name="Serbest Form: Şekil 57">
            <a:extLst>
              <a:ext uri="{FF2B5EF4-FFF2-40B4-BE49-F238E27FC236}">
                <a16:creationId xmlns="" xmlns:a16="http://schemas.microsoft.com/office/drawing/2014/main" id="{01464653-1208-A8B3-0645-143FF89F4C32}"/>
              </a:ext>
            </a:extLst>
          </p:cNvPr>
          <p:cNvSpPr/>
          <p:nvPr/>
        </p:nvSpPr>
        <p:spPr>
          <a:xfrm>
            <a:off x="6584844" y="5377070"/>
            <a:ext cx="3125950" cy="1261751"/>
          </a:xfrm>
          <a:custGeom>
            <a:avLst/>
            <a:gdLst>
              <a:gd name="connsiteX0" fmla="*/ 0 w 1909758"/>
              <a:gd name="connsiteY0" fmla="*/ 135528 h 813150"/>
              <a:gd name="connsiteX1" fmla="*/ 135528 w 1909758"/>
              <a:gd name="connsiteY1" fmla="*/ 0 h 813150"/>
              <a:gd name="connsiteX2" fmla="*/ 1774230 w 1909758"/>
              <a:gd name="connsiteY2" fmla="*/ 0 h 813150"/>
              <a:gd name="connsiteX3" fmla="*/ 1909758 w 1909758"/>
              <a:gd name="connsiteY3" fmla="*/ 135528 h 813150"/>
              <a:gd name="connsiteX4" fmla="*/ 1909758 w 1909758"/>
              <a:gd name="connsiteY4" fmla="*/ 677622 h 813150"/>
              <a:gd name="connsiteX5" fmla="*/ 1774230 w 1909758"/>
              <a:gd name="connsiteY5" fmla="*/ 813150 h 813150"/>
              <a:gd name="connsiteX6" fmla="*/ 135528 w 1909758"/>
              <a:gd name="connsiteY6" fmla="*/ 813150 h 813150"/>
              <a:gd name="connsiteX7" fmla="*/ 0 w 1909758"/>
              <a:gd name="connsiteY7" fmla="*/ 677622 h 813150"/>
              <a:gd name="connsiteX8" fmla="*/ 0 w 1909758"/>
              <a:gd name="connsiteY8" fmla="*/ 135528 h 813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9758" h="813150">
                <a:moveTo>
                  <a:pt x="0" y="135528"/>
                </a:moveTo>
                <a:cubicBezTo>
                  <a:pt x="0" y="60678"/>
                  <a:pt x="60678" y="0"/>
                  <a:pt x="135528" y="0"/>
                </a:cubicBezTo>
                <a:lnTo>
                  <a:pt x="1774230" y="0"/>
                </a:lnTo>
                <a:cubicBezTo>
                  <a:pt x="1849080" y="0"/>
                  <a:pt x="1909758" y="60678"/>
                  <a:pt x="1909758" y="135528"/>
                </a:cubicBezTo>
                <a:lnTo>
                  <a:pt x="1909758" y="677622"/>
                </a:lnTo>
                <a:cubicBezTo>
                  <a:pt x="1909758" y="752472"/>
                  <a:pt x="1849080" y="813150"/>
                  <a:pt x="1774230" y="813150"/>
                </a:cubicBezTo>
                <a:lnTo>
                  <a:pt x="135528" y="813150"/>
                </a:lnTo>
                <a:cubicBezTo>
                  <a:pt x="60678" y="813150"/>
                  <a:pt x="0" y="752472"/>
                  <a:pt x="0" y="677622"/>
                </a:cubicBezTo>
                <a:lnTo>
                  <a:pt x="0" y="13552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0495" tIns="90495" rIns="90495" bIns="90495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tr-TR" sz="2000" kern="1200" dirty="0"/>
              <a:t>Dış </a:t>
            </a:r>
            <a:r>
              <a:rPr lang="tr-TR" sz="2000" kern="1200" dirty="0" smtClean="0"/>
              <a:t>Değerlendirme</a:t>
            </a:r>
          </a:p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tr-TR" sz="2000" i="1" dirty="0" smtClean="0">
                <a:solidFill>
                  <a:srgbClr val="FF0000"/>
                </a:solidFill>
              </a:rPr>
              <a:t>(YÖKAK)</a:t>
            </a:r>
            <a:endParaRPr lang="tr-TR" sz="2000" i="1" kern="1200" dirty="0">
              <a:solidFill>
                <a:srgbClr val="FF0000"/>
              </a:solidFill>
            </a:endParaRPr>
          </a:p>
        </p:txBody>
      </p:sp>
      <p:sp>
        <p:nvSpPr>
          <p:cNvPr id="59" name="Serbest Form: Şekil 58">
            <a:extLst>
              <a:ext uri="{FF2B5EF4-FFF2-40B4-BE49-F238E27FC236}">
                <a16:creationId xmlns="" xmlns:a16="http://schemas.microsoft.com/office/drawing/2014/main" id="{2FBD3340-A3B1-0CBD-B913-5975FAA6C886}"/>
              </a:ext>
            </a:extLst>
          </p:cNvPr>
          <p:cNvSpPr/>
          <p:nvPr/>
        </p:nvSpPr>
        <p:spPr>
          <a:xfrm>
            <a:off x="7600445" y="374897"/>
            <a:ext cx="3243009" cy="1261751"/>
          </a:xfrm>
          <a:custGeom>
            <a:avLst/>
            <a:gdLst>
              <a:gd name="connsiteX0" fmla="*/ 0 w 1981274"/>
              <a:gd name="connsiteY0" fmla="*/ 135528 h 813150"/>
              <a:gd name="connsiteX1" fmla="*/ 135528 w 1981274"/>
              <a:gd name="connsiteY1" fmla="*/ 0 h 813150"/>
              <a:gd name="connsiteX2" fmla="*/ 1845746 w 1981274"/>
              <a:gd name="connsiteY2" fmla="*/ 0 h 813150"/>
              <a:gd name="connsiteX3" fmla="*/ 1981274 w 1981274"/>
              <a:gd name="connsiteY3" fmla="*/ 135528 h 813150"/>
              <a:gd name="connsiteX4" fmla="*/ 1981274 w 1981274"/>
              <a:gd name="connsiteY4" fmla="*/ 677622 h 813150"/>
              <a:gd name="connsiteX5" fmla="*/ 1845746 w 1981274"/>
              <a:gd name="connsiteY5" fmla="*/ 813150 h 813150"/>
              <a:gd name="connsiteX6" fmla="*/ 135528 w 1981274"/>
              <a:gd name="connsiteY6" fmla="*/ 813150 h 813150"/>
              <a:gd name="connsiteX7" fmla="*/ 0 w 1981274"/>
              <a:gd name="connsiteY7" fmla="*/ 677622 h 813150"/>
              <a:gd name="connsiteX8" fmla="*/ 0 w 1981274"/>
              <a:gd name="connsiteY8" fmla="*/ 135528 h 813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81274" h="813150">
                <a:moveTo>
                  <a:pt x="0" y="135528"/>
                </a:moveTo>
                <a:cubicBezTo>
                  <a:pt x="0" y="60678"/>
                  <a:pt x="60678" y="0"/>
                  <a:pt x="135528" y="0"/>
                </a:cubicBezTo>
                <a:lnTo>
                  <a:pt x="1845746" y="0"/>
                </a:lnTo>
                <a:cubicBezTo>
                  <a:pt x="1920596" y="0"/>
                  <a:pt x="1981274" y="60678"/>
                  <a:pt x="1981274" y="135528"/>
                </a:cubicBezTo>
                <a:lnTo>
                  <a:pt x="1981274" y="677622"/>
                </a:lnTo>
                <a:cubicBezTo>
                  <a:pt x="1981274" y="752472"/>
                  <a:pt x="1920596" y="813150"/>
                  <a:pt x="1845746" y="813150"/>
                </a:cubicBezTo>
                <a:lnTo>
                  <a:pt x="135528" y="813150"/>
                </a:lnTo>
                <a:cubicBezTo>
                  <a:pt x="60678" y="813150"/>
                  <a:pt x="0" y="752472"/>
                  <a:pt x="0" y="677622"/>
                </a:cubicBezTo>
                <a:lnTo>
                  <a:pt x="0" y="13552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0495" tIns="90495" rIns="90495" bIns="90495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tr-TR" sz="2000" kern="1200" dirty="0"/>
              <a:t>Stratejik </a:t>
            </a:r>
            <a:r>
              <a:rPr lang="tr-TR" sz="2000" kern="1200" dirty="0" smtClean="0"/>
              <a:t>Plan</a:t>
            </a:r>
          </a:p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tr-TR" sz="2000" i="1" dirty="0" smtClean="0">
                <a:solidFill>
                  <a:srgbClr val="FF0000"/>
                </a:solidFill>
              </a:rPr>
              <a:t>(Çağ)</a:t>
            </a:r>
            <a:endParaRPr lang="tr-TR" sz="2000" i="1" kern="1200" dirty="0">
              <a:solidFill>
                <a:srgbClr val="FF0000"/>
              </a:solidFill>
            </a:endParaRPr>
          </a:p>
        </p:txBody>
      </p:sp>
      <p:sp>
        <p:nvSpPr>
          <p:cNvPr id="60" name="Serbest Form: Şekil 59">
            <a:extLst>
              <a:ext uri="{FF2B5EF4-FFF2-40B4-BE49-F238E27FC236}">
                <a16:creationId xmlns="" xmlns:a16="http://schemas.microsoft.com/office/drawing/2014/main" id="{5CA3B76D-2533-C704-3613-04EE59B7337C}"/>
              </a:ext>
            </a:extLst>
          </p:cNvPr>
          <p:cNvSpPr/>
          <p:nvPr/>
        </p:nvSpPr>
        <p:spPr>
          <a:xfrm>
            <a:off x="2048957" y="5376278"/>
            <a:ext cx="3125950" cy="1261751"/>
          </a:xfrm>
          <a:custGeom>
            <a:avLst/>
            <a:gdLst>
              <a:gd name="connsiteX0" fmla="*/ 0 w 1909758"/>
              <a:gd name="connsiteY0" fmla="*/ 135528 h 813150"/>
              <a:gd name="connsiteX1" fmla="*/ 135528 w 1909758"/>
              <a:gd name="connsiteY1" fmla="*/ 0 h 813150"/>
              <a:gd name="connsiteX2" fmla="*/ 1774230 w 1909758"/>
              <a:gd name="connsiteY2" fmla="*/ 0 h 813150"/>
              <a:gd name="connsiteX3" fmla="*/ 1909758 w 1909758"/>
              <a:gd name="connsiteY3" fmla="*/ 135528 h 813150"/>
              <a:gd name="connsiteX4" fmla="*/ 1909758 w 1909758"/>
              <a:gd name="connsiteY4" fmla="*/ 677622 h 813150"/>
              <a:gd name="connsiteX5" fmla="*/ 1774230 w 1909758"/>
              <a:gd name="connsiteY5" fmla="*/ 813150 h 813150"/>
              <a:gd name="connsiteX6" fmla="*/ 135528 w 1909758"/>
              <a:gd name="connsiteY6" fmla="*/ 813150 h 813150"/>
              <a:gd name="connsiteX7" fmla="*/ 0 w 1909758"/>
              <a:gd name="connsiteY7" fmla="*/ 677622 h 813150"/>
              <a:gd name="connsiteX8" fmla="*/ 0 w 1909758"/>
              <a:gd name="connsiteY8" fmla="*/ 135528 h 813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9758" h="813150">
                <a:moveTo>
                  <a:pt x="0" y="135528"/>
                </a:moveTo>
                <a:cubicBezTo>
                  <a:pt x="0" y="60678"/>
                  <a:pt x="60678" y="0"/>
                  <a:pt x="135528" y="0"/>
                </a:cubicBezTo>
                <a:lnTo>
                  <a:pt x="1774230" y="0"/>
                </a:lnTo>
                <a:cubicBezTo>
                  <a:pt x="1849080" y="0"/>
                  <a:pt x="1909758" y="60678"/>
                  <a:pt x="1909758" y="135528"/>
                </a:cubicBezTo>
                <a:lnTo>
                  <a:pt x="1909758" y="677622"/>
                </a:lnTo>
                <a:cubicBezTo>
                  <a:pt x="1909758" y="752472"/>
                  <a:pt x="1849080" y="813150"/>
                  <a:pt x="1774230" y="813150"/>
                </a:cubicBezTo>
                <a:lnTo>
                  <a:pt x="135528" y="813150"/>
                </a:lnTo>
                <a:cubicBezTo>
                  <a:pt x="60678" y="813150"/>
                  <a:pt x="0" y="752472"/>
                  <a:pt x="0" y="677622"/>
                </a:cubicBezTo>
                <a:lnTo>
                  <a:pt x="0" y="13552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0495" tIns="90495" rIns="90495" bIns="90495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tr-TR" sz="2000" kern="1200" dirty="0"/>
              <a:t>Faaliyet </a:t>
            </a:r>
            <a:r>
              <a:rPr lang="tr-TR" sz="2000" kern="1200" dirty="0" smtClean="0"/>
              <a:t>Raporu</a:t>
            </a:r>
          </a:p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tr-TR" sz="2000" i="1" dirty="0" smtClean="0">
                <a:solidFill>
                  <a:srgbClr val="FF0000"/>
                </a:solidFill>
              </a:rPr>
              <a:t>(Çağ)</a:t>
            </a:r>
            <a:endParaRPr lang="tr-TR" sz="2000" i="1" kern="1200" dirty="0">
              <a:solidFill>
                <a:srgbClr val="FF0000"/>
              </a:solidFill>
            </a:endParaRPr>
          </a:p>
        </p:txBody>
      </p:sp>
      <p:cxnSp>
        <p:nvCxnSpPr>
          <p:cNvPr id="3" name="Düz Ok Bağlayıcısı 2"/>
          <p:cNvCxnSpPr/>
          <p:nvPr/>
        </p:nvCxnSpPr>
        <p:spPr>
          <a:xfrm flipV="1">
            <a:off x="6042174" y="1531917"/>
            <a:ext cx="0" cy="73627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Düz Ok Bağlayıcısı 15"/>
          <p:cNvCxnSpPr/>
          <p:nvPr/>
        </p:nvCxnSpPr>
        <p:spPr>
          <a:xfrm flipV="1">
            <a:off x="6911439" y="1769423"/>
            <a:ext cx="689007" cy="498765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Düz Ok Bağlayıcısı 18"/>
          <p:cNvCxnSpPr/>
          <p:nvPr/>
        </p:nvCxnSpPr>
        <p:spPr>
          <a:xfrm>
            <a:off x="7730009" y="2735868"/>
            <a:ext cx="835619" cy="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>
            <a:off x="7683571" y="3674712"/>
            <a:ext cx="427273" cy="196643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Düz Ok Bağlayıcısı 24"/>
          <p:cNvCxnSpPr/>
          <p:nvPr/>
        </p:nvCxnSpPr>
        <p:spPr>
          <a:xfrm>
            <a:off x="6911439" y="4453247"/>
            <a:ext cx="344503" cy="688769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Düz Ok Bağlayıcısı 26"/>
          <p:cNvCxnSpPr/>
          <p:nvPr/>
        </p:nvCxnSpPr>
        <p:spPr>
          <a:xfrm flipH="1">
            <a:off x="4334495" y="4453247"/>
            <a:ext cx="463136" cy="688769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Düz Ok Bağlayıcısı 27"/>
          <p:cNvCxnSpPr/>
          <p:nvPr/>
        </p:nvCxnSpPr>
        <p:spPr>
          <a:xfrm flipH="1">
            <a:off x="3711011" y="3957047"/>
            <a:ext cx="679221" cy="151815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Düz Ok Bağlayıcısı 29"/>
          <p:cNvCxnSpPr/>
          <p:nvPr/>
        </p:nvCxnSpPr>
        <p:spPr>
          <a:xfrm flipH="1" flipV="1">
            <a:off x="3529252" y="2788497"/>
            <a:ext cx="853879" cy="154964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Düz Ok Bağlayıcısı 31"/>
          <p:cNvCxnSpPr/>
          <p:nvPr/>
        </p:nvCxnSpPr>
        <p:spPr>
          <a:xfrm flipH="1" flipV="1">
            <a:off x="4050622" y="1769424"/>
            <a:ext cx="515441" cy="498764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Resim 34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3874" y="151811"/>
            <a:ext cx="1368126" cy="374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791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DA97F366-2DDC-A6D5-9303-5227240C9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Stratejik Plan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E3E465B7-FF0F-E8A7-E2D4-CD45ADCE8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2400" dirty="0"/>
              <a:t>Üniversitenin 5 yıllık hedeflerini ortaya koymaktadır. </a:t>
            </a:r>
          </a:p>
          <a:p>
            <a:pPr algn="just"/>
            <a:r>
              <a:rPr lang="tr-TR" sz="2400" dirty="0"/>
              <a:t>Üniversite, kendi performansını ölçmek için performans göstergeleri </a:t>
            </a:r>
            <a:r>
              <a:rPr lang="tr-TR" sz="2400" dirty="0" smtClean="0"/>
              <a:t>belirlemektedir. </a:t>
            </a:r>
            <a:endParaRPr lang="tr-TR" sz="2400" dirty="0"/>
          </a:p>
          <a:p>
            <a:pPr algn="just"/>
            <a:r>
              <a:rPr lang="tr-TR" sz="2400" dirty="0"/>
              <a:t>Bu performans göstergelerini </a:t>
            </a:r>
            <a:r>
              <a:rPr lang="tr-TR" sz="2400" dirty="0" smtClean="0"/>
              <a:t>de 6 </a:t>
            </a:r>
            <a:r>
              <a:rPr lang="tr-TR" sz="2400" dirty="0"/>
              <a:t>ayda bir ya da yılda 1 </a:t>
            </a:r>
            <a:r>
              <a:rPr lang="tr-TR" sz="2400" dirty="0" smtClean="0"/>
              <a:t>ölçmektedir. Ölçme sonuçlarına göre, çeşitli </a:t>
            </a:r>
            <a:r>
              <a:rPr lang="tr-TR" sz="2400" dirty="0"/>
              <a:t>önlemler alır. </a:t>
            </a:r>
          </a:p>
          <a:p>
            <a:pPr algn="just"/>
            <a:r>
              <a:rPr lang="tr-TR" sz="2400" dirty="0"/>
              <a:t>Stratejik planın ilk iki yıllık </a:t>
            </a:r>
            <a:r>
              <a:rPr lang="tr-TR" sz="2400" dirty="0" smtClean="0"/>
              <a:t>(değişiklik yapılmadan) bölümü </a:t>
            </a:r>
            <a:r>
              <a:rPr lang="tr-TR" sz="2400" dirty="0"/>
              <a:t>tamamlanmak durumundadır. Daha sonra </a:t>
            </a:r>
            <a:r>
              <a:rPr lang="tr-TR" sz="2400" dirty="0" smtClean="0"/>
              <a:t>stratejik planda </a:t>
            </a:r>
            <a:r>
              <a:rPr lang="tr-TR" sz="2400" dirty="0"/>
              <a:t>güncellemeler yapılabilmektedir. </a:t>
            </a:r>
          </a:p>
          <a:p>
            <a:pPr algn="just"/>
            <a:endParaRPr lang="tr-TR" sz="2400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3874" y="151811"/>
            <a:ext cx="1368126" cy="374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109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35625777-9994-B594-5EC2-502D2DE79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Denetim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22C7891A-D249-CB7E-7A3C-27EF68B16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/>
              <a:t>Üniversitemiz her yıl Yükseköğretim </a:t>
            </a:r>
            <a:r>
              <a:rPr lang="tr-TR" sz="2400" dirty="0"/>
              <a:t>Kurulu Denetleme Kurulu Başkanlığı tarafından </a:t>
            </a:r>
            <a:r>
              <a:rPr lang="tr-TR" sz="2400" dirty="0" smtClean="0"/>
              <a:t>denetlenmektedir. </a:t>
            </a:r>
            <a:endParaRPr lang="tr-TR" sz="2400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3874" y="151811"/>
            <a:ext cx="1368126" cy="374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643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6BAC8E61-C80A-A3D7-F1F7-EA6A223ED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İzleme ve Değerlendirme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4EE8E8C9-FBD1-44EA-2773-EF9C2DDA7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/>
              <a:t>Üniversitemiz, YÖK </a:t>
            </a:r>
            <a:r>
              <a:rPr lang="tr-TR" sz="2400" dirty="0"/>
              <a:t>tarafından belirlenen ölçütler doğrultusunda her yıl izleme ve değerlendirmeye tabi </a:t>
            </a:r>
            <a:r>
              <a:rPr lang="tr-TR" sz="2400" dirty="0" smtClean="0"/>
              <a:t>tutulmaktadır. </a:t>
            </a:r>
            <a:endParaRPr lang="tr-TR" sz="2400" dirty="0"/>
          </a:p>
          <a:p>
            <a:pPr algn="just"/>
            <a:r>
              <a:rPr lang="tr-TR" sz="2400" dirty="0"/>
              <a:t>Üniversitenin karnesi olarak </a:t>
            </a:r>
            <a:r>
              <a:rPr lang="tr-TR" sz="2400" dirty="0" smtClean="0"/>
              <a:t>adlandırılmaktadır. </a:t>
            </a:r>
            <a:endParaRPr lang="tr-TR" sz="2400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3874" y="151811"/>
            <a:ext cx="1368126" cy="374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197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E90566AD-86F9-47AA-61BB-2760D9932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İç Değerlendirme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A2B6322-8A77-8F4A-CD2D-D9A7F8A1E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388683"/>
          </a:xfrm>
        </p:spPr>
        <p:txBody>
          <a:bodyPr>
            <a:noAutofit/>
          </a:bodyPr>
          <a:lstStyle/>
          <a:p>
            <a:pPr algn="just"/>
            <a:r>
              <a:rPr lang="tr-TR" sz="2400" dirty="0"/>
              <a:t>Üniversitenin </a:t>
            </a:r>
            <a:r>
              <a:rPr lang="tr-TR" sz="2400" dirty="0" smtClean="0"/>
              <a:t>kendi kendini </a:t>
            </a:r>
            <a:r>
              <a:rPr lang="tr-TR" sz="2400" dirty="0"/>
              <a:t>değerlendirmesi olarak ifade  </a:t>
            </a:r>
            <a:r>
              <a:rPr lang="tr-TR" sz="2400" dirty="0" smtClean="0"/>
              <a:t>edilmektedir. </a:t>
            </a:r>
            <a:endParaRPr lang="tr-TR" sz="2400" dirty="0"/>
          </a:p>
          <a:p>
            <a:pPr algn="just"/>
            <a:r>
              <a:rPr lang="tr-TR" sz="2400" dirty="0"/>
              <a:t>Değerlendirme ölçütlerini YÖKAK </a:t>
            </a:r>
            <a:r>
              <a:rPr lang="tr-TR" sz="2400" dirty="0" smtClean="0"/>
              <a:t>belirlemektedir. </a:t>
            </a:r>
            <a:endParaRPr lang="tr-TR" sz="2400" dirty="0"/>
          </a:p>
          <a:p>
            <a:pPr algn="just"/>
            <a:r>
              <a:rPr lang="tr-TR" sz="2400" dirty="0"/>
              <a:t>Değerlendirme ölçütleri dış değerlendirme ve kurumsal akreditasyon ölçütleri ile aynıdır. </a:t>
            </a:r>
          </a:p>
          <a:p>
            <a:pPr algn="just"/>
            <a:r>
              <a:rPr lang="tr-TR" sz="2400" dirty="0"/>
              <a:t>Her yıl </a:t>
            </a:r>
            <a:r>
              <a:rPr lang="tr-TR" sz="2400" dirty="0" smtClean="0"/>
              <a:t>yapılmaktadır. </a:t>
            </a:r>
            <a:endParaRPr lang="tr-TR" sz="2400" dirty="0"/>
          </a:p>
          <a:p>
            <a:pPr algn="just"/>
            <a:r>
              <a:rPr lang="tr-TR" sz="2400" dirty="0"/>
              <a:t>Değerlendirme sonunda </a:t>
            </a:r>
            <a:r>
              <a:rPr lang="tr-TR" sz="2400" dirty="0" smtClean="0"/>
              <a:t>Üniversitemiz tarafından Kurumsal </a:t>
            </a:r>
            <a:r>
              <a:rPr lang="tr-TR" sz="2400" dirty="0"/>
              <a:t>İç Değerlendirme Raporu (KİDR) </a:t>
            </a:r>
            <a:r>
              <a:rPr lang="tr-TR" sz="2400" dirty="0" smtClean="0"/>
              <a:t>düzenlenmektedir. </a:t>
            </a:r>
            <a:endParaRPr lang="tr-TR" sz="2400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3874" y="151811"/>
            <a:ext cx="1368126" cy="374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313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E9B2C57A-D60C-13F1-A20D-EDB99B616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Dış Değerlendirme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31C8333A-2BD6-41CC-B2C6-AD88FB062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YÖKAK tarafından görevlendirilen değerlendiriciler tarafından </a:t>
            </a:r>
            <a:r>
              <a:rPr lang="tr-TR" sz="2400" dirty="0" smtClean="0"/>
              <a:t>gerçekleştirilmektedir. </a:t>
            </a:r>
            <a:endParaRPr lang="tr-TR" sz="2400" dirty="0"/>
          </a:p>
          <a:p>
            <a:pPr algn="just"/>
            <a:r>
              <a:rPr lang="tr-TR" sz="2400" dirty="0"/>
              <a:t>Değerlendirme ölçütlerini YÖKAK </a:t>
            </a:r>
            <a:r>
              <a:rPr lang="tr-TR" sz="2400" dirty="0" smtClean="0"/>
              <a:t>belirlemektedir. </a:t>
            </a:r>
            <a:endParaRPr lang="tr-TR" sz="2400" dirty="0"/>
          </a:p>
          <a:p>
            <a:pPr algn="just"/>
            <a:r>
              <a:rPr lang="tr-TR" sz="2400" dirty="0"/>
              <a:t>Değerlendirme ölçütleri iç değerlendirme ve kurumsal akreditasyon ölçütleri ile aynıdır. </a:t>
            </a:r>
          </a:p>
          <a:p>
            <a:pPr algn="just"/>
            <a:r>
              <a:rPr lang="tr-TR" sz="2400" dirty="0"/>
              <a:t>Kurumsal akreditasyona giden yolun ilk aşamasıdır. </a:t>
            </a:r>
          </a:p>
          <a:p>
            <a:pPr algn="just"/>
            <a:endParaRPr lang="tr-TR" sz="2400" dirty="0"/>
          </a:p>
          <a:p>
            <a:pPr algn="just"/>
            <a:endParaRPr lang="tr-TR" sz="2400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3874" y="151811"/>
            <a:ext cx="1368126" cy="374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156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90B8603E-0E11-AA34-4B60-503822DF0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Kurumsal Akreditasyon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D72B4ECE-D5D3-70CE-D4F3-6770AD68E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952761"/>
          </a:xfrm>
        </p:spPr>
        <p:txBody>
          <a:bodyPr>
            <a:noAutofit/>
          </a:bodyPr>
          <a:lstStyle/>
          <a:p>
            <a:pPr algn="just"/>
            <a:r>
              <a:rPr lang="tr-TR" sz="2300" b="0" i="0" dirty="0">
                <a:solidFill>
                  <a:srgbClr val="333333"/>
                </a:solidFill>
                <a:effectLst/>
                <a:latin typeface="+mj-lt"/>
              </a:rPr>
              <a:t>Kurumsal Akreditasyon Programı (KAP) yükseköğretim kurumlarındaki kalite güvencesi, eğitim-öğretim, araştırma-geliştirme, toplumsal katkı ve yönetim sistemi süreçlerinin “planlama, uygulama, kontrol etme ve önlem alma” döngüsü kapsamında değerlendirilmesini sağlayan bir dış değerlendirme yöntemidir.</a:t>
            </a:r>
          </a:p>
          <a:p>
            <a:pPr algn="just"/>
            <a:r>
              <a:rPr lang="tr-TR" sz="2300" b="0" i="0" dirty="0">
                <a:solidFill>
                  <a:srgbClr val="333333"/>
                </a:solidFill>
                <a:effectLst/>
                <a:latin typeface="+mj-lt"/>
              </a:rPr>
              <a:t>KAP Yükseköğretim Kalite Kurulu tarafından oluşturulan değerlendirme takımları tarafından yürütülmektedir.</a:t>
            </a:r>
          </a:p>
          <a:p>
            <a:pPr algn="just"/>
            <a:r>
              <a:rPr lang="tr-TR" sz="2300" b="0" i="0" dirty="0">
                <a:solidFill>
                  <a:srgbClr val="333333"/>
                </a:solidFill>
                <a:effectLst/>
                <a:latin typeface="+mj-lt"/>
              </a:rPr>
              <a:t>YÖKAK tarafından KAP kapsamında,</a:t>
            </a:r>
            <a:r>
              <a:rPr lang="tr-TR" sz="2300" dirty="0">
                <a:solidFill>
                  <a:srgbClr val="333333"/>
                </a:solidFill>
                <a:latin typeface="+mj-lt"/>
              </a:rPr>
              <a:t> t</a:t>
            </a:r>
            <a:r>
              <a:rPr lang="tr-TR" sz="2300" b="0" i="0" dirty="0">
                <a:solidFill>
                  <a:srgbClr val="333333"/>
                </a:solidFill>
                <a:effectLst/>
                <a:latin typeface="+mj-lt"/>
              </a:rPr>
              <a:t>am akreditasyon (beş yıl süreyle), koşullu akreditasyon (iki yıl süreyle), akreditasyonun reddi kararı verilebilmektedir</a:t>
            </a:r>
            <a:r>
              <a:rPr lang="tr-TR" sz="2300" b="0" i="0" dirty="0" smtClean="0">
                <a:solidFill>
                  <a:srgbClr val="333333"/>
                </a:solidFill>
                <a:effectLst/>
                <a:latin typeface="+mj-lt"/>
              </a:rPr>
              <a:t>.</a:t>
            </a:r>
            <a:r>
              <a:rPr lang="tr-TR" sz="2300" dirty="0">
                <a:latin typeface="+mj-lt"/>
              </a:rPr>
              <a:t/>
            </a:r>
            <a:br>
              <a:rPr lang="tr-TR" sz="2300" dirty="0">
                <a:latin typeface="+mj-lt"/>
              </a:rPr>
            </a:br>
            <a:endParaRPr lang="tr-TR" sz="2300" dirty="0">
              <a:latin typeface="+mj-lt"/>
            </a:endParaRP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3874" y="151811"/>
            <a:ext cx="1368126" cy="374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646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ket">
  <a:themeElements>
    <a:clrScheme name="Mavi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Pake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{405A2CB4-4D4F-2747-8C50-B9A9F25CD2EF}tf10001120</Template>
  <TotalTime>53789</TotalTime>
  <Words>477</Words>
  <Application>Microsoft Office PowerPoint</Application>
  <PresentationFormat>Özel</PresentationFormat>
  <Paragraphs>69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Paket</vt:lpstr>
      <vt:lpstr> Üniversiteler Nasıl Değerlendiriliyor?   Kaliteli Sohbetler  Serisi </vt:lpstr>
      <vt:lpstr>Eğitimin Konu Başlıkları</vt:lpstr>
      <vt:lpstr>PowerPoint Sunusu</vt:lpstr>
      <vt:lpstr>Stratejik Plan</vt:lpstr>
      <vt:lpstr>Denetim</vt:lpstr>
      <vt:lpstr>İzleme ve Değerlendirme</vt:lpstr>
      <vt:lpstr>İç Değerlendirme</vt:lpstr>
      <vt:lpstr>Dış Değerlendirme</vt:lpstr>
      <vt:lpstr>Kurumsal Akreditasyon</vt:lpstr>
      <vt:lpstr>Program Akreditasyonu</vt:lpstr>
      <vt:lpstr>Sıralamalar</vt:lpstr>
      <vt:lpstr>Faaliyet Raporu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TAŞIYANIN SORUMLULUĞU</dc:title>
  <dc:creator>Microsoft Office User</dc:creator>
  <cp:lastModifiedBy>Senol KANDEMIR</cp:lastModifiedBy>
  <cp:revision>101</cp:revision>
  <dcterms:created xsi:type="dcterms:W3CDTF">2021-10-23T00:07:47Z</dcterms:created>
  <dcterms:modified xsi:type="dcterms:W3CDTF">2024-04-02T06:13:55Z</dcterms:modified>
</cp:coreProperties>
</file>