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  <p:sldId id="278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0B025-16E3-4846-A9D2-5E3BCC6DF166}" type="datetimeFigureOut">
              <a:rPr lang="tr-TR" smtClean="0"/>
              <a:t>29.05.2025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7DFD8-8822-4F33-9E9D-70CD6E646C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1279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FC34-0B80-4B1E-9DAF-5B0953B9038C}" type="datetimeFigureOut">
              <a:rPr lang="tr-TR" smtClean="0"/>
              <a:t>29.05.2025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C229-0B36-4423-81A6-A8688FDF4B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FC34-0B80-4B1E-9DAF-5B0953B9038C}" type="datetimeFigureOut">
              <a:rPr lang="tr-TR" smtClean="0"/>
              <a:t>29.05.2025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C229-0B36-4423-81A6-A8688FDF4B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FC34-0B80-4B1E-9DAF-5B0953B9038C}" type="datetimeFigureOut">
              <a:rPr lang="tr-TR" smtClean="0"/>
              <a:t>29.05.2025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C229-0B36-4423-81A6-A8688FDF4BFF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FC34-0B80-4B1E-9DAF-5B0953B9038C}" type="datetimeFigureOut">
              <a:rPr lang="tr-TR" smtClean="0"/>
              <a:t>29.05.2025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C229-0B36-4423-81A6-A8688FDF4BFF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FC34-0B80-4B1E-9DAF-5B0953B9038C}" type="datetimeFigureOut">
              <a:rPr lang="tr-TR" smtClean="0"/>
              <a:t>29.05.2025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C229-0B36-4423-81A6-A8688FDF4B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FC34-0B80-4B1E-9DAF-5B0953B9038C}" type="datetimeFigureOut">
              <a:rPr lang="tr-TR" smtClean="0"/>
              <a:t>29.05.2025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C229-0B36-4423-81A6-A8688FDF4BFF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FC34-0B80-4B1E-9DAF-5B0953B9038C}" type="datetimeFigureOut">
              <a:rPr lang="tr-TR" smtClean="0"/>
              <a:t>29.05.2025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C229-0B36-4423-81A6-A8688FDF4B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FC34-0B80-4B1E-9DAF-5B0953B9038C}" type="datetimeFigureOut">
              <a:rPr lang="tr-TR" smtClean="0"/>
              <a:t>29.05.2025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C229-0B36-4423-81A6-A8688FDF4B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FC34-0B80-4B1E-9DAF-5B0953B9038C}" type="datetimeFigureOut">
              <a:rPr lang="tr-TR" smtClean="0"/>
              <a:t>29.05.2025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C229-0B36-4423-81A6-A8688FDF4BF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FC34-0B80-4B1E-9DAF-5B0953B9038C}" type="datetimeFigureOut">
              <a:rPr lang="tr-TR" smtClean="0"/>
              <a:t>29.05.2025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C229-0B36-4423-81A6-A8688FDF4BFF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FC34-0B80-4B1E-9DAF-5B0953B9038C}" type="datetimeFigureOut">
              <a:rPr lang="tr-TR" smtClean="0"/>
              <a:t>29.05.2025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C229-0B36-4423-81A6-A8688FDF4BF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437FC34-0B80-4B1E-9DAF-5B0953B9038C}" type="datetimeFigureOut">
              <a:rPr lang="tr-TR" smtClean="0"/>
              <a:t>29.05.2025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55FC229-0B36-4423-81A6-A8688FDF4BF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3017044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Çağ Üniversitesi Kalite Güvencesi Sistemi ve Sürekli İyileşme </a:t>
            </a:r>
            <a:r>
              <a:rPr lang="tr-TR" b="1" dirty="0" smtClean="0"/>
              <a:t>Yaklaşımı</a:t>
            </a:r>
            <a:endParaRPr lang="tr-TR" dirty="0"/>
          </a:p>
        </p:txBody>
      </p:sp>
      <p:pic>
        <p:nvPicPr>
          <p:cNvPr id="1026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0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450696"/>
          </a:xfrm>
        </p:spPr>
        <p:txBody>
          <a:bodyPr>
            <a:noAutofit/>
          </a:bodyPr>
          <a:lstStyle/>
          <a:p>
            <a:pPr lvl="0" algn="just"/>
            <a:r>
              <a:rPr lang="tr-TR" sz="1800" b="1" dirty="0" smtClean="0"/>
              <a:t>Bölgesel/Ulusal </a:t>
            </a:r>
            <a:r>
              <a:rPr lang="tr-TR" sz="1800" b="1" dirty="0"/>
              <a:t>Kalkınmaya Katkı:</a:t>
            </a:r>
            <a:r>
              <a:rPr lang="tr-TR" sz="1800" dirty="0"/>
              <a:t> Üniversitemiz, stratejik amaç ve hedefleriyle bölgesel ve ulusal kalkınmaya katkı sağlamayı hedefler. </a:t>
            </a:r>
          </a:p>
          <a:p>
            <a:pPr lvl="0" algn="just"/>
            <a:r>
              <a:rPr lang="tr-TR" sz="1800" b="1" dirty="0"/>
              <a:t>Sürdürülebilir Kalkınma Amaçları (SKA) ile Uyum: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b="1" dirty="0"/>
              <a:t>Öncelikli AR-GE Alanları:</a:t>
            </a:r>
            <a:r>
              <a:rPr lang="tr-TR" sz="1800" dirty="0"/>
              <a:t> SKA'lar temel alınarak </a:t>
            </a:r>
            <a:r>
              <a:rPr lang="tr-TR" sz="1800" dirty="0" smtClean="0"/>
              <a:t>belirlendi. </a:t>
            </a:r>
          </a:p>
          <a:p>
            <a:pPr lvl="2" algn="just"/>
            <a:r>
              <a:rPr lang="tr-TR" sz="1600" dirty="0" smtClean="0"/>
              <a:t>SKA 4 (Nitelikli Eğitim), SKA 3 (Sağlık ve Kaliteli Yaşam), SKA 1 (Yoksulluğa Son), SKA 8 (İnsana Yakışır İş ve Ekonomik Büyüme), SKA 5 (Cinsiyet Eşitliği), SKA 16 (Barış Adalet ve Güçlü Kurumlar), SKA 17 (Amaçlar İçin Ortaklıklar). </a:t>
            </a:r>
            <a:endParaRPr lang="tr-TR" sz="1600" dirty="0"/>
          </a:p>
          <a:p>
            <a:pPr lvl="1" algn="just"/>
            <a:r>
              <a:rPr lang="tr-TR" sz="1800" b="1" dirty="0"/>
              <a:t>Akademik Etkinliklerde SKA Belirtimi:</a:t>
            </a:r>
            <a:r>
              <a:rPr lang="tr-TR" sz="1800" dirty="0"/>
              <a:t> 2024'ten itibaren tüm etkinliklerde ilgili SKA vurgulanmaktadır. </a:t>
            </a:r>
          </a:p>
          <a:p>
            <a:pPr lvl="1" algn="just"/>
            <a:r>
              <a:rPr lang="tr-TR" sz="1800" b="1" dirty="0"/>
              <a:t>Sürdürülebilirlik Ofisi (2024):</a:t>
            </a:r>
            <a:r>
              <a:rPr lang="tr-TR" sz="1800" dirty="0"/>
              <a:t> Greenmetric, THE Impact sıralamaları ve SKA odaklı faaliyetlerin takibi. </a:t>
            </a:r>
          </a:p>
          <a:p>
            <a:pPr lvl="0" algn="just"/>
            <a:r>
              <a:rPr lang="tr-TR" sz="1800" b="1" dirty="0"/>
              <a:t>Katkı Alanları:</a:t>
            </a:r>
            <a:r>
              <a:rPr lang="tr-TR" sz="1800" dirty="0"/>
              <a:t> Nitelikli insan gücü, inovatif AR-GE, toplumsal fayda projeleri.</a:t>
            </a:r>
          </a:p>
          <a:p>
            <a:pPr algn="just"/>
            <a:endParaRPr lang="tr-TR" sz="1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Stratejik Çerçeve - Kalkınma </a:t>
            </a:r>
            <a:r>
              <a:rPr lang="tr-TR" b="1" dirty="0" smtClean="0"/>
              <a:t>Odaklılık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93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1800" b="1" dirty="0" smtClean="0"/>
              <a:t>Yönetimsel </a:t>
            </a:r>
            <a:r>
              <a:rPr lang="tr-TR" sz="1800" b="1" dirty="0"/>
              <a:t>Yaklaşım: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b="1" dirty="0"/>
              <a:t>Eğitim Öğretim Koordinatörlüğü (2024):</a:t>
            </a:r>
            <a:r>
              <a:rPr lang="tr-TR" sz="1800" dirty="0"/>
              <a:t> Süreçlerin bütüncül yönetimi; "Program Tasarımı, Değerlendirmesi ve Güncellenmesi Kılavuzu". </a:t>
            </a:r>
          </a:p>
          <a:p>
            <a:pPr lvl="1" algn="just"/>
            <a:r>
              <a:rPr lang="tr-TR" sz="1800" b="1" dirty="0"/>
              <a:t>Program Tasarımı:</a:t>
            </a:r>
            <a:r>
              <a:rPr lang="tr-TR" sz="1800" dirty="0"/>
              <a:t> TYYÇ ve öğrenme çıktıları temelli, AKTS uyumlu. </a:t>
            </a:r>
          </a:p>
          <a:p>
            <a:pPr lvl="1" algn="just"/>
            <a:r>
              <a:rPr lang="tr-TR" sz="1800" b="1" dirty="0"/>
              <a:t>Müfredat Güncellemeleri:</a:t>
            </a:r>
            <a:r>
              <a:rPr lang="tr-TR" sz="1800" dirty="0"/>
              <a:t> Paydaş (Danışma Kurulları, mezunlar, öğrenciler) geri bildirimleriyle. </a:t>
            </a:r>
          </a:p>
          <a:p>
            <a:pPr lvl="1" algn="just"/>
            <a:r>
              <a:rPr lang="tr-TR" sz="1800" b="1" dirty="0"/>
              <a:t>Öğrenci Merkezli Öğrenme:</a:t>
            </a:r>
            <a:r>
              <a:rPr lang="tr-TR" sz="1800" dirty="0"/>
              <a:t> </a:t>
            </a:r>
            <a:r>
              <a:rPr lang="tr-TR" sz="1800" dirty="0" smtClean="0"/>
              <a:t>Eğitim Öğretim Koordinatörlüğü/Öğrenme-Öğretme </a:t>
            </a:r>
            <a:r>
              <a:rPr lang="tr-TR" sz="1800" dirty="0"/>
              <a:t>Merkezi faaliyetleri. 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Eğitim-Öğretim </a:t>
            </a:r>
            <a:r>
              <a:rPr lang="tr-TR" b="1" dirty="0" smtClean="0"/>
              <a:t>Süreçleri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37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1800" b="1" dirty="0" smtClean="0"/>
              <a:t>Sürekli </a:t>
            </a:r>
            <a:r>
              <a:rPr lang="tr-TR" sz="1800" b="1" dirty="0"/>
              <a:t>İyileşme ve 2024 Sonuçları: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dirty="0"/>
              <a:t>Düşük memnuniyetli dersler için </a:t>
            </a:r>
            <a:r>
              <a:rPr lang="tr-TR" sz="1800" dirty="0" smtClean="0"/>
              <a:t>aksiyonlar. </a:t>
            </a:r>
            <a:endParaRPr lang="tr-TR" sz="1800" dirty="0"/>
          </a:p>
          <a:p>
            <a:pPr lvl="1" algn="just"/>
            <a:r>
              <a:rPr lang="tr-TR" sz="1800" dirty="0"/>
              <a:t>Mezun görüşleriyle Hukuk Fakültesi müfredatına yeni dersler eklendi</a:t>
            </a:r>
            <a:r>
              <a:rPr lang="tr-TR" sz="1800" dirty="0" smtClean="0"/>
              <a:t>.</a:t>
            </a:r>
          </a:p>
          <a:p>
            <a:pPr lvl="2" algn="just"/>
            <a:r>
              <a:rPr lang="tr-TR" sz="1600" dirty="0" smtClean="0"/>
              <a:t>Sigorta Hukuku</a:t>
            </a:r>
          </a:p>
          <a:p>
            <a:pPr lvl="2" algn="just"/>
            <a:r>
              <a:rPr lang="tr-TR" sz="1600" dirty="0" smtClean="0"/>
              <a:t>İkiz Dönüşüm ve Hukuk</a:t>
            </a:r>
          </a:p>
          <a:p>
            <a:pPr lvl="2" algn="just"/>
            <a:r>
              <a:rPr lang="tr-TR" sz="1600" dirty="0" smtClean="0"/>
              <a:t>Hukukçular İçin Örgütsel Davranış</a:t>
            </a:r>
          </a:p>
          <a:p>
            <a:pPr lvl="2" algn="just"/>
            <a:r>
              <a:rPr lang="tr-TR" sz="1600" dirty="0" smtClean="0"/>
              <a:t>Bankacılık ve Sermaye Piyasası </a:t>
            </a:r>
            <a:endParaRPr lang="tr-TR" sz="1600" dirty="0"/>
          </a:p>
          <a:p>
            <a:pPr lvl="1" algn="just"/>
            <a:r>
              <a:rPr lang="tr-TR" sz="1800" dirty="0"/>
              <a:t>Öğrenme ortamlarında iyileştirmeler (Garden Kafe, ring servisleri). </a:t>
            </a:r>
          </a:p>
          <a:p>
            <a:pPr lvl="1" algn="just"/>
            <a:r>
              <a:rPr lang="tr-TR" sz="1800" dirty="0"/>
              <a:t>"Eğiticinin Eğitimi Programı" uygulamaya kondu. </a:t>
            </a:r>
          </a:p>
          <a:p>
            <a:pPr lvl="1" algn="just"/>
            <a:r>
              <a:rPr lang="tr-TR" sz="1800" dirty="0"/>
              <a:t>16 program için akreditasyon süreci başlatıldı. </a:t>
            </a:r>
          </a:p>
          <a:p>
            <a:pPr algn="just"/>
            <a:endParaRPr lang="tr-TR" sz="1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Eğitim-Öğretim </a:t>
            </a:r>
            <a:r>
              <a:rPr lang="tr-TR" b="1" dirty="0" smtClean="0"/>
              <a:t>Süreçleri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93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1800" b="1" dirty="0" smtClean="0"/>
              <a:t>Yönetimsel </a:t>
            </a:r>
            <a:r>
              <a:rPr lang="tr-TR" sz="1800" b="1" dirty="0"/>
              <a:t>Yaklaşım: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b="1" dirty="0"/>
              <a:t>AR-GE Koordinatörlüğü (2024):</a:t>
            </a:r>
            <a:r>
              <a:rPr lang="tr-TR" sz="1800" dirty="0"/>
              <a:t> Kapasite artırımı, eğitimler, veri izleme, koordinasyon. </a:t>
            </a:r>
          </a:p>
          <a:p>
            <a:pPr lvl="1" algn="just"/>
            <a:r>
              <a:rPr lang="tr-TR" sz="1800" b="1" dirty="0"/>
              <a:t>Öncelikli Alanlar:</a:t>
            </a:r>
            <a:r>
              <a:rPr lang="tr-TR" sz="1800" dirty="0"/>
              <a:t> Stratejik Plan ve SKA'lar doğrultusunda. </a:t>
            </a:r>
          </a:p>
          <a:p>
            <a:pPr lvl="1" algn="just"/>
            <a:r>
              <a:rPr lang="tr-TR" sz="1800" b="1" dirty="0"/>
              <a:t>Teşvik ve Destek Mekanizmaları:</a:t>
            </a:r>
            <a:r>
              <a:rPr lang="tr-TR" sz="1800" dirty="0"/>
              <a:t> Güncellenmiş ve genişletilmiş. </a:t>
            </a:r>
          </a:p>
          <a:p>
            <a:pPr lvl="1" algn="just"/>
            <a:r>
              <a:rPr lang="tr-TR" sz="1800" b="1" dirty="0"/>
              <a:t>Etik İlkeler:</a:t>
            </a:r>
            <a:r>
              <a:rPr lang="tr-TR" sz="1800" dirty="0"/>
              <a:t> Bilimsel Araştırma ve Yayın Etiği Kurulu, YZ Kullanım Etik Rehberi Taslağı. 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Araştırma-Geliştirme </a:t>
            </a:r>
            <a:r>
              <a:rPr lang="tr-TR" b="1" dirty="0" smtClean="0"/>
              <a:t>Süreçleri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20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1800" b="1" dirty="0" smtClean="0"/>
              <a:t>Sürekli </a:t>
            </a:r>
            <a:r>
              <a:rPr lang="tr-TR" sz="1800" b="1" dirty="0"/>
              <a:t>İyileşme ve 2024 Sonuçları: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dirty="0"/>
              <a:t>"Proje ve Yayın Performansının Artırılması Projesi" çalıştayı ve eylem planları. </a:t>
            </a:r>
          </a:p>
          <a:p>
            <a:pPr lvl="1" algn="just"/>
            <a:r>
              <a:rPr lang="tr-TR" sz="1800" dirty="0"/>
              <a:t>AR-GE personeline yönelik eğitimler (TÜBİTAK proje yazma vb.). </a:t>
            </a:r>
          </a:p>
          <a:p>
            <a:pPr lvl="1" algn="just"/>
            <a:r>
              <a:rPr lang="tr-TR" sz="1800" dirty="0"/>
              <a:t>Uluslararası proje (Jean Monnet, Horizon, Erasmus+) başvuru sayısında artış. </a:t>
            </a:r>
          </a:p>
          <a:p>
            <a:pPr lvl="1" algn="just"/>
            <a:r>
              <a:rPr lang="tr-TR" sz="1800" dirty="0"/>
              <a:t>Çağ Üniversitesi Sosyal Bilimler Dergisi'nin yeni indekslerde taranması. </a:t>
            </a:r>
          </a:p>
          <a:p>
            <a:pPr lvl="1" algn="just"/>
            <a:r>
              <a:rPr lang="tr-TR" sz="1800" dirty="0"/>
              <a:t>VR Lab ile uluslararası iş birlikleri ve yayınlar. </a:t>
            </a:r>
          </a:p>
          <a:p>
            <a:pPr lvl="1" algn="just"/>
            <a:r>
              <a:rPr lang="tr-TR" sz="1800" dirty="0"/>
              <a:t>Kütüphane veri tabanlarına kampüs dışı erişim. </a:t>
            </a:r>
          </a:p>
          <a:p>
            <a:pPr algn="just"/>
            <a:endParaRPr lang="tr-TR" sz="1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Araştırma-Geliştirme </a:t>
            </a:r>
            <a:r>
              <a:rPr lang="tr-TR" b="1" dirty="0" smtClean="0"/>
              <a:t>Süreçleri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18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1800" b="1" dirty="0" smtClean="0"/>
              <a:t>Yönetimsel </a:t>
            </a:r>
            <a:r>
              <a:rPr lang="tr-TR" sz="1800" b="1" dirty="0"/>
              <a:t>Yaklaşım: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b="1" dirty="0"/>
              <a:t>Toplumsal Katkı Koordinatörlüğü (2024):</a:t>
            </a:r>
            <a:r>
              <a:rPr lang="tr-TR" sz="1800" dirty="0"/>
              <a:t> Bütüncül yönetim, veri toplama, etki analizi, eşgüdüm. </a:t>
            </a:r>
          </a:p>
          <a:p>
            <a:pPr lvl="1" algn="just"/>
            <a:r>
              <a:rPr lang="tr-TR" sz="1800" dirty="0"/>
              <a:t>Tanımlı "Toplumsal Katkı Politikası". </a:t>
            </a:r>
          </a:p>
          <a:p>
            <a:pPr lvl="1" algn="just"/>
            <a:r>
              <a:rPr lang="tr-TR" sz="1800" b="1" dirty="0"/>
              <a:t>ÇAĞSOSAM:</a:t>
            </a:r>
            <a:r>
              <a:rPr lang="tr-TR" sz="1800" dirty="0"/>
              <a:t> Sosyal Sorumluluk Projeleri. </a:t>
            </a:r>
          </a:p>
          <a:p>
            <a:pPr lvl="1" algn="just"/>
            <a:r>
              <a:rPr lang="tr-TR" sz="1800" b="1" dirty="0"/>
              <a:t>Sürdürülebilirlik Ofisi (2024):</a:t>
            </a:r>
            <a:r>
              <a:rPr lang="tr-TR" sz="1800" dirty="0"/>
              <a:t> SKA ve çevre bilinci odaklı faaliyetler. </a:t>
            </a:r>
          </a:p>
          <a:p>
            <a:pPr algn="just"/>
            <a:endParaRPr lang="tr-TR" sz="1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Toplumsal Katkı </a:t>
            </a:r>
            <a:r>
              <a:rPr lang="tr-TR" b="1" dirty="0" smtClean="0"/>
              <a:t>Süreçleri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579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1800" b="1" dirty="0" smtClean="0"/>
              <a:t>Sürekli </a:t>
            </a:r>
            <a:r>
              <a:rPr lang="tr-TR" sz="1800" b="1" dirty="0"/>
              <a:t>İyileşme ve 2024 Sonuçları: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dirty="0"/>
              <a:t>Faaliyetlerin SKA'lar ile ilişkilendirilerek raporlanması. </a:t>
            </a:r>
          </a:p>
          <a:p>
            <a:pPr lvl="1" algn="just"/>
            <a:r>
              <a:rPr lang="tr-TR" sz="1800" dirty="0"/>
              <a:t>Engelsiz Üniversite: "Turuncu Bayrak" ve "Mavi Bayrak" ödüllerinin güncellenmesi. </a:t>
            </a:r>
          </a:p>
          <a:p>
            <a:pPr lvl="1" algn="just"/>
            <a:r>
              <a:rPr lang="tr-TR" sz="1800" dirty="0"/>
              <a:t>Greenmetric ve THE Impact sıralamalarında iyileşmeler. </a:t>
            </a:r>
          </a:p>
          <a:p>
            <a:pPr lvl="1" algn="just"/>
            <a:r>
              <a:rPr lang="tr-TR" sz="1800" dirty="0"/>
              <a:t>Yerel iş birlikleriyle etki alanı genişleyen projeler (Örn: </a:t>
            </a:r>
            <a:r>
              <a:rPr lang="tr-TR" sz="1800" dirty="0" smtClean="0"/>
              <a:t>Büyük İlçeler Güven ve Dönüşüm Projesi</a:t>
            </a:r>
            <a:r>
              <a:rPr lang="tr-TR" sz="1800" dirty="0"/>
              <a:t>). </a:t>
            </a:r>
          </a:p>
          <a:p>
            <a:pPr lvl="1" algn="just"/>
            <a:r>
              <a:rPr lang="tr-TR" sz="1800" dirty="0"/>
              <a:t>"Açık Üniversite" gibi yeni toplumsal fayda girişimleri. </a:t>
            </a:r>
          </a:p>
          <a:p>
            <a:pPr algn="just"/>
            <a:endParaRPr lang="tr-TR" sz="1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Toplumsal Katkı </a:t>
            </a:r>
            <a:r>
              <a:rPr lang="tr-TR" b="1" dirty="0" smtClean="0"/>
              <a:t>Süreçleri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80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1800" b="1" dirty="0" smtClean="0"/>
              <a:t>Yönetimsel </a:t>
            </a:r>
            <a:r>
              <a:rPr lang="tr-TR" sz="1800" b="1" dirty="0"/>
              <a:t>Yaklaşım: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dirty="0"/>
              <a:t>Mevzuat güncellemelerinde paydaş katılımı ve PUKÖ. </a:t>
            </a:r>
          </a:p>
          <a:p>
            <a:pPr lvl="1" algn="just"/>
            <a:r>
              <a:rPr lang="tr-TR" sz="1800" dirty="0"/>
              <a:t>Organizasyonel yapılanmada iyileştirmeler (Örn: Koordinatörlükler). </a:t>
            </a:r>
          </a:p>
          <a:p>
            <a:pPr lvl="1" algn="just"/>
            <a:r>
              <a:rPr lang="tr-TR" sz="1800" dirty="0"/>
              <a:t>TS EN ISO 9001 Kalite Yönetim Sistemi süreci. </a:t>
            </a:r>
          </a:p>
          <a:p>
            <a:pPr lvl="1" algn="just"/>
            <a:r>
              <a:rPr lang="tr-TR" sz="1800" dirty="0"/>
              <a:t>Karar alma süreçlerinin Stratejik Plan ve PG'lerle ilişkilendirilmesi. </a:t>
            </a:r>
          </a:p>
          <a:p>
            <a:pPr lvl="1" algn="just"/>
            <a:r>
              <a:rPr lang="tr-TR" sz="1800" dirty="0"/>
              <a:t>KYBS ile süreçlerin dijitalleşmesi ve performansın izlenmesi. 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İdari Süreçler ve </a:t>
            </a:r>
            <a:r>
              <a:rPr lang="tr-TR" b="1" dirty="0" smtClean="0"/>
              <a:t>Yönetişim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37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1800" b="1" dirty="0" smtClean="0"/>
              <a:t>Sürekli </a:t>
            </a:r>
            <a:r>
              <a:rPr lang="tr-TR" sz="1800" b="1" dirty="0"/>
              <a:t>İyileşme ve 2024 Sonuçları: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dirty="0"/>
              <a:t>Yönetişim ve organizasyonel yapılanmada iyileştirmeler. </a:t>
            </a:r>
          </a:p>
          <a:p>
            <a:pPr lvl="1" algn="just"/>
            <a:r>
              <a:rPr lang="tr-TR" sz="1800" dirty="0"/>
              <a:t>Uluslararası Ofis'in yeniden yapılandırılması. </a:t>
            </a:r>
          </a:p>
          <a:p>
            <a:pPr lvl="1" algn="just"/>
            <a:r>
              <a:rPr lang="tr-TR" sz="1800" dirty="0"/>
              <a:t>Personel memnuniyet anket sonuçlarının iyileştirme süreçlerine dahil edilmesi. </a:t>
            </a:r>
          </a:p>
          <a:p>
            <a:pPr lvl="1" algn="just"/>
            <a:r>
              <a:rPr lang="tr-TR" sz="1800" dirty="0" smtClean="0"/>
              <a:t>Online İletişim Sistemi (OİS) </a:t>
            </a:r>
            <a:r>
              <a:rPr lang="tr-TR" sz="1800" dirty="0"/>
              <a:t>üzerinden gelen geri bildirimlerin değerlendirilmesi. </a:t>
            </a:r>
          </a:p>
          <a:p>
            <a:pPr algn="just"/>
            <a:endParaRPr lang="tr-TR" sz="1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İdari Süreçler ve </a:t>
            </a:r>
            <a:r>
              <a:rPr lang="tr-TR" b="1" dirty="0" smtClean="0"/>
              <a:t>Yönetişim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851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1800" b="1" dirty="0" smtClean="0"/>
              <a:t>YÖKAK </a:t>
            </a:r>
            <a:r>
              <a:rPr lang="tr-TR" sz="1800" b="1" dirty="0"/>
              <a:t>Ölçütleriyle Tam Uyum Hedefi: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dirty="0"/>
              <a:t>KGS, YÖKAK ölçütleri temel alınarak tasarlandı ve işletiliyor. </a:t>
            </a:r>
          </a:p>
          <a:p>
            <a:pPr lvl="1" algn="just"/>
            <a:r>
              <a:rPr lang="tr-TR" sz="1800" dirty="0"/>
              <a:t>KİDR 2024, YÖKAK'ın ana değerlendirme alanlarına göre yapılandırıldı.</a:t>
            </a:r>
          </a:p>
          <a:p>
            <a:pPr lvl="1" algn="just"/>
            <a:r>
              <a:rPr lang="tr-TR" sz="1800" dirty="0"/>
              <a:t>Sunumdaki tüm başlıklar (yönetişim, PUKÖ, politika, PG'ler, program tasarımı, AR-GE, toplumsal katkı vb.) doğrudan YÖKAK ölçütleriyle ilgili çalışmaları yansıtmaktadır</a:t>
            </a:r>
            <a:r>
              <a:rPr lang="tr-TR" sz="1800" dirty="0" smtClean="0"/>
              <a:t>.</a:t>
            </a:r>
            <a:endParaRPr lang="tr-TR" sz="1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YÖKAK Ölçütleri ve Ortak </a:t>
            </a:r>
            <a:r>
              <a:rPr lang="tr-TR" b="1" dirty="0" smtClean="0"/>
              <a:t>Unsurlar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39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1800" b="1" dirty="0" smtClean="0"/>
              <a:t>Sunumun </a:t>
            </a:r>
            <a:r>
              <a:rPr lang="tr-TR" sz="1800" b="1" dirty="0"/>
              <a:t>Amacı: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dirty="0"/>
              <a:t>Çağ Üniversitesi'nin YÖKAK ölçütleri </a:t>
            </a:r>
            <a:r>
              <a:rPr lang="tr-TR" sz="1800" dirty="0" smtClean="0"/>
              <a:t>ve TSE Standartları doğrultusunda </a:t>
            </a:r>
            <a:r>
              <a:rPr lang="tr-TR" sz="1800" dirty="0"/>
              <a:t>oluşturduğu Kalite Güvence Sistemi'ni (KGS) sunmak.</a:t>
            </a:r>
          </a:p>
          <a:p>
            <a:pPr lvl="1" algn="just"/>
            <a:r>
              <a:rPr lang="tr-TR" sz="1800" dirty="0"/>
              <a:t>Stratejik hedefleri, temel süreçlerdeki yönetimsel yaklaşımları paylaşmak.</a:t>
            </a:r>
          </a:p>
          <a:p>
            <a:pPr lvl="1" algn="just"/>
            <a:r>
              <a:rPr lang="tr-TR" sz="1800" dirty="0"/>
              <a:t>Sürekli iyileşme faaliyetlerini ve güncel sonuçları YÖKAK Değerlendirme Takımı'na aktarmak.</a:t>
            </a:r>
          </a:p>
          <a:p>
            <a:pPr lvl="0" algn="just"/>
            <a:r>
              <a:rPr lang="tr-TR" sz="1800" b="1" dirty="0"/>
              <a:t>Dayanaklar: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dirty="0"/>
              <a:t>Çağ Üniversitesi 2021-2025 Stratejik Planı</a:t>
            </a:r>
          </a:p>
          <a:p>
            <a:pPr lvl="1" algn="just"/>
            <a:r>
              <a:rPr lang="tr-TR" sz="1800" dirty="0"/>
              <a:t>Çağ Üniversitesi 2024 Kurum İç Değerlendirme Raporu (KİDR)</a:t>
            </a:r>
          </a:p>
          <a:p>
            <a:pPr lvl="1" algn="just"/>
            <a:r>
              <a:rPr lang="tr-TR" sz="1800" dirty="0"/>
              <a:t>YÖKAK Değerlendirme Takımı Talep Ettiği Belgeler (2024 Faaliyetleri)</a:t>
            </a:r>
          </a:p>
          <a:p>
            <a:pPr lvl="1" algn="just"/>
            <a:r>
              <a:rPr lang="tr-TR" sz="1800" dirty="0"/>
              <a:t>Yükseköğretim Kalite Güvencesi Sistemi ve YÖKAK Ölçütleri</a:t>
            </a:r>
          </a:p>
          <a:p>
            <a:pPr algn="just"/>
            <a:endParaRPr lang="tr-TR" sz="1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Giriş ve </a:t>
            </a:r>
            <a:r>
              <a:rPr lang="tr-TR" b="1" dirty="0" smtClean="0"/>
              <a:t>Amaç</a:t>
            </a:r>
            <a:endParaRPr lang="tr-TR" dirty="0"/>
          </a:p>
        </p:txBody>
      </p:sp>
      <p:pic>
        <p:nvPicPr>
          <p:cNvPr id="7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9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sz="1800" b="1" dirty="0" smtClean="0"/>
              <a:t>Tüm </a:t>
            </a:r>
            <a:r>
              <a:rPr lang="tr-TR" sz="1800" b="1" dirty="0"/>
              <a:t>Birimler İçin Ortak Diğer Unsurlar: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b="1" dirty="0"/>
              <a:t>Sürdürülebilirlik:</a:t>
            </a:r>
            <a:r>
              <a:rPr lang="tr-TR" sz="1800" dirty="0"/>
              <a:t> Kurumsal öncelik (Sürdürülebilirlik Ofisi, SKA entegrasyonu).</a:t>
            </a:r>
          </a:p>
          <a:p>
            <a:pPr lvl="1" algn="just"/>
            <a:r>
              <a:rPr lang="tr-TR" sz="1800" b="1" dirty="0"/>
              <a:t>Dijitalleşme:</a:t>
            </a:r>
            <a:r>
              <a:rPr lang="tr-TR" sz="1800" dirty="0"/>
              <a:t> KYBS, </a:t>
            </a:r>
            <a:r>
              <a:rPr lang="tr-TR" sz="1800" dirty="0" smtClean="0"/>
              <a:t>KDYS, VINOV</a:t>
            </a:r>
            <a:r>
              <a:rPr lang="tr-TR" sz="1800" dirty="0"/>
              <a:t>, OİS, </a:t>
            </a:r>
            <a:r>
              <a:rPr lang="tr-TR" sz="1800" dirty="0" smtClean="0"/>
              <a:t>UBS, EBYS, uzaktan </a:t>
            </a:r>
            <a:r>
              <a:rPr lang="tr-TR" sz="1800" dirty="0"/>
              <a:t>erişim altyapısı.</a:t>
            </a:r>
          </a:p>
          <a:p>
            <a:pPr lvl="1" algn="just"/>
            <a:r>
              <a:rPr lang="tr-TR" sz="1800" b="1" dirty="0"/>
              <a:t>Etik Değerler:</a:t>
            </a:r>
            <a:r>
              <a:rPr lang="tr-TR" sz="1800" dirty="0"/>
              <a:t> Bilimsel araştırma ve yayın etiği, YZ kullanım etiği.</a:t>
            </a:r>
          </a:p>
          <a:p>
            <a:pPr lvl="1" algn="just"/>
            <a:r>
              <a:rPr lang="tr-TR" sz="1800" b="1" dirty="0"/>
              <a:t>Paydaş Odaklılık:</a:t>
            </a:r>
            <a:r>
              <a:rPr lang="tr-TR" sz="1800" dirty="0"/>
              <a:t> Süreçlerde iç ve dış paydaş katılımı ve geri bildirimleri.</a:t>
            </a:r>
          </a:p>
          <a:p>
            <a:pPr lvl="1" algn="just"/>
            <a:r>
              <a:rPr lang="tr-TR" sz="1800" b="1" dirty="0"/>
              <a:t>Performans Yönetimi:</a:t>
            </a:r>
            <a:r>
              <a:rPr lang="tr-TR" sz="1800" dirty="0"/>
              <a:t> Stratejik Plan ve PG'ler doğrultusunda izleme.</a:t>
            </a:r>
          </a:p>
          <a:p>
            <a:pPr lvl="1" algn="just"/>
            <a:r>
              <a:rPr lang="tr-TR" sz="1800" b="1" dirty="0"/>
              <a:t>Şeffaflık ve Hesap Verebilirlik:</a:t>
            </a:r>
            <a:r>
              <a:rPr lang="tr-TR" sz="1800" dirty="0"/>
              <a:t> Raporların kamuoyuyla paylaşımı.</a:t>
            </a:r>
          </a:p>
          <a:p>
            <a:pPr algn="just"/>
            <a:r>
              <a:rPr lang="tr-TR" sz="1800" b="1" dirty="0"/>
              <a:t>Personel Gelişimi:</a:t>
            </a:r>
            <a:r>
              <a:rPr lang="tr-TR" sz="1800" dirty="0"/>
              <a:t> Sürekli mesleki gelişim olanakları.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YÖKAK Ölçütleri ve Ortak </a:t>
            </a:r>
            <a:r>
              <a:rPr lang="tr-TR" b="1" dirty="0" smtClean="0"/>
              <a:t>Unsurlar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9238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3450696"/>
          </a:xfrm>
        </p:spPr>
        <p:txBody>
          <a:bodyPr>
            <a:noAutofit/>
          </a:bodyPr>
          <a:lstStyle/>
          <a:p>
            <a:pPr lvl="0" algn="just"/>
            <a:r>
              <a:rPr lang="tr-TR" sz="1800" b="1" dirty="0" smtClean="0"/>
              <a:t>Yapısal </a:t>
            </a:r>
            <a:r>
              <a:rPr lang="tr-TR" sz="1800" b="1" dirty="0"/>
              <a:t>Dönüşüm:</a:t>
            </a:r>
            <a:r>
              <a:rPr lang="tr-TR" sz="1800" dirty="0"/>
              <a:t> Yeni Koordinatörlükler (Eğitim-Öğretim, AR-GE, Toplumsal Katkı) ve Sürdürülebilirlik Ofisi'nin kurulması.</a:t>
            </a:r>
          </a:p>
          <a:p>
            <a:pPr lvl="0" algn="just"/>
            <a:r>
              <a:rPr lang="tr-TR" sz="1800" b="1" dirty="0"/>
              <a:t>Kalite Altyapısının Güçlenmesi:</a:t>
            </a:r>
            <a:r>
              <a:rPr lang="tr-TR" sz="1800" dirty="0"/>
              <a:t> KYBS </a:t>
            </a:r>
            <a:r>
              <a:rPr lang="tr-TR" sz="1800" dirty="0" smtClean="0"/>
              <a:t>ve KDYS geliştirme</a:t>
            </a:r>
            <a:r>
              <a:rPr lang="tr-TR" sz="1800" dirty="0"/>
              <a:t>, TS EN ISO 9001 sürecine giriş, politika ve süreç dokümanlarının güncellenmesi.</a:t>
            </a:r>
          </a:p>
          <a:p>
            <a:pPr lvl="0" algn="just"/>
            <a:r>
              <a:rPr lang="tr-TR" sz="1800" b="1" dirty="0"/>
              <a:t>AR-GE ve Uluslararasılaşmada Atılım: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dirty="0"/>
              <a:t>Artan proje başvuruları (Jean Monnet, Horizon, Erasmus+).</a:t>
            </a:r>
          </a:p>
          <a:p>
            <a:pPr lvl="1" algn="just"/>
            <a:r>
              <a:rPr lang="tr-TR" sz="1800" dirty="0"/>
              <a:t>Yeni uluslararası iş birlikleri (UNITAR, EUT+, UNIMED vb.).</a:t>
            </a:r>
          </a:p>
          <a:p>
            <a:pPr lvl="1" algn="just"/>
            <a:r>
              <a:rPr lang="tr-TR" sz="1800" dirty="0"/>
              <a:t>Dergimizin yeni indekslerde taranmaya başlaması.</a:t>
            </a:r>
          </a:p>
          <a:p>
            <a:pPr lvl="0" algn="just"/>
            <a:r>
              <a:rPr lang="tr-TR" sz="1800" b="1" dirty="0"/>
              <a:t>Eğitimde İyileştirmeler:</a:t>
            </a:r>
            <a:r>
              <a:rPr lang="tr-TR" sz="1800" dirty="0"/>
              <a:t> Program güncellemeleri, öğrenci geri bildirimlerine dayalı somut adımlar, "Eğiticinin Eğitimi Programı".</a:t>
            </a:r>
          </a:p>
          <a:p>
            <a:pPr lvl="0" algn="just"/>
            <a:r>
              <a:rPr lang="tr-TR" sz="1800" b="1" dirty="0"/>
              <a:t>Toplumsal Katkıda Görünürlük:</a:t>
            </a:r>
            <a:r>
              <a:rPr lang="tr-TR" sz="1800" dirty="0"/>
              <a:t> Yeni projeler ("Açık Üniversite"), Engelsiz Üniversite ödüllerinin devamı (Turuncu ve Mavi Bayrak), SKA odaklı faaliyetler.</a:t>
            </a:r>
          </a:p>
          <a:p>
            <a:pPr lvl="0" algn="just"/>
            <a:r>
              <a:rPr lang="tr-TR" sz="1800" b="1" dirty="0"/>
              <a:t>Paydaş Katılımının Artırılması:</a:t>
            </a:r>
            <a:r>
              <a:rPr lang="tr-TR" sz="1800" dirty="0"/>
              <a:t> Danışma Kurulları etkinliği, öğrenci kalite konseyleri (pilot), mezunlarla etkileşim.</a:t>
            </a:r>
          </a:p>
          <a:p>
            <a:pPr algn="just"/>
            <a:endParaRPr lang="tr-TR" sz="1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Temel Başarılar ve 2024 Öne </a:t>
            </a:r>
            <a:r>
              <a:rPr lang="tr-TR" b="1" dirty="0" smtClean="0"/>
              <a:t>Çıkanları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696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1800" b="1" dirty="0" smtClean="0"/>
              <a:t>Temel </a:t>
            </a:r>
            <a:r>
              <a:rPr lang="tr-TR" sz="1800" b="1" dirty="0"/>
              <a:t>İlkeler: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dirty="0"/>
              <a:t>YÖKAK ölçütleri, ulusal ve uluslararası kalite standartları ile uyum.</a:t>
            </a:r>
          </a:p>
          <a:p>
            <a:pPr lvl="1" algn="just"/>
            <a:r>
              <a:rPr lang="tr-TR" sz="1800" dirty="0"/>
              <a:t>Tüm süreçlerde paydaş katılımı ve sürekli iyileşme hedefi.</a:t>
            </a:r>
          </a:p>
          <a:p>
            <a:pPr lvl="1" algn="just"/>
            <a:r>
              <a:rPr lang="tr-TR" sz="1800" b="1" dirty="0"/>
              <a:t>PUKÖ (Planla-Uygula-Kontrol Et-Önlem Al)</a:t>
            </a:r>
            <a:r>
              <a:rPr lang="tr-TR" sz="1800" dirty="0"/>
              <a:t> döngüsünün tüm süreçlere entegrasyonu. </a:t>
            </a:r>
          </a:p>
          <a:p>
            <a:pPr algn="just"/>
            <a:endParaRPr lang="tr-TR" sz="1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Kalite Güvencesi Sistemi (KGS) - </a:t>
            </a:r>
            <a:r>
              <a:rPr lang="tr-TR" b="1" dirty="0" smtClean="0"/>
              <a:t>Felsefemiz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85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tr-TR" sz="1800" b="1" dirty="0" smtClean="0"/>
              <a:t>Politikalar</a:t>
            </a:r>
            <a:r>
              <a:rPr lang="tr-TR" sz="1800" b="1" dirty="0"/>
              <a:t>:</a:t>
            </a:r>
            <a:r>
              <a:rPr lang="tr-TR" sz="1800" dirty="0"/>
              <a:t> </a:t>
            </a:r>
            <a:r>
              <a:rPr lang="tr-TR" sz="1800" dirty="0" smtClean="0"/>
              <a:t>Güncel (</a:t>
            </a:r>
            <a:r>
              <a:rPr lang="tr-TR" sz="1800" dirty="0"/>
              <a:t>Eğitim, AR-GE, Toplumsal Katkı, Yönetişim, Sürdürülebilirlik vb.). </a:t>
            </a:r>
          </a:p>
          <a:p>
            <a:pPr lvl="0" algn="just"/>
            <a:r>
              <a:rPr lang="tr-TR" sz="1800" b="1" dirty="0"/>
              <a:t>Stratejik Plan (2021-2025):</a:t>
            </a:r>
            <a:r>
              <a:rPr lang="tr-TR" sz="1800" dirty="0"/>
              <a:t> KGS'nin yol haritası.</a:t>
            </a:r>
          </a:p>
          <a:p>
            <a:pPr lvl="0" algn="just"/>
            <a:r>
              <a:rPr lang="tr-TR" sz="1800" b="1" dirty="0"/>
              <a:t>Performans Göstergeleri (PG):</a:t>
            </a:r>
            <a:r>
              <a:rPr lang="tr-TR" sz="1800" dirty="0"/>
              <a:t> Stratejik hedeflere ulaşma düzeyinin takibi. </a:t>
            </a:r>
          </a:p>
          <a:p>
            <a:pPr lvl="0" algn="just"/>
            <a:r>
              <a:rPr lang="tr-TR" sz="1800" b="1" dirty="0"/>
              <a:t>Kalite Komisyonu ve Kalite Yönetimi Koordinatörlüğü:</a:t>
            </a:r>
            <a:r>
              <a:rPr lang="tr-TR" sz="1800" dirty="0"/>
              <a:t> Sistemin koordinasyonu, izlenmesi ve iyileştirilmesi.</a:t>
            </a:r>
          </a:p>
          <a:p>
            <a:pPr lvl="0" algn="just"/>
            <a:r>
              <a:rPr lang="tr-TR" sz="1800" b="1" dirty="0"/>
              <a:t>Koordinatörlükler (2024 Kuruluşlu):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dirty="0"/>
              <a:t>Eğitim-Öğretim Koordinatörlüğü</a:t>
            </a:r>
          </a:p>
          <a:p>
            <a:pPr lvl="1" algn="just"/>
            <a:r>
              <a:rPr lang="tr-TR" sz="1800" dirty="0"/>
              <a:t>Araştırma-Geliştirme </a:t>
            </a:r>
            <a:r>
              <a:rPr lang="tr-TR" sz="1800" dirty="0" smtClean="0"/>
              <a:t>Koordinatörlüğü</a:t>
            </a:r>
          </a:p>
          <a:p>
            <a:pPr lvl="1" algn="just"/>
            <a:r>
              <a:rPr lang="tr-TR" sz="1800" dirty="0" smtClean="0"/>
              <a:t>Toplumsal Katkı Koordinatörlüğü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KGS - Yapısı ve Temel </a:t>
            </a:r>
            <a:r>
              <a:rPr lang="tr-TR" b="1" dirty="0" smtClean="0"/>
              <a:t>Bileşenleri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93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1800" b="1" dirty="0" smtClean="0"/>
              <a:t>Kalite </a:t>
            </a:r>
            <a:r>
              <a:rPr lang="tr-TR" sz="1800" b="1" dirty="0"/>
              <a:t>Yönetim Bilgi Sistemi (KYBS):</a:t>
            </a:r>
            <a:r>
              <a:rPr lang="tr-TR" sz="1800" dirty="0"/>
              <a:t> Süreçlerin dijital takibi (2024'te geliştirildi, test aşamasında). </a:t>
            </a:r>
          </a:p>
          <a:p>
            <a:pPr lvl="0" algn="just"/>
            <a:r>
              <a:rPr lang="tr-TR" sz="1800" b="1" dirty="0"/>
              <a:t>İç ve Dış Değerlendirmeler:</a:t>
            </a:r>
            <a:r>
              <a:rPr lang="tr-TR" sz="1800" dirty="0"/>
              <a:t> KİDR, YÖKAK değerlendirmeleri, akreditasyon süreçleri. </a:t>
            </a:r>
          </a:p>
          <a:p>
            <a:pPr lvl="0" algn="just"/>
            <a:r>
              <a:rPr lang="tr-TR" sz="1800" b="1" dirty="0"/>
              <a:t>Paydaş Geri Bildirim Mekanizmaları:</a:t>
            </a:r>
            <a:r>
              <a:rPr lang="tr-TR" sz="1800" dirty="0"/>
              <a:t> Anketler, Danışma Kurulları, "Kaliteli </a:t>
            </a:r>
            <a:r>
              <a:rPr lang="tr-TR" sz="1800" dirty="0" smtClean="0"/>
              <a:t>Sohbetler«, Görüşmeler.</a:t>
            </a:r>
            <a:endParaRPr lang="tr-TR" sz="1800" dirty="0"/>
          </a:p>
          <a:p>
            <a:pPr lvl="0" algn="just"/>
            <a:r>
              <a:rPr lang="tr-TR" sz="1800" b="1" dirty="0"/>
              <a:t>Belge Yönetimi:</a:t>
            </a:r>
            <a:r>
              <a:rPr lang="tr-TR" sz="1800" dirty="0"/>
              <a:t> Kalite El Kitabı, süreç kartları, görev </a:t>
            </a:r>
            <a:r>
              <a:rPr lang="tr-TR" sz="1800" dirty="0" smtClean="0"/>
              <a:t>tanımları, dokümantasyon standardizasyonu</a:t>
            </a:r>
            <a:r>
              <a:rPr lang="tr-TR" sz="1800" dirty="0"/>
              <a:t>. </a:t>
            </a:r>
            <a:r>
              <a:rPr lang="tr-TR" sz="1800" i="1" dirty="0"/>
              <a:t>(TS EN ISO 9001 süreci </a:t>
            </a:r>
            <a:r>
              <a:rPr lang="tr-TR" sz="1800" i="1" dirty="0" smtClean="0"/>
              <a:t>tamamlanmak üzere)</a:t>
            </a:r>
            <a:endParaRPr lang="tr-TR" sz="1800" dirty="0"/>
          </a:p>
          <a:p>
            <a:pPr algn="just"/>
            <a:endParaRPr lang="tr-TR" sz="1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KGS - Yapısı ve Temel </a:t>
            </a:r>
            <a:r>
              <a:rPr lang="tr-TR" b="1" dirty="0" smtClean="0"/>
              <a:t>Bileşenleri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597352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5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tr-TR" sz="1800" b="1" dirty="0" smtClean="0"/>
              <a:t>Konumu</a:t>
            </a:r>
            <a:r>
              <a:rPr lang="tr-TR" sz="1800" b="1" dirty="0"/>
              <a:t>:</a:t>
            </a:r>
            <a:r>
              <a:rPr lang="tr-TR" sz="1800" dirty="0"/>
              <a:t> Rektörlüğe bağlıdır. </a:t>
            </a:r>
          </a:p>
          <a:p>
            <a:pPr lvl="0"/>
            <a:r>
              <a:rPr lang="tr-TR" sz="1800" b="1" dirty="0"/>
              <a:t>Temel Sorumlulukları:</a:t>
            </a:r>
            <a:r>
              <a:rPr lang="tr-TR" sz="1800" dirty="0"/>
              <a:t> </a:t>
            </a:r>
          </a:p>
          <a:p>
            <a:pPr lvl="1"/>
            <a:r>
              <a:rPr lang="tr-TR" sz="1800" dirty="0"/>
              <a:t>KGS'nin kurulması, uygulanması, izlenmesi ve sürekli iyileştirilmesi.</a:t>
            </a:r>
          </a:p>
          <a:p>
            <a:pPr lvl="1"/>
            <a:r>
              <a:rPr lang="tr-TR" sz="1800" dirty="0"/>
              <a:t>Kalite faaliyetlerinin koordinasyonu.</a:t>
            </a:r>
          </a:p>
          <a:p>
            <a:pPr lvl="1"/>
            <a:r>
              <a:rPr lang="tr-TR" sz="1800" dirty="0"/>
              <a:t>KİDR hazırlık sürecinin yönetimi.</a:t>
            </a:r>
          </a:p>
          <a:p>
            <a:pPr lvl="1"/>
            <a:r>
              <a:rPr lang="tr-TR" sz="1800" dirty="0"/>
              <a:t>İç/dış değerlendirme sonuçlarına göre eylem planları geliştirme.</a:t>
            </a:r>
          </a:p>
          <a:p>
            <a:pPr lvl="1"/>
            <a:r>
              <a:rPr lang="tr-TR" sz="1800" dirty="0"/>
              <a:t>Performans göstergeleri belirleme sürecine katkı. </a:t>
            </a:r>
          </a:p>
          <a:p>
            <a:pPr lvl="1"/>
            <a:r>
              <a:rPr lang="tr-TR" sz="1800" dirty="0"/>
              <a:t>Paydaş geri bildirimlerini değerlendirme. </a:t>
            </a:r>
          </a:p>
          <a:p>
            <a:pPr lvl="1"/>
            <a:r>
              <a:rPr lang="tr-TR" sz="1800" dirty="0"/>
              <a:t>Senato ve Rektörlüğe kalite konusunda öneriler sunma. </a:t>
            </a:r>
          </a:p>
          <a:p>
            <a:pPr lvl="0" algn="just"/>
            <a:r>
              <a:rPr lang="tr-TR" sz="1800" b="1" dirty="0"/>
              <a:t>Karar Alma Süreçlerinde:</a:t>
            </a:r>
            <a:r>
              <a:rPr lang="tr-TR" sz="1800" dirty="0"/>
              <a:t> Politika ve strateji oluşturmada merkezi rol, birim raporlarını değerlendirme, stratejik yönetime kalite girdisi sağlama.</a:t>
            </a:r>
          </a:p>
          <a:p>
            <a:endParaRPr lang="tr-TR" sz="1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Kalite Komisyonu'nun </a:t>
            </a:r>
            <a:r>
              <a:rPr lang="tr-TR" b="1" dirty="0" smtClean="0"/>
              <a:t>Rolü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29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1800" b="1" dirty="0"/>
              <a:t>Vizyonumuz / Misyonumuz / Stratejik Amaçlarımız</a:t>
            </a:r>
            <a:endParaRPr lang="tr-TR" sz="1800" b="1" dirty="0" smtClean="0"/>
          </a:p>
          <a:p>
            <a:pPr marL="0" indent="0" algn="just">
              <a:buNone/>
            </a:pPr>
            <a:r>
              <a:rPr lang="tr-TR" sz="1800" b="1" dirty="0" smtClean="0"/>
              <a:t>Misyon </a:t>
            </a:r>
          </a:p>
          <a:p>
            <a:pPr algn="just"/>
            <a:r>
              <a:rPr lang="tr-TR" sz="1800" dirty="0" smtClean="0"/>
              <a:t>Bilgi </a:t>
            </a:r>
            <a:r>
              <a:rPr lang="tr-TR" sz="1800" dirty="0"/>
              <a:t>üretim ve paylaşım merkezi olarak Atatürkçü düşünce sistemi doğrultusunda,</a:t>
            </a:r>
          </a:p>
          <a:p>
            <a:pPr algn="just"/>
            <a:r>
              <a:rPr lang="tr-TR" sz="1800" dirty="0" smtClean="0"/>
              <a:t>Dünya </a:t>
            </a:r>
            <a:r>
              <a:rPr lang="tr-TR" sz="1800" dirty="0"/>
              <a:t>standartlarında eğitim ve öğretim vererek,</a:t>
            </a:r>
          </a:p>
          <a:p>
            <a:pPr algn="just"/>
            <a:r>
              <a:rPr lang="tr-TR" sz="1800" dirty="0" smtClean="0"/>
              <a:t>Araştırmacı</a:t>
            </a:r>
            <a:r>
              <a:rPr lang="tr-TR" sz="1800" dirty="0"/>
              <a:t>, sorgulayıcı, girişimci,</a:t>
            </a:r>
          </a:p>
          <a:p>
            <a:pPr algn="just"/>
            <a:r>
              <a:rPr lang="tr-TR" sz="1800" dirty="0" smtClean="0"/>
              <a:t>Evrensel </a:t>
            </a:r>
            <a:r>
              <a:rPr lang="tr-TR" sz="1800" dirty="0"/>
              <a:t>değerler çerçevesinde topluma ve çevreye duyarlı,</a:t>
            </a:r>
          </a:p>
          <a:p>
            <a:pPr algn="just"/>
            <a:r>
              <a:rPr lang="tr-TR" sz="1800" dirty="0" smtClean="0"/>
              <a:t>Sosyal </a:t>
            </a:r>
            <a:r>
              <a:rPr lang="tr-TR" sz="1800" dirty="0"/>
              <a:t>sorumluluk bilincine sahip, etik değerleri göz önünde bulunduran,</a:t>
            </a:r>
          </a:p>
          <a:p>
            <a:pPr algn="just"/>
            <a:r>
              <a:rPr lang="tr-TR" sz="1800" dirty="0" smtClean="0"/>
              <a:t>Özgüveni </a:t>
            </a:r>
            <a:r>
              <a:rPr lang="tr-TR" sz="1800" dirty="0"/>
              <a:t>yüksek, kendini ifade edebilen, </a:t>
            </a:r>
            <a:r>
              <a:rPr lang="tr-TR" sz="1800" i="1" dirty="0"/>
              <a:t>yaşama hazır bireyler yetiştirmek</a:t>
            </a:r>
            <a:r>
              <a:rPr lang="tr-TR" sz="1800" i="1" dirty="0" smtClean="0"/>
              <a:t>.</a:t>
            </a:r>
            <a:endParaRPr lang="tr-TR" sz="1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Stratejik </a:t>
            </a:r>
            <a:r>
              <a:rPr lang="tr-TR" b="1" dirty="0" smtClean="0"/>
              <a:t>Çerçeve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7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tr-TR" sz="1800" b="1" dirty="0"/>
              <a:t>Vizyonumuz / Misyonumuz / Stratejik Amaçlarımız </a:t>
            </a:r>
            <a:endParaRPr lang="tr-TR" sz="1800" b="1" dirty="0" smtClean="0"/>
          </a:p>
          <a:p>
            <a:pPr marL="0" lvl="0" indent="0" algn="just">
              <a:buNone/>
            </a:pPr>
            <a:r>
              <a:rPr lang="tr-TR" sz="1800" b="1" dirty="0" smtClean="0"/>
              <a:t>Vizyon</a:t>
            </a:r>
          </a:p>
          <a:p>
            <a:pPr algn="just"/>
            <a:r>
              <a:rPr lang="tr-TR" sz="1800" dirty="0" smtClean="0"/>
              <a:t>Sosyal </a:t>
            </a:r>
            <a:r>
              <a:rPr lang="tr-TR" sz="1800" dirty="0"/>
              <a:t>ve beşeri bilimler alanında eğitim-öğretim, araştırma ve toplumsal katkı çalışmalarında Türkiye’nin önde gelen vakıf üniversitelerinden biri </a:t>
            </a:r>
            <a:r>
              <a:rPr lang="tr-TR" sz="1800" dirty="0" smtClean="0"/>
              <a:t>olmak.</a:t>
            </a:r>
            <a:endParaRPr lang="tr-TR" sz="1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Stratejik </a:t>
            </a:r>
            <a:r>
              <a:rPr lang="tr-TR" b="1" dirty="0" smtClean="0"/>
              <a:t>Çerçeve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9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algn="just">
              <a:buNone/>
            </a:pPr>
            <a:r>
              <a:rPr lang="tr-TR" sz="1800" b="1" dirty="0" smtClean="0"/>
              <a:t>Vizyonumuz </a:t>
            </a:r>
            <a:r>
              <a:rPr lang="tr-TR" sz="1800" b="1" dirty="0"/>
              <a:t>/ Misyonumuz / </a:t>
            </a:r>
            <a:r>
              <a:rPr lang="tr-TR" sz="1800" b="1" dirty="0" smtClean="0"/>
              <a:t>Stratejik Amaçlarımız</a:t>
            </a:r>
            <a:endParaRPr lang="tr-TR" sz="1800" dirty="0"/>
          </a:p>
          <a:p>
            <a:pPr marL="0" lvl="0" indent="0" algn="just">
              <a:buNone/>
            </a:pPr>
            <a:r>
              <a:rPr lang="tr-TR" sz="1800" b="1" dirty="0" smtClean="0"/>
              <a:t>Stratejik </a:t>
            </a:r>
            <a:r>
              <a:rPr lang="tr-TR" sz="1800" b="1" dirty="0"/>
              <a:t>Amaçlarımız (2021-2025):</a:t>
            </a:r>
            <a:r>
              <a:rPr lang="tr-TR" sz="1800" dirty="0"/>
              <a:t> </a:t>
            </a:r>
          </a:p>
          <a:p>
            <a:pPr lvl="1" algn="just"/>
            <a:r>
              <a:rPr lang="tr-TR" sz="1800" dirty="0"/>
              <a:t>Eğitim ve Öğretimde Kaliteyi ve Sürdürülebilirliği Artırmak</a:t>
            </a:r>
          </a:p>
          <a:p>
            <a:pPr lvl="1" algn="just"/>
            <a:r>
              <a:rPr lang="tr-TR" sz="1800" dirty="0"/>
              <a:t>Araştırma ve Geliştirme Faaliyetlerini Geliştirmek</a:t>
            </a:r>
          </a:p>
          <a:p>
            <a:pPr lvl="1" algn="just"/>
            <a:r>
              <a:rPr lang="tr-TR" sz="1800" dirty="0"/>
              <a:t>Uluslararasılaşma Düzeyini Yükseltmek</a:t>
            </a:r>
          </a:p>
          <a:p>
            <a:pPr lvl="1" algn="just"/>
            <a:r>
              <a:rPr lang="tr-TR" sz="1800" dirty="0"/>
              <a:t>Kurumsal Kapasiteyi Güçlendirmek</a:t>
            </a:r>
          </a:p>
          <a:p>
            <a:pPr lvl="1" algn="just"/>
            <a:r>
              <a:rPr lang="tr-TR" sz="1800" dirty="0"/>
              <a:t>Toplumsal Katkı ve Paydaş İlişkilerini Geliştirmek 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Stratejik </a:t>
            </a:r>
            <a:r>
              <a:rPr lang="tr-TR" b="1" dirty="0" smtClean="0"/>
              <a:t>Çerçeve</a:t>
            </a:r>
            <a:endParaRPr lang="tr-TR" dirty="0"/>
          </a:p>
        </p:txBody>
      </p:sp>
      <p:pic>
        <p:nvPicPr>
          <p:cNvPr id="4" name="Picture 2" descr="C:\Users\PC\Desktop\cag-2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606000"/>
            <a:ext cx="1363978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77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103</TotalTime>
  <Words>1352</Words>
  <Application>Microsoft Office PowerPoint</Application>
  <PresentationFormat>Ekran Gösterisi (4:3)</PresentationFormat>
  <Paragraphs>151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Dalga Biçimi</vt:lpstr>
      <vt:lpstr>Çağ Üniversitesi Kalite Güvencesi Sistemi ve Sürekli İyileşme Yaklaşımı</vt:lpstr>
      <vt:lpstr>Giriş ve Amaç</vt:lpstr>
      <vt:lpstr>Kalite Güvencesi Sistemi (KGS) - Felsefemiz</vt:lpstr>
      <vt:lpstr>KGS - Yapısı ve Temel Bileşenleri</vt:lpstr>
      <vt:lpstr>KGS - Yapısı ve Temel Bileşenleri</vt:lpstr>
      <vt:lpstr>Kalite Komisyonu'nun Rolü</vt:lpstr>
      <vt:lpstr>Stratejik Çerçeve</vt:lpstr>
      <vt:lpstr>Stratejik Çerçeve</vt:lpstr>
      <vt:lpstr>Stratejik Çerçeve</vt:lpstr>
      <vt:lpstr>Stratejik Çerçeve - Kalkınma Odaklılık</vt:lpstr>
      <vt:lpstr>Eğitim-Öğretim Süreçleri</vt:lpstr>
      <vt:lpstr>Eğitim-Öğretim Süreçleri</vt:lpstr>
      <vt:lpstr>Araştırma-Geliştirme Süreçleri</vt:lpstr>
      <vt:lpstr>Araştırma-Geliştirme Süreçleri</vt:lpstr>
      <vt:lpstr>Toplumsal Katkı Süreçleri</vt:lpstr>
      <vt:lpstr>Toplumsal Katkı Süreçleri</vt:lpstr>
      <vt:lpstr>İdari Süreçler ve Yönetişim</vt:lpstr>
      <vt:lpstr>İdari Süreçler ve Yönetişim</vt:lpstr>
      <vt:lpstr>YÖKAK Ölçütleri ve Ortak Unsurlar</vt:lpstr>
      <vt:lpstr>YÖKAK Ölçütleri ve Ortak Unsurlar</vt:lpstr>
      <vt:lpstr>Temel Başarılar ve 2024 Öne Çıkanları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Çağ Üniversitesi Kalite Güvencesi Sistemi ve Sürekli İyileşme Yaklaşımı (YÖKAK Değerlendirme Ölçütleri Çerçevesinde Güncel Bilgilendirme)</dc:title>
  <dc:creator>PC</dc:creator>
  <cp:lastModifiedBy>Senol KANDEMIR</cp:lastModifiedBy>
  <cp:revision>13</cp:revision>
  <dcterms:created xsi:type="dcterms:W3CDTF">2025-05-25T20:45:29Z</dcterms:created>
  <dcterms:modified xsi:type="dcterms:W3CDTF">2025-05-29T13:04:49Z</dcterms:modified>
</cp:coreProperties>
</file>