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29"/>
  </p:notesMasterIdLst>
  <p:sldIdLst>
    <p:sldId id="256" r:id="rId2"/>
    <p:sldId id="411" r:id="rId3"/>
    <p:sldId id="412" r:id="rId4"/>
    <p:sldId id="400" r:id="rId5"/>
    <p:sldId id="399" r:id="rId6"/>
    <p:sldId id="404" r:id="rId7"/>
    <p:sldId id="405" r:id="rId8"/>
    <p:sldId id="406" r:id="rId9"/>
    <p:sldId id="401" r:id="rId10"/>
    <p:sldId id="402" r:id="rId11"/>
    <p:sldId id="403" r:id="rId12"/>
    <p:sldId id="407" r:id="rId13"/>
    <p:sldId id="408" r:id="rId14"/>
    <p:sldId id="409" r:id="rId15"/>
    <p:sldId id="410" r:id="rId16"/>
    <p:sldId id="413" r:id="rId17"/>
    <p:sldId id="414" r:id="rId18"/>
    <p:sldId id="415" r:id="rId19"/>
    <p:sldId id="416" r:id="rId20"/>
    <p:sldId id="417" r:id="rId21"/>
    <p:sldId id="418" r:id="rId22"/>
    <p:sldId id="419" r:id="rId23"/>
    <p:sldId id="420" r:id="rId24"/>
    <p:sldId id="421" r:id="rId25"/>
    <p:sldId id="422" r:id="rId26"/>
    <p:sldId id="423" r:id="rId27"/>
    <p:sldId id="424"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p:scale>
          <a:sx n="70" d="100"/>
          <a:sy n="70" d="100"/>
        </p:scale>
        <p:origin x="-1170" y="-5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 Id="rId16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Şenol Kandemir" userId="71b48b4ca9e48765" providerId="LiveId" clId="{47062EB4-FBD0-45EB-A782-CDF5D64D98BE}"/>
    <pc:docChg chg="custSel addSld delSld modSld">
      <pc:chgData name="Şenol Kandemir" userId="71b48b4ca9e48765" providerId="LiveId" clId="{47062EB4-FBD0-45EB-A782-CDF5D64D98BE}" dt="2023-11-07T20:35:00.505" v="59" actId="47"/>
      <pc:docMkLst>
        <pc:docMk/>
      </pc:docMkLst>
      <pc:sldChg chg="addSp delSp modSp new del mod modClrScheme chgLayout">
        <pc:chgData name="Şenol Kandemir" userId="71b48b4ca9e48765" providerId="LiveId" clId="{47062EB4-FBD0-45EB-A782-CDF5D64D98BE}" dt="2023-11-07T20:35:00.505" v="59" actId="47"/>
        <pc:sldMkLst>
          <pc:docMk/>
          <pc:sldMk cId="938064697" sldId="294"/>
        </pc:sldMkLst>
        <pc:spChg chg="del">
          <ac:chgData name="Şenol Kandemir" userId="71b48b4ca9e48765" providerId="LiveId" clId="{47062EB4-FBD0-45EB-A782-CDF5D64D98BE}" dt="2023-11-07T20:32:45.601" v="1" actId="700"/>
          <ac:spMkLst>
            <pc:docMk/>
            <pc:sldMk cId="938064697" sldId="294"/>
            <ac:spMk id="2" creationId="{91A5537D-BD44-02BD-EA72-045C3502777B}"/>
          </ac:spMkLst>
        </pc:spChg>
        <pc:spChg chg="del">
          <ac:chgData name="Şenol Kandemir" userId="71b48b4ca9e48765" providerId="LiveId" clId="{47062EB4-FBD0-45EB-A782-CDF5D64D98BE}" dt="2023-11-07T20:32:45.601" v="1" actId="700"/>
          <ac:spMkLst>
            <pc:docMk/>
            <pc:sldMk cId="938064697" sldId="294"/>
            <ac:spMk id="3" creationId="{89C54F59-7755-FD57-BC63-44275C2436FA}"/>
          </ac:spMkLst>
        </pc:spChg>
        <pc:picChg chg="add del mod">
          <ac:chgData name="Şenol Kandemir" userId="71b48b4ca9e48765" providerId="LiveId" clId="{47062EB4-FBD0-45EB-A782-CDF5D64D98BE}" dt="2023-11-07T20:33:40.476" v="58" actId="478"/>
          <ac:picMkLst>
            <pc:docMk/>
            <pc:sldMk cId="938064697" sldId="294"/>
            <ac:picMk id="5" creationId="{07085BFE-5773-3940-497B-358BD6D9C5F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C9258-0C63-4BD7-8298-D961CA1C6365}" type="datetimeFigureOut">
              <a:rPr lang="tr-TR" smtClean="0"/>
              <a:t>7.12.2023</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5372-2748-4AE6-8F2C-42BCB1D1F45F}" type="slidenum">
              <a:rPr lang="tr-TR" smtClean="0"/>
              <a:t>‹#›</a:t>
            </a:fld>
            <a:endParaRPr lang="tr-TR"/>
          </a:p>
        </p:txBody>
      </p:sp>
    </p:spTree>
    <p:extLst>
      <p:ext uri="{BB962C8B-B14F-4D97-AF65-F5344CB8AC3E}">
        <p14:creationId xmlns:p14="http://schemas.microsoft.com/office/powerpoint/2010/main" val="25675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7.12.2023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7.12.2023</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7.12.2023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7.12.2023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7.12.2023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7.12.2023</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7.12.2023</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7.12.2023</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kalite.kapadokya.edu.tr/DOKUMAN/EPY.FR.011.YEN%C4%B0-PROGRAM-DE%C4%9EERLEND%C4%B0RME-RAPOR-FORMU(Rev1).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kalite.kapadokya.edu.tr/DOKUMAN/%C3%96%C4%B0.FR.020.MUAF%C4%B0YET-TALEP-FORMU(Rev1).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ctrTitle"/>
          </p:nvPr>
        </p:nvSpPr>
        <p:spPr>
          <a:xfrm>
            <a:off x="1600200" y="2386743"/>
            <a:ext cx="8991600" cy="1965722"/>
          </a:xfrm>
        </p:spPr>
        <p:txBody>
          <a:bodyPr>
            <a:normAutofit/>
          </a:bodyPr>
          <a:lstStyle/>
          <a:p>
            <a:r>
              <a:rPr lang="tr-TR" b="1" cap="none" dirty="0" smtClean="0">
                <a:solidFill>
                  <a:srgbClr val="00B050"/>
                </a:solidFill>
              </a:rPr>
              <a:t>Çağ Üniversitesi Eğitim Politikası</a:t>
            </a:r>
            <a:br>
              <a:rPr lang="tr-TR" b="1" cap="none" dirty="0" smtClean="0">
                <a:solidFill>
                  <a:srgbClr val="00B050"/>
                </a:solidFill>
              </a:rPr>
            </a:br>
            <a:r>
              <a:rPr lang="tr-TR" b="1" cap="none" dirty="0">
                <a:solidFill>
                  <a:srgbClr val="00B050"/>
                </a:solidFill>
              </a:rPr>
              <a:t/>
            </a:r>
            <a:br>
              <a:rPr lang="tr-TR" b="1" cap="none" dirty="0">
                <a:solidFill>
                  <a:srgbClr val="00B050"/>
                </a:solidFill>
              </a:rPr>
            </a:br>
            <a:r>
              <a:rPr lang="tr-TR" sz="4000" b="1" i="1" cap="none" dirty="0" smtClean="0">
                <a:solidFill>
                  <a:srgbClr val="00B050"/>
                </a:solidFill>
              </a:rPr>
              <a:t>Kalite </a:t>
            </a:r>
            <a:r>
              <a:rPr lang="tr-TR" sz="4000" b="1" i="1" cap="none" dirty="0">
                <a:solidFill>
                  <a:srgbClr val="00B050"/>
                </a:solidFill>
              </a:rPr>
              <a:t>Eğitimleri </a:t>
            </a:r>
            <a:r>
              <a:rPr lang="tr-TR" sz="4000" b="1" i="1" cap="none" dirty="0" smtClean="0">
                <a:solidFill>
                  <a:srgbClr val="00B050"/>
                </a:solidFill>
              </a:rPr>
              <a:t>Serisi</a:t>
            </a:r>
            <a:endParaRPr lang="tr-TR" b="1" dirty="0">
              <a:solidFill>
                <a:srgbClr val="00B050"/>
              </a:solidFill>
            </a:endParaRPr>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
        <p:nvSpPr>
          <p:cNvPr id="5" name="Metin Yer Tutucusu 2"/>
          <p:cNvSpPr txBox="1">
            <a:spLocks/>
          </p:cNvSpPr>
          <p:nvPr/>
        </p:nvSpPr>
        <p:spPr>
          <a:xfrm>
            <a:off x="2695194" y="4352465"/>
            <a:ext cx="6801612" cy="1265082"/>
          </a:xfrm>
          <a:prstGeom prst="rect">
            <a:avLst/>
          </a:prstGeom>
          <a:noFill/>
        </p:spPr>
        <p:txBody>
          <a:bodyPr vert="horz" lIns="91440" tIns="45720" rIns="91440" bIns="45720" rtlCol="0">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20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endParaRPr lang="tr-TR" i="1" dirty="0" smtClean="0"/>
          </a:p>
          <a:p>
            <a:r>
              <a:rPr lang="tr-TR" i="1" dirty="0" smtClean="0"/>
              <a:t>Kalite Yönetimi Koordinatörlüğü</a:t>
            </a:r>
            <a:endParaRPr lang="tr-TR" i="1" dirty="0"/>
          </a:p>
        </p:txBody>
      </p:sp>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Çağ Üniversitesi Öğrenci Merkezli Eğitim Politikasının Hedefi Nedir? </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Benimsenen </a:t>
            </a:r>
            <a:r>
              <a:rPr lang="tr-TR" sz="2400" dirty="0"/>
              <a:t>bu öğrenci merkezli eğitim anlayışıyla, sınıf içi ve dışında yapılan etkinliklerle öğrencilerin ilgi alanlarının, becerilerinin ve yeteneklerinin en üst düzeyde ortaya çıkması, öğrenciler ve öğretim elemanları arasındaki işbirliğinin daha da güçlenmesi hedeflenmektedir. </a:t>
            </a:r>
          </a:p>
        </p:txBody>
      </p:sp>
      <p:pic>
        <p:nvPicPr>
          <p:cNvPr id="4" name="Resim 3">
            <a:extLst>
              <a:ext uri="{FF2B5EF4-FFF2-40B4-BE49-F238E27FC236}">
                <a16:creationId xmlns="" xmlns:a16="http://schemas.microsoft.com/office/drawing/2014/main"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7084"/>
            <a:ext cx="2082912" cy="648000"/>
          </a:xfrm>
          <a:prstGeom prst="rect">
            <a:avLst/>
          </a:prstGeom>
        </p:spPr>
      </p:pic>
    </p:spTree>
    <p:extLst>
      <p:ext uri="{BB962C8B-B14F-4D97-AF65-F5344CB8AC3E}">
        <p14:creationId xmlns:p14="http://schemas.microsoft.com/office/powerpoint/2010/main" val="4255099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Çağ Üniversitesi Öğrenci Merkezli Eğitim Politikasının Hedefi Nedir? </a:t>
            </a:r>
            <a:endParaRPr lang="tr-TR" cap="none" dirty="0"/>
          </a:p>
        </p:txBody>
      </p:sp>
      <p:sp>
        <p:nvSpPr>
          <p:cNvPr id="3" name="İçerik Yer Tutucusu 2"/>
          <p:cNvSpPr>
            <a:spLocks noGrp="1"/>
          </p:cNvSpPr>
          <p:nvPr>
            <p:ph idx="1"/>
          </p:nvPr>
        </p:nvSpPr>
        <p:spPr/>
        <p:txBody>
          <a:bodyPr>
            <a:noAutofit/>
          </a:bodyPr>
          <a:lstStyle/>
          <a:p>
            <a:pPr algn="just"/>
            <a:r>
              <a:rPr lang="tr-TR" sz="2400" dirty="0" smtClean="0"/>
              <a:t>Benimsenen </a:t>
            </a:r>
            <a:r>
              <a:rPr lang="tr-TR" sz="2400" dirty="0"/>
              <a:t>bu öğrenci merkezli eğitim anlayışıyla, sınıf içi ve dışında yapılan etkinliklerle öğrencilerin ilgi alanlarının, becerilerinin ve yeteneklerinin en üst düzeyde ortaya çıkması, öğrenciler ve öğretim elemanları arasındaki işbirliğinin daha da güçlenmesi hedeflenmektedir. </a:t>
            </a:r>
          </a:p>
        </p:txBody>
      </p:sp>
      <p:pic>
        <p:nvPicPr>
          <p:cNvPr id="4" name="Resim 3">
            <a:extLst>
              <a:ext uri="{FF2B5EF4-FFF2-40B4-BE49-F238E27FC236}">
                <a16:creationId xmlns="" xmlns:a16="http://schemas.microsoft.com/office/drawing/2014/main"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7084"/>
            <a:ext cx="2082912" cy="648000"/>
          </a:xfrm>
          <a:prstGeom prst="rect">
            <a:avLst/>
          </a:prstGeom>
        </p:spPr>
      </p:pic>
    </p:spTree>
    <p:extLst>
      <p:ext uri="{BB962C8B-B14F-4D97-AF65-F5344CB8AC3E}">
        <p14:creationId xmlns:p14="http://schemas.microsoft.com/office/powerpoint/2010/main" val="1054057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Öğrenci Merkezli Eğitimde Sınıf İçi ve Sınıf Dışı Etkinlikler</a:t>
            </a:r>
            <a:endParaRPr lang="tr-TR" cap="none" dirty="0"/>
          </a:p>
        </p:txBody>
      </p:sp>
      <p:sp>
        <p:nvSpPr>
          <p:cNvPr id="3" name="İçerik Yer Tutucusu 2"/>
          <p:cNvSpPr>
            <a:spLocks noGrp="1"/>
          </p:cNvSpPr>
          <p:nvPr>
            <p:ph idx="1"/>
          </p:nvPr>
        </p:nvSpPr>
        <p:spPr/>
        <p:txBody>
          <a:bodyPr>
            <a:noAutofit/>
          </a:bodyPr>
          <a:lstStyle/>
          <a:p>
            <a:pPr algn="just"/>
            <a:r>
              <a:rPr lang="tr-TR" sz="2400" dirty="0"/>
              <a:t> </a:t>
            </a:r>
            <a:r>
              <a:rPr lang="tr-TR" sz="2400" dirty="0" smtClean="0"/>
              <a:t>Öğrenci </a:t>
            </a:r>
            <a:r>
              <a:rPr lang="tr-TR" sz="2400" dirty="0"/>
              <a:t>ve öğrenme merkezli eğitim-öğretim yaklaşımını benimsemek,</a:t>
            </a:r>
          </a:p>
          <a:p>
            <a:pPr lvl="0" algn="just"/>
            <a:r>
              <a:rPr lang="tr-TR" sz="2400" dirty="0"/>
              <a:t>Aktif etkileşimli öğrenme odaklı ders yöntem ve tekniklerini uygulamak, </a:t>
            </a:r>
          </a:p>
          <a:p>
            <a:pPr lvl="0" algn="just"/>
            <a:r>
              <a:rPr lang="tr-TR" sz="2400" dirty="0"/>
              <a:t>Eğitim-öğretim faaliyetlerini öğrencilerin bireysel farklılıklarını (özel yaklaşım gerektiren öğrencileri de kapsayacak şekilde) dikkate alarak öğrenci merkezli ve iş yüküne dayalı olarak planlamak, </a:t>
            </a:r>
          </a:p>
        </p:txBody>
      </p:sp>
    </p:spTree>
    <p:extLst>
      <p:ext uri="{BB962C8B-B14F-4D97-AF65-F5344CB8AC3E}">
        <p14:creationId xmlns:p14="http://schemas.microsoft.com/office/powerpoint/2010/main" val="108271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Öğrenci Merkezli Eğitimde Sınıf İçi Ve Sınıf Dışı Etkinlikler</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Öğrencilere </a:t>
            </a:r>
            <a:r>
              <a:rPr lang="tr-TR" sz="2400" dirty="0"/>
              <a:t>ödev, proje vb. verirken sınıflandırma, analiz, tahmin ve yaratıcılık gibi becerilerini ortaya koyabilmelerini sağlamak, </a:t>
            </a:r>
          </a:p>
          <a:p>
            <a:pPr lvl="0" algn="just"/>
            <a:r>
              <a:rPr lang="tr-TR" sz="2400" dirty="0"/>
              <a:t>Öğrencilerin isteklerini dikkate alarak dersin içeriğinde, kullanılan öğretim stratejilerinde ve ölçme-değerlendirme yöntemlerinde değişiklikler yapmak, </a:t>
            </a:r>
          </a:p>
          <a:p>
            <a:pPr lvl="0" algn="just"/>
            <a:r>
              <a:rPr lang="tr-TR" sz="2400" dirty="0"/>
              <a:t>Kendisi öğretilecek kavramlar hakkında anlayışını belirtmeden önce öğrencilerin o kavramlar hakkındaki düşünce ve anlayışlarını ortaya koymaya çalışmak, </a:t>
            </a:r>
          </a:p>
        </p:txBody>
      </p:sp>
    </p:spTree>
    <p:extLst>
      <p:ext uri="{BB962C8B-B14F-4D97-AF65-F5344CB8AC3E}">
        <p14:creationId xmlns:p14="http://schemas.microsoft.com/office/powerpoint/2010/main" val="1004677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Öğrenci Merkezli Eğitimde Sınıf İçi Ve Sınıf Dışı Etkinlikler</a:t>
            </a:r>
            <a:endParaRPr lang="tr-TR" cap="none" dirty="0"/>
          </a:p>
        </p:txBody>
      </p:sp>
      <p:sp>
        <p:nvSpPr>
          <p:cNvPr id="3" name="İçerik Yer Tutucusu 2"/>
          <p:cNvSpPr>
            <a:spLocks noGrp="1"/>
          </p:cNvSpPr>
          <p:nvPr>
            <p:ph idx="1"/>
          </p:nvPr>
        </p:nvSpPr>
        <p:spPr/>
        <p:txBody>
          <a:bodyPr>
            <a:noAutofit/>
          </a:bodyPr>
          <a:lstStyle/>
          <a:p>
            <a:pPr algn="just"/>
            <a:r>
              <a:rPr lang="tr-TR" sz="2400" dirty="0"/>
              <a:t> </a:t>
            </a:r>
            <a:r>
              <a:rPr lang="tr-TR" sz="2400" dirty="0" smtClean="0"/>
              <a:t>Öğrencileri </a:t>
            </a:r>
            <a:r>
              <a:rPr lang="tr-TR" sz="2400" dirty="0"/>
              <a:t>birbirleriyle ve öğretim elemanıyla karşılıklı etkileşime ve karşılıklı konuşmaya girmeye özendirmek, </a:t>
            </a:r>
          </a:p>
          <a:p>
            <a:pPr lvl="0" algn="just"/>
            <a:r>
              <a:rPr lang="tr-TR" sz="2400" dirty="0"/>
              <a:t>Öğrencileri sadece yazılı ve sözlü sınavlarla sonuç odaklı değerlendirmeden ziyade tamamlayıcı ölçme ve değerlendirme yöntemlerini de (kavram haritaları, performans değerlendirme ölçekleri, anketler, sunum, arazi çalışması, akran değerlendirme, kişisel gelişim dosyası vb.) kullanarak yöntemlerini sürece ve ürüne dayalı olarak çeşitlendirmek, </a:t>
            </a:r>
          </a:p>
        </p:txBody>
      </p:sp>
    </p:spTree>
    <p:extLst>
      <p:ext uri="{BB962C8B-B14F-4D97-AF65-F5344CB8AC3E}">
        <p14:creationId xmlns:p14="http://schemas.microsoft.com/office/powerpoint/2010/main" val="1004677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Öğrenci Merkezli Eğitimde Sınıf İçi Ve Sınıf Dışı Etkinlikler</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Ölçme ve değerlendirme yöntemlerini hedeflenen ders öğrenme çıktılarına/kazanımlarına ulaşıldığını ölçebilecek şekilde tasarlamak, </a:t>
            </a:r>
          </a:p>
          <a:p>
            <a:pPr lvl="0" algn="just"/>
            <a:r>
              <a:rPr lang="tr-TR" sz="2400" dirty="0" smtClean="0"/>
              <a:t>Derslerinde yeni teknolojiler kullanmak ve bunların öğrenciler tarafından kullanılmasını teşvik etmek, </a:t>
            </a:r>
          </a:p>
          <a:p>
            <a:pPr lvl="0" algn="just"/>
            <a:r>
              <a:rPr lang="tr-TR" sz="2400" dirty="0" smtClean="0"/>
              <a:t>Öğrencilerin toplum karşısında konuşma, iletişim, araştırma yapma, kendi kendine ve birlikte öğrenme becerilerini geliştirmek için ödev, proje, grup çalışması, uygulama vb. yaptırarak bunları derslerde sunmalarını sağlamak.</a:t>
            </a:r>
          </a:p>
          <a:p>
            <a:pPr algn="just"/>
            <a:endParaRPr lang="tr-TR" sz="2400" dirty="0"/>
          </a:p>
        </p:txBody>
      </p:sp>
    </p:spTree>
    <p:extLst>
      <p:ext uri="{BB962C8B-B14F-4D97-AF65-F5344CB8AC3E}">
        <p14:creationId xmlns:p14="http://schemas.microsoft.com/office/powerpoint/2010/main" val="25963925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Program Tasarımı</a:t>
            </a:r>
            <a:endParaRPr lang="tr-TR" dirty="0"/>
          </a:p>
        </p:txBody>
      </p:sp>
    </p:spTree>
    <p:extLst>
      <p:ext uri="{BB962C8B-B14F-4D97-AF65-F5344CB8AC3E}">
        <p14:creationId xmlns:p14="http://schemas.microsoft.com/office/powerpoint/2010/main" val="2193819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Program Tasarımı</a:t>
            </a:r>
            <a:endParaRPr lang="tr-TR" dirty="0"/>
          </a:p>
        </p:txBody>
      </p:sp>
      <p:sp>
        <p:nvSpPr>
          <p:cNvPr id="5" name="İçerik Yer Tutucusu 4"/>
          <p:cNvSpPr>
            <a:spLocks noGrp="1"/>
          </p:cNvSpPr>
          <p:nvPr>
            <p:ph idx="1"/>
          </p:nvPr>
        </p:nvSpPr>
        <p:spPr/>
        <p:txBody>
          <a:bodyPr>
            <a:noAutofit/>
          </a:bodyPr>
          <a:lstStyle/>
          <a:p>
            <a:pPr algn="just"/>
            <a:r>
              <a:rPr lang="tr-TR" sz="2400" dirty="0"/>
              <a:t>Çağ Üniversitesinin eğitim-öğretim programları, mezunlarına iş hayatlarında ihtiyaç duyacakları mesleki ve bilimsel yeterliliği sağlayacak, ülke meselelerine bilimsel çözümler üreten kanaat önderleri olmalarını temin edecek şekilde yapılandırılır ve güncel tutulur. Öğretim programları hazırlanırken Çağ Üniversitesi Stratejik Planına ve Türkiye Yükseköğretim Yeterlilikler Çerçevesine uyum gözetilir. </a:t>
            </a:r>
          </a:p>
        </p:txBody>
      </p:sp>
    </p:spTree>
    <p:extLst>
      <p:ext uri="{BB962C8B-B14F-4D97-AF65-F5344CB8AC3E}">
        <p14:creationId xmlns:p14="http://schemas.microsoft.com/office/powerpoint/2010/main" val="1387753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Program Tasarımı</a:t>
            </a:r>
            <a:endParaRPr lang="tr-TR" dirty="0"/>
          </a:p>
        </p:txBody>
      </p:sp>
      <p:sp>
        <p:nvSpPr>
          <p:cNvPr id="5" name="İçerik Yer Tutucusu 4"/>
          <p:cNvSpPr>
            <a:spLocks noGrp="1"/>
          </p:cNvSpPr>
          <p:nvPr>
            <p:ph idx="1"/>
          </p:nvPr>
        </p:nvSpPr>
        <p:spPr/>
        <p:txBody>
          <a:bodyPr>
            <a:noAutofit/>
          </a:bodyPr>
          <a:lstStyle/>
          <a:p>
            <a:pPr algn="just"/>
            <a:r>
              <a:rPr lang="tr-TR" sz="2400" dirty="0" smtClean="0"/>
              <a:t>Öğretim </a:t>
            </a:r>
            <a:r>
              <a:rPr lang="tr-TR" sz="2400" dirty="0"/>
              <a:t>programı hazırlanırken, sektörler, benzer eğitim veren üniversiteler yüksekokullar, ilgili sivil toplum örgütleri, meslek örgütleri vb. kurum ve kuruluşlarla temasa geçilir, alınan görüşler doğrultusunda yeni eğitim-öğretim programları hazırlanarak hayata geçirilir. </a:t>
            </a:r>
            <a:endParaRPr lang="tr-TR" sz="2400" dirty="0" smtClean="0"/>
          </a:p>
          <a:p>
            <a:pPr algn="just"/>
            <a:r>
              <a:rPr lang="tr-TR" sz="2400" dirty="0" smtClean="0"/>
              <a:t>Sektör </a:t>
            </a:r>
            <a:r>
              <a:rPr lang="tr-TR" sz="2400" dirty="0"/>
              <a:t>ve ilgili paydaşların görüşlerinin alınması süreci, Stratejik Plan ile akademik birimlere verilmiş görevler çerçevesinde takip edilir.</a:t>
            </a:r>
          </a:p>
          <a:p>
            <a:pPr algn="just"/>
            <a:endParaRPr lang="tr-TR" sz="2400" dirty="0"/>
          </a:p>
        </p:txBody>
      </p:sp>
    </p:spTree>
    <p:extLst>
      <p:ext uri="{BB962C8B-B14F-4D97-AF65-F5344CB8AC3E}">
        <p14:creationId xmlns:p14="http://schemas.microsoft.com/office/powerpoint/2010/main" val="862808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Program Tasarımı</a:t>
            </a:r>
            <a:endParaRPr lang="tr-TR" dirty="0"/>
          </a:p>
        </p:txBody>
      </p:sp>
      <p:sp>
        <p:nvSpPr>
          <p:cNvPr id="3" name="İçerik Yer Tutucusu 2"/>
          <p:cNvSpPr>
            <a:spLocks noGrp="1"/>
          </p:cNvSpPr>
          <p:nvPr>
            <p:ph idx="1"/>
          </p:nvPr>
        </p:nvSpPr>
        <p:spPr/>
        <p:txBody>
          <a:bodyPr>
            <a:noAutofit/>
          </a:bodyPr>
          <a:lstStyle/>
          <a:p>
            <a:pPr algn="just"/>
            <a:r>
              <a:rPr lang="tr-TR" sz="2400" dirty="0"/>
              <a:t>Eğitim-öğretim programları hazırlanırken programların yeterlilikleriyle ders öğrenme çıktıları arasında ilişkilendirme yapılmasına önem verilir. </a:t>
            </a:r>
            <a:endParaRPr lang="tr-TR" sz="2400" dirty="0" smtClean="0"/>
          </a:p>
          <a:p>
            <a:pPr algn="just"/>
            <a:r>
              <a:rPr lang="tr-TR" sz="2400" dirty="0" smtClean="0"/>
              <a:t>Bu </a:t>
            </a:r>
            <a:r>
              <a:rPr lang="tr-TR" sz="2400" dirty="0"/>
              <a:t>çerçevede programda okutulan her dersin öğrenme çıktıları ile program amaçlarına katkılarını gösteren ders/program yeterlikleri matrisleri oluşturulur, program yeterliklerinin sağlanması için gerekli derslik ve laboratuvar ihtiyaçlarına uygun tasarımlar yapılır. </a:t>
            </a:r>
          </a:p>
        </p:txBody>
      </p:sp>
    </p:spTree>
    <p:extLst>
      <p:ext uri="{BB962C8B-B14F-4D97-AF65-F5344CB8AC3E}">
        <p14:creationId xmlns:p14="http://schemas.microsoft.com/office/powerpoint/2010/main" val="338641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Eğitimin Konu Başlıkları</a:t>
            </a:r>
            <a:endParaRPr lang="tr-TR" dirty="0"/>
          </a:p>
        </p:txBody>
      </p:sp>
      <p:sp>
        <p:nvSpPr>
          <p:cNvPr id="5" name="İçerik Yer Tutucusu 4"/>
          <p:cNvSpPr>
            <a:spLocks noGrp="1"/>
          </p:cNvSpPr>
          <p:nvPr>
            <p:ph idx="1"/>
          </p:nvPr>
        </p:nvSpPr>
        <p:spPr/>
        <p:txBody>
          <a:bodyPr>
            <a:normAutofit/>
          </a:bodyPr>
          <a:lstStyle/>
          <a:p>
            <a:pPr marL="457200" indent="-457200">
              <a:buFont typeface="+mj-lt"/>
              <a:buAutoNum type="arabicPeriod"/>
            </a:pPr>
            <a:r>
              <a:rPr lang="tr-TR" sz="2400" dirty="0" smtClean="0"/>
              <a:t>Öğrenci Merkezli Eğitim Anlayışı</a:t>
            </a:r>
          </a:p>
          <a:p>
            <a:pPr marL="457200" indent="-457200">
              <a:buFont typeface="+mj-lt"/>
              <a:buAutoNum type="arabicPeriod"/>
            </a:pPr>
            <a:r>
              <a:rPr lang="tr-TR" sz="2400" dirty="0" smtClean="0"/>
              <a:t>Program Tasarımı</a:t>
            </a:r>
          </a:p>
          <a:p>
            <a:pPr marL="457200" indent="-457200">
              <a:buFont typeface="+mj-lt"/>
              <a:buAutoNum type="arabicPeriod"/>
            </a:pPr>
            <a:r>
              <a:rPr lang="tr-TR" sz="2400" dirty="0" smtClean="0"/>
              <a:t>Program Güncellenmesi</a:t>
            </a:r>
          </a:p>
          <a:p>
            <a:pPr marL="457200" indent="-457200">
              <a:buFont typeface="+mj-lt"/>
              <a:buAutoNum type="arabicPeriod"/>
            </a:pPr>
            <a:r>
              <a:rPr lang="tr-TR" sz="2400" dirty="0"/>
              <a:t>Öğrenci Kabulü ve Önceki Öğrenmelerin Tanınması</a:t>
            </a:r>
          </a:p>
        </p:txBody>
      </p:sp>
    </p:spTree>
    <p:extLst>
      <p:ext uri="{BB962C8B-B14F-4D97-AF65-F5344CB8AC3E}">
        <p14:creationId xmlns:p14="http://schemas.microsoft.com/office/powerpoint/2010/main" val="3746619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Program Tasarımı</a:t>
            </a:r>
            <a:endParaRPr lang="tr-TR" dirty="0"/>
          </a:p>
        </p:txBody>
      </p:sp>
      <p:sp>
        <p:nvSpPr>
          <p:cNvPr id="3" name="İçerik Yer Tutucusu 2"/>
          <p:cNvSpPr>
            <a:spLocks noGrp="1"/>
          </p:cNvSpPr>
          <p:nvPr>
            <p:ph idx="1"/>
          </p:nvPr>
        </p:nvSpPr>
        <p:spPr/>
        <p:txBody>
          <a:bodyPr>
            <a:noAutofit/>
          </a:bodyPr>
          <a:lstStyle/>
          <a:p>
            <a:pPr algn="just"/>
            <a:r>
              <a:rPr lang="tr-TR" sz="2400" dirty="0" smtClean="0"/>
              <a:t>Program </a:t>
            </a:r>
            <a:r>
              <a:rPr lang="tr-TR" sz="2400" dirty="0"/>
              <a:t>tasarımı için standartlaştırılmış </a:t>
            </a:r>
            <a:r>
              <a:rPr lang="tr-TR" sz="2400" dirty="0">
                <a:hlinkClick r:id="rId2"/>
              </a:rPr>
              <a:t>süreçler </a:t>
            </a:r>
            <a:r>
              <a:rPr lang="tr-TR" sz="2400" dirty="0"/>
              <a:t>benimsenir. Üniversitemizde verilen derslerin kredilerinin hesaplanmasında öğrenci iş yükü dikkate alınır, Avrupa Kredi Transfer ve Biriktirme Sistemi (AKTS) kullanılır.</a:t>
            </a:r>
          </a:p>
          <a:p>
            <a:pPr algn="just"/>
            <a:endParaRPr lang="tr-TR" sz="2400" dirty="0"/>
          </a:p>
        </p:txBody>
      </p:sp>
    </p:spTree>
    <p:extLst>
      <p:ext uri="{BB962C8B-B14F-4D97-AF65-F5344CB8AC3E}">
        <p14:creationId xmlns:p14="http://schemas.microsoft.com/office/powerpoint/2010/main" val="3195727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Program Güncellemesi</a:t>
            </a:r>
            <a:endParaRPr lang="tr-TR" dirty="0"/>
          </a:p>
        </p:txBody>
      </p:sp>
    </p:spTree>
    <p:extLst>
      <p:ext uri="{BB962C8B-B14F-4D97-AF65-F5344CB8AC3E}">
        <p14:creationId xmlns:p14="http://schemas.microsoft.com/office/powerpoint/2010/main" val="3691698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Program Güncellemesi</a:t>
            </a:r>
            <a:endParaRPr lang="tr-TR" dirty="0"/>
          </a:p>
        </p:txBody>
      </p:sp>
      <p:sp>
        <p:nvSpPr>
          <p:cNvPr id="5" name="İçerik Yer Tutucusu 4"/>
          <p:cNvSpPr>
            <a:spLocks noGrp="1"/>
          </p:cNvSpPr>
          <p:nvPr>
            <p:ph idx="1"/>
          </p:nvPr>
        </p:nvSpPr>
        <p:spPr/>
        <p:txBody>
          <a:bodyPr>
            <a:noAutofit/>
          </a:bodyPr>
          <a:lstStyle/>
          <a:p>
            <a:pPr algn="just"/>
            <a:r>
              <a:rPr lang="tr-TR" sz="2400" dirty="0"/>
              <a:t>Çağ Üniversitesi, öğretim programlarını güncel tutar ve sürekli geliştirir. Bu süreçte öğretim elemanlarının katkıları alınır. Çağ Üniversitesinde bölümler, her akademik yılda, danışma kurulları ile ders içerikleri, uygulamalar, alandaki gelişmeler, sektördeki gelişmeler vb. konular hakkında değerlendirme görüşmesi yapar, bu doğrultuda eğitim-öğretim programlarını günceller. Her program için, akademik dönemde iki defa olmak üzere program değerlendirme raporları hazırlanarak Rektörlüğe sunulur. </a:t>
            </a:r>
          </a:p>
        </p:txBody>
      </p:sp>
    </p:spTree>
    <p:extLst>
      <p:ext uri="{BB962C8B-B14F-4D97-AF65-F5344CB8AC3E}">
        <p14:creationId xmlns:p14="http://schemas.microsoft.com/office/powerpoint/2010/main" val="2014431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Program Güncellemesi</a:t>
            </a:r>
            <a:endParaRPr lang="tr-TR" dirty="0"/>
          </a:p>
        </p:txBody>
      </p:sp>
      <p:sp>
        <p:nvSpPr>
          <p:cNvPr id="5" name="İçerik Yer Tutucusu 4"/>
          <p:cNvSpPr>
            <a:spLocks noGrp="1"/>
          </p:cNvSpPr>
          <p:nvPr>
            <p:ph idx="1"/>
          </p:nvPr>
        </p:nvSpPr>
        <p:spPr/>
        <p:txBody>
          <a:bodyPr>
            <a:noAutofit/>
          </a:bodyPr>
          <a:lstStyle/>
          <a:p>
            <a:pPr algn="just"/>
            <a:r>
              <a:rPr lang="tr-TR" sz="2400" dirty="0" smtClean="0"/>
              <a:t>Sunulan </a:t>
            </a:r>
            <a:r>
              <a:rPr lang="tr-TR" sz="2400" dirty="0"/>
              <a:t>bu değerlendirme raporları her akademik dönemin üniversite yönetiminin katıldığı bir değerlendirme toplantısında gözden geçirilir. Bu toplantı sonucunda alınan kararlar ile sürekli iyileştirme yöntem ve süreçleri uygulanır ve paydaşlar süreçle ilgili bilgilendirilir.</a:t>
            </a:r>
          </a:p>
          <a:p>
            <a:pPr algn="just"/>
            <a:r>
              <a:rPr lang="tr-TR" sz="2400" dirty="0" smtClean="0"/>
              <a:t>Çağ </a:t>
            </a:r>
            <a:r>
              <a:rPr lang="tr-TR" sz="2400" dirty="0"/>
              <a:t>Üniversitesi, programların yürütülmesinde öğrencilerin aktif rol almalarını sağlamak üzere, akademik yıl içerisinde öğrenci memnuniyetini ölçmeye yönelik anket yapılır.</a:t>
            </a:r>
          </a:p>
          <a:p>
            <a:pPr algn="just"/>
            <a:endParaRPr lang="tr-TR" sz="2400" dirty="0"/>
          </a:p>
        </p:txBody>
      </p:sp>
    </p:spTree>
    <p:extLst>
      <p:ext uri="{BB962C8B-B14F-4D97-AF65-F5344CB8AC3E}">
        <p14:creationId xmlns:p14="http://schemas.microsoft.com/office/powerpoint/2010/main" val="2616269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Öğrenci Kabulü ve Önceki Öğrenmelerin Tanınması</a:t>
            </a:r>
            <a:endParaRPr lang="tr-TR" cap="none" dirty="0"/>
          </a:p>
        </p:txBody>
      </p:sp>
    </p:spTree>
    <p:extLst>
      <p:ext uri="{BB962C8B-B14F-4D97-AF65-F5344CB8AC3E}">
        <p14:creationId xmlns:p14="http://schemas.microsoft.com/office/powerpoint/2010/main" val="3503970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Öğrenci Kabulü ve Önceki Öğrenmelerin Tanınması</a:t>
            </a:r>
            <a:endParaRPr lang="tr-TR" dirty="0"/>
          </a:p>
        </p:txBody>
      </p:sp>
      <p:sp>
        <p:nvSpPr>
          <p:cNvPr id="5" name="İçerik Yer Tutucusu 4"/>
          <p:cNvSpPr>
            <a:spLocks noGrp="1"/>
          </p:cNvSpPr>
          <p:nvPr>
            <p:ph idx="1"/>
          </p:nvPr>
        </p:nvSpPr>
        <p:spPr/>
        <p:txBody>
          <a:bodyPr>
            <a:noAutofit/>
          </a:bodyPr>
          <a:lstStyle/>
          <a:p>
            <a:pPr algn="just"/>
            <a:r>
              <a:rPr lang="tr-TR" sz="2400" dirty="0"/>
              <a:t>Herhangi bir yükseköğretim kurumundan daha önce alınıp başarılı olunan derslerin transfer başvuruları fakültelerin yönetim kurulları tarafından Çağ Üniversitesi Muafiyet ve İntibak Yönergesi kapsamında değerlendirilerek karara bağlanır. Talep edilen ders, staj vb.nin transfer edilebilmesi için dersten başarılı olunması ve devam koşulunu yerine getirmesi şartı aranır. Öğrencilerin daha önceki öğrenmelerini saydırma süreçleri </a:t>
            </a:r>
            <a:r>
              <a:rPr lang="tr-TR" sz="2400" dirty="0">
                <a:hlinkClick r:id="rId2"/>
              </a:rPr>
              <a:t>yazılı formlar </a:t>
            </a:r>
            <a:r>
              <a:rPr lang="tr-TR" sz="2400" dirty="0"/>
              <a:t>ile güvence altına alınır. Daha önceki öğrenmelerin sayılması sürecinde derslerin iş yükleri dikkate alınır.</a:t>
            </a:r>
          </a:p>
          <a:p>
            <a:pPr algn="just"/>
            <a:endParaRPr lang="tr-TR" sz="2400" dirty="0"/>
          </a:p>
        </p:txBody>
      </p:sp>
    </p:spTree>
    <p:extLst>
      <p:ext uri="{BB962C8B-B14F-4D97-AF65-F5344CB8AC3E}">
        <p14:creationId xmlns:p14="http://schemas.microsoft.com/office/powerpoint/2010/main" val="3692781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Öğrenci Kabulü ve Önceki Öğrenmelerin Tanınması</a:t>
            </a:r>
            <a:endParaRPr lang="tr-TR" dirty="0"/>
          </a:p>
        </p:txBody>
      </p:sp>
      <p:sp>
        <p:nvSpPr>
          <p:cNvPr id="5" name="İçerik Yer Tutucusu 4"/>
          <p:cNvSpPr>
            <a:spLocks noGrp="1"/>
          </p:cNvSpPr>
          <p:nvPr>
            <p:ph idx="1"/>
          </p:nvPr>
        </p:nvSpPr>
        <p:spPr/>
        <p:txBody>
          <a:bodyPr>
            <a:noAutofit/>
          </a:bodyPr>
          <a:lstStyle/>
          <a:p>
            <a:pPr algn="just"/>
            <a:r>
              <a:rPr lang="tr-TR" sz="2400" dirty="0"/>
              <a:t>Çağ Üniversitesi, öğrencilerinin ve mezunlarının akademik ve kariyer gelişimini yakından takip eder. Bu amaçla Kariyer Merkezi ve Mezunlar Ofisi oluşturulmuştur. Ayrıca öğretim elemanları veya araştırma görevlileri, her hafta yaptıkları danışmanlık dersleri ile öğrencileri aktif olarak yönlendirir ve onlara kariyer danışmanlığı yapar. Çağ Üniversitesi, düzenlediği kurs, eğitim ve programlara katılımı belgeleyen dokümanlar düzenler. </a:t>
            </a:r>
          </a:p>
        </p:txBody>
      </p:sp>
    </p:spTree>
    <p:extLst>
      <p:ext uri="{BB962C8B-B14F-4D97-AF65-F5344CB8AC3E}">
        <p14:creationId xmlns:p14="http://schemas.microsoft.com/office/powerpoint/2010/main" val="1618950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a:t>Öğrenci Kabulü ve Önceki Öğrenmelerin Tanınması</a:t>
            </a:r>
            <a:endParaRPr lang="tr-TR" dirty="0"/>
          </a:p>
        </p:txBody>
      </p:sp>
      <p:sp>
        <p:nvSpPr>
          <p:cNvPr id="5" name="İçerik Yer Tutucusu 4"/>
          <p:cNvSpPr>
            <a:spLocks noGrp="1"/>
          </p:cNvSpPr>
          <p:nvPr>
            <p:ph idx="1"/>
          </p:nvPr>
        </p:nvSpPr>
        <p:spPr/>
        <p:txBody>
          <a:bodyPr>
            <a:noAutofit/>
          </a:bodyPr>
          <a:lstStyle/>
          <a:p>
            <a:pPr algn="just"/>
            <a:r>
              <a:rPr lang="tr-TR" sz="2400" dirty="0" smtClean="0"/>
              <a:t>Merkezi </a:t>
            </a:r>
            <a:r>
              <a:rPr lang="tr-TR" sz="2400" dirty="0"/>
              <a:t>yerleştirme dışında, yatay geçiş, yabancı uyruklu öğrenci sınavı gibi sınavlarla gelen öğrencilerin kabul koşulları Çağ Üniversitesi web sitesinde ilan edilir. Çift Ana Dal ve Yan Dal yapmak üzere belirlenen şartlar, Çağ Üniversitesi web sitesi aracılığıyla paylaşılır. Öğrencilerin çift ana dal ve yan dal süreçleri diploma eklerinde belirtilir.</a:t>
            </a:r>
          </a:p>
          <a:p>
            <a:pPr algn="just"/>
            <a:endParaRPr lang="tr-TR" sz="2400" dirty="0"/>
          </a:p>
        </p:txBody>
      </p:sp>
    </p:spTree>
    <p:extLst>
      <p:ext uri="{BB962C8B-B14F-4D97-AF65-F5344CB8AC3E}">
        <p14:creationId xmlns:p14="http://schemas.microsoft.com/office/powerpoint/2010/main" val="3150318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cap="none" dirty="0" smtClean="0"/>
              <a:t>Öğrenci Merkezli Eğitim Anlayışı</a:t>
            </a:r>
            <a:endParaRPr lang="tr-TR" cap="none" dirty="0"/>
          </a:p>
        </p:txBody>
      </p:sp>
    </p:spTree>
    <p:extLst>
      <p:ext uri="{BB962C8B-B14F-4D97-AF65-F5344CB8AC3E}">
        <p14:creationId xmlns:p14="http://schemas.microsoft.com/office/powerpoint/2010/main" val="73349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Öğrenci Merkezli Eğitim Politikası Nedir? </a:t>
            </a:r>
            <a:endParaRPr lang="tr-TR" cap="none" dirty="0"/>
          </a:p>
        </p:txBody>
      </p:sp>
      <p:sp>
        <p:nvSpPr>
          <p:cNvPr id="3" name="İçerik Yer Tutucusu 2"/>
          <p:cNvSpPr>
            <a:spLocks noGrp="1"/>
          </p:cNvSpPr>
          <p:nvPr>
            <p:ph idx="1"/>
          </p:nvPr>
        </p:nvSpPr>
        <p:spPr/>
        <p:txBody>
          <a:bodyPr>
            <a:noAutofit/>
          </a:bodyPr>
          <a:lstStyle/>
          <a:p>
            <a:pPr algn="just"/>
            <a:r>
              <a:rPr lang="tr-TR" sz="2400" dirty="0"/>
              <a:t>Öğrenme-öğretme süreçlerinde öğrencilerin dersin merkezinde oldukları, aktif olarak derse katıldıkları süreçler öğrenci merkezli süreçlerdir. </a:t>
            </a:r>
            <a:endParaRPr lang="tr-TR" sz="2400" dirty="0" smtClean="0"/>
          </a:p>
          <a:p>
            <a:pPr algn="just"/>
            <a:r>
              <a:rPr lang="tr-TR" sz="2400" dirty="0" smtClean="0"/>
              <a:t>Genel </a:t>
            </a:r>
            <a:r>
              <a:rPr lang="tr-TR" sz="2400" dirty="0"/>
              <a:t>anlamda, öğrenci merkezli eğitim anlayışı, öğrenmenin merkezinde öğrencinin yer alması, onun bilgiyi ve kendi yeteneğini keşfetmesine imkân sağlanması ve öğretim elemanının bir eğitim lideri ve rehber olarak öğrenciyi bu konuda desteklemesi gerektiğini savunmaktadır. </a:t>
            </a:r>
          </a:p>
        </p:txBody>
      </p:sp>
      <p:pic>
        <p:nvPicPr>
          <p:cNvPr id="4" name="Resim 3">
            <a:extLst>
              <a:ext uri="{FF2B5EF4-FFF2-40B4-BE49-F238E27FC236}">
                <a16:creationId xmlns="" xmlns:a16="http://schemas.microsoft.com/office/drawing/2014/main"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7084"/>
            <a:ext cx="2082912" cy="648000"/>
          </a:xfrm>
          <a:prstGeom prst="rect">
            <a:avLst/>
          </a:prstGeom>
        </p:spPr>
      </p:pic>
    </p:spTree>
    <p:extLst>
      <p:ext uri="{BB962C8B-B14F-4D97-AF65-F5344CB8AC3E}">
        <p14:creationId xmlns:p14="http://schemas.microsoft.com/office/powerpoint/2010/main" val="3693204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Çağ Üniversitesi Öğrenci Merkezli Eğitim Politikasının Amacı Nedir? </a:t>
            </a:r>
            <a:endParaRPr lang="tr-TR" cap="none" dirty="0"/>
          </a:p>
        </p:txBody>
      </p:sp>
      <p:sp>
        <p:nvSpPr>
          <p:cNvPr id="3" name="İçerik Yer Tutucusu 2"/>
          <p:cNvSpPr>
            <a:spLocks noGrp="1"/>
          </p:cNvSpPr>
          <p:nvPr>
            <p:ph idx="1"/>
          </p:nvPr>
        </p:nvSpPr>
        <p:spPr/>
        <p:txBody>
          <a:bodyPr>
            <a:normAutofit/>
          </a:bodyPr>
          <a:lstStyle/>
          <a:p>
            <a:pPr algn="just"/>
            <a:r>
              <a:rPr lang="tr-TR" sz="2400" dirty="0"/>
              <a:t>Çağ Üniversitesi öğrenci merkezli bir politika uygulamaktadır. </a:t>
            </a:r>
            <a:endParaRPr lang="tr-TR" sz="2400" dirty="0" smtClean="0"/>
          </a:p>
          <a:p>
            <a:pPr algn="just"/>
            <a:r>
              <a:rPr lang="tr-TR" sz="2400" dirty="0" smtClean="0"/>
              <a:t>Eğitimin </a:t>
            </a:r>
            <a:r>
              <a:rPr lang="tr-TR" sz="2400" dirty="0"/>
              <a:t>temel amacı; bilginin farkında olan, ona ulaşmanın yollarını bilen, ulaştığı bilgiyi anlamlandırarak öğrenen, öğrendikleriyle yeni bilgiler üretebilen ve ürettiklerini sorun çözmede kullanabilen bireyler yetiştirmektir. </a:t>
            </a:r>
          </a:p>
        </p:txBody>
      </p:sp>
      <p:pic>
        <p:nvPicPr>
          <p:cNvPr id="4" name="Resim 3">
            <a:extLst>
              <a:ext uri="{FF2B5EF4-FFF2-40B4-BE49-F238E27FC236}">
                <a16:creationId xmlns="" xmlns:a16="http://schemas.microsoft.com/office/drawing/2014/main"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7084"/>
            <a:ext cx="2082912" cy="648000"/>
          </a:xfrm>
          <a:prstGeom prst="rect">
            <a:avLst/>
          </a:prstGeom>
        </p:spPr>
      </p:pic>
    </p:spTree>
    <p:extLst>
      <p:ext uri="{BB962C8B-B14F-4D97-AF65-F5344CB8AC3E}">
        <p14:creationId xmlns:p14="http://schemas.microsoft.com/office/powerpoint/2010/main" val="42119872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Çağ Üniversitesi Tarafından Benimsenen Öğrenci Merkezli Eğitim Anlayışı Nedir?</a:t>
            </a:r>
            <a:endParaRPr lang="tr-TR" cap="none" dirty="0"/>
          </a:p>
        </p:txBody>
      </p:sp>
      <p:sp>
        <p:nvSpPr>
          <p:cNvPr id="3" name="İçerik Yer Tutucusu 2"/>
          <p:cNvSpPr>
            <a:spLocks noGrp="1"/>
          </p:cNvSpPr>
          <p:nvPr>
            <p:ph idx="1"/>
          </p:nvPr>
        </p:nvSpPr>
        <p:spPr>
          <a:xfrm>
            <a:off x="2231136" y="2487916"/>
            <a:ext cx="7729728" cy="3101983"/>
          </a:xfrm>
        </p:spPr>
        <p:txBody>
          <a:bodyPr>
            <a:noAutofit/>
          </a:bodyPr>
          <a:lstStyle/>
          <a:p>
            <a:pPr marL="0" lvl="0" indent="0" algn="just">
              <a:buNone/>
            </a:pPr>
            <a:r>
              <a:rPr lang="tr-TR" sz="2400" dirty="0" smtClean="0"/>
              <a:t>Çağ Üniversitesi;</a:t>
            </a:r>
          </a:p>
          <a:p>
            <a:pPr lvl="0" algn="just"/>
            <a:r>
              <a:rPr lang="tr-TR" sz="2400" dirty="0" smtClean="0"/>
              <a:t>Derslerin </a:t>
            </a:r>
            <a:r>
              <a:rPr lang="tr-TR" sz="2400" dirty="0"/>
              <a:t>aktif, etkileşimli yöntemlerle yürütüldüğü, </a:t>
            </a:r>
          </a:p>
          <a:p>
            <a:pPr lvl="0" algn="just"/>
            <a:r>
              <a:rPr lang="tr-TR" sz="2400" dirty="0"/>
              <a:t>Öğretilen kavramlar arasındaki ilişkiyi vurgulayan, sorgulama ve keşfetmenin ön planda olduğu, </a:t>
            </a:r>
          </a:p>
          <a:p>
            <a:pPr lvl="0" algn="just"/>
            <a:r>
              <a:rPr lang="tr-TR" sz="2400" dirty="0"/>
              <a:t>Öğrenenlere birey olarak yaklaşılan ve onların öğrenme tarzlarının, deneyimlerinin, arka plan özelliklerinin, tercihlerinin dikkate alındığı, </a:t>
            </a:r>
          </a:p>
          <a:p>
            <a:pPr lvl="0" algn="just"/>
            <a:r>
              <a:rPr lang="tr-TR" sz="2400" dirty="0"/>
              <a:t>Öğretim elemanının rolünün hazır bilgiyi sunmak yerine, bilgiye öğrencinin ulaşmasını sağlayacak şekilde rehber, katılımcı, teşvik edici ve güdüleyici olduğu, </a:t>
            </a:r>
          </a:p>
        </p:txBody>
      </p:sp>
    </p:spTree>
    <p:extLst>
      <p:ext uri="{BB962C8B-B14F-4D97-AF65-F5344CB8AC3E}">
        <p14:creationId xmlns:p14="http://schemas.microsoft.com/office/powerpoint/2010/main" val="2105843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Çağ Üniversitesi Tarafından Benimsenen Öğrenci Merkezli Eğitim Anlayışı Nedir?</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Öğrencinin </a:t>
            </a:r>
            <a:r>
              <a:rPr lang="tr-TR" sz="2400" dirty="0"/>
              <a:t>rolünün dinleyici ve daima öğrenci olmaktan ziyade aktif, katılımcı ve sorumluluk alan olduğu,</a:t>
            </a:r>
          </a:p>
          <a:p>
            <a:pPr lvl="0" algn="just"/>
            <a:r>
              <a:rPr lang="tr-TR" sz="2400" dirty="0"/>
              <a:t>Değerlendirmelerin daha çok süreç odaklı, daha az sonuç odaklı ve geri bildirimin sürekli olduğu, </a:t>
            </a:r>
          </a:p>
          <a:p>
            <a:pPr lvl="0" algn="just"/>
            <a:r>
              <a:rPr lang="tr-TR" sz="2400" dirty="0"/>
              <a:t>Öğrencilerin vaka inceleme esaslı eğitimler yoluyla grup çalışmalarına yönelmelerinin sağlandığı, </a:t>
            </a:r>
          </a:p>
          <a:p>
            <a:pPr lvl="0" algn="just"/>
            <a:r>
              <a:rPr lang="tr-TR" sz="2400" dirty="0"/>
              <a:t>Öğrencilerin karar alma mekanizmalarına katılımının sağlandığı, </a:t>
            </a:r>
          </a:p>
          <a:p>
            <a:pPr algn="just"/>
            <a:endParaRPr lang="tr-TR" sz="2400" dirty="0"/>
          </a:p>
        </p:txBody>
      </p:sp>
    </p:spTree>
    <p:extLst>
      <p:ext uri="{BB962C8B-B14F-4D97-AF65-F5344CB8AC3E}">
        <p14:creationId xmlns:p14="http://schemas.microsoft.com/office/powerpoint/2010/main" val="389420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cap="none" dirty="0" smtClean="0"/>
              <a:t>Çağ Üniversitesi Tarafından Benimsenen Öğrenci Merkezli Eğitim Anlayışı Nedir?</a:t>
            </a:r>
            <a:endParaRPr lang="tr-TR" cap="none" dirty="0"/>
          </a:p>
        </p:txBody>
      </p:sp>
      <p:sp>
        <p:nvSpPr>
          <p:cNvPr id="3" name="İçerik Yer Tutucusu 2"/>
          <p:cNvSpPr>
            <a:spLocks noGrp="1"/>
          </p:cNvSpPr>
          <p:nvPr>
            <p:ph idx="1"/>
          </p:nvPr>
        </p:nvSpPr>
        <p:spPr/>
        <p:txBody>
          <a:bodyPr>
            <a:noAutofit/>
          </a:bodyPr>
          <a:lstStyle/>
          <a:p>
            <a:pPr lvl="0" algn="just"/>
            <a:r>
              <a:rPr lang="tr-TR" sz="2400" dirty="0" smtClean="0"/>
              <a:t>Öğrencinin </a:t>
            </a:r>
            <a:r>
              <a:rPr lang="tr-TR" sz="2400" dirty="0"/>
              <a:t>devamını veya sınava girmesini engelleyen haklı ve geçerli nedenlerin oluşması durumunu kapsayan açık düzenlemelerin olduğu,</a:t>
            </a:r>
          </a:p>
          <a:p>
            <a:pPr lvl="0" algn="just"/>
            <a:r>
              <a:rPr lang="tr-TR" sz="2400" dirty="0"/>
              <a:t>Öğrenci ders yüklerinin (AKTS) takibinin yapıldığı ve önceki öğrenmelerin tanındığı bir eğitim-öğretim yaklaşımını benimsemiştir. </a:t>
            </a:r>
          </a:p>
          <a:p>
            <a:pPr algn="just"/>
            <a:endParaRPr lang="tr-TR" sz="2400" dirty="0"/>
          </a:p>
        </p:txBody>
      </p:sp>
    </p:spTree>
    <p:extLst>
      <p:ext uri="{BB962C8B-B14F-4D97-AF65-F5344CB8AC3E}">
        <p14:creationId xmlns:p14="http://schemas.microsoft.com/office/powerpoint/2010/main" val="244506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Çağ Üniversitesi Öğrenci Merkezli Eğitim Politikasının Hedefi Nedir? </a:t>
            </a:r>
            <a:endParaRPr lang="tr-TR" cap="none" dirty="0"/>
          </a:p>
        </p:txBody>
      </p:sp>
      <p:sp>
        <p:nvSpPr>
          <p:cNvPr id="3" name="İçerik Yer Tutucusu 2"/>
          <p:cNvSpPr>
            <a:spLocks noGrp="1"/>
          </p:cNvSpPr>
          <p:nvPr>
            <p:ph idx="1"/>
          </p:nvPr>
        </p:nvSpPr>
        <p:spPr/>
        <p:txBody>
          <a:bodyPr>
            <a:noAutofit/>
          </a:bodyPr>
          <a:lstStyle/>
          <a:p>
            <a:pPr algn="just"/>
            <a:r>
              <a:rPr lang="tr-TR" sz="2400" dirty="0"/>
              <a:t>Çağ Üniversitesi, bilgi aktarımından çok, anlamlı öğrenme, eleştirel düşünme ve bilgi/beceriyi kullanmayı amaçlayan, odak noktasında öğreten ve öğretme sürecinden ziyade öğrenen (öğrenci) ve öğrenme sürecinin yer aldığı, öğrenci merkezli, aktif öğrenmeye dayalı, yaşam boyu öğrenmeyi öngören eğitim-öğretim anlayışını benimsemektedir. </a:t>
            </a:r>
          </a:p>
        </p:txBody>
      </p:sp>
      <p:pic>
        <p:nvPicPr>
          <p:cNvPr id="4" name="Resim 3">
            <a:extLst>
              <a:ext uri="{FF2B5EF4-FFF2-40B4-BE49-F238E27FC236}">
                <a16:creationId xmlns="" xmlns:a16="http://schemas.microsoft.com/office/drawing/2014/main" xmlns:lc="http://schemas.openxmlformats.org/drawingml/2006/lockedCanva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7084"/>
            <a:ext cx="2082912" cy="648000"/>
          </a:xfrm>
          <a:prstGeom prst="rect">
            <a:avLst/>
          </a:prstGeom>
        </p:spPr>
      </p:pic>
    </p:spTree>
    <p:extLst>
      <p:ext uri="{BB962C8B-B14F-4D97-AF65-F5344CB8AC3E}">
        <p14:creationId xmlns:p14="http://schemas.microsoft.com/office/powerpoint/2010/main" val="1400764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59014</TotalTime>
  <Words>1141</Words>
  <Application>Microsoft Office PowerPoint</Application>
  <PresentationFormat>Özel</PresentationFormat>
  <Paragraphs>74</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Paket</vt:lpstr>
      <vt:lpstr>Çağ Üniversitesi Eğitim Politikası  Kalite Eğitimleri Serisi</vt:lpstr>
      <vt:lpstr>Eğitimin Konu Başlıkları</vt:lpstr>
      <vt:lpstr>Öğrenci Merkezli Eğitim Anlayışı</vt:lpstr>
      <vt:lpstr>Öğrenci Merkezli Eğitim Politikası Nedir? </vt:lpstr>
      <vt:lpstr>Çağ Üniversitesi Öğrenci Merkezli Eğitim Politikasının Amacı Nedir? </vt:lpstr>
      <vt:lpstr>Çağ Üniversitesi Tarafından Benimsenen Öğrenci Merkezli Eğitim Anlayışı Nedir?</vt:lpstr>
      <vt:lpstr>Çağ Üniversitesi Tarafından Benimsenen Öğrenci Merkezli Eğitim Anlayışı Nedir?</vt:lpstr>
      <vt:lpstr>Çağ Üniversitesi Tarafından Benimsenen Öğrenci Merkezli Eğitim Anlayışı Nedir?</vt:lpstr>
      <vt:lpstr>Çağ Üniversitesi Öğrenci Merkezli Eğitim Politikasının Hedefi Nedir? </vt:lpstr>
      <vt:lpstr>Çağ Üniversitesi Öğrenci Merkezli Eğitim Politikasının Hedefi Nedir? </vt:lpstr>
      <vt:lpstr>Çağ Üniversitesi Öğrenci Merkezli Eğitim Politikasının Hedefi Nedir? </vt:lpstr>
      <vt:lpstr>Öğrenci Merkezli Eğitimde Sınıf İçi ve Sınıf Dışı Etkinlikler</vt:lpstr>
      <vt:lpstr>Öğrenci Merkezli Eğitimde Sınıf İçi Ve Sınıf Dışı Etkinlikler</vt:lpstr>
      <vt:lpstr>Öğrenci Merkezli Eğitimde Sınıf İçi Ve Sınıf Dışı Etkinlikler</vt:lpstr>
      <vt:lpstr>Öğrenci Merkezli Eğitimde Sınıf İçi Ve Sınıf Dışı Etkinlikler</vt:lpstr>
      <vt:lpstr>Program Tasarımı</vt:lpstr>
      <vt:lpstr>Program Tasarımı</vt:lpstr>
      <vt:lpstr>Program Tasarımı</vt:lpstr>
      <vt:lpstr>Program Tasarımı</vt:lpstr>
      <vt:lpstr>Program Tasarımı</vt:lpstr>
      <vt:lpstr>Program Güncellemesi</vt:lpstr>
      <vt:lpstr>Program Güncellemesi</vt:lpstr>
      <vt:lpstr>Program Güncellemesi</vt:lpstr>
      <vt:lpstr>Öğrenci Kabulü ve Önceki Öğrenmelerin Tanınması</vt:lpstr>
      <vt:lpstr>Öğrenci Kabulü ve Önceki Öğrenmelerin Tanınması</vt:lpstr>
      <vt:lpstr>Öğrenci Kabulü ve Önceki Öğrenmelerin Tanınması</vt:lpstr>
      <vt:lpstr>Öğrenci Kabulü ve Önceki Öğrenmelerin Tanınması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152</cp:revision>
  <dcterms:created xsi:type="dcterms:W3CDTF">2021-10-23T00:07:47Z</dcterms:created>
  <dcterms:modified xsi:type="dcterms:W3CDTF">2023-12-07T08:47:15Z</dcterms:modified>
</cp:coreProperties>
</file>