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61" r:id="rId6"/>
    <p:sldId id="260" r:id="rId7"/>
    <p:sldId id="259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90" d="100"/>
          <a:sy n="90" d="100"/>
        </p:scale>
        <p:origin x="-54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6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86C30-EA36-4549-9AC7-35BD5FA934C6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53913BF-8AB4-4F1A-AEE3-1B525E282CFA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/>
              </a:solidFill>
            </a:rPr>
            <a:t>PUKÖ Döngüsü</a:t>
          </a:r>
        </a:p>
        <a:p>
          <a:r>
            <a:rPr lang="tr-TR" sz="1400" b="0" i="1" dirty="0" smtClean="0">
              <a:solidFill>
                <a:schemeClr val="tx1"/>
              </a:solidFill>
            </a:rPr>
            <a:t>(Sürekli İyileştirme)</a:t>
          </a:r>
          <a:endParaRPr lang="tr-TR" sz="1100" b="0" i="1" dirty="0">
            <a:solidFill>
              <a:schemeClr val="tx1"/>
            </a:solidFill>
          </a:endParaRPr>
        </a:p>
      </dgm:t>
    </dgm:pt>
    <dgm:pt modelId="{F913DB2E-631A-4DD6-A944-BFC1B0CE987C}" type="parTrans" cxnId="{2C25C11F-D55F-46D3-8DAE-841162E3E5CA}">
      <dgm:prSet/>
      <dgm:spPr/>
      <dgm:t>
        <a:bodyPr/>
        <a:lstStyle/>
        <a:p>
          <a:endParaRPr lang="tr-TR"/>
        </a:p>
      </dgm:t>
    </dgm:pt>
    <dgm:pt modelId="{A234DD3D-5344-47C5-A1E9-E1BEC7C95D92}" type="sibTrans" cxnId="{2C25C11F-D55F-46D3-8DAE-841162E3E5CA}">
      <dgm:prSet/>
      <dgm:spPr/>
      <dgm:t>
        <a:bodyPr/>
        <a:lstStyle/>
        <a:p>
          <a:endParaRPr lang="tr-TR"/>
        </a:p>
      </dgm:t>
    </dgm:pt>
    <dgm:pt modelId="{1AC54C02-B482-4606-B723-F2352D5B8639}">
      <dgm:prSet phldrT="[Metin]" custT="1"/>
      <dgm:spPr/>
      <dgm:t>
        <a:bodyPr/>
        <a:lstStyle/>
        <a:p>
          <a:r>
            <a:rPr lang="tr-TR" sz="1600" i="1" dirty="0" smtClean="0"/>
            <a:t>Değişimi</a:t>
          </a:r>
          <a:r>
            <a:rPr lang="tr-TR" sz="1600" dirty="0" smtClean="0"/>
            <a:t> </a:t>
          </a:r>
        </a:p>
        <a:p>
          <a:r>
            <a:rPr lang="tr-TR" sz="1600" b="1" dirty="0" smtClean="0">
              <a:solidFill>
                <a:srgbClr val="FF0000"/>
              </a:solidFill>
            </a:rPr>
            <a:t>PLANLA</a:t>
          </a:r>
          <a:endParaRPr lang="tr-TR" sz="1600" b="1" dirty="0">
            <a:solidFill>
              <a:srgbClr val="FF0000"/>
            </a:solidFill>
          </a:endParaRPr>
        </a:p>
      </dgm:t>
    </dgm:pt>
    <dgm:pt modelId="{6611DA9C-CF95-41E7-A024-16921A26AA63}" type="parTrans" cxnId="{2B6E37B0-7DC9-45CD-910F-93CAAC71AE33}">
      <dgm:prSet/>
      <dgm:spPr/>
      <dgm:t>
        <a:bodyPr/>
        <a:lstStyle/>
        <a:p>
          <a:endParaRPr lang="tr-TR"/>
        </a:p>
      </dgm:t>
    </dgm:pt>
    <dgm:pt modelId="{5251CD80-C8E0-41B6-BAA4-674C5113DD53}" type="sibTrans" cxnId="{2B6E37B0-7DC9-45CD-910F-93CAAC71AE33}">
      <dgm:prSet/>
      <dgm:spPr/>
      <dgm:t>
        <a:bodyPr/>
        <a:lstStyle/>
        <a:p>
          <a:endParaRPr lang="tr-TR"/>
        </a:p>
      </dgm:t>
    </dgm:pt>
    <dgm:pt modelId="{E61CA628-E002-4A55-AE8F-510F6D3283E4}">
      <dgm:prSet phldrT="[Metin]"/>
      <dgm:spPr/>
      <dgm:t>
        <a:bodyPr/>
        <a:lstStyle/>
        <a:p>
          <a:r>
            <a:rPr lang="tr-TR" i="1" dirty="0" smtClean="0"/>
            <a:t>Değişimi</a:t>
          </a:r>
        </a:p>
        <a:p>
          <a:r>
            <a:rPr lang="tr-TR" b="1" dirty="0" smtClean="0">
              <a:solidFill>
                <a:srgbClr val="FF0000"/>
              </a:solidFill>
            </a:rPr>
            <a:t>UYGULA</a:t>
          </a:r>
          <a:endParaRPr lang="tr-TR" b="1" dirty="0">
            <a:solidFill>
              <a:srgbClr val="FF0000"/>
            </a:solidFill>
          </a:endParaRPr>
        </a:p>
      </dgm:t>
    </dgm:pt>
    <dgm:pt modelId="{8A191D6F-FFAA-4F56-8EC6-215F6108882E}" type="parTrans" cxnId="{86037899-BADB-4F36-9453-A6702D8230AC}">
      <dgm:prSet/>
      <dgm:spPr/>
      <dgm:t>
        <a:bodyPr/>
        <a:lstStyle/>
        <a:p>
          <a:endParaRPr lang="tr-TR"/>
        </a:p>
      </dgm:t>
    </dgm:pt>
    <dgm:pt modelId="{503F804B-A4FB-4981-9004-903FB1244DC1}" type="sibTrans" cxnId="{86037899-BADB-4F36-9453-A6702D8230AC}">
      <dgm:prSet/>
      <dgm:spPr/>
      <dgm:t>
        <a:bodyPr/>
        <a:lstStyle/>
        <a:p>
          <a:endParaRPr lang="tr-TR"/>
        </a:p>
      </dgm:t>
    </dgm:pt>
    <dgm:pt modelId="{2682E3A0-6CE1-44FD-9FE5-D632DF520FED}">
      <dgm:prSet phldrT="[Metin]" custT="1"/>
      <dgm:spPr/>
      <dgm:t>
        <a:bodyPr/>
        <a:lstStyle/>
        <a:p>
          <a:r>
            <a:rPr lang="tr-TR" sz="1600" i="1" dirty="0" smtClean="0"/>
            <a:t>Değişimi</a:t>
          </a:r>
        </a:p>
        <a:p>
          <a:r>
            <a:rPr lang="tr-TR" sz="1600" b="1" dirty="0" smtClean="0">
              <a:solidFill>
                <a:srgbClr val="FF0000"/>
              </a:solidFill>
            </a:rPr>
            <a:t>KONTROL </a:t>
          </a:r>
          <a:r>
            <a:rPr lang="tr-TR" sz="1600" b="1" dirty="0" smtClean="0">
              <a:solidFill>
                <a:srgbClr val="FF0000"/>
              </a:solidFill>
            </a:rPr>
            <a:t>ET</a:t>
          </a:r>
          <a:endParaRPr lang="tr-TR" sz="1600" b="1" dirty="0">
            <a:solidFill>
              <a:srgbClr val="FF0000"/>
            </a:solidFill>
          </a:endParaRPr>
        </a:p>
      </dgm:t>
    </dgm:pt>
    <dgm:pt modelId="{342BFCAC-E8B9-4DBF-B6DA-333DC1D43986}" type="parTrans" cxnId="{E64BDA98-E808-4625-87AA-3BEF4BA79E1A}">
      <dgm:prSet/>
      <dgm:spPr/>
      <dgm:t>
        <a:bodyPr/>
        <a:lstStyle/>
        <a:p>
          <a:endParaRPr lang="tr-TR"/>
        </a:p>
      </dgm:t>
    </dgm:pt>
    <dgm:pt modelId="{C7835347-25E1-4CD5-B08A-B925031EB0B7}" type="sibTrans" cxnId="{E64BDA98-E808-4625-87AA-3BEF4BA79E1A}">
      <dgm:prSet/>
      <dgm:spPr/>
      <dgm:t>
        <a:bodyPr/>
        <a:lstStyle/>
        <a:p>
          <a:endParaRPr lang="tr-TR"/>
        </a:p>
      </dgm:t>
    </dgm:pt>
    <dgm:pt modelId="{25532669-F350-43B0-8C5D-402BDCA62E8B}">
      <dgm:prSet phldrT="[Metin]" custT="1"/>
      <dgm:spPr/>
      <dgm:t>
        <a:bodyPr/>
        <a:lstStyle/>
        <a:p>
          <a:r>
            <a:rPr lang="tr-TR" sz="1600" i="1" dirty="0" smtClean="0"/>
            <a:t>Değişimle ilgili </a:t>
          </a:r>
        </a:p>
        <a:p>
          <a:r>
            <a:rPr lang="tr-TR" sz="1600" b="1" dirty="0" smtClean="0">
              <a:solidFill>
                <a:srgbClr val="FF0000"/>
              </a:solidFill>
            </a:rPr>
            <a:t>ÖNLEM </a:t>
          </a:r>
          <a:r>
            <a:rPr lang="tr-TR" sz="1600" b="1" dirty="0" smtClean="0">
              <a:solidFill>
                <a:srgbClr val="FF0000"/>
              </a:solidFill>
            </a:rPr>
            <a:t>AL</a:t>
          </a:r>
          <a:endParaRPr lang="tr-TR" sz="1600" b="1" dirty="0">
            <a:solidFill>
              <a:srgbClr val="FF0000"/>
            </a:solidFill>
          </a:endParaRPr>
        </a:p>
      </dgm:t>
    </dgm:pt>
    <dgm:pt modelId="{5FFEC4E1-25D9-4345-B247-03FAFABCA200}" type="parTrans" cxnId="{0AD6275C-864C-4700-91A3-0B3C3F89E5A5}">
      <dgm:prSet/>
      <dgm:spPr/>
      <dgm:t>
        <a:bodyPr/>
        <a:lstStyle/>
        <a:p>
          <a:endParaRPr lang="tr-TR"/>
        </a:p>
      </dgm:t>
    </dgm:pt>
    <dgm:pt modelId="{4F069F69-1D87-4581-8B20-32F81653DCB7}" type="sibTrans" cxnId="{0AD6275C-864C-4700-91A3-0B3C3F89E5A5}">
      <dgm:prSet/>
      <dgm:spPr/>
      <dgm:t>
        <a:bodyPr/>
        <a:lstStyle/>
        <a:p>
          <a:endParaRPr lang="tr-TR"/>
        </a:p>
      </dgm:t>
    </dgm:pt>
    <dgm:pt modelId="{A47C0EBF-27DA-4512-9987-AA6B19D2C8DE}">
      <dgm:prSet/>
      <dgm:spPr/>
      <dgm:t>
        <a:bodyPr/>
        <a:lstStyle/>
        <a:p>
          <a:endParaRPr lang="tr-TR"/>
        </a:p>
      </dgm:t>
    </dgm:pt>
    <dgm:pt modelId="{B0090779-F718-493A-B7F8-AF4EAD3830C2}" type="parTrans" cxnId="{91695B56-121E-46B0-9EA1-9064EEF6F132}">
      <dgm:prSet/>
      <dgm:spPr/>
      <dgm:t>
        <a:bodyPr/>
        <a:lstStyle/>
        <a:p>
          <a:endParaRPr lang="tr-TR"/>
        </a:p>
      </dgm:t>
    </dgm:pt>
    <dgm:pt modelId="{E9CCC70E-EF78-4E55-9EDA-69CFD1B02B42}" type="sibTrans" cxnId="{91695B56-121E-46B0-9EA1-9064EEF6F132}">
      <dgm:prSet/>
      <dgm:spPr/>
      <dgm:t>
        <a:bodyPr/>
        <a:lstStyle/>
        <a:p>
          <a:endParaRPr lang="tr-TR"/>
        </a:p>
      </dgm:t>
    </dgm:pt>
    <dgm:pt modelId="{9FC1939B-EB53-42FE-BD3C-73AD786A5F9E}" type="pres">
      <dgm:prSet presAssocID="{94986C30-EA36-4549-9AC7-35BD5FA934C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246A5E0-1D6A-4164-9282-30B51F825296}" type="pres">
      <dgm:prSet presAssocID="{053913BF-8AB4-4F1A-AEE3-1B525E282CFA}" presName="centerShape" presStyleLbl="node0" presStyleIdx="0" presStyleCnt="1" custScaleX="121551" custScaleY="117556"/>
      <dgm:spPr/>
      <dgm:t>
        <a:bodyPr/>
        <a:lstStyle/>
        <a:p>
          <a:endParaRPr lang="tr-TR"/>
        </a:p>
      </dgm:t>
    </dgm:pt>
    <dgm:pt modelId="{8848EEEC-9B7B-4681-9222-5716AA41683F}" type="pres">
      <dgm:prSet presAssocID="{1AC54C02-B482-4606-B723-F2352D5B86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C52BC5-6147-468A-AD76-BFE103F64726}" type="pres">
      <dgm:prSet presAssocID="{1AC54C02-B482-4606-B723-F2352D5B8639}" presName="dummy" presStyleCnt="0"/>
      <dgm:spPr/>
    </dgm:pt>
    <dgm:pt modelId="{FC25FE19-D766-463B-B79A-CD44601AF3A8}" type="pres">
      <dgm:prSet presAssocID="{5251CD80-C8E0-41B6-BAA4-674C5113DD53}" presName="sibTrans" presStyleLbl="sibTrans2D1" presStyleIdx="0" presStyleCnt="4"/>
      <dgm:spPr/>
      <dgm:t>
        <a:bodyPr/>
        <a:lstStyle/>
        <a:p>
          <a:endParaRPr lang="tr-TR"/>
        </a:p>
      </dgm:t>
    </dgm:pt>
    <dgm:pt modelId="{FCE8670D-B065-44CC-B94D-1F1361B4F60E}" type="pres">
      <dgm:prSet presAssocID="{E61CA628-E002-4A55-AE8F-510F6D3283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DA4932-6EDB-4586-9F0A-41D98B0669AA}" type="pres">
      <dgm:prSet presAssocID="{E61CA628-E002-4A55-AE8F-510F6D3283E4}" presName="dummy" presStyleCnt="0"/>
      <dgm:spPr/>
    </dgm:pt>
    <dgm:pt modelId="{3FD1EB8D-DA46-4230-BE3C-D83D2656C091}" type="pres">
      <dgm:prSet presAssocID="{503F804B-A4FB-4981-9004-903FB1244DC1}" presName="sibTrans" presStyleLbl="sibTrans2D1" presStyleIdx="1" presStyleCnt="4"/>
      <dgm:spPr/>
      <dgm:t>
        <a:bodyPr/>
        <a:lstStyle/>
        <a:p>
          <a:endParaRPr lang="tr-TR"/>
        </a:p>
      </dgm:t>
    </dgm:pt>
    <dgm:pt modelId="{F852281D-B902-44ED-8ECB-CDB2CE4BB508}" type="pres">
      <dgm:prSet presAssocID="{2682E3A0-6CE1-44FD-9FE5-D632DF520FED}" presName="node" presStyleLbl="node1" presStyleIdx="2" presStyleCnt="4" custScaleX="116846" custScaleY="109229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F97ACF-A381-4992-B8EA-E2B3E5B0A187}" type="pres">
      <dgm:prSet presAssocID="{2682E3A0-6CE1-44FD-9FE5-D632DF520FED}" presName="dummy" presStyleCnt="0"/>
      <dgm:spPr/>
    </dgm:pt>
    <dgm:pt modelId="{099B8D8B-EA20-420F-9A21-9A3F3B925FF7}" type="pres">
      <dgm:prSet presAssocID="{C7835347-25E1-4CD5-B08A-B925031EB0B7}" presName="sibTrans" presStyleLbl="sibTrans2D1" presStyleIdx="2" presStyleCnt="4"/>
      <dgm:spPr/>
      <dgm:t>
        <a:bodyPr/>
        <a:lstStyle/>
        <a:p>
          <a:endParaRPr lang="tr-TR"/>
        </a:p>
      </dgm:t>
    </dgm:pt>
    <dgm:pt modelId="{5B25E9EC-EA4E-4AA4-B531-0A1983ED5C12}" type="pres">
      <dgm:prSet presAssocID="{25532669-F350-43B0-8C5D-402BDCA62E8B}" presName="node" presStyleLbl="node1" presStyleIdx="3" presStyleCnt="4" custScaleX="116946" custScaleY="11264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9E5BC6-94C5-4B8C-A004-CDC2DF1F70C8}" type="pres">
      <dgm:prSet presAssocID="{25532669-F350-43B0-8C5D-402BDCA62E8B}" presName="dummy" presStyleCnt="0"/>
      <dgm:spPr/>
    </dgm:pt>
    <dgm:pt modelId="{7CA36213-1B61-4317-AB86-7DBC70723146}" type="pres">
      <dgm:prSet presAssocID="{4F069F69-1D87-4581-8B20-32F81653DCB7}" presName="sibTrans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2C25C11F-D55F-46D3-8DAE-841162E3E5CA}" srcId="{94986C30-EA36-4549-9AC7-35BD5FA934C6}" destId="{053913BF-8AB4-4F1A-AEE3-1B525E282CFA}" srcOrd="0" destOrd="0" parTransId="{F913DB2E-631A-4DD6-A944-BFC1B0CE987C}" sibTransId="{A234DD3D-5344-47C5-A1E9-E1BEC7C95D92}"/>
    <dgm:cxn modelId="{E336CDFA-53B5-4713-9867-6BFE3E256708}" type="presOf" srcId="{1AC54C02-B482-4606-B723-F2352D5B8639}" destId="{8848EEEC-9B7B-4681-9222-5716AA41683F}" srcOrd="0" destOrd="0" presId="urn:microsoft.com/office/officeart/2005/8/layout/radial6"/>
    <dgm:cxn modelId="{34554B3A-8D9B-406C-830A-472EC2ED9939}" type="presOf" srcId="{E61CA628-E002-4A55-AE8F-510F6D3283E4}" destId="{FCE8670D-B065-44CC-B94D-1F1361B4F60E}" srcOrd="0" destOrd="0" presId="urn:microsoft.com/office/officeart/2005/8/layout/radial6"/>
    <dgm:cxn modelId="{81BCB32D-E397-4E85-8DE5-7D0275DB2154}" type="presOf" srcId="{503F804B-A4FB-4981-9004-903FB1244DC1}" destId="{3FD1EB8D-DA46-4230-BE3C-D83D2656C091}" srcOrd="0" destOrd="0" presId="urn:microsoft.com/office/officeart/2005/8/layout/radial6"/>
    <dgm:cxn modelId="{86037899-BADB-4F36-9453-A6702D8230AC}" srcId="{053913BF-8AB4-4F1A-AEE3-1B525E282CFA}" destId="{E61CA628-E002-4A55-AE8F-510F6D3283E4}" srcOrd="1" destOrd="0" parTransId="{8A191D6F-FFAA-4F56-8EC6-215F6108882E}" sibTransId="{503F804B-A4FB-4981-9004-903FB1244DC1}"/>
    <dgm:cxn modelId="{0AD6275C-864C-4700-91A3-0B3C3F89E5A5}" srcId="{053913BF-8AB4-4F1A-AEE3-1B525E282CFA}" destId="{25532669-F350-43B0-8C5D-402BDCA62E8B}" srcOrd="3" destOrd="0" parTransId="{5FFEC4E1-25D9-4345-B247-03FAFABCA200}" sibTransId="{4F069F69-1D87-4581-8B20-32F81653DCB7}"/>
    <dgm:cxn modelId="{EE48619A-714E-4544-B797-26870E37DAB4}" type="presOf" srcId="{053913BF-8AB4-4F1A-AEE3-1B525E282CFA}" destId="{6246A5E0-1D6A-4164-9282-30B51F825296}" srcOrd="0" destOrd="0" presId="urn:microsoft.com/office/officeart/2005/8/layout/radial6"/>
    <dgm:cxn modelId="{64C65093-9482-42CD-8BEF-9CF3AC0C1BC1}" type="presOf" srcId="{2682E3A0-6CE1-44FD-9FE5-D632DF520FED}" destId="{F852281D-B902-44ED-8ECB-CDB2CE4BB508}" srcOrd="0" destOrd="0" presId="urn:microsoft.com/office/officeart/2005/8/layout/radial6"/>
    <dgm:cxn modelId="{8FE92F47-CD71-48B9-8D94-379989463C4B}" type="presOf" srcId="{94986C30-EA36-4549-9AC7-35BD5FA934C6}" destId="{9FC1939B-EB53-42FE-BD3C-73AD786A5F9E}" srcOrd="0" destOrd="0" presId="urn:microsoft.com/office/officeart/2005/8/layout/radial6"/>
    <dgm:cxn modelId="{91695B56-121E-46B0-9EA1-9064EEF6F132}" srcId="{94986C30-EA36-4549-9AC7-35BD5FA934C6}" destId="{A47C0EBF-27DA-4512-9987-AA6B19D2C8DE}" srcOrd="1" destOrd="0" parTransId="{B0090779-F718-493A-B7F8-AF4EAD3830C2}" sibTransId="{E9CCC70E-EF78-4E55-9EDA-69CFD1B02B42}"/>
    <dgm:cxn modelId="{E64BDA98-E808-4625-87AA-3BEF4BA79E1A}" srcId="{053913BF-8AB4-4F1A-AEE3-1B525E282CFA}" destId="{2682E3A0-6CE1-44FD-9FE5-D632DF520FED}" srcOrd="2" destOrd="0" parTransId="{342BFCAC-E8B9-4DBF-B6DA-333DC1D43986}" sibTransId="{C7835347-25E1-4CD5-B08A-B925031EB0B7}"/>
    <dgm:cxn modelId="{BE13D254-DC82-4735-B4FA-DEAF82D00FF5}" type="presOf" srcId="{C7835347-25E1-4CD5-B08A-B925031EB0B7}" destId="{099B8D8B-EA20-420F-9A21-9A3F3B925FF7}" srcOrd="0" destOrd="0" presId="urn:microsoft.com/office/officeart/2005/8/layout/radial6"/>
    <dgm:cxn modelId="{8EFBD36D-7594-4D4A-8146-E145E63F520F}" type="presOf" srcId="{5251CD80-C8E0-41B6-BAA4-674C5113DD53}" destId="{FC25FE19-D766-463B-B79A-CD44601AF3A8}" srcOrd="0" destOrd="0" presId="urn:microsoft.com/office/officeart/2005/8/layout/radial6"/>
    <dgm:cxn modelId="{2B6E37B0-7DC9-45CD-910F-93CAAC71AE33}" srcId="{053913BF-8AB4-4F1A-AEE3-1B525E282CFA}" destId="{1AC54C02-B482-4606-B723-F2352D5B8639}" srcOrd="0" destOrd="0" parTransId="{6611DA9C-CF95-41E7-A024-16921A26AA63}" sibTransId="{5251CD80-C8E0-41B6-BAA4-674C5113DD53}"/>
    <dgm:cxn modelId="{5CA9CC49-F678-4401-AD6C-89596607E6FA}" type="presOf" srcId="{25532669-F350-43B0-8C5D-402BDCA62E8B}" destId="{5B25E9EC-EA4E-4AA4-B531-0A1983ED5C12}" srcOrd="0" destOrd="0" presId="urn:microsoft.com/office/officeart/2005/8/layout/radial6"/>
    <dgm:cxn modelId="{FC9A3E3B-53F1-4484-BBB1-A93AF3FF2D0E}" type="presOf" srcId="{4F069F69-1D87-4581-8B20-32F81653DCB7}" destId="{7CA36213-1B61-4317-AB86-7DBC70723146}" srcOrd="0" destOrd="0" presId="urn:microsoft.com/office/officeart/2005/8/layout/radial6"/>
    <dgm:cxn modelId="{61BA5BF4-B9B2-43C0-8AD7-3214711258CE}" type="presParOf" srcId="{9FC1939B-EB53-42FE-BD3C-73AD786A5F9E}" destId="{6246A5E0-1D6A-4164-9282-30B51F825296}" srcOrd="0" destOrd="0" presId="urn:microsoft.com/office/officeart/2005/8/layout/radial6"/>
    <dgm:cxn modelId="{0709EE73-ECDC-4858-9EB4-EBC2761F7D63}" type="presParOf" srcId="{9FC1939B-EB53-42FE-BD3C-73AD786A5F9E}" destId="{8848EEEC-9B7B-4681-9222-5716AA41683F}" srcOrd="1" destOrd="0" presId="urn:microsoft.com/office/officeart/2005/8/layout/radial6"/>
    <dgm:cxn modelId="{F3931BD4-AB84-48EA-8DF5-0FC0C8EB382C}" type="presParOf" srcId="{9FC1939B-EB53-42FE-BD3C-73AD786A5F9E}" destId="{53C52BC5-6147-468A-AD76-BFE103F64726}" srcOrd="2" destOrd="0" presId="urn:microsoft.com/office/officeart/2005/8/layout/radial6"/>
    <dgm:cxn modelId="{801014F2-B6C5-474A-8EA0-E9B3D9278F7A}" type="presParOf" srcId="{9FC1939B-EB53-42FE-BD3C-73AD786A5F9E}" destId="{FC25FE19-D766-463B-B79A-CD44601AF3A8}" srcOrd="3" destOrd="0" presId="urn:microsoft.com/office/officeart/2005/8/layout/radial6"/>
    <dgm:cxn modelId="{AC02BE9E-8FE5-4974-A4CC-07501747C19B}" type="presParOf" srcId="{9FC1939B-EB53-42FE-BD3C-73AD786A5F9E}" destId="{FCE8670D-B065-44CC-B94D-1F1361B4F60E}" srcOrd="4" destOrd="0" presId="urn:microsoft.com/office/officeart/2005/8/layout/radial6"/>
    <dgm:cxn modelId="{5721163E-672E-4EE0-96FC-0496B08C5D52}" type="presParOf" srcId="{9FC1939B-EB53-42FE-BD3C-73AD786A5F9E}" destId="{ECDA4932-6EDB-4586-9F0A-41D98B0669AA}" srcOrd="5" destOrd="0" presId="urn:microsoft.com/office/officeart/2005/8/layout/radial6"/>
    <dgm:cxn modelId="{6C7A3EFC-76DF-41CD-BDE7-E756E1716DC4}" type="presParOf" srcId="{9FC1939B-EB53-42FE-BD3C-73AD786A5F9E}" destId="{3FD1EB8D-DA46-4230-BE3C-D83D2656C091}" srcOrd="6" destOrd="0" presId="urn:microsoft.com/office/officeart/2005/8/layout/radial6"/>
    <dgm:cxn modelId="{50E67CAC-03BD-43C3-BB9F-78159A604B6A}" type="presParOf" srcId="{9FC1939B-EB53-42FE-BD3C-73AD786A5F9E}" destId="{F852281D-B902-44ED-8ECB-CDB2CE4BB508}" srcOrd="7" destOrd="0" presId="urn:microsoft.com/office/officeart/2005/8/layout/radial6"/>
    <dgm:cxn modelId="{CFA37CC7-53D0-4155-B8B6-260A906372BC}" type="presParOf" srcId="{9FC1939B-EB53-42FE-BD3C-73AD786A5F9E}" destId="{ACF97ACF-A381-4992-B8EA-E2B3E5B0A187}" srcOrd="8" destOrd="0" presId="urn:microsoft.com/office/officeart/2005/8/layout/radial6"/>
    <dgm:cxn modelId="{46EAE8A1-E93C-4EEC-8BB5-2C2B482E6A44}" type="presParOf" srcId="{9FC1939B-EB53-42FE-BD3C-73AD786A5F9E}" destId="{099B8D8B-EA20-420F-9A21-9A3F3B925FF7}" srcOrd="9" destOrd="0" presId="urn:microsoft.com/office/officeart/2005/8/layout/radial6"/>
    <dgm:cxn modelId="{40181B13-1826-4B01-B92C-B692BA578FCB}" type="presParOf" srcId="{9FC1939B-EB53-42FE-BD3C-73AD786A5F9E}" destId="{5B25E9EC-EA4E-4AA4-B531-0A1983ED5C12}" srcOrd="10" destOrd="0" presId="urn:microsoft.com/office/officeart/2005/8/layout/radial6"/>
    <dgm:cxn modelId="{6C57586E-8A61-4C44-8AAB-7A62C6DE44D2}" type="presParOf" srcId="{9FC1939B-EB53-42FE-BD3C-73AD786A5F9E}" destId="{6A9E5BC6-94C5-4B8C-A004-CDC2DF1F70C8}" srcOrd="11" destOrd="0" presId="urn:microsoft.com/office/officeart/2005/8/layout/radial6"/>
    <dgm:cxn modelId="{506B398F-3038-44FB-81A8-E970D280110C}" type="presParOf" srcId="{9FC1939B-EB53-42FE-BD3C-73AD786A5F9E}" destId="{7CA36213-1B61-4317-AB86-7DBC7072314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36213-1B61-4317-AB86-7DBC70723146}">
      <dsp:nvSpPr>
        <dsp:cNvPr id="0" name=""/>
        <dsp:cNvSpPr/>
      </dsp:nvSpPr>
      <dsp:spPr>
        <a:xfrm>
          <a:off x="3276209" y="625869"/>
          <a:ext cx="4390142" cy="4390142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B8D8B-EA20-420F-9A21-9A3F3B925FF7}">
      <dsp:nvSpPr>
        <dsp:cNvPr id="0" name=""/>
        <dsp:cNvSpPr/>
      </dsp:nvSpPr>
      <dsp:spPr>
        <a:xfrm>
          <a:off x="3276209" y="625869"/>
          <a:ext cx="4390142" cy="4390142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1EB8D-DA46-4230-BE3C-D83D2656C091}">
      <dsp:nvSpPr>
        <dsp:cNvPr id="0" name=""/>
        <dsp:cNvSpPr/>
      </dsp:nvSpPr>
      <dsp:spPr>
        <a:xfrm>
          <a:off x="3276209" y="625869"/>
          <a:ext cx="4390142" cy="4390142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5FE19-D766-463B-B79A-CD44601AF3A8}">
      <dsp:nvSpPr>
        <dsp:cNvPr id="0" name=""/>
        <dsp:cNvSpPr/>
      </dsp:nvSpPr>
      <dsp:spPr>
        <a:xfrm>
          <a:off x="3276209" y="625869"/>
          <a:ext cx="4390142" cy="4390142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6A5E0-1D6A-4164-9282-30B51F825296}">
      <dsp:nvSpPr>
        <dsp:cNvPr id="0" name=""/>
        <dsp:cNvSpPr/>
      </dsp:nvSpPr>
      <dsp:spPr>
        <a:xfrm>
          <a:off x="4242810" y="1632846"/>
          <a:ext cx="2456940" cy="23761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/>
              </a:solidFill>
            </a:rPr>
            <a:t>PUKÖ Döngüsü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i="1" kern="1200" dirty="0" smtClean="0">
              <a:solidFill>
                <a:schemeClr val="tx1"/>
              </a:solidFill>
            </a:rPr>
            <a:t>(Sürekli İyileştirme)</a:t>
          </a:r>
          <a:endParaRPr lang="tr-TR" sz="1100" b="0" i="1" kern="1200" dirty="0">
            <a:solidFill>
              <a:schemeClr val="tx1"/>
            </a:solidFill>
          </a:endParaRPr>
        </a:p>
      </dsp:txBody>
      <dsp:txXfrm>
        <a:off x="4602621" y="1980831"/>
        <a:ext cx="1737318" cy="1680218"/>
      </dsp:txXfrm>
    </dsp:sp>
    <dsp:sp modelId="{8848EEEC-9B7B-4681-9222-5716AA41683F}">
      <dsp:nvSpPr>
        <dsp:cNvPr id="0" name=""/>
        <dsp:cNvSpPr/>
      </dsp:nvSpPr>
      <dsp:spPr>
        <a:xfrm>
          <a:off x="4763817" y="-30656"/>
          <a:ext cx="1414927" cy="141492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/>
            <a:t>Değişimi</a:t>
          </a:r>
          <a:r>
            <a:rPr lang="tr-TR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FF0000"/>
              </a:solidFill>
            </a:rPr>
            <a:t>PLANLA</a:t>
          </a:r>
          <a:endParaRPr lang="tr-TR" sz="1600" b="1" kern="1200" dirty="0">
            <a:solidFill>
              <a:srgbClr val="FF0000"/>
            </a:solidFill>
          </a:endParaRPr>
        </a:p>
      </dsp:txBody>
      <dsp:txXfrm>
        <a:off x="4971028" y="176555"/>
        <a:ext cx="1000505" cy="1000505"/>
      </dsp:txXfrm>
    </dsp:sp>
    <dsp:sp modelId="{FCE8670D-B065-44CC-B94D-1F1361B4F60E}">
      <dsp:nvSpPr>
        <dsp:cNvPr id="0" name=""/>
        <dsp:cNvSpPr/>
      </dsp:nvSpPr>
      <dsp:spPr>
        <a:xfrm>
          <a:off x="6907950" y="2113476"/>
          <a:ext cx="1414927" cy="14149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/>
            <a:t>Değişimi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FF0000"/>
              </a:solidFill>
            </a:rPr>
            <a:t>UYGULA</a:t>
          </a:r>
          <a:endParaRPr lang="tr-TR" sz="1600" b="1" kern="1200" dirty="0">
            <a:solidFill>
              <a:srgbClr val="FF0000"/>
            </a:solidFill>
          </a:endParaRPr>
        </a:p>
      </dsp:txBody>
      <dsp:txXfrm>
        <a:off x="7115161" y="2320687"/>
        <a:ext cx="1000505" cy="1000505"/>
      </dsp:txXfrm>
    </dsp:sp>
    <dsp:sp modelId="{F852281D-B902-44ED-8ECB-CDB2CE4BB508}">
      <dsp:nvSpPr>
        <dsp:cNvPr id="0" name=""/>
        <dsp:cNvSpPr/>
      </dsp:nvSpPr>
      <dsp:spPr>
        <a:xfrm>
          <a:off x="4644637" y="4192318"/>
          <a:ext cx="1653286" cy="15455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/>
            <a:t>Değişimi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FF0000"/>
              </a:solidFill>
            </a:rPr>
            <a:t>KONTROL </a:t>
          </a:r>
          <a:r>
            <a:rPr lang="tr-TR" sz="1600" b="1" kern="1200" dirty="0" smtClean="0">
              <a:solidFill>
                <a:srgbClr val="FF0000"/>
              </a:solidFill>
            </a:rPr>
            <a:t>ET</a:t>
          </a:r>
          <a:endParaRPr lang="tr-TR" sz="1600" b="1" kern="1200" dirty="0">
            <a:solidFill>
              <a:srgbClr val="FF0000"/>
            </a:solidFill>
          </a:endParaRPr>
        </a:p>
      </dsp:txBody>
      <dsp:txXfrm>
        <a:off x="4886755" y="4418653"/>
        <a:ext cx="1169050" cy="1092841"/>
      </dsp:txXfrm>
    </dsp:sp>
    <dsp:sp modelId="{5B25E9EC-EA4E-4AA4-B531-0A1983ED5C12}">
      <dsp:nvSpPr>
        <dsp:cNvPr id="0" name=""/>
        <dsp:cNvSpPr/>
      </dsp:nvSpPr>
      <dsp:spPr>
        <a:xfrm>
          <a:off x="2499796" y="2024025"/>
          <a:ext cx="1654700" cy="15938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i="1" kern="1200" dirty="0" smtClean="0"/>
            <a:t>Değişimle ilgili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FF0000"/>
              </a:solidFill>
            </a:rPr>
            <a:t>ÖNLEM </a:t>
          </a:r>
          <a:r>
            <a:rPr lang="tr-TR" sz="1600" b="1" kern="1200" dirty="0" smtClean="0">
              <a:solidFill>
                <a:srgbClr val="FF0000"/>
              </a:solidFill>
            </a:rPr>
            <a:t>AL</a:t>
          </a:r>
          <a:endParaRPr lang="tr-TR" sz="1600" b="1" kern="1200" dirty="0">
            <a:solidFill>
              <a:srgbClr val="FF0000"/>
            </a:solidFill>
          </a:endParaRPr>
        </a:p>
      </dsp:txBody>
      <dsp:txXfrm>
        <a:off x="2742121" y="2257436"/>
        <a:ext cx="1170050" cy="1127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14.12.2023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3"/>
            <a:ext cx="8991600" cy="1965722"/>
          </a:xfrm>
        </p:spPr>
        <p:txBody>
          <a:bodyPr>
            <a:normAutofit fontScale="90000"/>
          </a:bodyPr>
          <a:lstStyle/>
          <a:p>
            <a:r>
              <a:rPr lang="tr-TR" b="1" cap="none" dirty="0" smtClean="0">
                <a:solidFill>
                  <a:srgbClr val="00B050"/>
                </a:solidFill>
              </a:rPr>
              <a:t> Kurumsal Değişim Yönetimi Modeli</a:t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cap="none" dirty="0" smtClean="0">
                <a:solidFill>
                  <a:srgbClr val="00B050"/>
                </a:solidFill>
              </a:rPr>
              <a:t/>
            </a:r>
            <a:br>
              <a:rPr lang="tr-TR" b="1" cap="none" dirty="0" smtClean="0">
                <a:solidFill>
                  <a:srgbClr val="00B050"/>
                </a:solidFill>
              </a:rPr>
            </a:br>
            <a:r>
              <a:rPr lang="tr-TR" b="1" i="1" cap="none" dirty="0" smtClean="0">
                <a:solidFill>
                  <a:srgbClr val="00B050"/>
                </a:solidFill>
              </a:rPr>
              <a:t>Kalite Eğitimleri Serisi</a:t>
            </a:r>
            <a:endParaRPr lang="tr-TR" b="1" i="1" dirty="0">
              <a:solidFill>
                <a:srgbClr val="00B05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  <p:sp>
        <p:nvSpPr>
          <p:cNvPr id="5" name="Metin Yer Tutucusu 2"/>
          <p:cNvSpPr txBox="1">
            <a:spLocks/>
          </p:cNvSpPr>
          <p:nvPr/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i="1" dirty="0" smtClean="0"/>
          </a:p>
          <a:p>
            <a:r>
              <a:rPr lang="tr-TR" i="1" dirty="0" smtClean="0"/>
              <a:t>Kalite Yönetimi Koordinatörlüğü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cap="none" dirty="0" smtClean="0"/>
              <a:t>Değişimin Ve Yeni Sistemin </a:t>
            </a:r>
            <a:r>
              <a:rPr lang="tr-TR" b="1" cap="none" dirty="0" smtClean="0">
                <a:solidFill>
                  <a:srgbClr val="FF0000"/>
                </a:solidFill>
              </a:rPr>
              <a:t>Kurumsallaştırılması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Değiştirilen </a:t>
            </a:r>
            <a:r>
              <a:rPr lang="tr-TR" dirty="0"/>
              <a:t>davranışın, sürecin, yapının veya yöntemin kalıcı hale gelmesi için yönetmelik, yönerge değişiklikler yapılır ve özendirici sistemler kurumsallaştırılır. </a:t>
            </a:r>
            <a:endParaRPr lang="tr-TR" b="1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8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681497"/>
              </p:ext>
            </p:extLst>
          </p:nvPr>
        </p:nvGraphicFramePr>
        <p:xfrm>
          <a:off x="736979" y="857400"/>
          <a:ext cx="10822675" cy="5707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cap="none" dirty="0" smtClean="0"/>
              <a:t>Değişim </a:t>
            </a:r>
            <a:r>
              <a:rPr lang="tr-TR" b="1" cap="none" dirty="0" smtClean="0">
                <a:solidFill>
                  <a:srgbClr val="FF0000"/>
                </a:solidFill>
              </a:rPr>
              <a:t>İhtiyacının Belirlenmesi</a:t>
            </a:r>
            <a:r>
              <a:rPr lang="tr-TR" cap="none" dirty="0" smtClean="0"/>
              <a:t> Ve Değişim Ekibinin Oluşturulması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31136" y="2329687"/>
            <a:ext cx="7729728" cy="310198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Değişim </a:t>
            </a:r>
            <a:r>
              <a:rPr lang="tr-TR" sz="2000" dirty="0"/>
              <a:t>talebi, iç ve/veya dış paydaşlardan gelebilir. Değişim talebi, sadece bir birim kapsayacak şekilde kısmi veya bütün Üniversiteyi kapsayacak şekilde bütüncül olabilir. </a:t>
            </a:r>
            <a:endParaRPr lang="tr-TR" sz="2000" b="1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Değişim ihtiyacı ise, Üniversitenin misyon, vizyon ve stratejik amaçlarına uygun şekilde ilgili birim yöneticileri tarafından belirlenir.</a:t>
            </a:r>
            <a:endParaRPr lang="tr-TR" sz="2000" b="1" dirty="0"/>
          </a:p>
          <a:p>
            <a:pPr algn="just">
              <a:lnSpc>
                <a:spcPct val="150000"/>
              </a:lnSpc>
            </a:pPr>
            <a:r>
              <a:rPr lang="tr-TR" sz="2000" dirty="0"/>
              <a:t>Değişimi planlamak üzere, ilgili birim yöneticilerinden, öğretim elemanlarından, idari personelden, dış paydaşlardan bir ekip oluşturulur.  Bu ekibin temel görevi, değişim belgesini hazırlamak ve değişimin uygulanmasını değerlendirmektir. </a:t>
            </a:r>
            <a:endParaRPr lang="tr-TR" sz="2000" b="1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6082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Değişimin </a:t>
            </a:r>
            <a:r>
              <a:rPr lang="tr-TR" b="1" cap="none" dirty="0" smtClean="0">
                <a:solidFill>
                  <a:srgbClr val="FF0000"/>
                </a:solidFill>
              </a:rPr>
              <a:t>Planlanma</a:t>
            </a:r>
            <a:r>
              <a:rPr lang="tr-TR" cap="none" dirty="0" smtClean="0"/>
              <a:t>sı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rgbClr val="FF0000"/>
                </a:solidFill>
              </a:rPr>
              <a:t>Taslak </a:t>
            </a:r>
            <a:r>
              <a:rPr lang="tr-TR" sz="2000" b="1" dirty="0">
                <a:solidFill>
                  <a:srgbClr val="FF0000"/>
                </a:solidFill>
              </a:rPr>
              <a:t>Değişim Belgesinin Hazırlanması 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Değişim belgesinde; mevcut durumun değerlendirilmesi, değişim ihtiyacının gerekçeleri, değişimin hedefleri ve yöntemlerinin kısaca belirtilmesi gerekir.  Belge, değişim ihtiyacını onaylayan yönetici tarafından gözden geçirilerek onaylanır. </a:t>
            </a:r>
            <a:endParaRPr lang="tr-TR" sz="2000" b="1" dirty="0"/>
          </a:p>
          <a:p>
            <a:pPr marL="0" indent="0" algn="just">
              <a:lnSpc>
                <a:spcPct val="150000"/>
              </a:lnSpc>
              <a:buNone/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02274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Değişimin </a:t>
            </a:r>
            <a:r>
              <a:rPr lang="tr-TR" b="1" cap="none" dirty="0">
                <a:solidFill>
                  <a:srgbClr val="FF0000"/>
                </a:solidFill>
              </a:rPr>
              <a:t>Planlanma</a:t>
            </a:r>
            <a:r>
              <a:rPr lang="tr-TR" cap="none" dirty="0"/>
              <a:t>sı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Değişim </a:t>
            </a:r>
            <a:r>
              <a:rPr lang="tr-TR" b="1" dirty="0">
                <a:solidFill>
                  <a:srgbClr val="FF0000"/>
                </a:solidFill>
              </a:rPr>
              <a:t>Belgesinin Paylaşılması</a:t>
            </a:r>
            <a:r>
              <a:rPr lang="tr-TR" dirty="0"/>
              <a:t> </a:t>
            </a:r>
            <a:endParaRPr lang="tr-TR" b="1" dirty="0"/>
          </a:p>
          <a:p>
            <a:pPr algn="just">
              <a:lnSpc>
                <a:spcPct val="150000"/>
              </a:lnSpc>
            </a:pPr>
            <a:r>
              <a:rPr lang="tr-TR" dirty="0"/>
              <a:t>Değişim belgesi, değişim ihtiyacını onaylayan yönetici tarafından ilgili iç ve dış paydaşlara duyurulur ve görüşleri istenir.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39754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Değişimin </a:t>
            </a:r>
            <a:r>
              <a:rPr lang="tr-TR" b="1" cap="none" dirty="0">
                <a:solidFill>
                  <a:srgbClr val="FF0000"/>
                </a:solidFill>
              </a:rPr>
              <a:t>Planlanma</a:t>
            </a:r>
            <a:r>
              <a:rPr lang="tr-TR" cap="none" dirty="0"/>
              <a:t>sı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Değişim </a:t>
            </a:r>
            <a:r>
              <a:rPr lang="tr-TR" b="1" dirty="0">
                <a:solidFill>
                  <a:srgbClr val="FF0000"/>
                </a:solidFill>
              </a:rPr>
              <a:t>Belgesinin İyileştirilmesi</a:t>
            </a:r>
            <a:r>
              <a:rPr lang="tr-TR" dirty="0"/>
              <a:t> </a:t>
            </a:r>
            <a:endParaRPr lang="tr-TR" b="1" dirty="0"/>
          </a:p>
          <a:p>
            <a:pPr algn="just">
              <a:lnSpc>
                <a:spcPct val="150000"/>
              </a:lnSpc>
            </a:pPr>
            <a:r>
              <a:rPr lang="tr-TR" dirty="0"/>
              <a:t>İç ve dış paydaşlardan gelen bildirimler değişim ekibinde değerlendirilerek değişim belgesi güncellenir.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4987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Değişimin </a:t>
            </a:r>
            <a:r>
              <a:rPr lang="tr-TR" b="1" cap="none" dirty="0">
                <a:solidFill>
                  <a:srgbClr val="FF0000"/>
                </a:solidFill>
              </a:rPr>
              <a:t>Planlanma</a:t>
            </a:r>
            <a:r>
              <a:rPr lang="tr-TR" cap="none" dirty="0"/>
              <a:t>sı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Üst </a:t>
            </a:r>
            <a:r>
              <a:rPr lang="tr-TR" b="1" dirty="0">
                <a:solidFill>
                  <a:srgbClr val="FF0000"/>
                </a:solidFill>
              </a:rPr>
              <a:t>Yönetimin Onayı ve Desteğinin Alınması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Değişim belgesi son haline getirildikten sonra üst yönetime (değişim nesnesinin kapsamı ve düzeyine bağlı olarak Mütevelli heyet, Rektörlük, Senato, Dekanlık/Müdürlük) sunulur. </a:t>
            </a:r>
            <a:endParaRPr lang="tr-TR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Değişim </a:t>
            </a:r>
            <a:r>
              <a:rPr lang="tr-TR" b="1" dirty="0">
                <a:solidFill>
                  <a:srgbClr val="FF0000"/>
                </a:solidFill>
              </a:rPr>
              <a:t>Belgesinin Son Halinin Duyurulması</a:t>
            </a:r>
            <a:r>
              <a:rPr lang="tr-TR" dirty="0"/>
              <a:t> </a:t>
            </a:r>
            <a:endParaRPr lang="tr-TR" b="1" dirty="0"/>
          </a:p>
          <a:p>
            <a:pPr algn="just">
              <a:lnSpc>
                <a:spcPct val="150000"/>
              </a:lnSpc>
            </a:pPr>
            <a:r>
              <a:rPr lang="tr-TR" dirty="0"/>
              <a:t>Üst Yönetimin onayladığı haliyle değişim belgesi ilgili paydaşlara duyurulur. </a:t>
            </a:r>
            <a:endParaRPr lang="tr-TR" b="1" dirty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733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Değişimin </a:t>
            </a:r>
            <a:r>
              <a:rPr lang="tr-TR" b="1" cap="none" dirty="0" smtClean="0">
                <a:solidFill>
                  <a:srgbClr val="FF0000"/>
                </a:solidFill>
              </a:rPr>
              <a:t>Uygulanması</a:t>
            </a:r>
            <a:r>
              <a:rPr lang="tr-TR" cap="none" dirty="0" smtClean="0"/>
              <a:t> 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Pilot </a:t>
            </a:r>
            <a:r>
              <a:rPr lang="tr-TR" b="1" dirty="0">
                <a:solidFill>
                  <a:srgbClr val="FF0000"/>
                </a:solidFill>
              </a:rPr>
              <a:t>Uygulama ve Sınama </a:t>
            </a:r>
          </a:p>
          <a:p>
            <a:pPr>
              <a:lnSpc>
                <a:spcPct val="150000"/>
              </a:lnSpc>
            </a:pPr>
            <a:r>
              <a:rPr lang="tr-TR" dirty="0"/>
              <a:t>Değişimin uygulanması gerekirse küçük ölçekli pilot çalışmalarla sınanır. </a:t>
            </a:r>
            <a:endParaRPr lang="tr-TR" b="1" dirty="0"/>
          </a:p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Uygulama </a:t>
            </a:r>
            <a:endParaRPr lang="tr-TR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dirty="0"/>
              <a:t>Değişim, planda belirtilen yöntemler kullanılarak ve süreçler takip edilerek ilgili birimler tarafından uygulanır. </a:t>
            </a:r>
            <a:endParaRPr lang="tr-TR" b="1" dirty="0"/>
          </a:p>
          <a:p>
            <a:pPr marL="0" indent="0">
              <a:lnSpc>
                <a:spcPct val="150000"/>
              </a:lnSpc>
              <a:buNone/>
            </a:pPr>
            <a:r>
              <a:rPr lang="tr-TR" b="1" dirty="0" smtClean="0">
                <a:solidFill>
                  <a:srgbClr val="FF0000"/>
                </a:solidFill>
              </a:rPr>
              <a:t>Değişimin </a:t>
            </a:r>
            <a:r>
              <a:rPr lang="tr-TR" b="1" dirty="0">
                <a:solidFill>
                  <a:srgbClr val="FF0000"/>
                </a:solidFill>
              </a:rPr>
              <a:t>Uygulanmasının İzlenmesi </a:t>
            </a:r>
          </a:p>
          <a:p>
            <a:pPr>
              <a:lnSpc>
                <a:spcPct val="150000"/>
              </a:lnSpc>
            </a:pPr>
            <a:r>
              <a:rPr lang="tr-TR" dirty="0"/>
              <a:t>Uygulama süreci periyodik olarak değişim ekibi tarafından izlenir, aksaklıklar uygulayıcı birimlerle işbirliği içinde giderilir ve devamında yaygınlaştırılır. </a:t>
            </a:r>
            <a:endParaRPr lang="tr-TR" b="1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53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Değişim Sonuçlarının </a:t>
            </a:r>
            <a:r>
              <a:rPr lang="tr-TR" b="1" cap="none" dirty="0" smtClean="0">
                <a:solidFill>
                  <a:srgbClr val="FF0000"/>
                </a:solidFill>
              </a:rPr>
              <a:t>Değerlendirilmesi</a:t>
            </a:r>
            <a:r>
              <a:rPr lang="tr-TR" cap="none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Değişimin </a:t>
            </a:r>
            <a:r>
              <a:rPr lang="tr-TR" dirty="0"/>
              <a:t>planlanan dönemi sonunda değişim hedeflerine ulaşılıp ulaşmadığı, önceden belirlenen ölçülebilir kriterler kullanılarak değerlendirilir. Ulaşılmadığı belirlendiğinde sorunların doğduğu aşamaya dönülerek düzeltici değişiklikler gerçekleştirilir. </a:t>
            </a:r>
            <a:endParaRPr lang="tr-TR" b="1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7369742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59246</TotalTime>
  <Words>346</Words>
  <Application>Microsoft Office PowerPoint</Application>
  <PresentationFormat>Özel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Paket</vt:lpstr>
      <vt:lpstr> Kurumsal Değişim Yönetimi Modeli  Kalite Eğitimleri Serisi</vt:lpstr>
      <vt:lpstr>PowerPoint Sunusu</vt:lpstr>
      <vt:lpstr>Değişim İhtiyacının Belirlenmesi Ve Değişim Ekibinin Oluşturulması</vt:lpstr>
      <vt:lpstr>Değişimin Planlanması </vt:lpstr>
      <vt:lpstr>Değişimin Planlanması </vt:lpstr>
      <vt:lpstr>Değişimin Planlanması </vt:lpstr>
      <vt:lpstr>Değişimin Planlanması </vt:lpstr>
      <vt:lpstr>Değişimin Uygulanması </vt:lpstr>
      <vt:lpstr>Değişim Sonuçlarının Değerlendirilmesi </vt:lpstr>
      <vt:lpstr>Değişimin Ve Yeni Sistemin Kurumsallaştırılması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164</cp:revision>
  <dcterms:created xsi:type="dcterms:W3CDTF">2021-10-23T00:07:47Z</dcterms:created>
  <dcterms:modified xsi:type="dcterms:W3CDTF">2023-12-14T08:22:04Z</dcterms:modified>
</cp:coreProperties>
</file>