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13"/>
  </p:notesMasterIdLst>
  <p:sldIdLst>
    <p:sldId id="256" r:id="rId2"/>
    <p:sldId id="266" r:id="rId3"/>
    <p:sldId id="257" r:id="rId4"/>
    <p:sldId id="258" r:id="rId5"/>
    <p:sldId id="259" r:id="rId6"/>
    <p:sldId id="260" r:id="rId7"/>
    <p:sldId id="261" r:id="rId8"/>
    <p:sldId id="265" r:id="rId9"/>
    <p:sldId id="262" r:id="rId10"/>
    <p:sldId id="263" r:id="rId11"/>
    <p:sldId id="264"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p:scale>
          <a:sx n="70" d="100"/>
          <a:sy n="70" d="100"/>
        </p:scale>
        <p:origin x="-1170" y="-5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Şenol Kandemir" userId="71b48b4ca9e48765" providerId="LiveId" clId="{47062EB4-FBD0-45EB-A782-CDF5D64D98BE}"/>
    <pc:docChg chg="custSel addSld delSld modSld">
      <pc:chgData name="Şenol Kandemir" userId="71b48b4ca9e48765" providerId="LiveId" clId="{47062EB4-FBD0-45EB-A782-CDF5D64D98BE}" dt="2023-11-07T20:35:00.505" v="59" actId="47"/>
      <pc:docMkLst>
        <pc:docMk/>
      </pc:docMkLst>
      <pc:sldChg chg="addSp delSp modSp new del mod modClrScheme chgLayout">
        <pc:chgData name="Şenol Kandemir" userId="71b48b4ca9e48765" providerId="LiveId" clId="{47062EB4-FBD0-45EB-A782-CDF5D64D98BE}" dt="2023-11-07T20:35:00.505" v="59" actId="47"/>
        <pc:sldMkLst>
          <pc:docMk/>
          <pc:sldMk cId="938064697" sldId="294"/>
        </pc:sldMkLst>
        <pc:spChg chg="del">
          <ac:chgData name="Şenol Kandemir" userId="71b48b4ca9e48765" providerId="LiveId" clId="{47062EB4-FBD0-45EB-A782-CDF5D64D98BE}" dt="2023-11-07T20:32:45.601" v="1" actId="700"/>
          <ac:spMkLst>
            <pc:docMk/>
            <pc:sldMk cId="938064697" sldId="294"/>
            <ac:spMk id="2" creationId="{91A5537D-BD44-02BD-EA72-045C3502777B}"/>
          </ac:spMkLst>
        </pc:spChg>
        <pc:spChg chg="del">
          <ac:chgData name="Şenol Kandemir" userId="71b48b4ca9e48765" providerId="LiveId" clId="{47062EB4-FBD0-45EB-A782-CDF5D64D98BE}" dt="2023-11-07T20:32:45.601" v="1" actId="700"/>
          <ac:spMkLst>
            <pc:docMk/>
            <pc:sldMk cId="938064697" sldId="294"/>
            <ac:spMk id="3" creationId="{89C54F59-7755-FD57-BC63-44275C2436FA}"/>
          </ac:spMkLst>
        </pc:spChg>
        <pc:picChg chg="add del mod">
          <ac:chgData name="Şenol Kandemir" userId="71b48b4ca9e48765" providerId="LiveId" clId="{47062EB4-FBD0-45EB-A782-CDF5D64D98BE}" dt="2023-11-07T20:33:40.476" v="58" actId="478"/>
          <ac:picMkLst>
            <pc:docMk/>
            <pc:sldMk cId="938064697" sldId="294"/>
            <ac:picMk id="5" creationId="{07085BFE-5773-3940-497B-358BD6D9C5F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CC9258-0C63-4BD7-8298-D961CA1C6365}" type="datetimeFigureOut">
              <a:rPr lang="tr-TR" smtClean="0"/>
              <a:t>7.12.2023</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DD5372-2748-4AE6-8F2C-42BCB1D1F45F}" type="slidenum">
              <a:rPr lang="tr-TR" smtClean="0"/>
              <a:t>‹#›</a:t>
            </a:fld>
            <a:endParaRPr lang="tr-TR"/>
          </a:p>
        </p:txBody>
      </p:sp>
    </p:spTree>
    <p:extLst>
      <p:ext uri="{BB962C8B-B14F-4D97-AF65-F5344CB8AC3E}">
        <p14:creationId xmlns:p14="http://schemas.microsoft.com/office/powerpoint/2010/main" val="2567507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7.12.2023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7.12.2023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7.12.2023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7.12.2023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7.12.2023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7.12.2023</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7.12.2023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7.12.2023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7.12.2023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7.12.2023</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7.12.2023</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7.12.2023</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34D7D2-4820-3546-9D0D-836CDB550997}"/>
              </a:ext>
            </a:extLst>
          </p:cNvPr>
          <p:cNvSpPr>
            <a:spLocks noGrp="1"/>
          </p:cNvSpPr>
          <p:nvPr>
            <p:ph type="ctrTitle"/>
          </p:nvPr>
        </p:nvSpPr>
        <p:spPr>
          <a:xfrm>
            <a:off x="1600200" y="2386743"/>
            <a:ext cx="8991600" cy="1965722"/>
          </a:xfrm>
        </p:spPr>
        <p:txBody>
          <a:bodyPr>
            <a:normAutofit fontScale="90000"/>
          </a:bodyPr>
          <a:lstStyle/>
          <a:p>
            <a:r>
              <a:rPr lang="tr-TR" b="1" cap="none" dirty="0" smtClean="0">
                <a:solidFill>
                  <a:srgbClr val="00B050"/>
                </a:solidFill>
              </a:rPr>
              <a:t>Yükseköğretim Kalite Kurulu (YÖKAK)</a:t>
            </a:r>
            <a:br>
              <a:rPr lang="tr-TR" b="1" cap="none" dirty="0" smtClean="0">
                <a:solidFill>
                  <a:srgbClr val="00B050"/>
                </a:solidFill>
              </a:rPr>
            </a:br>
            <a:r>
              <a:rPr lang="tr-TR" b="1" cap="none" dirty="0">
                <a:solidFill>
                  <a:srgbClr val="00B050"/>
                </a:solidFill>
              </a:rPr>
              <a:t/>
            </a:r>
            <a:br>
              <a:rPr lang="tr-TR" b="1" cap="none" dirty="0">
                <a:solidFill>
                  <a:srgbClr val="00B050"/>
                </a:solidFill>
              </a:rPr>
            </a:br>
            <a:r>
              <a:rPr lang="tr-TR" sz="4000" b="1" i="1" cap="none" dirty="0">
                <a:solidFill>
                  <a:srgbClr val="00B050"/>
                </a:solidFill>
              </a:rPr>
              <a:t>Kalite Eğitimleri </a:t>
            </a:r>
            <a:r>
              <a:rPr lang="tr-TR" sz="4000" b="1" i="1" cap="none" dirty="0" smtClean="0">
                <a:solidFill>
                  <a:srgbClr val="00B050"/>
                </a:solidFill>
              </a:rPr>
              <a:t>Serisi</a:t>
            </a:r>
            <a:endParaRPr lang="tr-TR" b="1" dirty="0">
              <a:solidFill>
                <a:srgbClr val="00B050"/>
              </a:solidFill>
            </a:endParaRP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
        <p:nvSpPr>
          <p:cNvPr id="5" name="Metin Yer Tutucusu 2"/>
          <p:cNvSpPr txBox="1">
            <a:spLocks/>
          </p:cNvSpPr>
          <p:nvPr/>
        </p:nvSpPr>
        <p:spPr>
          <a:xfrm>
            <a:off x="2695194" y="4352465"/>
            <a:ext cx="6801612" cy="1265082"/>
          </a:xfrm>
          <a:prstGeom prst="rect">
            <a:avLst/>
          </a:prstGeom>
          <a:noFill/>
        </p:spPr>
        <p:txBody>
          <a:bodyPr vert="horz" lIns="91440" tIns="45720" rIns="91440" bIns="45720" rtlCol="0">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endParaRPr lang="tr-TR" i="1" dirty="0" smtClean="0"/>
          </a:p>
          <a:p>
            <a:r>
              <a:rPr lang="tr-TR" i="1" dirty="0" smtClean="0"/>
              <a:t>Kalite Yönetimi Koordinatörlüğü</a:t>
            </a:r>
            <a:endParaRPr lang="tr-TR" i="1" dirty="0"/>
          </a:p>
        </p:txBody>
      </p:sp>
    </p:spTree>
    <p:extLst>
      <p:ext uri="{BB962C8B-B14F-4D97-AF65-F5344CB8AC3E}">
        <p14:creationId xmlns:p14="http://schemas.microsoft.com/office/powerpoint/2010/main" val="14523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7322" y="1474159"/>
            <a:ext cx="5048363" cy="374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Resim 2">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1260" y="170732"/>
            <a:ext cx="2082912" cy="648000"/>
          </a:xfrm>
          <a:prstGeom prst="rect">
            <a:avLst/>
          </a:prstGeom>
        </p:spPr>
      </p:pic>
    </p:spTree>
    <p:extLst>
      <p:ext uri="{BB962C8B-B14F-4D97-AF65-F5344CB8AC3E}">
        <p14:creationId xmlns:p14="http://schemas.microsoft.com/office/powerpoint/2010/main" val="4271268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YÖKAK</a:t>
            </a:r>
            <a:r>
              <a:rPr lang="tr-TR" dirty="0"/>
              <a:t>, </a:t>
            </a:r>
            <a:r>
              <a:rPr lang="tr-TR" cap="none" dirty="0" smtClean="0"/>
              <a:t>Yükseköğretim Kurumlarını Nasıl</a:t>
            </a:r>
            <a:br>
              <a:rPr lang="tr-TR" cap="none" dirty="0" smtClean="0"/>
            </a:br>
            <a:r>
              <a:rPr lang="tr-TR" cap="none" dirty="0" smtClean="0"/>
              <a:t>Değerlendirir?</a:t>
            </a:r>
            <a:endParaRPr lang="tr-TR" dirty="0"/>
          </a:p>
        </p:txBody>
      </p:sp>
      <p:sp>
        <p:nvSpPr>
          <p:cNvPr id="3" name="İçerik Yer Tutucusu 2"/>
          <p:cNvSpPr>
            <a:spLocks noGrp="1"/>
          </p:cNvSpPr>
          <p:nvPr>
            <p:ph idx="1"/>
          </p:nvPr>
        </p:nvSpPr>
        <p:spPr/>
        <p:txBody>
          <a:bodyPr>
            <a:noAutofit/>
          </a:bodyPr>
          <a:lstStyle/>
          <a:p>
            <a:pPr algn="just"/>
            <a:r>
              <a:rPr lang="tr-TR" dirty="0" smtClean="0"/>
              <a:t>YÖKAK</a:t>
            </a:r>
            <a:r>
              <a:rPr lang="tr-TR" dirty="0"/>
              <a:t>, yükseköğretim kurumlarındaki </a:t>
            </a:r>
            <a:r>
              <a:rPr lang="tr-TR" dirty="0" smtClean="0"/>
              <a:t>niteliğin arttırılması </a:t>
            </a:r>
            <a:r>
              <a:rPr lang="tr-TR" dirty="0"/>
              <a:t>ve kalite güvencesi sistemine </a:t>
            </a:r>
            <a:r>
              <a:rPr lang="tr-TR" dirty="0" smtClean="0"/>
              <a:t>katkı sağlanması </a:t>
            </a:r>
            <a:r>
              <a:rPr lang="tr-TR" dirty="0"/>
              <a:t>amacıyla yükseköğretim kurumunun</a:t>
            </a:r>
            <a:r>
              <a:rPr lang="tr-TR" dirty="0" smtClean="0"/>
              <a:t>; eğitim </a:t>
            </a:r>
            <a:r>
              <a:rPr lang="tr-TR" dirty="0"/>
              <a:t>ve öğretim, araştırma ve geliştirme, </a:t>
            </a:r>
            <a:r>
              <a:rPr lang="tr-TR" dirty="0" smtClean="0"/>
              <a:t>toplumsal katkı </a:t>
            </a:r>
            <a:r>
              <a:rPr lang="tr-TR" dirty="0"/>
              <a:t>ve idari hizmetlerinin kalite düzeylerine </a:t>
            </a:r>
            <a:r>
              <a:rPr lang="tr-TR" dirty="0" smtClean="0"/>
              <a:t>ilişkin kurumsal </a:t>
            </a:r>
            <a:r>
              <a:rPr lang="tr-TR" dirty="0"/>
              <a:t>dış değerlendirme </a:t>
            </a:r>
            <a:r>
              <a:rPr lang="tr-TR" dirty="0" smtClean="0"/>
              <a:t>çalışmalarını değerlendirir</a:t>
            </a:r>
            <a:r>
              <a:rPr lang="tr-TR" dirty="0"/>
              <a:t>. </a:t>
            </a:r>
            <a:r>
              <a:rPr lang="tr-TR" dirty="0" smtClean="0"/>
              <a:t> Diğer </a:t>
            </a:r>
            <a:r>
              <a:rPr lang="tr-TR" dirty="0"/>
              <a:t>bir ifadeyle; </a:t>
            </a:r>
            <a:r>
              <a:rPr lang="tr-TR" dirty="0" smtClean="0"/>
              <a:t> kurumun fotoğrafını çeker</a:t>
            </a:r>
            <a:r>
              <a:rPr lang="tr-TR" dirty="0"/>
              <a:t>.</a:t>
            </a:r>
          </a:p>
          <a:p>
            <a:pPr algn="just"/>
            <a:r>
              <a:rPr lang="tr-TR" dirty="0"/>
              <a:t>YÖKAK, yükseköğretim kurumlarınca </a:t>
            </a:r>
            <a:r>
              <a:rPr lang="tr-TR" dirty="0" smtClean="0"/>
              <a:t>hazırlanan Kurum </a:t>
            </a:r>
            <a:r>
              <a:rPr lang="tr-TR" dirty="0"/>
              <a:t>İç Değerlendirme Raporları (KİDR) </a:t>
            </a:r>
            <a:r>
              <a:rPr lang="tr-TR" dirty="0" smtClean="0"/>
              <a:t>ile kurumların </a:t>
            </a:r>
            <a:r>
              <a:rPr lang="tr-TR" dirty="0"/>
              <a:t>kendi iç kalite güvencesi </a:t>
            </a:r>
            <a:r>
              <a:rPr lang="tr-TR" dirty="0" smtClean="0"/>
              <a:t>sistemlerinin değerlendirilmesini </a:t>
            </a:r>
            <a:r>
              <a:rPr lang="tr-TR" dirty="0"/>
              <a:t>sağlamaktadır.</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31260" y="170732"/>
            <a:ext cx="2082912" cy="648000"/>
          </a:xfrm>
          <a:prstGeom prst="rect">
            <a:avLst/>
          </a:prstGeom>
        </p:spPr>
      </p:pic>
    </p:spTree>
    <p:extLst>
      <p:ext uri="{BB962C8B-B14F-4D97-AF65-F5344CB8AC3E}">
        <p14:creationId xmlns:p14="http://schemas.microsoft.com/office/powerpoint/2010/main" val="3248908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smtClean="0"/>
              <a:t>Eğitimin Konu Başlıkları</a:t>
            </a:r>
            <a:endParaRPr lang="tr-TR" cap="none" dirty="0"/>
          </a:p>
        </p:txBody>
      </p:sp>
      <p:sp>
        <p:nvSpPr>
          <p:cNvPr id="5" name="İçerik Yer Tutucusu 4"/>
          <p:cNvSpPr>
            <a:spLocks noGrp="1"/>
          </p:cNvSpPr>
          <p:nvPr>
            <p:ph idx="1"/>
          </p:nvPr>
        </p:nvSpPr>
        <p:spPr>
          <a:xfrm>
            <a:off x="2231136" y="2483669"/>
            <a:ext cx="7729728" cy="3101983"/>
          </a:xfrm>
        </p:spPr>
        <p:txBody>
          <a:bodyPr>
            <a:noAutofit/>
          </a:bodyPr>
          <a:lstStyle/>
          <a:p>
            <a:pPr marL="457200" indent="-457200" algn="just">
              <a:buFont typeface="+mj-lt"/>
              <a:buAutoNum type="arabicPeriod"/>
            </a:pPr>
            <a:r>
              <a:rPr lang="tr-TR" sz="2000" dirty="0"/>
              <a:t>YÖKAK Ne Zaman Kuruldu</a:t>
            </a:r>
            <a:r>
              <a:rPr lang="tr-TR" sz="2000" dirty="0" smtClean="0"/>
              <a:t>?</a:t>
            </a:r>
          </a:p>
          <a:p>
            <a:pPr marL="457200" indent="-457200" algn="just">
              <a:buFont typeface="+mj-lt"/>
              <a:buAutoNum type="arabicPeriod"/>
            </a:pPr>
            <a:r>
              <a:rPr lang="tr-TR" sz="2000" dirty="0"/>
              <a:t>YÖKAK Kimlerden Oluşur? </a:t>
            </a:r>
            <a:endParaRPr lang="tr-TR" sz="2000" dirty="0" smtClean="0"/>
          </a:p>
          <a:p>
            <a:pPr marL="457200" indent="-457200" algn="just">
              <a:buFont typeface="+mj-lt"/>
              <a:buAutoNum type="arabicPeriod"/>
            </a:pPr>
            <a:r>
              <a:rPr lang="tr-TR" sz="2000" dirty="0"/>
              <a:t>YÖKAK’ın En Temel Hedefi Nedir</a:t>
            </a:r>
            <a:r>
              <a:rPr lang="tr-TR" sz="2000" dirty="0" smtClean="0"/>
              <a:t>?</a:t>
            </a:r>
          </a:p>
          <a:p>
            <a:pPr marL="457200" indent="-457200" algn="just">
              <a:buFont typeface="+mj-lt"/>
              <a:buAutoNum type="arabicPeriod"/>
            </a:pPr>
            <a:r>
              <a:rPr lang="tr-TR" sz="2000" dirty="0"/>
              <a:t>YÖKAK, Yükseköğretim Kurumlarını Hangi Ölçütlere Göre Değerlendirir? </a:t>
            </a:r>
            <a:endParaRPr lang="tr-TR" sz="2000" dirty="0" smtClean="0"/>
          </a:p>
          <a:p>
            <a:pPr marL="457200" indent="-457200" algn="just">
              <a:buFont typeface="+mj-lt"/>
              <a:buAutoNum type="arabicPeriod"/>
            </a:pPr>
            <a:r>
              <a:rPr lang="tr-TR" sz="2000" dirty="0"/>
              <a:t>YÖKAK Dereceli Değerlendirme Anahtarı Nedir</a:t>
            </a:r>
            <a:r>
              <a:rPr lang="tr-TR" sz="2000" dirty="0" smtClean="0"/>
              <a:t>?</a:t>
            </a:r>
          </a:p>
          <a:p>
            <a:pPr marL="457200" indent="-457200" algn="just">
              <a:buFont typeface="+mj-lt"/>
              <a:buAutoNum type="arabicPeriod"/>
            </a:pPr>
            <a:r>
              <a:rPr lang="tr-TR" sz="2000" dirty="0"/>
              <a:t>YÖKAK, Yükseköğretim Kurumlarını Nasıl</a:t>
            </a:r>
            <a:br>
              <a:rPr lang="tr-TR" sz="2000" dirty="0"/>
            </a:br>
            <a:r>
              <a:rPr lang="tr-TR" sz="2000" dirty="0"/>
              <a:t>Değerlendirir</a:t>
            </a:r>
            <a:r>
              <a:rPr lang="tr-TR" sz="2000" dirty="0" smtClean="0"/>
              <a:t>?</a:t>
            </a:r>
          </a:p>
          <a:p>
            <a:pPr marL="457200" indent="-457200" algn="just">
              <a:buFont typeface="+mj-lt"/>
              <a:buAutoNum type="arabicPeriod"/>
            </a:pPr>
            <a:endParaRPr lang="tr-TR" sz="2000" dirty="0" smtClean="0"/>
          </a:p>
        </p:txBody>
      </p:sp>
      <p:pic>
        <p:nvPicPr>
          <p:cNvPr id="6" name="Resim 5">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8668" y="-5"/>
            <a:ext cx="2082912" cy="648000"/>
          </a:xfrm>
          <a:prstGeom prst="rect">
            <a:avLst/>
          </a:prstGeom>
        </p:spPr>
      </p:pic>
    </p:spTree>
    <p:extLst>
      <p:ext uri="{BB962C8B-B14F-4D97-AF65-F5344CB8AC3E}">
        <p14:creationId xmlns:p14="http://schemas.microsoft.com/office/powerpoint/2010/main" val="2483959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YÖKAK </a:t>
            </a:r>
            <a:r>
              <a:rPr lang="tr-TR" cap="none" dirty="0" smtClean="0"/>
              <a:t>Ne Zaman Kuruldu?</a:t>
            </a:r>
            <a:endParaRPr lang="tr-TR" cap="none" dirty="0"/>
          </a:p>
        </p:txBody>
      </p:sp>
      <p:sp>
        <p:nvSpPr>
          <p:cNvPr id="3" name="İçerik Yer Tutucusu 2"/>
          <p:cNvSpPr>
            <a:spLocks noGrp="1"/>
          </p:cNvSpPr>
          <p:nvPr>
            <p:ph idx="1"/>
          </p:nvPr>
        </p:nvSpPr>
        <p:spPr/>
        <p:txBody>
          <a:bodyPr>
            <a:normAutofit/>
          </a:bodyPr>
          <a:lstStyle/>
          <a:p>
            <a:pPr algn="just"/>
            <a:r>
              <a:rPr lang="tr-TR" sz="2400" dirty="0"/>
              <a:t>Yükseköğretim Kalite Kurulu (YÖKAK); 23 Temmuz 2015 tarih ve 29423 sayılı Resmi Gazetede yayımlanarak yürürlüğe giren “Yükseköğretim Kalite Güvencesi Yönetmeliği” kapsamında oluşturulmuş ve Yükseköğretim Kurulu’na (YÖK) bağlı bir yapı olarak 1 Temmuz 2017 tarihine kadar faaliyetlerini </a:t>
            </a:r>
            <a:r>
              <a:rPr lang="tr-TR" sz="2400" dirty="0" smtClean="0"/>
              <a:t>yürütmüştür.</a:t>
            </a:r>
            <a:endParaRPr lang="tr-TR" sz="2400" dirty="0"/>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31260" y="170732"/>
            <a:ext cx="2082912" cy="648000"/>
          </a:xfrm>
          <a:prstGeom prst="rect">
            <a:avLst/>
          </a:prstGeom>
        </p:spPr>
      </p:pic>
    </p:spTree>
    <p:extLst>
      <p:ext uri="{BB962C8B-B14F-4D97-AF65-F5344CB8AC3E}">
        <p14:creationId xmlns:p14="http://schemas.microsoft.com/office/powerpoint/2010/main" val="2868113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YÖKAK </a:t>
            </a:r>
            <a:r>
              <a:rPr lang="tr-TR" cap="none" dirty="0" smtClean="0"/>
              <a:t>Ne Zaman Kuruldu?</a:t>
            </a:r>
            <a:endParaRPr lang="tr-TR" cap="none" dirty="0"/>
          </a:p>
        </p:txBody>
      </p:sp>
      <p:sp>
        <p:nvSpPr>
          <p:cNvPr id="3" name="İçerik Yer Tutucusu 2"/>
          <p:cNvSpPr>
            <a:spLocks noGrp="1"/>
          </p:cNvSpPr>
          <p:nvPr>
            <p:ph idx="1"/>
          </p:nvPr>
        </p:nvSpPr>
        <p:spPr/>
        <p:txBody>
          <a:bodyPr>
            <a:normAutofit/>
          </a:bodyPr>
          <a:lstStyle/>
          <a:p>
            <a:pPr algn="just"/>
            <a:r>
              <a:rPr lang="tr-TR" sz="2400" dirty="0"/>
              <a:t>YÖKAK, 1 Temmuz 2017 tarihli 7033 sayılı "Sanayinin Geliştirilmesi ve Üretimin Desteklenmesi Amacıyla Bazı Kanun ve Kanun Hükmünde Kararnamelerde Değişiklik Yapılmasına Dair Kanun" ile 2547 sayılı Yükseköğretim Kanunu’na eklenen Ek Madde 35 hükümlerine göre yeniden yapılandırılmıştır. Söz konusu yasal düzenleme ile idari ve mali özerkliğe sahip, kamu tüzel kişiliğini haiz ve özel bütçeli bir yapı haline gelmiştir.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31260" y="170732"/>
            <a:ext cx="2082912" cy="648000"/>
          </a:xfrm>
          <a:prstGeom prst="rect">
            <a:avLst/>
          </a:prstGeom>
        </p:spPr>
      </p:pic>
    </p:spTree>
    <p:extLst>
      <p:ext uri="{BB962C8B-B14F-4D97-AF65-F5344CB8AC3E}">
        <p14:creationId xmlns:p14="http://schemas.microsoft.com/office/powerpoint/2010/main" val="191355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YÖKAK </a:t>
            </a:r>
            <a:r>
              <a:rPr lang="tr-TR" cap="none" dirty="0" smtClean="0"/>
              <a:t>Kimlerden Oluşur? </a:t>
            </a:r>
            <a:endParaRPr lang="tr-TR" cap="none" dirty="0"/>
          </a:p>
        </p:txBody>
      </p:sp>
      <p:sp>
        <p:nvSpPr>
          <p:cNvPr id="5" name="İçerik Yer Tutucusu 4"/>
          <p:cNvSpPr>
            <a:spLocks noGrp="1"/>
          </p:cNvSpPr>
          <p:nvPr>
            <p:ph idx="1"/>
          </p:nvPr>
        </p:nvSpPr>
        <p:spPr/>
        <p:txBody>
          <a:bodyPr>
            <a:noAutofit/>
          </a:bodyPr>
          <a:lstStyle/>
          <a:p>
            <a:pPr algn="just"/>
            <a:r>
              <a:rPr lang="tr-TR" dirty="0"/>
              <a:t>YÖKAK, Kurul ve Başkandan oluşur. Kurul’un Başkan dahil olmak üzere 13 üyesi bulunmaktadır </a:t>
            </a:r>
            <a:r>
              <a:rPr lang="tr-TR" dirty="0" smtClean="0"/>
              <a:t>.</a:t>
            </a:r>
          </a:p>
          <a:p>
            <a:pPr lvl="1" algn="just"/>
            <a:r>
              <a:rPr lang="tr-TR" dirty="0"/>
              <a:t>Yükseköğretim Kurulu Genel Kurulu tarafından seçilen 3 </a:t>
            </a:r>
            <a:r>
              <a:rPr lang="tr-TR" dirty="0" smtClean="0"/>
              <a:t>üye</a:t>
            </a:r>
          </a:p>
          <a:p>
            <a:pPr lvl="1" algn="just"/>
            <a:r>
              <a:rPr lang="tr-TR" dirty="0"/>
              <a:t>Üniversitelerarası Kurul (ÜAK) tarafından seçilen 3 </a:t>
            </a:r>
            <a:r>
              <a:rPr lang="tr-TR" dirty="0" smtClean="0"/>
              <a:t>üye</a:t>
            </a:r>
          </a:p>
          <a:p>
            <a:pPr lvl="1" algn="just"/>
            <a:r>
              <a:rPr lang="tr-TR" dirty="0"/>
              <a:t>Millî Eğitim Bakanlığı (MEB) tarafından seçilen 1 </a:t>
            </a:r>
            <a:r>
              <a:rPr lang="tr-TR" dirty="0" smtClean="0"/>
              <a:t>üye</a:t>
            </a:r>
          </a:p>
          <a:p>
            <a:pPr lvl="1" algn="just"/>
            <a:r>
              <a:rPr lang="tr-TR" dirty="0"/>
              <a:t>Mesleki Yeterlilik Kurumunu (MYK) temsilen 1 </a:t>
            </a:r>
            <a:r>
              <a:rPr lang="tr-TR" dirty="0" smtClean="0"/>
              <a:t>üye</a:t>
            </a:r>
          </a:p>
          <a:p>
            <a:pPr lvl="1" algn="just"/>
            <a:r>
              <a:rPr lang="tr-TR" dirty="0"/>
              <a:t>Türk Akreditasyon Kurumunu (TÜRKAK) temsilen 1 </a:t>
            </a:r>
            <a:r>
              <a:rPr lang="tr-TR" dirty="0" smtClean="0"/>
              <a:t>üye</a:t>
            </a:r>
          </a:p>
          <a:p>
            <a:pPr lvl="1" algn="just"/>
            <a:r>
              <a:rPr lang="tr-TR" dirty="0"/>
              <a:t>Türkiye Bilimsel ve Teknolojik Araştırma Kurumunu (TÜBİTAK) temsilen 1 </a:t>
            </a:r>
            <a:r>
              <a:rPr lang="tr-TR" dirty="0" smtClean="0"/>
              <a:t>üye</a:t>
            </a:r>
          </a:p>
          <a:p>
            <a:pPr lvl="1" algn="just"/>
            <a:r>
              <a:rPr lang="tr-TR" dirty="0"/>
              <a:t>Türkiye Sağlık Enstitüleri Başkanlığını (TÜSEB) temsilen 1 </a:t>
            </a:r>
            <a:r>
              <a:rPr lang="tr-TR" dirty="0" smtClean="0"/>
              <a:t>üye</a:t>
            </a:r>
          </a:p>
          <a:p>
            <a:pPr lvl="1" algn="just"/>
            <a:r>
              <a:rPr lang="tr-TR" dirty="0"/>
              <a:t>Türkiye Odalar ve Borsalar Birliğini (TOBB) temsilen 1 </a:t>
            </a:r>
            <a:r>
              <a:rPr lang="tr-TR" dirty="0" smtClean="0"/>
              <a:t>üye</a:t>
            </a:r>
          </a:p>
          <a:p>
            <a:pPr lvl="1" algn="just"/>
            <a:r>
              <a:rPr lang="tr-TR" dirty="0"/>
              <a:t>Öğrenci temsilcisi 1 üye</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31260" y="170732"/>
            <a:ext cx="2082912" cy="648000"/>
          </a:xfrm>
          <a:prstGeom prst="rect">
            <a:avLst/>
          </a:prstGeom>
        </p:spPr>
      </p:pic>
    </p:spTree>
    <p:extLst>
      <p:ext uri="{BB962C8B-B14F-4D97-AF65-F5344CB8AC3E}">
        <p14:creationId xmlns:p14="http://schemas.microsoft.com/office/powerpoint/2010/main" val="3303457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YÖKAK’ın En Temel Hedefi Nedir?</a:t>
            </a:r>
            <a:endParaRPr lang="tr-TR" cap="none" dirty="0"/>
          </a:p>
        </p:txBody>
      </p:sp>
      <p:sp>
        <p:nvSpPr>
          <p:cNvPr id="3" name="İçerik Yer Tutucusu 2"/>
          <p:cNvSpPr>
            <a:spLocks noGrp="1"/>
          </p:cNvSpPr>
          <p:nvPr>
            <p:ph idx="1"/>
          </p:nvPr>
        </p:nvSpPr>
        <p:spPr/>
        <p:txBody>
          <a:bodyPr>
            <a:normAutofit/>
          </a:bodyPr>
          <a:lstStyle/>
          <a:p>
            <a:pPr algn="just"/>
            <a:r>
              <a:rPr lang="tr-TR" sz="2400" dirty="0" smtClean="0"/>
              <a:t>Yükseköğretim </a:t>
            </a:r>
            <a:r>
              <a:rPr lang="tr-TR" sz="2400" dirty="0"/>
              <a:t>kurumlarının eğitim ve öğretim süreçlerinin, araştırma ve geliştirme etkinliklerinin, idari yapılarının ve toplumsal katkı mekanizmalarının kalite güvencesi açısından değerlendirilmesi, kurumların gelişmeye açık yanlarının belirlenmesi ve sürekli iyileşmelerine katkı sunulmasıdır.</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31260" y="170732"/>
            <a:ext cx="2082912" cy="648000"/>
          </a:xfrm>
          <a:prstGeom prst="rect">
            <a:avLst/>
          </a:prstGeom>
        </p:spPr>
      </p:pic>
    </p:spTree>
    <p:extLst>
      <p:ext uri="{BB962C8B-B14F-4D97-AF65-F5344CB8AC3E}">
        <p14:creationId xmlns:p14="http://schemas.microsoft.com/office/powerpoint/2010/main" val="1687024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YÖKAK, </a:t>
            </a:r>
            <a:r>
              <a:rPr lang="tr-TR" cap="none" dirty="0" smtClean="0"/>
              <a:t>Yükseköğretim Kurumlarını Hangi Ölçütlere Göre Değerlendirir? </a:t>
            </a:r>
            <a:endParaRPr lang="tr-TR" dirty="0"/>
          </a:p>
        </p:txBody>
      </p:sp>
      <p:sp>
        <p:nvSpPr>
          <p:cNvPr id="3" name="İçerik Yer Tutucusu 2"/>
          <p:cNvSpPr>
            <a:spLocks noGrp="1"/>
          </p:cNvSpPr>
          <p:nvPr>
            <p:ph idx="1"/>
          </p:nvPr>
        </p:nvSpPr>
        <p:spPr/>
        <p:txBody>
          <a:bodyPr>
            <a:noAutofit/>
          </a:bodyPr>
          <a:lstStyle/>
          <a:p>
            <a:pPr algn="just"/>
            <a:r>
              <a:rPr lang="tr-TR" sz="2400" dirty="0" smtClean="0"/>
              <a:t>YÖKAK</a:t>
            </a:r>
            <a:r>
              <a:rPr lang="tr-TR" sz="2400" dirty="0"/>
              <a:t>, değerlendirme süreçlerini değerlendirme ölçütlerine göre yapmaktadır. Bu ölçütler (kriterler), Avrupa Yükseköğrenim Alanında Kalite Güvencesi Standartları ve Yönergelerinde (ESG) yer alan iç kalite güvencesi için standartlar ve yönergelere uyum dikkate alınarak oluşturulmuştur. </a:t>
            </a:r>
            <a:endParaRPr lang="tr-TR" sz="2400" dirty="0" smtClean="0"/>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31260" y="170732"/>
            <a:ext cx="2082912" cy="648000"/>
          </a:xfrm>
          <a:prstGeom prst="rect">
            <a:avLst/>
          </a:prstGeom>
        </p:spPr>
      </p:pic>
    </p:spTree>
    <p:extLst>
      <p:ext uri="{BB962C8B-B14F-4D97-AF65-F5344CB8AC3E}">
        <p14:creationId xmlns:p14="http://schemas.microsoft.com/office/powerpoint/2010/main" val="3259655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YÖKAK, </a:t>
            </a:r>
            <a:r>
              <a:rPr lang="tr-TR" cap="none" dirty="0" smtClean="0"/>
              <a:t>Yükseköğretim Kurumlarını Hangi Ölçütlere Göre Değerlendirir? </a:t>
            </a:r>
            <a:endParaRPr lang="tr-TR" dirty="0"/>
          </a:p>
        </p:txBody>
      </p:sp>
      <p:sp>
        <p:nvSpPr>
          <p:cNvPr id="3" name="İçerik Yer Tutucusu 2"/>
          <p:cNvSpPr>
            <a:spLocks noGrp="1"/>
          </p:cNvSpPr>
          <p:nvPr>
            <p:ph idx="1"/>
          </p:nvPr>
        </p:nvSpPr>
        <p:spPr/>
        <p:txBody>
          <a:bodyPr>
            <a:noAutofit/>
          </a:bodyPr>
          <a:lstStyle/>
          <a:p>
            <a:pPr algn="just"/>
            <a:r>
              <a:rPr lang="tr-TR" sz="2400" dirty="0" smtClean="0"/>
              <a:t>ESG </a:t>
            </a:r>
            <a:r>
              <a:rPr lang="tr-TR" sz="2400" dirty="0"/>
              <a:t>standartları daha çok yükseköğretim kurumlarının eğitim ve öğretim etkinlikleri ile bağlı diğer bir grup etkinliğe odaklanırken; YÖKAK’ın ölçütleri Türk yükseköğretim sisteminin yapısı ve işleyişi gereği “liderlik, yönetişim ve kalite”, “eğitim ve öğretim”, “araştırma ve geliştirme” ile “toplumsal katkı” boyutlarını da kapsamaktadır. </a:t>
            </a:r>
            <a:endParaRPr lang="tr-TR" sz="2400" dirty="0" smtClean="0"/>
          </a:p>
          <a:p>
            <a:pPr algn="just"/>
            <a:r>
              <a:rPr lang="tr-TR" sz="2400" dirty="0" smtClean="0"/>
              <a:t>Değerlendirme </a:t>
            </a:r>
            <a:r>
              <a:rPr lang="tr-TR" sz="2400" dirty="0"/>
              <a:t>süreçlerinde kullanılan temel araç YÖKAK Dereceli Değerlendirme </a:t>
            </a:r>
            <a:r>
              <a:rPr lang="tr-TR" sz="2400" dirty="0" smtClean="0"/>
              <a:t> Anahtarı’dır</a:t>
            </a:r>
            <a:r>
              <a:rPr lang="tr-TR" sz="2400" dirty="0"/>
              <a:t>.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31260" y="170732"/>
            <a:ext cx="2082912" cy="648000"/>
          </a:xfrm>
          <a:prstGeom prst="rect">
            <a:avLst/>
          </a:prstGeom>
        </p:spPr>
      </p:pic>
    </p:spTree>
    <p:extLst>
      <p:ext uri="{BB962C8B-B14F-4D97-AF65-F5344CB8AC3E}">
        <p14:creationId xmlns:p14="http://schemas.microsoft.com/office/powerpoint/2010/main" val="1202708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YÖKAK </a:t>
            </a:r>
            <a:r>
              <a:rPr lang="tr-TR" cap="none" dirty="0" smtClean="0"/>
              <a:t>Dereceli Değerlendirme Anahtarı Nedir?</a:t>
            </a:r>
            <a:endParaRPr lang="tr-TR" cap="none" dirty="0"/>
          </a:p>
        </p:txBody>
      </p:sp>
      <p:sp>
        <p:nvSpPr>
          <p:cNvPr id="3" name="İçerik Yer Tutucusu 2"/>
          <p:cNvSpPr>
            <a:spLocks noGrp="1"/>
          </p:cNvSpPr>
          <p:nvPr>
            <p:ph idx="1"/>
          </p:nvPr>
        </p:nvSpPr>
        <p:spPr/>
        <p:txBody>
          <a:bodyPr/>
          <a:lstStyle/>
          <a:p>
            <a:pPr algn="just"/>
            <a:r>
              <a:rPr lang="tr-TR" dirty="0" smtClean="0"/>
              <a:t>Yükseköğretim </a:t>
            </a:r>
            <a:r>
              <a:rPr lang="tr-TR" dirty="0"/>
              <a:t>kurumlarının; iç değerlendirme çalışmalarında, Kurum İç Değerlendirme Raporu (KİDR) yazımında ve aynı zamanda dış değerlendirme süreçlerinde kullanılan rubrik tarzında geliştirilmiş bir ölçme aracıdır. </a:t>
            </a:r>
            <a:endParaRPr lang="tr-TR" dirty="0" smtClean="0"/>
          </a:p>
          <a:p>
            <a:pPr algn="just"/>
            <a:r>
              <a:rPr lang="tr-TR" dirty="0" smtClean="0"/>
              <a:t>Bu </a:t>
            </a:r>
            <a:r>
              <a:rPr lang="tr-TR" dirty="0"/>
              <a:t>araç; dört ana başlık altındaki ölçütler ve alt ölçütlerden oluşmaktadır. </a:t>
            </a:r>
            <a:endParaRPr lang="tr-TR" dirty="0" smtClean="0"/>
          </a:p>
          <a:p>
            <a:pPr algn="just"/>
            <a:r>
              <a:rPr lang="tr-TR" dirty="0" smtClean="0"/>
              <a:t>YÖKAK </a:t>
            </a:r>
            <a:r>
              <a:rPr lang="tr-TR" dirty="0"/>
              <a:t>Dereceli Değerlendirme Anahtarı’nda her bir alt ölçüt için kalite güvencesi süreç ya da mekanizmaları; planlama, uygulama, kontrol etme ve önlem alma (PUKÖ) döngüsü basamaklarının olgunluk düzeyleri dikkate alınarak tanımlanmıştır.</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31260" y="170732"/>
            <a:ext cx="2082912" cy="648000"/>
          </a:xfrm>
          <a:prstGeom prst="rect">
            <a:avLst/>
          </a:prstGeom>
        </p:spPr>
      </p:pic>
    </p:spTree>
    <p:extLst>
      <p:ext uri="{BB962C8B-B14F-4D97-AF65-F5344CB8AC3E}">
        <p14:creationId xmlns:p14="http://schemas.microsoft.com/office/powerpoint/2010/main" val="2191505293"/>
      </p:ext>
    </p:extLst>
  </p:cSld>
  <p:clrMapOvr>
    <a:masterClrMapping/>
  </p:clrMapOvr>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58713</TotalTime>
  <Words>583</Words>
  <Application>Microsoft Office PowerPoint</Application>
  <PresentationFormat>Özel</PresentationFormat>
  <Paragraphs>39</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Paket</vt:lpstr>
      <vt:lpstr>Yükseköğretim Kalite Kurulu (YÖKAK)  Kalite Eğitimleri Serisi</vt:lpstr>
      <vt:lpstr>Eğitimin Konu Başlıkları</vt:lpstr>
      <vt:lpstr>YÖKAK Ne Zaman Kuruldu?</vt:lpstr>
      <vt:lpstr>YÖKAK Ne Zaman Kuruldu?</vt:lpstr>
      <vt:lpstr>YÖKAK Kimlerden Oluşur? </vt:lpstr>
      <vt:lpstr>YÖKAK’ın En Temel Hedefi Nedir?</vt:lpstr>
      <vt:lpstr>YÖKAK, Yükseköğretim Kurumlarını Hangi Ölçütlere Göre Değerlendirir? </vt:lpstr>
      <vt:lpstr>YÖKAK, Yükseköğretim Kurumlarını Hangi Ölçütlere Göre Değerlendirir? </vt:lpstr>
      <vt:lpstr>YÖKAK Dereceli Değerlendirme Anahtarı Nedir?</vt:lpstr>
      <vt:lpstr>PowerPoint Sunusu</vt:lpstr>
      <vt:lpstr>YÖKAK, Yükseköğretim Kurumlarını Nasıl Değerlendirir?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127</cp:revision>
  <dcterms:created xsi:type="dcterms:W3CDTF">2021-10-23T00:07:47Z</dcterms:created>
  <dcterms:modified xsi:type="dcterms:W3CDTF">2023-12-07T09:39:31Z</dcterms:modified>
</cp:coreProperties>
</file>