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0"/>
  </p:notesMasterIdLst>
  <p:sldIdLst>
    <p:sldId id="256" r:id="rId2"/>
    <p:sldId id="264" r:id="rId3"/>
    <p:sldId id="258" r:id="rId4"/>
    <p:sldId id="257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90"/>
  </p:normalViewPr>
  <p:slideViewPr>
    <p:cSldViewPr snapToGrid="0" snapToObjects="1">
      <p:cViewPr>
        <p:scale>
          <a:sx n="80" d="100"/>
          <a:sy n="80" d="100"/>
        </p:scale>
        <p:origin x="-768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C34D7D2-4820-3546-9D0D-836CDB550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cap="none" dirty="0" smtClean="0">
                <a:solidFill>
                  <a:srgbClr val="00B050"/>
                </a:solidFill>
              </a:rPr>
              <a:t>Program Yeterlilikleri</a:t>
            </a:r>
            <a:r>
              <a:rPr lang="tr-TR" b="1" cap="none" dirty="0">
                <a:solidFill>
                  <a:srgbClr val="00B050"/>
                </a:solidFill>
              </a:rPr>
              <a:t/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b="1" cap="none" dirty="0" smtClean="0">
                <a:solidFill>
                  <a:srgbClr val="00B050"/>
                </a:solidFill>
              </a:rPr>
              <a:t/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sz="4000" b="1" i="1" cap="none" dirty="0">
                <a:solidFill>
                  <a:srgbClr val="00B050"/>
                </a:solidFill>
              </a:rPr>
              <a:t>Kalite Eğitimleri </a:t>
            </a:r>
            <a:r>
              <a:rPr lang="tr-TR" sz="4000" b="1" i="1" cap="none" dirty="0" smtClean="0">
                <a:solidFill>
                  <a:srgbClr val="00B050"/>
                </a:solidFill>
              </a:rPr>
              <a:t>Serisi</a:t>
            </a:r>
            <a:r>
              <a:rPr lang="tr-TR" b="1" cap="none" dirty="0" smtClean="0">
                <a:solidFill>
                  <a:srgbClr val="00B050"/>
                </a:solidFill>
              </a:rPr>
              <a:t> </a:t>
            </a:r>
            <a:endParaRPr lang="tr-TR" b="1" dirty="0">
              <a:solidFill>
                <a:srgbClr val="00B050"/>
              </a:solidFill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  <p:sp>
        <p:nvSpPr>
          <p:cNvPr id="5" name="Metin Yer Tutucusu 2"/>
          <p:cNvSpPr txBox="1">
            <a:spLocks/>
          </p:cNvSpPr>
          <p:nvPr/>
        </p:nvSpPr>
        <p:spPr>
          <a:xfrm>
            <a:off x="2695194" y="4352465"/>
            <a:ext cx="6801612" cy="126508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i="1" smtClean="0"/>
              <a:t>Kalite Yönetimi Koordinatörlüğü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45230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Eğitimin Konu Başlıkları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231136" y="2483669"/>
            <a:ext cx="7729728" cy="3101983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Program Yeterliliği Nedir</a:t>
            </a:r>
            <a:r>
              <a:rPr lang="tr-TR" sz="2400" dirty="0" smtClean="0"/>
              <a:t>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Program Yeterliliği Nasıl Hazırlanır</a:t>
            </a:r>
            <a:r>
              <a:rPr lang="tr-TR" sz="2400" dirty="0" smtClean="0"/>
              <a:t>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 smtClean="0"/>
              <a:t> </a:t>
            </a:r>
            <a:r>
              <a:rPr lang="tr-TR" sz="2400" dirty="0"/>
              <a:t>Program Yeterlilikleri İle Derslerin </a:t>
            </a:r>
            <a:r>
              <a:rPr lang="tr-TR" sz="2400" dirty="0" smtClean="0"/>
              <a:t>İlişkilendirilmesi</a:t>
            </a:r>
          </a:p>
          <a:p>
            <a:pPr marL="457200" indent="-457200" algn="just">
              <a:buFont typeface="+mj-lt"/>
              <a:buAutoNum type="arabicPeriod"/>
            </a:pPr>
            <a:endParaRPr lang="tr-TR" sz="2400" dirty="0" smtClean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9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Program Yeterliliği Nedir?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Program yeterlilikleri; öğrencilerin programdan mezun oluncaya kadar kazanmaları gereken bilgi, beceri ve yetkinlikleri tanımlayan ifadelerdir. </a:t>
            </a:r>
          </a:p>
          <a:p>
            <a:pPr algn="just"/>
            <a:r>
              <a:rPr lang="tr-TR" dirty="0"/>
              <a:t>Program yeterliliklerinin belirlenmesinde nasıl bir program istiyoruz, nasıl bir mezun istiyoruz sorularına yanıt ararız. 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088" y="17179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3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Program Yeterliliği Nedir?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Her </a:t>
            </a:r>
            <a:r>
              <a:rPr lang="tr-TR" dirty="0"/>
              <a:t>program için TYYÇ (Türkiye Yükseköğretim Yeterlilikler Çerçevesine)’ye göre lisans, yüksek lisans ve doktora program </a:t>
            </a:r>
            <a:r>
              <a:rPr lang="tr-TR" dirty="0" smtClean="0"/>
              <a:t>yeterlilikleri </a:t>
            </a:r>
            <a:r>
              <a:rPr lang="tr-TR" dirty="0"/>
              <a:t>(bilgi, beceri ve yetkinliklerini) gözden </a:t>
            </a:r>
            <a:r>
              <a:rPr lang="tr-TR" dirty="0" smtClean="0"/>
              <a:t>geçirilmeli</a:t>
            </a:r>
            <a:r>
              <a:rPr lang="tr-TR" dirty="0"/>
              <a:t>, özellikle yüksek lisans ve doktorada </a:t>
            </a:r>
            <a:r>
              <a:rPr lang="tr-TR" b="1" dirty="0"/>
              <a:t>program yeterlilikleri beceri ve yetkinlik ağırlıklı olmak üzere yazılmalıdır.</a:t>
            </a:r>
          </a:p>
          <a:p>
            <a:pPr marL="0" indent="0" algn="just">
              <a:buNone/>
            </a:pPr>
            <a:r>
              <a:rPr lang="tr-TR" dirty="0" smtClean="0"/>
              <a:t>Program </a:t>
            </a:r>
            <a:r>
              <a:rPr lang="tr-TR" dirty="0"/>
              <a:t>yeterlilikleri her düzeyde (örneğin lisans, yüksek lisans) birbirinden farklı olmalıdır.  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088" y="17179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52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Program Yeterliliği Nasıl Hazırlanır?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231136" y="2333244"/>
            <a:ext cx="7729728" cy="3101983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tr-TR" dirty="0" smtClean="0"/>
              <a:t>1. Öncelikle </a:t>
            </a:r>
            <a:r>
              <a:rPr lang="tr-TR" dirty="0"/>
              <a:t>programın </a:t>
            </a:r>
            <a:r>
              <a:rPr lang="tr-TR" b="1" dirty="0"/>
              <a:t>eğitim amaçları ve hedefleri</a:t>
            </a:r>
            <a:r>
              <a:rPr lang="tr-TR" dirty="0"/>
              <a:t> oluşturulur. </a:t>
            </a:r>
          </a:p>
          <a:p>
            <a:pPr marL="0" lvl="0" indent="0" algn="just">
              <a:buNone/>
            </a:pPr>
            <a:r>
              <a:rPr lang="tr-TR" dirty="0" smtClean="0"/>
              <a:t>2. Program </a:t>
            </a:r>
            <a:r>
              <a:rPr lang="tr-TR" dirty="0"/>
              <a:t>yeterlilikleri </a:t>
            </a:r>
            <a:r>
              <a:rPr lang="tr-TR" b="1" dirty="0"/>
              <a:t>açık, gözlenebilir ve ölçülebilir</a:t>
            </a:r>
            <a:r>
              <a:rPr lang="tr-TR" dirty="0"/>
              <a:t> olarak ifade edilmelidir.</a:t>
            </a:r>
          </a:p>
          <a:p>
            <a:pPr marL="0" lvl="0" indent="0" algn="just">
              <a:buNone/>
            </a:pPr>
            <a:r>
              <a:rPr lang="tr-TR" dirty="0" smtClean="0"/>
              <a:t>3. Program </a:t>
            </a:r>
            <a:r>
              <a:rPr lang="tr-TR" dirty="0"/>
              <a:t>yeterliliklerini </a:t>
            </a:r>
            <a:r>
              <a:rPr lang="tr-TR" b="1" dirty="0"/>
              <a:t>ulusal ve alan yeterliklerine</a:t>
            </a:r>
            <a:r>
              <a:rPr lang="tr-TR" dirty="0"/>
              <a:t> dayalı olarak belirlenir. </a:t>
            </a:r>
          </a:p>
          <a:p>
            <a:pPr marL="0" lvl="0" indent="0" algn="just">
              <a:buNone/>
            </a:pPr>
            <a:r>
              <a:rPr lang="tr-TR" dirty="0" smtClean="0"/>
              <a:t>4. Program </a:t>
            </a:r>
            <a:r>
              <a:rPr lang="tr-TR" dirty="0"/>
              <a:t>yeterlilikleri </a:t>
            </a:r>
            <a:r>
              <a:rPr lang="tr-TR" b="1" dirty="0"/>
              <a:t>bilgi, beceri ve yetkinlik</a:t>
            </a:r>
            <a:r>
              <a:rPr lang="tr-TR" dirty="0"/>
              <a:t> başlıkları altında oluşturulabilir.</a:t>
            </a:r>
          </a:p>
          <a:p>
            <a:pPr lvl="1" algn="just"/>
            <a:r>
              <a:rPr lang="tr-TR" b="1" dirty="0"/>
              <a:t>Bilgi:</a:t>
            </a:r>
            <a:r>
              <a:rPr lang="tr-TR" dirty="0"/>
              <a:t> Herhangi bir çalışma ya da araştırma alanı ile ilgili gerçeklerin, ilkelerin, teorilerin ve uygulamaların bütünüdür. </a:t>
            </a:r>
          </a:p>
          <a:p>
            <a:pPr lvl="1" algn="just"/>
            <a:r>
              <a:rPr lang="tr-TR" b="1" dirty="0"/>
              <a:t>Beceri:</a:t>
            </a:r>
            <a:r>
              <a:rPr lang="tr-TR" dirty="0"/>
              <a:t> Bilgiyi uygulayabilme, problemleri çözebilme ve görevleri tamamlayabilmek için bilgiyi kullanabilme yeteneğidir. </a:t>
            </a:r>
          </a:p>
          <a:p>
            <a:pPr lvl="1" algn="just"/>
            <a:r>
              <a:rPr lang="tr-TR" b="1" dirty="0"/>
              <a:t>Yetkinlik:</a:t>
            </a:r>
            <a:r>
              <a:rPr lang="tr-TR" dirty="0"/>
              <a:t> Bilgiyi kişisel, sosyal ve/veya metodolojik becerileri iş ve çalışma ortamları ile mesleki ve kişisel gelişim konusunda kullanabilme yeteneğidir. </a:t>
            </a:r>
          </a:p>
          <a:p>
            <a:pPr marL="457200" lvl="0" indent="-457200" algn="just">
              <a:buFont typeface="+mj-lt"/>
              <a:buAutoNum type="arabicPeriod"/>
            </a:pPr>
            <a:endParaRPr lang="tr-TR" dirty="0"/>
          </a:p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088" y="17179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85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Program Yeterliliği Nasıl Hazırlanır?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 smtClean="0"/>
              <a:t>5. Programa </a:t>
            </a:r>
            <a:r>
              <a:rPr lang="tr-TR" dirty="0"/>
              <a:t>ilişkin içerik ve yapı oluşturulur. </a:t>
            </a:r>
          </a:p>
          <a:p>
            <a:pPr marL="0" lvl="0" indent="0">
              <a:buNone/>
            </a:pPr>
            <a:r>
              <a:rPr lang="tr-TR" dirty="0"/>
              <a:t>6. Programın yeterliliği karşılayacağı varsayılan dersleri belirlenir.</a:t>
            </a:r>
          </a:p>
          <a:p>
            <a:pPr marL="0" lvl="0" indent="0">
              <a:buNone/>
            </a:pPr>
            <a:r>
              <a:rPr lang="tr-TR" dirty="0"/>
              <a:t>7. Derslerin öğrenme çıktıları oluşturulur.</a:t>
            </a:r>
          </a:p>
          <a:p>
            <a:pPr marL="0" lvl="0" indent="0">
              <a:buNone/>
            </a:pPr>
            <a:r>
              <a:rPr lang="tr-TR" dirty="0"/>
              <a:t>8. Öğretme-öğrenme süreçleri ve değerlendirme yöntemleri kararlaştırılır.</a:t>
            </a:r>
          </a:p>
          <a:p>
            <a:pPr marL="0" lvl="0" indent="0">
              <a:buNone/>
            </a:pPr>
            <a:r>
              <a:rPr lang="tr-TR" dirty="0"/>
              <a:t>9. Dersin iş yükü ve AKTS kredisi belirlenir. 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088" y="17179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82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l="2151" t="2735" r="1529" b="3994"/>
          <a:stretch/>
        </p:blipFill>
        <p:spPr>
          <a:xfrm>
            <a:off x="3004185" y="914398"/>
            <a:ext cx="5760720" cy="49491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Resim 2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088" y="17179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700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Program Yeterlilikleri İle Derslerin İlişkilendirilmesi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Program yeterlilikleri belirlendikten sonra, hazırlanan ders planlarındaki çıktılar ile program yeterlilikleri arasındaki ilişki belirlenmelidir. </a:t>
            </a:r>
          </a:p>
          <a:p>
            <a:pPr algn="just"/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759543"/>
              </p:ext>
            </p:extLst>
          </p:nvPr>
        </p:nvGraphicFramePr>
        <p:xfrm>
          <a:off x="3670715" y="3524246"/>
          <a:ext cx="5022018" cy="237619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004182"/>
                <a:gridCol w="1004182"/>
                <a:gridCol w="1004182"/>
                <a:gridCol w="1004736"/>
                <a:gridCol w="1004736"/>
              </a:tblGrid>
              <a:tr h="29702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PY1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PY2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PY3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PY4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702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Ders 1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702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 dirty="0">
                          <a:solidFill>
                            <a:schemeClr val="tx1"/>
                          </a:solidFill>
                          <a:effectLst/>
                        </a:rPr>
                        <a:t>Ders 2 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702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Ders 3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702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Ders 4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702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 dirty="0">
                          <a:solidFill>
                            <a:schemeClr val="tx1"/>
                          </a:solidFill>
                          <a:effectLst/>
                        </a:rPr>
                        <a:t>Ders 5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702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Ders 6 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702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Ders 7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kern="12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Resim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088" y="17179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257895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58599</TotalTime>
  <Words>342</Words>
  <Application>Microsoft Office PowerPoint</Application>
  <PresentationFormat>Özel</PresentationFormat>
  <Paragraphs>68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Paket</vt:lpstr>
      <vt:lpstr>Program Yeterlilikleri  Kalite Eğitimleri Serisi </vt:lpstr>
      <vt:lpstr>Eğitimin Konu Başlıkları</vt:lpstr>
      <vt:lpstr>Program Yeterliliği Nedir? </vt:lpstr>
      <vt:lpstr>Program Yeterliliği Nedir? </vt:lpstr>
      <vt:lpstr>Program Yeterliliği Nasıl Hazırlanır?</vt:lpstr>
      <vt:lpstr>Program Yeterliliği Nasıl Hazırlanır?</vt:lpstr>
      <vt:lpstr>PowerPoint Sunusu</vt:lpstr>
      <vt:lpstr>Program Yeterlilikleri İle Derslerin İlişkilendirilmesi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122</cp:revision>
  <dcterms:created xsi:type="dcterms:W3CDTF">2021-10-23T00:07:47Z</dcterms:created>
  <dcterms:modified xsi:type="dcterms:W3CDTF">2023-12-07T09:33:40Z</dcterms:modified>
</cp:coreProperties>
</file>