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4" r:id="rId1"/>
  </p:sldMasterIdLst>
  <p:notesMasterIdLst>
    <p:notesMasterId r:id="rId12"/>
  </p:notesMasterIdLst>
  <p:sldIdLst>
    <p:sldId id="256" r:id="rId2"/>
    <p:sldId id="265" r:id="rId3"/>
    <p:sldId id="262" r:id="rId4"/>
    <p:sldId id="263" r:id="rId5"/>
    <p:sldId id="257" r:id="rId6"/>
    <p:sldId id="258" r:id="rId7"/>
    <p:sldId id="259" r:id="rId8"/>
    <p:sldId id="260" r:id="rId9"/>
    <p:sldId id="261" r:id="rId10"/>
    <p:sldId id="264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ema Uygulanmış Stil 1 - Vurgu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90"/>
  </p:normalViewPr>
  <p:slideViewPr>
    <p:cSldViewPr snapToGrid="0" snapToObjects="1">
      <p:cViewPr>
        <p:scale>
          <a:sx n="80" d="100"/>
          <a:sy n="80" d="100"/>
        </p:scale>
        <p:origin x="-768" y="-3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37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Şenol Kandemir" userId="71b48b4ca9e48765" providerId="LiveId" clId="{47062EB4-FBD0-45EB-A782-CDF5D64D98BE}"/>
    <pc:docChg chg="custSel addSld delSld modSld">
      <pc:chgData name="Şenol Kandemir" userId="71b48b4ca9e48765" providerId="LiveId" clId="{47062EB4-FBD0-45EB-A782-CDF5D64D98BE}" dt="2023-11-07T20:35:00.505" v="59" actId="47"/>
      <pc:docMkLst>
        <pc:docMk/>
      </pc:docMkLst>
      <pc:sldChg chg="addSp delSp modSp new del mod modClrScheme chgLayout">
        <pc:chgData name="Şenol Kandemir" userId="71b48b4ca9e48765" providerId="LiveId" clId="{47062EB4-FBD0-45EB-A782-CDF5D64D98BE}" dt="2023-11-07T20:35:00.505" v="59" actId="47"/>
        <pc:sldMkLst>
          <pc:docMk/>
          <pc:sldMk cId="938064697" sldId="294"/>
        </pc:sldMkLst>
        <pc:spChg chg="del">
          <ac:chgData name="Şenol Kandemir" userId="71b48b4ca9e48765" providerId="LiveId" clId="{47062EB4-FBD0-45EB-A782-CDF5D64D98BE}" dt="2023-11-07T20:32:45.601" v="1" actId="700"/>
          <ac:spMkLst>
            <pc:docMk/>
            <pc:sldMk cId="938064697" sldId="294"/>
            <ac:spMk id="2" creationId="{91A5537D-BD44-02BD-EA72-045C3502777B}"/>
          </ac:spMkLst>
        </pc:spChg>
        <pc:spChg chg="del">
          <ac:chgData name="Şenol Kandemir" userId="71b48b4ca9e48765" providerId="LiveId" clId="{47062EB4-FBD0-45EB-A782-CDF5D64D98BE}" dt="2023-11-07T20:32:45.601" v="1" actId="700"/>
          <ac:spMkLst>
            <pc:docMk/>
            <pc:sldMk cId="938064697" sldId="294"/>
            <ac:spMk id="3" creationId="{89C54F59-7755-FD57-BC63-44275C2436FA}"/>
          </ac:spMkLst>
        </pc:spChg>
        <pc:picChg chg="add del mod">
          <ac:chgData name="Şenol Kandemir" userId="71b48b4ca9e48765" providerId="LiveId" clId="{47062EB4-FBD0-45EB-A782-CDF5D64D98BE}" dt="2023-11-07T20:33:40.476" v="58" actId="478"/>
          <ac:picMkLst>
            <pc:docMk/>
            <pc:sldMk cId="938064697" sldId="294"/>
            <ac:picMk id="5" creationId="{07085BFE-5773-3940-497B-358BD6D9C5F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CC9258-0C63-4BD7-8298-D961CA1C6365}" type="datetimeFigureOut">
              <a:rPr lang="tr-TR" smtClean="0"/>
              <a:t>7.12.2023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DD5372-2748-4AE6-8F2C-42BCB1D1F4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7507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7.12.2023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8575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7.12.2023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5303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7.12.2023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4550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7.12.2023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6334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7.12.2023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265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7.12.2023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9619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7.12.2023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017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7.12.2023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0565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7.12.2023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3748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7.12.2023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tr-T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421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F36B85B7-8636-0C4C-B77F-113F5C6F65B4}" type="datetimeFigureOut">
              <a:rPr lang="tr-TR" smtClean="0"/>
              <a:t>7.12.2023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tr-T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1554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F36B85B7-8636-0C4C-B77F-113F5C6F65B4}" type="datetimeFigureOut">
              <a:rPr lang="tr-TR" smtClean="0"/>
              <a:t>7.12.2023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1313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2C34D7D2-4820-3546-9D0D-836CDB5509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828996"/>
          </a:xfrm>
        </p:spPr>
        <p:txBody>
          <a:bodyPr>
            <a:normAutofit fontScale="90000"/>
          </a:bodyPr>
          <a:lstStyle/>
          <a:p>
            <a:r>
              <a:rPr lang="tr-TR" b="1" cap="none" dirty="0" smtClean="0">
                <a:solidFill>
                  <a:srgbClr val="00B050"/>
                </a:solidFill>
              </a:rPr>
              <a:t>Öğrenme Kazanımları (Ders Çıktıları)</a:t>
            </a:r>
            <a:br>
              <a:rPr lang="tr-TR" b="1" cap="none" dirty="0" smtClean="0">
                <a:solidFill>
                  <a:srgbClr val="00B050"/>
                </a:solidFill>
              </a:rPr>
            </a:br>
            <a:r>
              <a:rPr lang="tr-TR" b="1" cap="none" dirty="0">
                <a:solidFill>
                  <a:srgbClr val="00B050"/>
                </a:solidFill>
              </a:rPr>
              <a:t/>
            </a:r>
            <a:br>
              <a:rPr lang="tr-TR" b="1" cap="none" dirty="0">
                <a:solidFill>
                  <a:srgbClr val="00B050"/>
                </a:solidFill>
              </a:rPr>
            </a:br>
            <a:r>
              <a:rPr lang="tr-TR" sz="4000" b="1" i="1" cap="none" dirty="0">
                <a:solidFill>
                  <a:srgbClr val="00B050"/>
                </a:solidFill>
              </a:rPr>
              <a:t>Kalite Eğitimleri </a:t>
            </a:r>
            <a:r>
              <a:rPr lang="tr-TR" sz="4000" b="1" i="1" cap="none" dirty="0" smtClean="0">
                <a:solidFill>
                  <a:srgbClr val="00B050"/>
                </a:solidFill>
              </a:rPr>
              <a:t>Serisi</a:t>
            </a:r>
            <a:r>
              <a:rPr lang="tr-TR" b="1" cap="none" dirty="0" smtClean="0">
                <a:solidFill>
                  <a:srgbClr val="00B050"/>
                </a:solidFill>
              </a:rPr>
              <a:t>  </a:t>
            </a:r>
            <a:endParaRPr lang="tr-TR" b="1" dirty="0">
              <a:solidFill>
                <a:srgbClr val="00B050"/>
              </a:solidFill>
            </a:endParaRPr>
          </a:p>
        </p:txBody>
      </p:sp>
      <p:pic>
        <p:nvPicPr>
          <p:cNvPr id="4" name="Resim 3">
            <a:extLst>
              <a:ext uri="{FF2B5EF4-FFF2-40B4-BE49-F238E27FC236}">
                <a16:creationId xmlns="" xmlns:a16="http://schemas.microsoft.com/office/drawing/2014/main" id="{DF22DC8F-84BD-014B-856D-5548062153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5293" y="196088"/>
            <a:ext cx="6016707" cy="1351135"/>
          </a:xfrm>
          <a:prstGeom prst="rect">
            <a:avLst/>
          </a:prstGeom>
        </p:spPr>
      </p:pic>
      <p:sp>
        <p:nvSpPr>
          <p:cNvPr id="5" name="Metin Yer Tutucusu 2"/>
          <p:cNvSpPr txBox="1">
            <a:spLocks/>
          </p:cNvSpPr>
          <p:nvPr/>
        </p:nvSpPr>
        <p:spPr>
          <a:xfrm>
            <a:off x="2695194" y="4352465"/>
            <a:ext cx="6801612" cy="1265082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i="1" dirty="0" smtClean="0"/>
          </a:p>
          <a:p>
            <a:r>
              <a:rPr lang="tr-TR" i="1" dirty="0" smtClean="0"/>
              <a:t>Kalite Yönetimi Koordinatörlüğü</a:t>
            </a:r>
            <a:endParaRPr lang="tr-TR" i="1" dirty="0"/>
          </a:p>
        </p:txBody>
      </p:sp>
    </p:spTree>
    <p:extLst>
      <p:ext uri="{BB962C8B-B14F-4D97-AF65-F5344CB8AC3E}">
        <p14:creationId xmlns:p14="http://schemas.microsoft.com/office/powerpoint/2010/main" val="1452308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cap="none" dirty="0" smtClean="0"/>
              <a:t>Örnek: Türk Hukuk Tarihi Dersi Öğrenme Çıktıları</a:t>
            </a:r>
            <a:endParaRPr lang="tr-TR" cap="none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romanLcPeriod"/>
            </a:pPr>
            <a:r>
              <a:rPr lang="tr-TR" dirty="0"/>
              <a:t>Türk </a:t>
            </a:r>
            <a:r>
              <a:rPr lang="tr-TR" dirty="0" smtClean="0"/>
              <a:t>Hukuk Tarihinin </a:t>
            </a:r>
            <a:r>
              <a:rPr lang="tr-TR" dirty="0"/>
              <a:t>amaçlarını açıklayabilecektir.</a:t>
            </a:r>
          </a:p>
          <a:p>
            <a:pPr marL="514350" lvl="0" indent="-514350" algn="just">
              <a:buFont typeface="+mj-lt"/>
              <a:buAutoNum type="romanLcPeriod"/>
            </a:pPr>
            <a:r>
              <a:rPr lang="tr-TR" dirty="0"/>
              <a:t>Türk </a:t>
            </a:r>
            <a:r>
              <a:rPr lang="tr-TR" dirty="0" smtClean="0"/>
              <a:t>Hukuk Tarihinin </a:t>
            </a:r>
            <a:r>
              <a:rPr lang="tr-TR" dirty="0"/>
              <a:t>dönemlere göre temel özelliklerini </a:t>
            </a:r>
            <a:r>
              <a:rPr lang="tr-TR" dirty="0" smtClean="0"/>
              <a:t>analiz edebilecektir.</a:t>
            </a:r>
            <a:endParaRPr lang="tr-TR" dirty="0"/>
          </a:p>
          <a:p>
            <a:pPr marL="514350" lvl="0" indent="-514350">
              <a:buFont typeface="+mj-lt"/>
              <a:buAutoNum type="romanLcPeriod"/>
            </a:pPr>
            <a:r>
              <a:rPr lang="tr-TR" dirty="0"/>
              <a:t>Cumhuriyet dönemi </a:t>
            </a:r>
            <a:r>
              <a:rPr lang="tr-TR" dirty="0" smtClean="0"/>
              <a:t>hukuk politikalarını </a:t>
            </a:r>
            <a:r>
              <a:rPr lang="tr-TR" dirty="0"/>
              <a:t>tartışabilecektir</a:t>
            </a:r>
            <a:r>
              <a:rPr lang="tr-TR" dirty="0" smtClean="0"/>
              <a:t>.</a:t>
            </a:r>
            <a:endParaRPr lang="tr-TR" dirty="0"/>
          </a:p>
        </p:txBody>
      </p:sp>
      <p:pic>
        <p:nvPicPr>
          <p:cNvPr id="4" name="Resim 3">
            <a:extLst>
              <a:ext uri="{FF2B5EF4-FFF2-40B4-BE49-F238E27FC236}">
                <a16:creationId xmlns:lc="http://schemas.openxmlformats.org/drawingml/2006/lockedCanvas" xmlns:a16="http://schemas.microsoft.com/office/drawing/2014/main" xmlns="" id="{DF22DC8F-84BD-014B-856D-5548062153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0864" y="68283"/>
            <a:ext cx="2082912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335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cap="none" dirty="0" smtClean="0"/>
              <a:t>Eğitimin Konu Başlıkları</a:t>
            </a:r>
            <a:endParaRPr lang="tr-TR" cap="none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2231136" y="2483669"/>
            <a:ext cx="7729728" cy="3101983"/>
          </a:xfrm>
        </p:spPr>
        <p:txBody>
          <a:bodyPr>
            <a:no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tr-TR" sz="2400" dirty="0" smtClean="0"/>
              <a:t>Dersin </a:t>
            </a:r>
            <a:r>
              <a:rPr lang="tr-TR" sz="2400" dirty="0"/>
              <a:t>Amacının </a:t>
            </a:r>
            <a:r>
              <a:rPr lang="tr-TR" sz="2400" dirty="0" smtClean="0"/>
              <a:t>Belirlenmesi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tr-TR" sz="2400" dirty="0"/>
              <a:t>Öğrenme Kazanımları (Ders Çıktıları) Nedir? </a:t>
            </a:r>
            <a:endParaRPr lang="tr-TR" sz="2400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tr-TR" sz="2400" dirty="0"/>
              <a:t>Öğrenme Kazanımları Yazılırken Neler </a:t>
            </a:r>
            <a:r>
              <a:rPr lang="tr-TR" sz="2400" dirty="0" smtClean="0"/>
              <a:t>Yapılmalıdır?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tr-TR" sz="2400" dirty="0"/>
              <a:t>Öğrenme Kazanımları Yazılırken Neler </a:t>
            </a:r>
            <a:r>
              <a:rPr lang="tr-TR" sz="2400" dirty="0" smtClean="0"/>
              <a:t>Yapılmamalıdır?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tr-TR" sz="2400" dirty="0"/>
              <a:t>Örnek: Türk Hukuk Tarihi Dersi Öğrenme Çıktıları</a:t>
            </a:r>
            <a:endParaRPr lang="tr-TR" sz="2400" dirty="0" smtClean="0"/>
          </a:p>
        </p:txBody>
      </p:sp>
      <p:pic>
        <p:nvPicPr>
          <p:cNvPr id="6" name="Resim 5">
            <a:extLst>
              <a:ext uri="{FF2B5EF4-FFF2-40B4-BE49-F238E27FC236}">
                <a16:creationId xmlns="" xmlns:a16="http://schemas.microsoft.com/office/drawing/2014/main" id="{DF22DC8F-84BD-014B-856D-5548062153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8668" y="-5"/>
            <a:ext cx="2082912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286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cap="none" dirty="0" smtClean="0"/>
              <a:t>İlk Yapılması Gereken: Dersin Amacının Belirlenmesi</a:t>
            </a:r>
            <a:endParaRPr lang="tr-TR" cap="none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fontAlgn="base"/>
            <a:r>
              <a:rPr lang="tr-TR" dirty="0"/>
              <a:t>Dersin öğrenme çıktıları yazılmadan önce dersin amacı belirlenmelidir.</a:t>
            </a:r>
          </a:p>
          <a:p>
            <a:pPr algn="just"/>
            <a:r>
              <a:rPr lang="tr-TR" dirty="0" smtClean="0"/>
              <a:t>Ders </a:t>
            </a:r>
            <a:r>
              <a:rPr lang="tr-TR" dirty="0"/>
              <a:t>Amaç ve Hedeflerinin Belirlenmesi</a:t>
            </a:r>
          </a:p>
          <a:p>
            <a:pPr algn="just"/>
            <a:r>
              <a:rPr lang="tr-TR" dirty="0" smtClean="0"/>
              <a:t>Ders</a:t>
            </a:r>
            <a:r>
              <a:rPr lang="tr-TR" dirty="0"/>
              <a:t>:  </a:t>
            </a:r>
            <a:r>
              <a:rPr lang="tr-TR" dirty="0" smtClean="0"/>
              <a:t>Amaç </a:t>
            </a:r>
            <a:r>
              <a:rPr lang="tr-TR" dirty="0"/>
              <a:t>+ Hedef + Öğrenme Çıktıları</a:t>
            </a:r>
          </a:p>
          <a:p>
            <a:endParaRPr lang="tr-TR" dirty="0"/>
          </a:p>
        </p:txBody>
      </p:sp>
      <p:pic>
        <p:nvPicPr>
          <p:cNvPr id="4" name="Resim 3">
            <a:extLst>
              <a:ext uri="{FF2B5EF4-FFF2-40B4-BE49-F238E27FC236}">
                <a16:creationId xmlns:lc="http://schemas.openxmlformats.org/drawingml/2006/lockedCanvas" xmlns:a16="http://schemas.microsoft.com/office/drawing/2014/main" xmlns="" id="{DF22DC8F-84BD-014B-856D-5548062153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0864" y="68283"/>
            <a:ext cx="2082912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030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cap="none" dirty="0" smtClean="0"/>
              <a:t>Dersin Amacı</a:t>
            </a:r>
            <a:endParaRPr lang="tr-TR" cap="none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tr-TR" dirty="0"/>
              <a:t>Dersin amacı program yeterlilikleriyle uyumlu olmalıdır; ancak aynı anlama gelemeyecek biçimde yazılmalıdır.  </a:t>
            </a:r>
          </a:p>
          <a:p>
            <a:pPr lvl="0" algn="just"/>
            <a:r>
              <a:rPr lang="tr-TR" dirty="0"/>
              <a:t>Dersin amacı; öğrenme sürecinde öğrencinin öğrenme çıktılarına dayalı öğreneceklerini ölçülebilir biçimde ifade eden geniş ve genel beyandır</a:t>
            </a:r>
            <a:r>
              <a:rPr lang="tr-TR" dirty="0" smtClean="0"/>
              <a:t>.</a:t>
            </a:r>
          </a:p>
          <a:p>
            <a:pPr lvl="0" algn="just"/>
            <a:r>
              <a:rPr lang="tr-TR" b="1" dirty="0"/>
              <a:t>Dersin amacı</a:t>
            </a:r>
            <a:r>
              <a:rPr lang="tr-TR" dirty="0"/>
              <a:t>, öğretim üyesinin bir yarıyıl içerisinde o derste işleyeceği içeriğe işaret eder.</a:t>
            </a:r>
          </a:p>
          <a:p>
            <a:pPr lvl="0" algn="just"/>
            <a:r>
              <a:rPr lang="tr-TR" dirty="0"/>
              <a:t>Dersin amacı, genellikle öğretim üyesinin bakış açısından </a:t>
            </a:r>
            <a:r>
              <a:rPr lang="tr-TR" b="1" dirty="0"/>
              <a:t>dersin genel içeriğini</a:t>
            </a:r>
            <a:r>
              <a:rPr lang="tr-TR" dirty="0"/>
              <a:t> ve yönünü belirtmek üzere yazılır. </a:t>
            </a:r>
          </a:p>
          <a:p>
            <a:pPr lvl="0" algn="just"/>
            <a:endParaRPr lang="tr-TR" dirty="0"/>
          </a:p>
          <a:p>
            <a:endParaRPr lang="tr-TR" dirty="0"/>
          </a:p>
        </p:txBody>
      </p:sp>
      <p:pic>
        <p:nvPicPr>
          <p:cNvPr id="4" name="Resim 3">
            <a:extLst>
              <a:ext uri="{FF2B5EF4-FFF2-40B4-BE49-F238E27FC236}">
                <a16:creationId xmlns:lc="http://schemas.openxmlformats.org/drawingml/2006/lockedCanvas" xmlns:a16="http://schemas.microsoft.com/office/drawing/2014/main" xmlns="" id="{DF22DC8F-84BD-014B-856D-5548062153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0864" y="68283"/>
            <a:ext cx="2082912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163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cap="none" dirty="0" smtClean="0"/>
              <a:t>Öğrenme Kazanımları (Ders Çıktıları) Nedir? </a:t>
            </a:r>
            <a:endParaRPr lang="tr-TR" cap="none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just"/>
            <a:r>
              <a:rPr lang="tr-TR" dirty="0"/>
              <a:t>Bir öğrencinin bir dersi öğrenme sürecinin sonunda, öğrencinin bilmesi, yapması ve uygulaması gereken bilgi, beceri ya da tutumlardır (</a:t>
            </a:r>
            <a:r>
              <a:rPr lang="tr-TR" i="1" dirty="0"/>
              <a:t>diğer bir ifadeyle dersin sonunda öğrencilerin sergilemesi gereken özellikleri, kazanımları ifade eder</a:t>
            </a:r>
            <a:r>
              <a:rPr lang="tr-TR" dirty="0" smtClean="0"/>
              <a:t>).</a:t>
            </a:r>
          </a:p>
          <a:p>
            <a:pPr algn="just"/>
            <a:r>
              <a:rPr lang="tr-TR" b="1" dirty="0"/>
              <a:t>Dersin Öğrenme Çıktıları; </a:t>
            </a:r>
            <a:r>
              <a:rPr lang="tr-TR" dirty="0"/>
              <a:t>öğrenenin ne öğrenmesi gerektiğinin beklentisidir:  Öğrenme çıktıları, Öğrenci Merkezli ve Çıktı Temelli Öğrenme için esastır</a:t>
            </a:r>
            <a:r>
              <a:rPr lang="tr-TR" dirty="0" smtClean="0"/>
              <a:t>.</a:t>
            </a:r>
          </a:p>
          <a:p>
            <a:pPr lvl="0" algn="just"/>
            <a:r>
              <a:rPr lang="tr-TR" b="1" dirty="0"/>
              <a:t>Öğrenme Çıktıları;</a:t>
            </a:r>
            <a:r>
              <a:rPr lang="tr-TR" dirty="0"/>
              <a:t> öğrenenin ne başarmasının beklendiği ve bu başarıyı nasıl ortaya koyacağı konusunda açık ifadelerdir. Dolayısıyla </a:t>
            </a:r>
            <a:r>
              <a:rPr lang="tr-TR" b="1" dirty="0"/>
              <a:t>öğrenim çıktıları dersin amacıyla karşılaştırıldığında; daha kesin, oluşturulması daha kolay ve daha açık ifadelerdir.</a:t>
            </a:r>
            <a:r>
              <a:rPr lang="tr-TR" dirty="0"/>
              <a:t> </a:t>
            </a:r>
          </a:p>
          <a:p>
            <a:pPr lvl="0" algn="just"/>
            <a:r>
              <a:rPr lang="tr-TR" dirty="0"/>
              <a:t>Öğrenme Çıktıları, öğretimin amacını değil, öğrencinin öğrenme başarısını ifade eder.</a:t>
            </a:r>
          </a:p>
          <a:p>
            <a:pPr lvl="0" algn="just"/>
            <a:r>
              <a:rPr lang="tr-TR" dirty="0" smtClean="0"/>
              <a:t>Öğrenme </a:t>
            </a:r>
            <a:r>
              <a:rPr lang="tr-TR" dirty="0"/>
              <a:t>kazanımları bir dersle ilgili olarak yazılır. </a:t>
            </a:r>
          </a:p>
          <a:p>
            <a:pPr algn="just"/>
            <a:endParaRPr lang="tr-TR" dirty="0"/>
          </a:p>
        </p:txBody>
      </p:sp>
      <p:pic>
        <p:nvPicPr>
          <p:cNvPr id="4" name="Resim 3">
            <a:extLst>
              <a:ext uri="{FF2B5EF4-FFF2-40B4-BE49-F238E27FC236}">
                <a16:creationId xmlns:lc="http://schemas.openxmlformats.org/drawingml/2006/lockedCanvas" xmlns:a16="http://schemas.microsoft.com/office/drawing/2014/main" xmlns="" id="{DF22DC8F-84BD-014B-856D-5548062153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0864" y="68283"/>
            <a:ext cx="2082912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019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cap="none" dirty="0"/>
              <a:t>Öğrenme </a:t>
            </a:r>
            <a:r>
              <a:rPr lang="tr-TR" cap="none" dirty="0" smtClean="0"/>
              <a:t>Kazanımları Yazılırken Neler Yapılmalıdır!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 algn="just"/>
            <a:r>
              <a:rPr lang="tr-TR" sz="2000" i="1" dirty="0"/>
              <a:t>“Öğrencim, dersin sonunda hangi bilgi, beceri ya da tutumlara sahip olmalıdır?”</a:t>
            </a:r>
            <a:r>
              <a:rPr lang="tr-TR" sz="2000" dirty="0"/>
              <a:t> sorusu sorulmalı ve öğrenme kazanımları verilecek bu cevaba göre belirlenmelidir.</a:t>
            </a:r>
          </a:p>
          <a:p>
            <a:pPr lvl="1" algn="just"/>
            <a:r>
              <a:rPr lang="tr-TR" sz="2000" dirty="0"/>
              <a:t>Öğrenci tarafından ulaşılabilir ve öğretim üyesi tarafından gözlemlenebilir/ ölçülebilir olmalıdır. Ölçme ve değerlendirme sırasında bu kazanımların ölçülebilmesi gerekir.</a:t>
            </a:r>
          </a:p>
          <a:p>
            <a:pPr lvl="1" algn="just"/>
            <a:r>
              <a:rPr lang="tr-TR" sz="2000" dirty="0"/>
              <a:t>Kolay anlaşılabilir olmalı, karmaşık cümleler içermemelidir.</a:t>
            </a:r>
          </a:p>
          <a:p>
            <a:pPr algn="just"/>
            <a:endParaRPr lang="tr-TR" sz="2400" dirty="0"/>
          </a:p>
        </p:txBody>
      </p:sp>
      <p:pic>
        <p:nvPicPr>
          <p:cNvPr id="4" name="Resim 3">
            <a:extLst>
              <a:ext uri="{FF2B5EF4-FFF2-40B4-BE49-F238E27FC236}">
                <a16:creationId xmlns:lc="http://schemas.openxmlformats.org/drawingml/2006/lockedCanvas" xmlns:a16="http://schemas.microsoft.com/office/drawing/2014/main" xmlns="" id="{DF22DC8F-84BD-014B-856D-5548062153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0864" y="68283"/>
            <a:ext cx="2082912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336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cap="none" dirty="0"/>
              <a:t>Öğrenme </a:t>
            </a:r>
            <a:r>
              <a:rPr lang="tr-TR" cap="none" dirty="0" smtClean="0"/>
              <a:t>Kazanımları Yazılırken Neler Yapılmalıdır!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 algn="just"/>
            <a:r>
              <a:rPr lang="tr-TR" sz="2000" dirty="0"/>
              <a:t>Her kazanım için tek bir fiil kullanılmalıdır.</a:t>
            </a:r>
          </a:p>
          <a:p>
            <a:pPr lvl="1" algn="just"/>
            <a:r>
              <a:rPr lang="tr-TR" sz="2000" dirty="0"/>
              <a:t>Kullanılacak olan fiiller, o dersin sınavlarında sorulabilecek olan soruların içeriği ile (</a:t>
            </a:r>
            <a:r>
              <a:rPr lang="tr-TR" sz="2000" i="1" dirty="0"/>
              <a:t>tanımla, hesapla, yorumla, göster, analiz et, değerlendir, tartış vs.</a:t>
            </a:r>
            <a:r>
              <a:rPr lang="tr-TR" sz="2000" dirty="0"/>
              <a:t>) uyumlu </a:t>
            </a:r>
            <a:r>
              <a:rPr lang="tr-TR" sz="2000" dirty="0" smtClean="0"/>
              <a:t>olmalıdır.</a:t>
            </a:r>
            <a:endParaRPr lang="tr-TR" sz="2000" dirty="0"/>
          </a:p>
          <a:p>
            <a:pPr lvl="1" algn="just"/>
            <a:r>
              <a:rPr lang="tr-TR" sz="2000" i="1" dirty="0"/>
              <a:t>Çizebilme, </a:t>
            </a:r>
            <a:r>
              <a:rPr lang="tr-TR" sz="2000" i="1" dirty="0" smtClean="0"/>
              <a:t>çözebilme, değerlendirilebilme, hazırlayabilme, analiz edebilme, gösterebilme</a:t>
            </a:r>
            <a:r>
              <a:rPr lang="tr-TR" sz="2000" i="1" dirty="0"/>
              <a:t>, problem çözebilme, açıklayabilme, örnek verebilme, hatırlayabilme, tasarlayabilme, uygulayabilme, eleştirebilme, karşılaştırabilme, çalıştırabilme, listeleyebilme, </a:t>
            </a:r>
            <a:r>
              <a:rPr lang="tr-TR" sz="2000" i="1" dirty="0" smtClean="0"/>
              <a:t>tartışabilme, kullanabilme</a:t>
            </a:r>
            <a:r>
              <a:rPr lang="tr-TR" sz="2000" i="1" dirty="0"/>
              <a:t>, analiz edebilme vs.</a:t>
            </a:r>
            <a:r>
              <a:rPr lang="tr-TR" sz="2000" dirty="0"/>
              <a:t> gibi fiiller kullanılabilir.</a:t>
            </a:r>
          </a:p>
        </p:txBody>
      </p:sp>
      <p:pic>
        <p:nvPicPr>
          <p:cNvPr id="4" name="Resim 3">
            <a:extLst>
              <a:ext uri="{FF2B5EF4-FFF2-40B4-BE49-F238E27FC236}">
                <a16:creationId xmlns:lc="http://schemas.openxmlformats.org/drawingml/2006/lockedCanvas" xmlns:a16="http://schemas.microsoft.com/office/drawing/2014/main" xmlns="" id="{DF22DC8F-84BD-014B-856D-5548062153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0864" y="68283"/>
            <a:ext cx="2082912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836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cap="none" dirty="0"/>
              <a:t>Öğrenme </a:t>
            </a:r>
            <a:r>
              <a:rPr lang="tr-TR" cap="none" dirty="0" smtClean="0"/>
              <a:t>Kazanımları Yazılırken Neler Yapılmalıdır!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 algn="just"/>
            <a:r>
              <a:rPr lang="tr-TR" sz="2000" dirty="0"/>
              <a:t>Öğrenme kazanımlarının yazılmasında, bilişsel, duyuşsal ve davranışsal olarak sınıflandıran   sınıflandırma sistemlerinden faydalanılması önerilir (Bloom’s Taksonomisi vb</a:t>
            </a:r>
            <a:r>
              <a:rPr lang="tr-TR" sz="2000" dirty="0" smtClean="0"/>
              <a:t>.).</a:t>
            </a:r>
          </a:p>
          <a:p>
            <a:pPr lvl="1"/>
            <a:r>
              <a:rPr lang="tr-TR" sz="2000" dirty="0" smtClean="0"/>
              <a:t>Dersin süresine, öğrenci özelliklerine,  çok </a:t>
            </a:r>
            <a:r>
              <a:rPr lang="tr-TR" sz="2000" dirty="0"/>
              <a:t>ayrıntıya yer vererek çok fazla sayıda olmamasına ve </a:t>
            </a:r>
            <a:r>
              <a:rPr lang="tr-TR" sz="2000" dirty="0" smtClean="0"/>
              <a:t>dersin </a:t>
            </a:r>
            <a:r>
              <a:rPr lang="tr-TR" sz="2000" dirty="0"/>
              <a:t>seviyesine (ön lisans, lisans, yüksek lisans ya da doktora) </a:t>
            </a:r>
            <a:r>
              <a:rPr lang="tr-TR" sz="2000" dirty="0" smtClean="0"/>
              <a:t>dikkat </a:t>
            </a:r>
            <a:r>
              <a:rPr lang="tr-TR" sz="2000" dirty="0"/>
              <a:t>edilmelidir.  </a:t>
            </a:r>
          </a:p>
          <a:p>
            <a:pPr lvl="1" algn="just"/>
            <a:endParaRPr lang="tr-TR" sz="2000" dirty="0"/>
          </a:p>
        </p:txBody>
      </p:sp>
      <p:pic>
        <p:nvPicPr>
          <p:cNvPr id="4" name="Resim 3">
            <a:extLst>
              <a:ext uri="{FF2B5EF4-FFF2-40B4-BE49-F238E27FC236}">
                <a16:creationId xmlns:lc="http://schemas.openxmlformats.org/drawingml/2006/lockedCanvas" xmlns:a16="http://schemas.microsoft.com/office/drawing/2014/main" xmlns="" id="{DF22DC8F-84BD-014B-856D-5548062153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0864" y="68283"/>
            <a:ext cx="2082912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238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cap="none" dirty="0"/>
              <a:t>Öğrenme </a:t>
            </a:r>
            <a:r>
              <a:rPr lang="tr-TR" cap="none" dirty="0" smtClean="0"/>
              <a:t>Kazanımları Yazılırken Neler Yapılmamalıdır!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 algn="just"/>
            <a:r>
              <a:rPr lang="tr-TR" sz="2000" dirty="0"/>
              <a:t>Öğretim elemanının derste yapacakları yazılmamalıdır.</a:t>
            </a:r>
          </a:p>
          <a:p>
            <a:pPr lvl="1" algn="just"/>
            <a:r>
              <a:rPr lang="tr-TR" sz="2000" dirty="0"/>
              <a:t>Herhangi bir dersteki konuların başlıkları öğrenme kazanımı olarak ifade edilmemelidir.</a:t>
            </a:r>
          </a:p>
          <a:p>
            <a:pPr lvl="1" algn="just"/>
            <a:r>
              <a:rPr lang="tr-TR" sz="2000" dirty="0"/>
              <a:t>Çok sayıda öğrenme kazanımı yazılmamalıdır (ortalama </a:t>
            </a:r>
            <a:r>
              <a:rPr lang="tr-TR" sz="2000" dirty="0" smtClean="0"/>
              <a:t>7 adet </a:t>
            </a:r>
            <a:r>
              <a:rPr lang="tr-TR" sz="2000" dirty="0"/>
              <a:t>olmalıdır).</a:t>
            </a:r>
          </a:p>
          <a:p>
            <a:pPr lvl="1" algn="just"/>
            <a:r>
              <a:rPr lang="tr-TR" sz="2000" b="1" i="1" dirty="0"/>
              <a:t>Bilmek, anlamak, öğrenmek, aşina olmak, maruz kalmak, haberdar olmak</a:t>
            </a:r>
            <a:r>
              <a:rPr lang="tr-TR" sz="2000" b="1" dirty="0"/>
              <a:t> </a:t>
            </a:r>
            <a:r>
              <a:rPr lang="tr-TR" sz="2000" dirty="0"/>
              <a:t>gibi belirsiz fiillerden kaçınılmalıdır. Bu terimler öğrenme kazanımlarından ziyade öğretme amaçlarına yöneliktir ve ölçümü güçtür</a:t>
            </a:r>
            <a:r>
              <a:rPr lang="tr-TR" sz="2000" dirty="0" smtClean="0"/>
              <a:t>.</a:t>
            </a:r>
          </a:p>
        </p:txBody>
      </p:sp>
      <p:pic>
        <p:nvPicPr>
          <p:cNvPr id="4" name="Resim 3">
            <a:extLst>
              <a:ext uri="{FF2B5EF4-FFF2-40B4-BE49-F238E27FC236}">
                <a16:creationId xmlns:lc="http://schemas.openxmlformats.org/drawingml/2006/lockedCanvas" xmlns:a16="http://schemas.microsoft.com/office/drawing/2014/main" xmlns="" id="{DF22DC8F-84BD-014B-856D-5548062153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0864" y="68283"/>
            <a:ext cx="2082912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819226"/>
      </p:ext>
    </p:extLst>
  </p:cSld>
  <p:clrMapOvr>
    <a:masterClrMapping/>
  </p:clrMapOvr>
</p:sld>
</file>

<file path=ppt/theme/theme1.xml><?xml version="1.0" encoding="utf-8"?>
<a:theme xmlns:a="http://schemas.openxmlformats.org/drawingml/2006/main" name="Paket">
  <a:themeElements>
    <a:clrScheme name="Mavi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Pake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ket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{405A2CB4-4D4F-2747-8C50-B9A9F25CD2EF}tf10001120</Template>
  <TotalTime>58602</TotalTime>
  <Words>466</Words>
  <Application>Microsoft Office PowerPoint</Application>
  <PresentationFormat>Özel</PresentationFormat>
  <Paragraphs>44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Paket</vt:lpstr>
      <vt:lpstr>Öğrenme Kazanımları (Ders Çıktıları)  Kalite Eğitimleri Serisi  </vt:lpstr>
      <vt:lpstr>Eğitimin Konu Başlıkları</vt:lpstr>
      <vt:lpstr>İlk Yapılması Gereken: Dersin Amacının Belirlenmesi</vt:lpstr>
      <vt:lpstr>Dersin Amacı</vt:lpstr>
      <vt:lpstr>Öğrenme Kazanımları (Ders Çıktıları) Nedir? </vt:lpstr>
      <vt:lpstr>Öğrenme Kazanımları Yazılırken Neler Yapılmalıdır!</vt:lpstr>
      <vt:lpstr>Öğrenme Kazanımları Yazılırken Neler Yapılmalıdır!</vt:lpstr>
      <vt:lpstr>Öğrenme Kazanımları Yazılırken Neler Yapılmalıdır!</vt:lpstr>
      <vt:lpstr>Öğrenme Kazanımları Yazılırken Neler Yapılmamalıdır!</vt:lpstr>
      <vt:lpstr>Örnek: Türk Hukuk Tarihi Dersi Öğrenme Çıktıları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TAŞIYANIN SORUMLULUĞU</dc:title>
  <dc:creator>Microsoft Office User</dc:creator>
  <cp:lastModifiedBy>Senol KANDEMIR</cp:lastModifiedBy>
  <cp:revision>124</cp:revision>
  <dcterms:created xsi:type="dcterms:W3CDTF">2021-10-23T00:07:47Z</dcterms:created>
  <dcterms:modified xsi:type="dcterms:W3CDTF">2023-12-07T09:32:46Z</dcterms:modified>
</cp:coreProperties>
</file>