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2"/>
  </p:notesMasterIdLst>
  <p:sldIdLst>
    <p:sldId id="256" r:id="rId2"/>
    <p:sldId id="265" r:id="rId3"/>
    <p:sldId id="262" r:id="rId4"/>
    <p:sldId id="263" r:id="rId5"/>
    <p:sldId id="257" r:id="rId6"/>
    <p:sldId id="258" r:id="rId7"/>
    <p:sldId id="259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>
        <p:scale>
          <a:sx n="80" d="100"/>
          <a:sy n="80" d="100"/>
        </p:scale>
        <p:origin x="-768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C34D7D2-4820-3546-9D0D-836CDB550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828996"/>
          </a:xfrm>
        </p:spPr>
        <p:txBody>
          <a:bodyPr>
            <a:normAutofit fontScale="90000"/>
          </a:bodyPr>
          <a:lstStyle/>
          <a:p>
            <a:r>
              <a:rPr lang="tr-TR" b="1" cap="none" dirty="0" smtClean="0">
                <a:solidFill>
                  <a:srgbClr val="00B050"/>
                </a:solidFill>
              </a:rPr>
              <a:t>Öğrenme Kazanımları (Ders Çıktıları)</a:t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b="1" cap="none" dirty="0">
                <a:solidFill>
                  <a:srgbClr val="00B050"/>
                </a:solidFill>
              </a:rPr>
              <a:t/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sz="4000" b="1" i="1" cap="none" dirty="0">
                <a:solidFill>
                  <a:srgbClr val="00B050"/>
                </a:solidFill>
              </a:rPr>
              <a:t>Kalite Eğitimleri </a:t>
            </a:r>
            <a:r>
              <a:rPr lang="tr-TR" sz="4000" b="1" i="1" cap="none" dirty="0" smtClean="0">
                <a:solidFill>
                  <a:srgbClr val="00B050"/>
                </a:solidFill>
              </a:rPr>
              <a:t>Serisi</a:t>
            </a:r>
            <a:r>
              <a:rPr lang="tr-TR" b="1" cap="none" dirty="0" smtClean="0">
                <a:solidFill>
                  <a:srgbClr val="00B050"/>
                </a:solidFill>
              </a:rPr>
              <a:t>  </a:t>
            </a:r>
            <a:endParaRPr lang="tr-TR" b="1" dirty="0">
              <a:solidFill>
                <a:srgbClr val="00B050"/>
              </a:solidFill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  <p:sp>
        <p:nvSpPr>
          <p:cNvPr id="5" name="Metin Yer Tutucusu 2"/>
          <p:cNvSpPr txBox="1">
            <a:spLocks/>
          </p:cNvSpPr>
          <p:nvPr/>
        </p:nvSpPr>
        <p:spPr>
          <a:xfrm>
            <a:off x="2695194" y="4352465"/>
            <a:ext cx="6801612" cy="126508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i="1" dirty="0" smtClean="0"/>
          </a:p>
          <a:p>
            <a:r>
              <a:rPr lang="tr-TR" i="1" dirty="0" smtClean="0"/>
              <a:t>Kalite Yönetimi Koordinatörlüğü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45230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Örnek: Türk Hukuk Tarihi Dersi Öğrenme Çıktıları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romanLcPeriod"/>
            </a:pPr>
            <a:r>
              <a:rPr lang="tr-TR" dirty="0"/>
              <a:t>Türk </a:t>
            </a:r>
            <a:r>
              <a:rPr lang="tr-TR" dirty="0" smtClean="0"/>
              <a:t>Hukuk Tarihinin </a:t>
            </a:r>
            <a:r>
              <a:rPr lang="tr-TR" dirty="0"/>
              <a:t>amaçlarını açıklayabilecektir.</a:t>
            </a:r>
          </a:p>
          <a:p>
            <a:pPr marL="514350" lvl="0" indent="-514350" algn="just">
              <a:buFont typeface="+mj-lt"/>
              <a:buAutoNum type="romanLcPeriod"/>
            </a:pPr>
            <a:r>
              <a:rPr lang="tr-TR" dirty="0"/>
              <a:t>Türk </a:t>
            </a:r>
            <a:r>
              <a:rPr lang="tr-TR" dirty="0" smtClean="0"/>
              <a:t>Hukuk Tarihinin </a:t>
            </a:r>
            <a:r>
              <a:rPr lang="tr-TR" dirty="0"/>
              <a:t>dönemlere göre temel özelliklerini </a:t>
            </a:r>
            <a:r>
              <a:rPr lang="tr-TR" dirty="0" smtClean="0"/>
              <a:t>analiz edebilecektir.</a:t>
            </a:r>
            <a:endParaRPr lang="tr-TR" dirty="0"/>
          </a:p>
          <a:p>
            <a:pPr marL="514350" lvl="0" indent="-514350">
              <a:buFont typeface="+mj-lt"/>
              <a:buAutoNum type="romanLcPeriod"/>
            </a:pPr>
            <a:r>
              <a:rPr lang="tr-TR" dirty="0"/>
              <a:t>Cumhuriyet dönemi </a:t>
            </a:r>
            <a:r>
              <a:rPr lang="tr-TR" dirty="0" smtClean="0"/>
              <a:t>hukuk politikalarını </a:t>
            </a:r>
            <a:r>
              <a:rPr lang="tr-TR" dirty="0"/>
              <a:t>tartışabilecektir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68283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335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Eğitimin Konu Başlıkları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231136" y="2483669"/>
            <a:ext cx="7729728" cy="3101983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tr-TR" sz="2400" dirty="0" smtClean="0"/>
              <a:t>Dersin </a:t>
            </a:r>
            <a:r>
              <a:rPr lang="tr-TR" sz="2400" dirty="0"/>
              <a:t>Amacının </a:t>
            </a:r>
            <a:r>
              <a:rPr lang="tr-TR" sz="2400" dirty="0" smtClean="0"/>
              <a:t>Belirlenmesi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Öğrenme Kazanımları (Ders Çıktıları) Nedir? </a:t>
            </a:r>
            <a:endParaRPr lang="tr-TR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Öğrenme Kazanımları Yazılırken Neler </a:t>
            </a:r>
            <a:r>
              <a:rPr lang="tr-TR" sz="2400" dirty="0" smtClean="0"/>
              <a:t>Yapılmalıdır?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Öğrenme Kazanımları Yazılırken Neler </a:t>
            </a:r>
            <a:r>
              <a:rPr lang="tr-TR" sz="2400" dirty="0" smtClean="0"/>
              <a:t>Yapılmamalıdır?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Örnek: Türk Hukuk Tarihi Dersi Öğrenme Çıktıları</a:t>
            </a:r>
            <a:endParaRPr lang="tr-TR" sz="2400" dirty="0" smtClean="0"/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28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İlk Yapılması Gereken: Dersin Amacının Belirlenmesi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tr-TR" dirty="0"/>
              <a:t>Dersin öğrenme çıktıları yazılmadan önce dersin amacı belirlenmelidir.</a:t>
            </a:r>
          </a:p>
          <a:p>
            <a:pPr algn="just"/>
            <a:r>
              <a:rPr lang="tr-TR" dirty="0" smtClean="0"/>
              <a:t>Ders </a:t>
            </a:r>
            <a:r>
              <a:rPr lang="tr-TR" dirty="0"/>
              <a:t>Amaç ve Hedeflerinin Belirlenmesi</a:t>
            </a:r>
          </a:p>
          <a:p>
            <a:pPr algn="just"/>
            <a:r>
              <a:rPr lang="tr-TR" dirty="0" smtClean="0"/>
              <a:t>Ders</a:t>
            </a:r>
            <a:r>
              <a:rPr lang="tr-TR" dirty="0"/>
              <a:t>:  </a:t>
            </a:r>
            <a:r>
              <a:rPr lang="tr-TR" dirty="0" smtClean="0"/>
              <a:t>Amaç </a:t>
            </a:r>
            <a:r>
              <a:rPr lang="tr-TR" dirty="0"/>
              <a:t>+ Hedef + Öğrenme Çıktıları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68283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03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Dersin Amacı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Dersin amacı program yeterlilikleriyle uyumlu olmalıdır; ancak aynı anlama gelemeyecek biçimde yazılmalıdır.  </a:t>
            </a:r>
          </a:p>
          <a:p>
            <a:pPr lvl="0" algn="just"/>
            <a:r>
              <a:rPr lang="tr-TR" dirty="0"/>
              <a:t>Dersin amacı; öğrenme sürecinde öğrencinin öğrenme çıktılarına dayalı öğreneceklerini ölçülebilir biçimde ifade eden geniş ve genel beyandır</a:t>
            </a:r>
            <a:r>
              <a:rPr lang="tr-TR" dirty="0" smtClean="0"/>
              <a:t>.</a:t>
            </a:r>
          </a:p>
          <a:p>
            <a:pPr lvl="0" algn="just"/>
            <a:r>
              <a:rPr lang="tr-TR" b="1" dirty="0"/>
              <a:t>Dersin amacı</a:t>
            </a:r>
            <a:r>
              <a:rPr lang="tr-TR" dirty="0"/>
              <a:t>, öğretim üyesinin bir yarıyıl içerisinde o derste işleyeceği içeriğe işaret eder.</a:t>
            </a:r>
          </a:p>
          <a:p>
            <a:pPr lvl="0" algn="just"/>
            <a:r>
              <a:rPr lang="tr-TR" dirty="0"/>
              <a:t>Dersin amacı, genellikle öğretim üyesinin bakış açısından </a:t>
            </a:r>
            <a:r>
              <a:rPr lang="tr-TR" b="1" dirty="0"/>
              <a:t>dersin genel içeriğini</a:t>
            </a:r>
            <a:r>
              <a:rPr lang="tr-TR" dirty="0"/>
              <a:t> ve yönünü belirtmek üzere yazılır. </a:t>
            </a:r>
          </a:p>
          <a:p>
            <a:pPr lvl="0" algn="just"/>
            <a:endParaRPr lang="tr-TR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68283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16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Öğrenme Kazanımları (Ders Çıktıları) Nedir?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tr-TR" dirty="0"/>
              <a:t>Bir öğrencinin bir dersi öğrenme sürecinin sonunda, öğrencinin bilmesi, yapması ve uygulaması gereken bilgi, beceri ya da tutumlardır (</a:t>
            </a:r>
            <a:r>
              <a:rPr lang="tr-TR" i="1" dirty="0"/>
              <a:t>diğer bir ifadeyle dersin sonunda öğrencilerin sergilemesi gereken özellikleri, kazanımları ifade eder</a:t>
            </a:r>
            <a:r>
              <a:rPr lang="tr-TR" dirty="0" smtClean="0"/>
              <a:t>).</a:t>
            </a:r>
          </a:p>
          <a:p>
            <a:pPr algn="just"/>
            <a:r>
              <a:rPr lang="tr-TR" b="1" dirty="0"/>
              <a:t>Dersin Öğrenme Çıktıları; </a:t>
            </a:r>
            <a:r>
              <a:rPr lang="tr-TR" dirty="0"/>
              <a:t>öğrenenin ne öğrenmesi gerektiğinin beklentisidir:  Öğrenme çıktıları, Öğrenci Merkezli ve Çıktı Temelli Öğrenme için esastır</a:t>
            </a:r>
            <a:r>
              <a:rPr lang="tr-TR" dirty="0" smtClean="0"/>
              <a:t>.</a:t>
            </a:r>
          </a:p>
          <a:p>
            <a:pPr lvl="0" algn="just"/>
            <a:r>
              <a:rPr lang="tr-TR" b="1" dirty="0"/>
              <a:t>Öğrenme Çıktıları;</a:t>
            </a:r>
            <a:r>
              <a:rPr lang="tr-TR" dirty="0"/>
              <a:t> öğrenenin ne başarmasının beklendiği ve bu başarıyı nasıl ortaya koyacağı konusunda açık ifadelerdir. Dolayısıyla </a:t>
            </a:r>
            <a:r>
              <a:rPr lang="tr-TR" b="1" dirty="0"/>
              <a:t>öğrenim çıktıları dersin amacıyla karşılaştırıldığında; daha kesin, oluşturulması daha kolay ve daha açık ifadelerdir.</a:t>
            </a:r>
            <a:r>
              <a:rPr lang="tr-TR" dirty="0"/>
              <a:t> </a:t>
            </a:r>
          </a:p>
          <a:p>
            <a:pPr lvl="0" algn="just"/>
            <a:r>
              <a:rPr lang="tr-TR" dirty="0"/>
              <a:t>Öğrenme Çıktıları, öğretimin amacını değil, öğrencinin öğrenme başarısını ifade eder.</a:t>
            </a:r>
          </a:p>
          <a:p>
            <a:pPr lvl="0" algn="just"/>
            <a:r>
              <a:rPr lang="tr-TR" dirty="0" smtClean="0"/>
              <a:t>Öğrenme </a:t>
            </a:r>
            <a:r>
              <a:rPr lang="tr-TR" dirty="0"/>
              <a:t>kazanımları bir dersle ilgili olarak yazılır. </a:t>
            </a:r>
          </a:p>
          <a:p>
            <a:pPr algn="just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68283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01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Öğrenme </a:t>
            </a:r>
            <a:r>
              <a:rPr lang="tr-TR" cap="none" dirty="0" smtClean="0"/>
              <a:t>Kazanımları Yazılırken Neler Yapılmalıdır!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just"/>
            <a:r>
              <a:rPr lang="tr-TR" sz="2000" i="1" dirty="0"/>
              <a:t>“Öğrencim, dersin sonunda hangi bilgi, beceri ya da tutumlara sahip olmalıdır?”</a:t>
            </a:r>
            <a:r>
              <a:rPr lang="tr-TR" sz="2000" dirty="0"/>
              <a:t> sorusu sorulmalı ve öğrenme kazanımları verilecek bu cevaba göre belirlenmelidir.</a:t>
            </a:r>
          </a:p>
          <a:p>
            <a:pPr lvl="1" algn="just"/>
            <a:r>
              <a:rPr lang="tr-TR" sz="2000" dirty="0"/>
              <a:t>Öğrenci tarafından ulaşılabilir ve öğretim üyesi tarafından gözlemlenebilir/ ölçülebilir olmalıdır. Ölçme ve değerlendirme sırasında bu kazanımların ölçülebilmesi gerekir.</a:t>
            </a:r>
          </a:p>
          <a:p>
            <a:pPr lvl="1" algn="just"/>
            <a:r>
              <a:rPr lang="tr-TR" sz="2000" dirty="0"/>
              <a:t>Kolay anlaşılabilir olmalı, karmaşık cümleler içermemelidir.</a:t>
            </a:r>
          </a:p>
          <a:p>
            <a:pPr algn="just"/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68283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33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Öğrenme </a:t>
            </a:r>
            <a:r>
              <a:rPr lang="tr-TR" cap="none" dirty="0" smtClean="0"/>
              <a:t>Kazanımları Yazılırken Neler Yapılmalıdır!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just"/>
            <a:r>
              <a:rPr lang="tr-TR" sz="2000" dirty="0"/>
              <a:t>Her kazanım için tek bir fiil kullanılmalıdır.</a:t>
            </a:r>
          </a:p>
          <a:p>
            <a:pPr lvl="1" algn="just"/>
            <a:r>
              <a:rPr lang="tr-TR" sz="2000" dirty="0"/>
              <a:t>Kullanılacak olan fiiller, o dersin sınavlarında sorulabilecek olan soruların içeriği ile (</a:t>
            </a:r>
            <a:r>
              <a:rPr lang="tr-TR" sz="2000" i="1" dirty="0"/>
              <a:t>tanımla, hesapla, yorumla, göster, analiz et, değerlendir, tartış vs.</a:t>
            </a:r>
            <a:r>
              <a:rPr lang="tr-TR" sz="2000" dirty="0"/>
              <a:t>) uyumlu </a:t>
            </a:r>
            <a:r>
              <a:rPr lang="tr-TR" sz="2000" dirty="0" smtClean="0"/>
              <a:t>olmalıdır.</a:t>
            </a:r>
            <a:endParaRPr lang="tr-TR" sz="2000" dirty="0"/>
          </a:p>
          <a:p>
            <a:pPr lvl="1" algn="just"/>
            <a:r>
              <a:rPr lang="tr-TR" sz="2000" i="1" dirty="0"/>
              <a:t>Çizebilme, </a:t>
            </a:r>
            <a:r>
              <a:rPr lang="tr-TR" sz="2000" i="1" dirty="0" smtClean="0"/>
              <a:t>çözebilme, değerlendirilebilme, hazırlayabilme, analiz edebilme, gösterebilme</a:t>
            </a:r>
            <a:r>
              <a:rPr lang="tr-TR" sz="2000" i="1" dirty="0"/>
              <a:t>, problem çözebilme, açıklayabilme, örnek verebilme, hatırlayabilme, tasarlayabilme, uygulayabilme, eleştirebilme, karşılaştırabilme, çalıştırabilme, listeleyebilme, </a:t>
            </a:r>
            <a:r>
              <a:rPr lang="tr-TR" sz="2000" i="1" dirty="0" smtClean="0"/>
              <a:t>tartışabilme, kullanabilme</a:t>
            </a:r>
            <a:r>
              <a:rPr lang="tr-TR" sz="2000" i="1" dirty="0"/>
              <a:t>, analiz edebilme vs.</a:t>
            </a:r>
            <a:r>
              <a:rPr lang="tr-TR" sz="2000" dirty="0"/>
              <a:t> gibi fiiller kullanılabilir.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68283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83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Öğrenme </a:t>
            </a:r>
            <a:r>
              <a:rPr lang="tr-TR" cap="none" dirty="0" smtClean="0"/>
              <a:t>Kazanımları Yazılırken Neler Yapılmalıdır!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just"/>
            <a:r>
              <a:rPr lang="tr-TR" sz="2000" dirty="0"/>
              <a:t>Öğrenme kazanımlarının yazılmasında, bilişsel, duyuşsal ve davranışsal olarak sınıflandıran   sınıflandırma sistemlerinden faydalanılması önerilir (Bloom’s Taksonomisi vb</a:t>
            </a:r>
            <a:r>
              <a:rPr lang="tr-TR" sz="2000" dirty="0" smtClean="0"/>
              <a:t>.).</a:t>
            </a:r>
          </a:p>
          <a:p>
            <a:pPr lvl="1"/>
            <a:r>
              <a:rPr lang="tr-TR" sz="2000" dirty="0" smtClean="0"/>
              <a:t>Dersin süresine, öğrenci özelliklerine,  çok </a:t>
            </a:r>
            <a:r>
              <a:rPr lang="tr-TR" sz="2000" dirty="0"/>
              <a:t>ayrıntıya yer vererek çok fazla sayıda olmamasına ve </a:t>
            </a:r>
            <a:r>
              <a:rPr lang="tr-TR" sz="2000" dirty="0" smtClean="0"/>
              <a:t>dersin </a:t>
            </a:r>
            <a:r>
              <a:rPr lang="tr-TR" sz="2000" dirty="0"/>
              <a:t>seviyesine (ön lisans, lisans, yüksek lisans ya da doktora) </a:t>
            </a:r>
            <a:r>
              <a:rPr lang="tr-TR" sz="2000" dirty="0" smtClean="0"/>
              <a:t>dikkat </a:t>
            </a:r>
            <a:r>
              <a:rPr lang="tr-TR" sz="2000" dirty="0"/>
              <a:t>edilmelidir.  </a:t>
            </a:r>
          </a:p>
          <a:p>
            <a:pPr lvl="1" algn="just"/>
            <a:endParaRPr lang="tr-TR" sz="2000" dirty="0"/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68283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38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Öğrenme </a:t>
            </a:r>
            <a:r>
              <a:rPr lang="tr-TR" cap="none" dirty="0" smtClean="0"/>
              <a:t>Kazanımları Yazılırken Neler Yapılmamalıdır!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just"/>
            <a:r>
              <a:rPr lang="tr-TR" sz="2000" dirty="0"/>
              <a:t>Öğretim elemanının derste yapacakları yazılmamalıdır.</a:t>
            </a:r>
          </a:p>
          <a:p>
            <a:pPr lvl="1" algn="just"/>
            <a:r>
              <a:rPr lang="tr-TR" sz="2000" dirty="0"/>
              <a:t>Herhangi bir dersteki konuların başlıkları öğrenme kazanımı olarak ifade edilmemelidir.</a:t>
            </a:r>
          </a:p>
          <a:p>
            <a:pPr lvl="1" algn="just"/>
            <a:r>
              <a:rPr lang="tr-TR" sz="2000" dirty="0"/>
              <a:t>Çok sayıda öğrenme kazanımı yazılmamalıdır (ortalama </a:t>
            </a:r>
            <a:r>
              <a:rPr lang="tr-TR" sz="2000" dirty="0" smtClean="0"/>
              <a:t>7 adet </a:t>
            </a:r>
            <a:r>
              <a:rPr lang="tr-TR" sz="2000" dirty="0"/>
              <a:t>olmalıdır).</a:t>
            </a:r>
          </a:p>
          <a:p>
            <a:pPr lvl="1" algn="just"/>
            <a:r>
              <a:rPr lang="tr-TR" sz="2000" b="1" i="1" dirty="0"/>
              <a:t>Bilmek, anlamak, öğrenmek, aşina olmak, maruz kalmak, haberdar olmak</a:t>
            </a:r>
            <a:r>
              <a:rPr lang="tr-TR" sz="2000" b="1" dirty="0"/>
              <a:t> </a:t>
            </a:r>
            <a:r>
              <a:rPr lang="tr-TR" sz="2000" dirty="0"/>
              <a:t>gibi belirsiz fiillerden kaçınılmalıdır. Bu terimler öğrenme kazanımlarından ziyade öğretme amaçlarına yöneliktir ve ölçümü güçtür</a:t>
            </a:r>
            <a:r>
              <a:rPr lang="tr-TR" sz="2000" dirty="0" smtClean="0"/>
              <a:t>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68283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819226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58602</TotalTime>
  <Words>466</Words>
  <Application>Microsoft Office PowerPoint</Application>
  <PresentationFormat>Özel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Paket</vt:lpstr>
      <vt:lpstr>Öğrenme Kazanımları (Ders Çıktıları)  Kalite Eğitimleri Serisi  </vt:lpstr>
      <vt:lpstr>Eğitimin Konu Başlıkları</vt:lpstr>
      <vt:lpstr>İlk Yapılması Gereken: Dersin Amacının Belirlenmesi</vt:lpstr>
      <vt:lpstr>Dersin Amacı</vt:lpstr>
      <vt:lpstr>Öğrenme Kazanımları (Ders Çıktıları) Nedir? </vt:lpstr>
      <vt:lpstr>Öğrenme Kazanımları Yazılırken Neler Yapılmalıdır!</vt:lpstr>
      <vt:lpstr>Öğrenme Kazanımları Yazılırken Neler Yapılmalıdır!</vt:lpstr>
      <vt:lpstr>Öğrenme Kazanımları Yazılırken Neler Yapılmalıdır!</vt:lpstr>
      <vt:lpstr>Öğrenme Kazanımları Yazılırken Neler Yapılmamalıdır!</vt:lpstr>
      <vt:lpstr>Örnek: Türk Hukuk Tarihi Dersi Öğrenme Çıktıları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124</cp:revision>
  <dcterms:created xsi:type="dcterms:W3CDTF">2021-10-23T00:07:47Z</dcterms:created>
  <dcterms:modified xsi:type="dcterms:W3CDTF">2023-12-07T09:32:46Z</dcterms:modified>
</cp:coreProperties>
</file>