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31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41" r:id="rId9"/>
    <p:sldId id="342" r:id="rId10"/>
    <p:sldId id="321" r:id="rId11"/>
    <p:sldId id="322" r:id="rId12"/>
    <p:sldId id="323" r:id="rId13"/>
    <p:sldId id="340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0"/>
  </p:normalViewPr>
  <p:slideViewPr>
    <p:cSldViewPr snapToGrid="0" snapToObjects="1">
      <p:cViewPr varScale="1">
        <p:scale>
          <a:sx n="117" d="100"/>
          <a:sy n="117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983AD-CAC7-487D-A678-752D15B4846E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49C45-8D8D-4ADC-BA47-FA3C76B1D75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276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857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530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55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633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265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961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1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056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374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42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155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36B85B7-8636-0C4C-B77F-113F5C6F65B4}" type="datetimeFigureOut">
              <a:rPr lang="tr-TR" smtClean="0"/>
              <a:t>30.10.2025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820359-39E2-2248-9560-4F01914582F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13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C34D7D2-4820-3546-9D0D-836CDB550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cap="none" dirty="0" smtClean="0">
                <a:solidFill>
                  <a:schemeClr val="accent2">
                    <a:lumMod val="50000"/>
                  </a:schemeClr>
                </a:solidFill>
              </a:rPr>
              <a:t>EFQM Modeli Nedir?</a:t>
            </a:r>
            <a:endParaRPr lang="tr-TR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93" y="196088"/>
            <a:ext cx="6016707" cy="13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Yön (Direction)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Kuruluşun neden var olduğunu (amaç), neyi başarmak istediğini (vizyon) ve bunu nasıl yapacağını (strateji) tanımlar.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EFQM, tüm kararların kurumun amacı ve değerleriyle uyumlu olmasını teşvik eder.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Uygulama (Execution)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Yön belirledikten sonra, kurum stratejisini etkili biçimde uygulamak zorundadır.</a:t>
            </a:r>
          </a:p>
          <a:p>
            <a:pPr algn="just"/>
            <a:r>
              <a:rPr sz="2400" dirty="0"/>
              <a:t>Bu aşamada süreçlerin, kaynakların, çalışanların ve teknolojilerin uyumu çok önemlidir.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EFQM, yenilikçilik ve dijital dönüşümü bu boyutun merkezine koyar.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Sonuçlar (Results)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Sonuçlar, kurumun performansını, paydaş memnuniyetini ve sürdürülebilirliğini ölçer.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EFQM, sadece çıktılara değil, bu sonuçlara nasıl ulaşıldığına da odaklanır.</a:t>
            </a:r>
          </a:p>
          <a:p>
            <a:pPr algn="just"/>
            <a:r>
              <a:rPr sz="2400" dirty="0"/>
              <a:t>Yani süreç kalitesi kadar, elde edilen etkinin kalitesi de önemlidir.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06" y="0"/>
            <a:ext cx="7123787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EFQM’</a:t>
            </a:r>
            <a:r>
              <a:rPr lang="tr-TR" cap="none" dirty="0" smtClean="0"/>
              <a:t>in</a:t>
            </a:r>
            <a:r>
              <a:rPr dirty="0" smtClean="0"/>
              <a:t> </a:t>
            </a:r>
            <a:r>
              <a:rPr lang="tr-TR" cap="none" dirty="0" smtClean="0"/>
              <a:t>Temel İlkeleri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400" dirty="0" smtClean="0"/>
              <a:t>Paydaş </a:t>
            </a:r>
            <a:r>
              <a:rPr sz="2400" dirty="0"/>
              <a:t>odaklılık</a:t>
            </a:r>
          </a:p>
          <a:p>
            <a:r>
              <a:rPr sz="2400" dirty="0" smtClean="0"/>
              <a:t>Sürdürülebilir </a:t>
            </a:r>
            <a:r>
              <a:rPr sz="2400" dirty="0"/>
              <a:t>başarı</a:t>
            </a:r>
          </a:p>
          <a:p>
            <a:r>
              <a:rPr sz="2400" dirty="0" smtClean="0"/>
              <a:t>Yenilikçilik</a:t>
            </a:r>
            <a:endParaRPr sz="2400" dirty="0"/>
          </a:p>
          <a:p>
            <a:r>
              <a:rPr sz="2400" dirty="0" smtClean="0"/>
              <a:t>Çeviklik</a:t>
            </a:r>
            <a:endParaRPr sz="2400" dirty="0"/>
          </a:p>
          <a:p>
            <a:r>
              <a:rPr sz="2400" dirty="0" smtClean="0"/>
              <a:t>Değer </a:t>
            </a:r>
            <a:r>
              <a:rPr sz="2400" dirty="0"/>
              <a:t>yaratma</a:t>
            </a:r>
          </a:p>
          <a:p>
            <a:r>
              <a:rPr sz="2400" dirty="0" smtClean="0"/>
              <a:t>Öğrenme </a:t>
            </a:r>
            <a:r>
              <a:rPr sz="2400" dirty="0"/>
              <a:t>ve sürekli gelişim</a:t>
            </a:r>
          </a:p>
          <a:p>
            <a:endParaRPr sz="2400" dirty="0"/>
          </a:p>
          <a:p>
            <a:r>
              <a:rPr sz="2400" dirty="0"/>
              <a:t>Bu ilkeler, modelin her aşamasına yön verir.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EFQM </a:t>
            </a:r>
            <a:r>
              <a:rPr lang="tr-TR" cap="none" dirty="0" smtClean="0"/>
              <a:t>Modelinin 7 Kriteri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sz="2400" dirty="0" smtClean="0"/>
              <a:t>Amaç</a:t>
            </a:r>
            <a:r>
              <a:rPr sz="2400" dirty="0"/>
              <a:t>, Vizyon ve Strateji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 smtClean="0"/>
              <a:t>Kültür </a:t>
            </a:r>
            <a:r>
              <a:rPr sz="2400" dirty="0"/>
              <a:t>ve Liderlik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 smtClean="0"/>
              <a:t>Paydaşlarla </a:t>
            </a:r>
            <a:r>
              <a:rPr sz="2400" dirty="0"/>
              <a:t>Etkileşim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 smtClean="0"/>
              <a:t>Sürdürülebilir </a:t>
            </a:r>
            <a:r>
              <a:rPr sz="2400" dirty="0"/>
              <a:t>Değer Yaratma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 smtClean="0"/>
              <a:t>Performans </a:t>
            </a:r>
            <a:r>
              <a:rPr sz="2400" dirty="0"/>
              <a:t>ve Dönüşüm Yönetimi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 smtClean="0"/>
              <a:t>Paydaş </a:t>
            </a:r>
            <a:r>
              <a:rPr sz="2400" dirty="0"/>
              <a:t>Algıları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 smtClean="0"/>
              <a:t>Stratejik </a:t>
            </a:r>
            <a:r>
              <a:rPr sz="2400" dirty="0"/>
              <a:t>ve Operasyonel Sonuçlar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Amaç, Vizyon ve Strateji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Kurumun 'neden var olduğunu' net biçimde tanımlaması gerekir.</a:t>
            </a:r>
          </a:p>
          <a:p>
            <a:pPr algn="just"/>
            <a:r>
              <a:rPr sz="2400" dirty="0"/>
              <a:t>Vizyon, uzun vadeli hedefi; strateji ise bu hedefe ulaşma yolunu gösterir.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EFQM bu ilişkiyi bütüncül bir yönetim sistemi içinde ele alır.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Kültür ve Liderlik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Liderlik, kurumun değerlerini yaşatan ve değişimi yöneten bir güçtür.</a:t>
            </a:r>
          </a:p>
          <a:p>
            <a:pPr algn="just"/>
            <a:r>
              <a:rPr sz="2400" dirty="0"/>
              <a:t>EFQM, etik, güvene dayalı ve kapsayıcı bir liderlik yaklaşımını destekler.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Paydaşlarla Etkileşim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Kurumun öğrenciler, çalışanlar, toplum ve iş ortakları gibi paydaşlarla nasıl ilişki kurduğunu inceler.</a:t>
            </a:r>
          </a:p>
          <a:p>
            <a:pPr algn="just"/>
            <a:r>
              <a:rPr sz="2400" dirty="0"/>
              <a:t>Etkili iletişim, güven ve katılım EFQM başarısının anahtarıdır.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Sürdürülebilir Değer Yaratma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Kuruluş sadece kendi çıkarına değil, paydaşlarının ve toplumun faydasına da değer üretmelidir.</a:t>
            </a:r>
          </a:p>
          <a:p>
            <a:pPr algn="just"/>
            <a:r>
              <a:rPr sz="2400" dirty="0"/>
              <a:t>Bu anlayış, uzun vadeli kurumsal sürdürülebilirliği sağlar.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EFQM </a:t>
            </a:r>
            <a:r>
              <a:rPr lang="tr-TR" cap="none" dirty="0" smtClean="0"/>
              <a:t>Nedir?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/>
              <a:t>EFQM (European Foundation for Quality Management), kurumların sürdürülebilir başarıya ulaşmalarına yardımcı olmak amacıyla 1989 yılında Avrupa'nın önde gelen şirketleri tarafından kurulmuş bir mükemmellik modelidir.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Model, bir organizasyonun nasıl daha iyi yönetileceğini, paydaşlara nasıl değer yaratılacağını ve performansın nasıl geliştirileceğini tanımlar.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Performans ve Dönüşüm Yönetimi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Kurum hem mevcut performansını sürdürmeli hem de geleceğe uyum sağlamalıdır.</a:t>
            </a:r>
          </a:p>
          <a:p>
            <a:pPr algn="just"/>
            <a:r>
              <a:rPr sz="2400" dirty="0"/>
              <a:t>Dijital dönüşüm, yenilik ve öğrenme kültürü bu kriterin merkezindedir.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Paydaş Algıları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Kurumun paydaşları gözündeki itibarı, güveni ve memnuniyeti ölçer.</a:t>
            </a:r>
          </a:p>
          <a:p>
            <a:pPr algn="just"/>
            <a:r>
              <a:rPr sz="2400" dirty="0"/>
              <a:t>Bu algılar, kurumun gerçek başarısını yansıtır.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Stratejik ve Operasyonel Sonuçlar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Stratejik hedeflerin ne kadar başarıldığı ve operasyonel süreçlerin etkinliği değerlendirilir.</a:t>
            </a:r>
          </a:p>
          <a:p>
            <a:pPr algn="just"/>
            <a:r>
              <a:rPr sz="2400" dirty="0"/>
              <a:t>Sonuçlar, kurumun bütüncül başarısının göstergesidir.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RADAR </a:t>
            </a:r>
            <a:r>
              <a:rPr lang="tr-TR" cap="none" dirty="0" smtClean="0"/>
              <a:t>Mantığı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sz="2400" dirty="0"/>
              <a:t>RADAR, EFQM’in değerlendirme aracıdır:</a:t>
            </a:r>
          </a:p>
          <a:p>
            <a:r>
              <a:rPr sz="2400" dirty="0" smtClean="0"/>
              <a:t>Results </a:t>
            </a:r>
            <a:r>
              <a:rPr sz="2400" dirty="0"/>
              <a:t>(Sonuçlar)</a:t>
            </a:r>
          </a:p>
          <a:p>
            <a:r>
              <a:rPr sz="2400" dirty="0" smtClean="0"/>
              <a:t>Approach </a:t>
            </a:r>
            <a:r>
              <a:rPr sz="2400" dirty="0"/>
              <a:t>(Yaklaşım)</a:t>
            </a:r>
          </a:p>
          <a:p>
            <a:r>
              <a:rPr sz="2400" dirty="0" smtClean="0"/>
              <a:t>Deployment </a:t>
            </a:r>
            <a:r>
              <a:rPr sz="2400" dirty="0"/>
              <a:t>(Uygulama)</a:t>
            </a:r>
          </a:p>
          <a:p>
            <a:r>
              <a:rPr sz="2400" dirty="0" smtClean="0"/>
              <a:t>Assessment </a:t>
            </a:r>
            <a:r>
              <a:rPr sz="2400" dirty="0"/>
              <a:t>(Değerlendirme)</a:t>
            </a:r>
          </a:p>
          <a:p>
            <a:r>
              <a:rPr sz="2400" dirty="0" smtClean="0"/>
              <a:t>Refinement </a:t>
            </a:r>
            <a:r>
              <a:rPr sz="2400" dirty="0"/>
              <a:t>(İyileştirme)</a:t>
            </a:r>
          </a:p>
          <a:p>
            <a:endParaRPr sz="2400" dirty="0"/>
          </a:p>
          <a:p>
            <a:r>
              <a:rPr sz="2400" dirty="0"/>
              <a:t>Bu döngü, sürekli gelişim kültürünü canlı tutar.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RADAR’</a:t>
            </a:r>
            <a:r>
              <a:rPr lang="tr-TR" cap="none" dirty="0" smtClean="0"/>
              <a:t>ın</a:t>
            </a:r>
            <a:r>
              <a:rPr dirty="0" smtClean="0"/>
              <a:t> </a:t>
            </a:r>
            <a:r>
              <a:rPr lang="tr-TR" cap="none" dirty="0" smtClean="0"/>
              <a:t>Önemi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RADAR, kurumların sadece sonuçları değil, o sonuçlara götüren yaklaşımları da değerlendirmesini sağlar.</a:t>
            </a:r>
          </a:p>
          <a:p>
            <a:pPr algn="just"/>
            <a:r>
              <a:rPr sz="2400" dirty="0"/>
              <a:t>Yani 'ne yaptık' kadar 'nasıl yaptık' da önemlidir.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EFQM’</a:t>
            </a:r>
            <a:r>
              <a:rPr lang="tr-TR" cap="none" dirty="0" smtClean="0"/>
              <a:t>in</a:t>
            </a:r>
            <a:r>
              <a:rPr dirty="0" smtClean="0"/>
              <a:t> </a:t>
            </a:r>
            <a:r>
              <a:rPr lang="tr-TR" cap="none" dirty="0" smtClean="0"/>
              <a:t>Uygulama Alanları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 smtClean="0"/>
              <a:t>Kurumsal </a:t>
            </a:r>
            <a:r>
              <a:rPr sz="2400" dirty="0"/>
              <a:t>özdeğerlendirme</a:t>
            </a:r>
          </a:p>
          <a:p>
            <a:pPr algn="just"/>
            <a:r>
              <a:rPr sz="2400" dirty="0" smtClean="0"/>
              <a:t>Stratejik </a:t>
            </a:r>
            <a:r>
              <a:rPr sz="2400" dirty="0"/>
              <a:t>planlama</a:t>
            </a:r>
          </a:p>
          <a:p>
            <a:pPr algn="just"/>
            <a:r>
              <a:rPr sz="2400" dirty="0" smtClean="0"/>
              <a:t>Akreditasyon </a:t>
            </a:r>
            <a:r>
              <a:rPr sz="2400" dirty="0"/>
              <a:t>süreçleri</a:t>
            </a:r>
          </a:p>
          <a:p>
            <a:pPr algn="just"/>
            <a:r>
              <a:rPr sz="2400" dirty="0" smtClean="0"/>
              <a:t>Risk </a:t>
            </a:r>
            <a:r>
              <a:rPr sz="2400" dirty="0"/>
              <a:t>ve performans yönetimi</a:t>
            </a:r>
          </a:p>
          <a:p>
            <a:pPr algn="just"/>
            <a:r>
              <a:rPr sz="2400" dirty="0" smtClean="0"/>
              <a:t>Sürdürülebilirlik </a:t>
            </a:r>
            <a:r>
              <a:rPr sz="2400" dirty="0"/>
              <a:t>ve toplumsal etki yönetimi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Kamu kurumları, özel sektör ve üniversitelerde yaygın biçimde kullanılır.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EFQM </a:t>
            </a:r>
            <a:r>
              <a:rPr lang="tr-TR" cap="none" dirty="0" smtClean="0"/>
              <a:t>Modeli Kimler İçin?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 smtClean="0"/>
              <a:t>Üniversiteler</a:t>
            </a:r>
            <a:r>
              <a:rPr sz="2400" dirty="0" smtClean="0"/>
              <a:t> </a:t>
            </a:r>
            <a:r>
              <a:rPr sz="2400" dirty="0"/>
              <a:t>ve eğitim kurumları</a:t>
            </a:r>
          </a:p>
          <a:p>
            <a:pPr algn="just"/>
            <a:r>
              <a:rPr sz="2400" dirty="0" smtClean="0"/>
              <a:t>Kamu </a:t>
            </a:r>
            <a:r>
              <a:rPr sz="2400" dirty="0"/>
              <a:t>kuruluşları</a:t>
            </a:r>
          </a:p>
          <a:p>
            <a:pPr algn="just"/>
            <a:r>
              <a:rPr sz="2400" dirty="0" smtClean="0"/>
              <a:t>Sanayi</a:t>
            </a:r>
            <a:r>
              <a:rPr sz="2400" dirty="0" smtClean="0"/>
              <a:t> </a:t>
            </a:r>
            <a:r>
              <a:rPr sz="2400" dirty="0"/>
              <a:t>ve hizmet sektörü</a:t>
            </a:r>
          </a:p>
          <a:p>
            <a:pPr algn="just"/>
            <a:r>
              <a:rPr sz="2400" dirty="0" smtClean="0"/>
              <a:t>STK’lar</a:t>
            </a:r>
            <a:endParaRPr sz="2400" dirty="0"/>
          </a:p>
          <a:p>
            <a:pPr algn="just"/>
            <a:endParaRPr sz="2400" dirty="0"/>
          </a:p>
          <a:p>
            <a:pPr algn="just"/>
            <a:r>
              <a:rPr sz="2400" dirty="0"/>
              <a:t>Her tür organizasyon, kendi ölçeğine göre EFQM modelini uyarlayabilir.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EFQM’</a:t>
            </a:r>
            <a:r>
              <a:rPr lang="tr-TR" cap="none" dirty="0" smtClean="0"/>
              <a:t>in</a:t>
            </a:r>
            <a:r>
              <a:rPr dirty="0" smtClean="0"/>
              <a:t> </a:t>
            </a:r>
            <a:r>
              <a:rPr lang="tr-TR" cap="none" dirty="0" smtClean="0"/>
              <a:t>Sağladığı Faydalar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 smtClean="0"/>
              <a:t>Kurumsal </a:t>
            </a:r>
            <a:r>
              <a:rPr sz="2400" dirty="0"/>
              <a:t>farkındalık ve bütünlük</a:t>
            </a:r>
          </a:p>
          <a:p>
            <a:r>
              <a:rPr sz="2400" dirty="0" smtClean="0"/>
              <a:t>Etkin </a:t>
            </a:r>
            <a:r>
              <a:rPr sz="2400" dirty="0"/>
              <a:t>stratejik yönetim</a:t>
            </a:r>
          </a:p>
          <a:p>
            <a:r>
              <a:rPr sz="2400" dirty="0" smtClean="0"/>
              <a:t>Sürekli </a:t>
            </a:r>
            <a:r>
              <a:rPr sz="2400" dirty="0"/>
              <a:t>gelişim kültürü</a:t>
            </a:r>
          </a:p>
          <a:p>
            <a:r>
              <a:rPr sz="2400" dirty="0" smtClean="0"/>
              <a:t>Paydaş </a:t>
            </a:r>
            <a:r>
              <a:rPr sz="2400" dirty="0"/>
              <a:t>güveni ve itibarı</a:t>
            </a:r>
          </a:p>
          <a:p>
            <a:r>
              <a:rPr sz="2400" dirty="0" smtClean="0"/>
              <a:t>Uluslararası </a:t>
            </a:r>
            <a:r>
              <a:rPr sz="2400" dirty="0"/>
              <a:t>tanınırlık ve ağ desteği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EFQM 2025 </a:t>
            </a:r>
            <a:r>
              <a:rPr lang="tr-TR" cap="none" dirty="0" smtClean="0"/>
              <a:t>ve Gelecek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Yeni model, yapay zekâ, dijitalleşme ve sürdürülebilirlik temellerine dayanır.</a:t>
            </a:r>
          </a:p>
          <a:p>
            <a:pPr algn="just"/>
            <a:r>
              <a:rPr sz="2400" dirty="0"/>
              <a:t>Kuruluşlar, hem bugünü yönetip hem de geleceği şekillendirmeyi öğrenir.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EFQM artık sadece bir model değil; bir dönüşüm rehberidir.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Sonuç ve Kapanış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/>
              <a:t>EFQM, kurumlara sadece kaliteyi değil, anlamlı bir gelişim yolculuğunu öğretir.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Başarı tesadüf değildir; sistematik, ölçülebilir ve sürdürülebilir mükemmellik kültürüyle mümkündür.</a:t>
            </a:r>
          </a:p>
          <a:p>
            <a:pPr algn="just"/>
            <a:endParaRPr sz="2400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EFQM’</a:t>
            </a:r>
            <a:r>
              <a:rPr lang="tr-TR" cap="none" dirty="0" smtClean="0"/>
              <a:t>in Amacı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EFQM'in temel amacı, kurumların güçlü yönlerini ve gelişim alanlarını belirleyerek, sürekli iyileştirme kültürünü yerleştirmektir.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EFQM bir kalite standardı değil; bir yönetim çerçevesidir.</a:t>
            </a:r>
          </a:p>
          <a:p>
            <a:pPr algn="just"/>
            <a:r>
              <a:rPr sz="2400" dirty="0"/>
              <a:t>Yani 'ne yapılması gerektiğini' değil, 'nasıl düşünülmesi gerektiğini' öğretir.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EFQM’</a:t>
            </a:r>
            <a:r>
              <a:rPr lang="tr-TR" cap="none" dirty="0" smtClean="0"/>
              <a:t>in Felsefesi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EFQM, mükemmelliğin bir varış noktası değil, sürekli gelişen bir yolculuk olduğunu savunur.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Her kurum, kendi bağlamına göre bu modeli uygulayarak, değişime uyum sağlar ve sürdürülebilir performans elde eder.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Neden </a:t>
            </a:r>
            <a:r>
              <a:rPr dirty="0" smtClean="0"/>
              <a:t>EFQM </a:t>
            </a:r>
            <a:r>
              <a:rPr lang="tr-TR" cap="none" dirty="0" smtClean="0"/>
              <a:t>Modeli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 smtClean="0"/>
              <a:t>Kurumsal </a:t>
            </a:r>
            <a:r>
              <a:rPr sz="2400" dirty="0"/>
              <a:t>yönetimde bütüncül bir bakış sağlar.</a:t>
            </a:r>
          </a:p>
          <a:p>
            <a:pPr algn="just"/>
            <a:r>
              <a:rPr sz="2400" dirty="0" smtClean="0"/>
              <a:t>Paydaş </a:t>
            </a:r>
            <a:r>
              <a:rPr sz="2400" dirty="0"/>
              <a:t>memnuniyetini ön plana çıkarır.</a:t>
            </a:r>
          </a:p>
          <a:p>
            <a:pPr algn="just"/>
            <a:r>
              <a:rPr sz="2400" dirty="0" smtClean="0"/>
              <a:t>Yenilik </a:t>
            </a:r>
            <a:r>
              <a:rPr sz="2400" dirty="0"/>
              <a:t>ve öğrenme kültürünü güçlendirir.</a:t>
            </a:r>
          </a:p>
          <a:p>
            <a:pPr algn="just"/>
            <a:r>
              <a:rPr sz="2400" dirty="0" smtClean="0"/>
              <a:t>Kurumun </a:t>
            </a:r>
            <a:r>
              <a:rPr sz="2400" dirty="0"/>
              <a:t>uzun vadeli başarısını güvence altına alır.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Bu nedenlerle EFQM, kamu kurumlarından üniversitelere kadar geniş bir yelpazede uygulanmaktadır.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EFQM 2025 </a:t>
            </a:r>
            <a:r>
              <a:rPr lang="tr-TR" cap="none" dirty="0" smtClean="0"/>
              <a:t>Modeli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/>
              <a:t>2025 versiyonu, dijital dönüşüm, sürdürülebilirlik ve çeviklik kavramlarını daha güçlü biçimde modelin merkezine yerleştirir.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Yeni EFQM modeli, hem bugünün performansını yönetmek hem de geleceğin dönüşümünü planlamak üzerine kuruludur.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Modelin Temel Yapısı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sz="2400" dirty="0"/>
              <a:t>EFQM Modeli üç ana unsurdan oluşur:</a:t>
            </a:r>
          </a:p>
          <a:p>
            <a:pPr algn="just"/>
            <a:r>
              <a:rPr sz="2400" dirty="0" smtClean="0"/>
              <a:t>1</a:t>
            </a:r>
            <a:r>
              <a:rPr lang="tr-TR" sz="2400" dirty="0" smtClean="0"/>
              <a:t>. </a:t>
            </a:r>
            <a:r>
              <a:rPr sz="2400" dirty="0" smtClean="0"/>
              <a:t>Direction </a:t>
            </a:r>
            <a:r>
              <a:rPr sz="2400" dirty="0"/>
              <a:t>(Yön): Amaç, vizyon, strateji ve kültür.</a:t>
            </a:r>
          </a:p>
          <a:p>
            <a:pPr algn="just"/>
            <a:r>
              <a:rPr sz="2400" dirty="0" smtClean="0"/>
              <a:t>2</a:t>
            </a:r>
            <a:r>
              <a:rPr lang="tr-TR" sz="2400" dirty="0" smtClean="0"/>
              <a:t>. </a:t>
            </a:r>
            <a:r>
              <a:rPr sz="2400" dirty="0" smtClean="0"/>
              <a:t>Execution </a:t>
            </a:r>
            <a:r>
              <a:rPr sz="2400" dirty="0"/>
              <a:t>(Uygulama): Stratejiyi hayata geçiren süreçler, kaynaklar, yenilikler.</a:t>
            </a:r>
          </a:p>
          <a:p>
            <a:pPr algn="just"/>
            <a:r>
              <a:rPr sz="2400" dirty="0" smtClean="0"/>
              <a:t>3</a:t>
            </a:r>
            <a:r>
              <a:rPr lang="tr-TR" sz="2400" dirty="0" smtClean="0"/>
              <a:t>. </a:t>
            </a:r>
            <a:r>
              <a:rPr sz="2400" dirty="0" smtClean="0"/>
              <a:t>Results </a:t>
            </a:r>
            <a:r>
              <a:rPr sz="2400" dirty="0"/>
              <a:t>(Sonuçlar): Paydaş memnuniyeti ve performans çıktıları.</a:t>
            </a:r>
          </a:p>
          <a:p>
            <a:pPr algn="just"/>
            <a:endParaRPr sz="2400" dirty="0"/>
          </a:p>
          <a:p>
            <a:pPr algn="just"/>
            <a:r>
              <a:rPr sz="2400" dirty="0"/>
              <a:t>Bu üçlü, kurumun bütünsel bir sistem olarak yönetilmesini sağlar.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/>
              <a:t>Modelin Temel Yapısı</a:t>
            </a:r>
            <a:endParaRPr lang="tr-TR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616601E5-9A2E-4D4A-8A7A-E71D359FE4EA}"/>
              </a:ext>
            </a:extLst>
          </p:cNvPr>
          <p:cNvSpPr txBox="1">
            <a:spLocks/>
          </p:cNvSpPr>
          <p:nvPr/>
        </p:nvSpPr>
        <p:spPr>
          <a:xfrm>
            <a:off x="1443693" y="5170229"/>
            <a:ext cx="2253807" cy="501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60363" indent="-34925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19138" indent="-373063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YÖN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A7B7069B-DEE3-5A45-A350-093E314EC47C}"/>
              </a:ext>
            </a:extLst>
          </p:cNvPr>
          <p:cNvSpPr txBox="1">
            <a:spLocks/>
          </p:cNvSpPr>
          <p:nvPr/>
        </p:nvSpPr>
        <p:spPr>
          <a:xfrm>
            <a:off x="4184681" y="2791457"/>
            <a:ext cx="3818456" cy="18215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40" tIns="45720" rIns="91440" bIns="45720" anchor="t"/>
          <a:lstStyle>
            <a:lvl1pPr marL="360363" indent="-34925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19138" indent="-373063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" marR="0" lv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dirty="0">
                <a:solidFill>
                  <a:srgbClr val="112F63"/>
                </a:solidFill>
                <a:latin typeface="+mn-lt"/>
                <a:ea typeface="Lato Semibold"/>
                <a:cs typeface="Lato Semibold"/>
              </a:rPr>
              <a:t>NASIL</a:t>
            </a:r>
            <a:endParaRPr lang="en-GB" b="1" i="0" u="none" strike="noStrike" kern="1200" cap="none" spc="0" baseline="0" noProof="0" dirty="0">
              <a:solidFill>
                <a:srgbClr val="112F63"/>
              </a:solidFill>
              <a:latin typeface="+mn-lt"/>
              <a:ea typeface="Lato Semibold"/>
              <a:cs typeface="Lato Semibold"/>
            </a:endParaRPr>
          </a:p>
          <a:p>
            <a:pPr marL="10795" lvl="0" indent="0">
              <a:buNone/>
              <a:defRPr/>
            </a:pP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Ama</a:t>
            </a:r>
            <a:r>
              <a:rPr lang="tr-TR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ç ve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Stratejisini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nasıl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gerçekleştirmeyi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planlıyor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?</a:t>
            </a:r>
            <a:endParaRPr lang="en-GB" b="1" i="0" u="none" strike="noStrike" kern="1200" cap="none" spc="0" baseline="0" noProof="0" dirty="0">
              <a:solidFill>
                <a:srgbClr val="FF0000"/>
              </a:solidFill>
              <a:latin typeface="+mn-lt"/>
              <a:ea typeface="Lato Semibold"/>
              <a:cs typeface="Lato Semibold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4CFAA542-DE0E-1549-AA33-0D7BB5BE0F71}"/>
              </a:ext>
            </a:extLst>
          </p:cNvPr>
          <p:cNvSpPr txBox="1">
            <a:spLocks/>
          </p:cNvSpPr>
          <p:nvPr/>
        </p:nvSpPr>
        <p:spPr>
          <a:xfrm>
            <a:off x="5324694" y="5170229"/>
            <a:ext cx="2253807" cy="501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60363" indent="-34925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19138" indent="-373063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UYGULAMA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BC356B0-1A15-B340-BF3B-204D5F810011}"/>
              </a:ext>
            </a:extLst>
          </p:cNvPr>
          <p:cNvSpPr txBox="1">
            <a:spLocks/>
          </p:cNvSpPr>
          <p:nvPr/>
        </p:nvSpPr>
        <p:spPr>
          <a:xfrm>
            <a:off x="8066869" y="2791457"/>
            <a:ext cx="3368378" cy="18215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40" tIns="45720" rIns="91440" bIns="45720" anchor="t"/>
          <a:lstStyle>
            <a:lvl1pPr marL="360363" indent="-34925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19138" indent="-373063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" marR="0" lv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dirty="0">
                <a:solidFill>
                  <a:srgbClr val="112F63"/>
                </a:solidFill>
                <a:latin typeface="+mn-lt"/>
                <a:ea typeface="Lato Semibold"/>
                <a:cs typeface="Lato Semibold"/>
              </a:rPr>
              <a:t>NE</a:t>
            </a:r>
            <a:endParaRPr lang="en-GB" b="1" i="0" u="none" strike="noStrike" kern="1200" cap="none" spc="0" baseline="0" noProof="0" dirty="0">
              <a:solidFill>
                <a:srgbClr val="112F63"/>
              </a:solidFill>
              <a:latin typeface="+mn-lt"/>
              <a:ea typeface="Lato Semibold"/>
              <a:cs typeface="Lato Semibold"/>
            </a:endParaRPr>
          </a:p>
          <a:p>
            <a:pPr marL="10795" lvl="0" indent="0">
              <a:buNone/>
              <a:defRPr/>
            </a:pP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Bugüne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 kadar </a:t>
            </a:r>
            <a:r>
              <a:rPr lang="tr-TR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neleri başardı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?</a:t>
            </a:r>
          </a:p>
          <a:p>
            <a:pPr marL="10795" lvl="0" indent="0">
              <a:buNone/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Gelecekte 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ne</a:t>
            </a:r>
            <a:r>
              <a:rPr lang="tr-TR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leri başarmayı 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amaçlıyor</a:t>
            </a:r>
            <a:r>
              <a:rPr lang="en-GB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?</a:t>
            </a:r>
            <a:endParaRPr lang="en-GB" b="0" i="0" u="none" strike="noStrike" kern="1200" cap="none" spc="0" baseline="0" noProof="0" dirty="0">
              <a:solidFill>
                <a:srgbClr val="FF0000"/>
              </a:solidFill>
              <a:latin typeface="+mn-lt"/>
              <a:ea typeface="Lato Semibold"/>
              <a:cs typeface="Lato Semibold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xmlns="" id="{2E971FAE-C480-6647-B4D1-7E4F76DF4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08" r="856"/>
          <a:stretch/>
        </p:blipFill>
        <p:spPr>
          <a:xfrm>
            <a:off x="7953346" y="4416721"/>
            <a:ext cx="1474431" cy="1696545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A69B1E8A-9F02-0146-9A63-ECCAFE3CD647}"/>
              </a:ext>
            </a:extLst>
          </p:cNvPr>
          <p:cNvSpPr txBox="1">
            <a:spLocks/>
          </p:cNvSpPr>
          <p:nvPr/>
        </p:nvSpPr>
        <p:spPr>
          <a:xfrm>
            <a:off x="9173918" y="5170229"/>
            <a:ext cx="2253807" cy="501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60363" indent="-34925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19138" indent="-373063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SONUÇLAR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8681294A-1921-F947-8104-1AB5084324BE}"/>
              </a:ext>
            </a:extLst>
          </p:cNvPr>
          <p:cNvSpPr txBox="1">
            <a:spLocks/>
          </p:cNvSpPr>
          <p:nvPr/>
        </p:nvSpPr>
        <p:spPr>
          <a:xfrm>
            <a:off x="314923" y="2774473"/>
            <a:ext cx="3783095" cy="18385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40" tIns="45720" rIns="91440" bIns="45720" anchor="t"/>
          <a:lstStyle>
            <a:lvl1pPr marL="360363" indent="-34925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19138" indent="-373063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" marR="0" lv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dirty="0">
                <a:solidFill>
                  <a:srgbClr val="112F63"/>
                </a:solidFill>
                <a:latin typeface="+mn-lt"/>
                <a:ea typeface="Lato Semibold"/>
                <a:cs typeface="Lato Semibold"/>
              </a:rPr>
              <a:t>NİÇİN</a:t>
            </a:r>
            <a:endParaRPr lang="en-GB" b="1" i="0" u="none" strike="noStrike" kern="1200" cap="none" spc="0" baseline="0" noProof="0" dirty="0">
              <a:solidFill>
                <a:srgbClr val="112F63"/>
              </a:solidFill>
              <a:latin typeface="+mn-lt"/>
              <a:ea typeface="Lato Semibold"/>
              <a:cs typeface="Lato Semibold"/>
            </a:endParaRPr>
          </a:p>
          <a:p>
            <a:pPr marL="10795" marR="0" lv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  <a:ea typeface="Lato Semibold"/>
                <a:cs typeface="Lato Semibold"/>
              </a:rPr>
              <a:t>Kuruluş neden vardır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ato Semibold"/>
                <a:cs typeface="Lato Semibold"/>
              </a:rPr>
              <a:t>?</a:t>
            </a:r>
            <a:endParaRPr lang="en-GB" b="1" i="0" u="none" strike="noStrike" kern="1200" cap="none" spc="0" baseline="0" noProof="0" dirty="0">
              <a:solidFill>
                <a:srgbClr val="FF0000"/>
              </a:solidFill>
              <a:latin typeface="+mn-lt"/>
              <a:ea typeface="Lato Semibold"/>
              <a:cs typeface="Lato Semibold"/>
            </a:endParaRPr>
          </a:p>
          <a:p>
            <a:pPr marL="10795" marR="0" lv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ato Semibold"/>
                <a:cs typeface="Lato Semibold"/>
              </a:rPr>
              <a:t>Amacını nasıl gerçekleştirir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ato Semibold"/>
                <a:cs typeface="Lato Semibold"/>
              </a:rPr>
              <a:t>?</a:t>
            </a:r>
            <a:endParaRPr lang="en-GB" b="1" i="0" u="none" strike="noStrike" kern="1200" cap="none" spc="0" baseline="0" noProof="0" dirty="0">
              <a:solidFill>
                <a:srgbClr val="FF0000"/>
              </a:solidFill>
              <a:latin typeface="+mn-lt"/>
              <a:ea typeface="Lato Semibold"/>
              <a:cs typeface="Lato Semibold"/>
            </a:endParaRPr>
          </a:p>
          <a:p>
            <a:pPr marL="10795" marR="0" lv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ato Semibold"/>
                <a:cs typeface="Lato Semibold"/>
              </a:rPr>
              <a:t>Strat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ato Semibold"/>
                <a:cs typeface="Lato Semibold"/>
              </a:rPr>
              <a:t>ejisi nedir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ato Semibold"/>
                <a:cs typeface="Lato Semibold"/>
              </a:rPr>
              <a:t>? </a:t>
            </a:r>
            <a:endParaRPr lang="en-GB" b="1" i="0" u="none" strike="noStrike" kern="1200" cap="none" spc="0" baseline="0" noProof="0" dirty="0">
              <a:solidFill>
                <a:srgbClr val="FF0000"/>
              </a:solidFill>
              <a:latin typeface="+mn-lt"/>
              <a:ea typeface="Lato Semibold"/>
              <a:cs typeface="Lato Semibold"/>
            </a:endParaRPr>
          </a:p>
          <a:p>
            <a:pPr marL="360045" marR="0" lvl="0" indent="-34925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i="0" u="none" strike="noStrike" kern="1200" cap="none" spc="0" baseline="0" noProof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xmlns="" id="{7A246786-3AB2-1B49-AA55-C7BE43D7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1" r="65813"/>
          <a:stretch/>
        </p:blipFill>
        <p:spPr>
          <a:xfrm>
            <a:off x="245122" y="4416570"/>
            <a:ext cx="1474431" cy="1696545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xmlns="" id="{658DCA3D-3C73-0643-B723-173942B0D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0" r="33634"/>
          <a:stretch/>
        </p:blipFill>
        <p:spPr>
          <a:xfrm>
            <a:off x="4106057" y="4433531"/>
            <a:ext cx="1487170" cy="1711203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EFQM </a:t>
            </a:r>
            <a:r>
              <a:rPr lang="tr-TR" cap="none" dirty="0" smtClean="0"/>
              <a:t>Modeli: Paydaş Odaklı Boyutun Bütünleşmesi</a:t>
            </a:r>
            <a:endParaRPr lang="tr-TR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34F71-C673-08C6-3421-D7A2E1C51BCC}"/>
              </a:ext>
            </a:extLst>
          </p:cNvPr>
          <p:cNvSpPr txBox="1">
            <a:spLocks/>
          </p:cNvSpPr>
          <p:nvPr/>
        </p:nvSpPr>
        <p:spPr>
          <a:xfrm>
            <a:off x="5120118" y="2357362"/>
            <a:ext cx="6723245" cy="3866032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37260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72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108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3pPr>
            <a:lvl4pPr marL="144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1800000" indent="-374400" algn="l" defTabSz="914400" rtl="0" eaLnBrk="1" fontAlgn="t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 baseline="0">
                <a:solidFill>
                  <a:srgbClr val="12327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  <a:defRPr/>
            </a:pPr>
            <a:r>
              <a:rPr lang="tr-TR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A.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NEDEN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sorusunun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netliği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(NEDEN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önemlidir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?)</a:t>
            </a:r>
            <a:endParaRPr lang="tr-TR" sz="180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285750" lvl="1" indent="-285750" algn="just">
              <a:defRPr/>
            </a:pP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Paydaşların amaç ve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strateji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ile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bağlantısını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kurun</a:t>
            </a:r>
            <a:endParaRPr lang="en-GB" sz="1800" b="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285750" lvl="1" indent="-285750" algn="just">
              <a:defRPr/>
            </a:pP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Paydaş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haritasını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tamamlayın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ve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beklentilerin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in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tüm 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boyutlarını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netleştirin</a:t>
            </a:r>
            <a:endParaRPr lang="tr-TR" sz="1800" b="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0" lvl="1" indent="0" algn="just">
              <a:buNone/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B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. NASIL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ile entegrasyon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(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Bunu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NASIL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uygulamaya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alabiliriz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?) </a:t>
            </a:r>
            <a:endParaRPr lang="tr-TR" sz="180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285750" lvl="1" indent="-285750" algn="just">
              <a:defRPr/>
            </a:pP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Paydaşların katılım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kanallarını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tanımlayın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ve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paydaşların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deneyimlerini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üst seviyeye çıkarın</a:t>
            </a:r>
            <a:endParaRPr lang="en-GB" sz="1800" b="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285750" lvl="1" indent="-285750" algn="just">
              <a:defRPr/>
            </a:pP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Paydaş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gereksinim ve beklentilerine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odaklı bir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değer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sunumunu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zu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geliştirin</a:t>
            </a:r>
            <a:endParaRPr lang="en-GB" sz="1800" b="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285750" lvl="1" indent="-285750" algn="just">
              <a:defRPr/>
            </a:pP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Paydaşlarla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inovasyon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yapın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ve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dönüştürün</a:t>
            </a:r>
            <a:endParaRPr lang="tr-TR" sz="1800" b="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0" lvl="1" indent="0" algn="just">
              <a:buNone/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C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. </a:t>
            </a:r>
            <a:r>
              <a:rPr lang="tr-TR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Etkiyi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anlayın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(NE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ölçeceğiz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?)</a:t>
            </a:r>
            <a:endParaRPr lang="tr-TR" sz="180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285750" lvl="1" indent="-285750" algn="just">
              <a:defRPr/>
            </a:pP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Paydaş </a:t>
            </a: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gereksinim ve beklentilerine odaklı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sonuçları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izleyin</a:t>
            </a:r>
            <a:endParaRPr lang="en-GB" sz="1800" b="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285750" lvl="1" indent="-285750" algn="just">
              <a:defRPr/>
            </a:pP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Paydaşların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algılarından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yararlanın</a:t>
            </a:r>
            <a:endParaRPr lang="tr-TR" sz="1800" b="0" dirty="0">
              <a:solidFill>
                <a:schemeClr val="tx1"/>
              </a:solidFill>
              <a:latin typeface="+mn-lt"/>
              <a:ea typeface="Lato Semibold"/>
              <a:cs typeface="Lato Semibold"/>
            </a:endParaRPr>
          </a:p>
          <a:p>
            <a:pPr marL="285750" lvl="1" indent="-285750" algn="just">
              <a:defRPr/>
            </a:pPr>
            <a:r>
              <a:rPr lang="tr-TR" sz="1800" b="0" dirty="0">
                <a:solidFill>
                  <a:schemeClr val="tx1"/>
                </a:solidFill>
                <a:latin typeface="+mn-lt"/>
                <a:ea typeface="Lato Semibold"/>
                <a:cs typeface="Lato Semibold"/>
              </a:rPr>
              <a:t>Üstün performanslı uygulamaları ve mücadele alanları belirleyin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20" y="2360594"/>
            <a:ext cx="3835684" cy="369447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DF22DC8F-84BD-014B-856D-554806215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1" y="53052"/>
            <a:ext cx="27252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et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ke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{405A2CB4-4D4F-2747-8C50-B9A9F25CD2EF}tf10001120</Template>
  <TotalTime>972</TotalTime>
  <Words>980</Words>
  <Application>Microsoft Office PowerPoint</Application>
  <PresentationFormat>Özel</PresentationFormat>
  <Paragraphs>153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Paket</vt:lpstr>
      <vt:lpstr>EFQM Modeli Nedir?</vt:lpstr>
      <vt:lpstr>EFQM Nedir?</vt:lpstr>
      <vt:lpstr>EFQM’in Amacı</vt:lpstr>
      <vt:lpstr>EFQM’in Felsefesi</vt:lpstr>
      <vt:lpstr>Neden EFQM Modeli?</vt:lpstr>
      <vt:lpstr>EFQM 2025 Modeli</vt:lpstr>
      <vt:lpstr>Modelin Temel Yapısı</vt:lpstr>
      <vt:lpstr>Modelin Temel Yapısı</vt:lpstr>
      <vt:lpstr>EFQM Modeli: Paydaş Odaklı Boyutun Bütünleşmesi</vt:lpstr>
      <vt:lpstr>Yön (Direction)</vt:lpstr>
      <vt:lpstr>Uygulama (Execution)</vt:lpstr>
      <vt:lpstr>Sonuçlar (Results)</vt:lpstr>
      <vt:lpstr>PowerPoint Sunusu</vt:lpstr>
      <vt:lpstr>EFQM’in Temel İlkeleri</vt:lpstr>
      <vt:lpstr>EFQM Modelinin 7 Kriteri</vt:lpstr>
      <vt:lpstr>Amaç, Vizyon ve Strateji</vt:lpstr>
      <vt:lpstr>Kültür ve Liderlik</vt:lpstr>
      <vt:lpstr>Paydaşlarla Etkileşim</vt:lpstr>
      <vt:lpstr>Sürdürülebilir Değer Yaratma</vt:lpstr>
      <vt:lpstr>Performans ve Dönüşüm Yönetimi</vt:lpstr>
      <vt:lpstr>Paydaş Algıları</vt:lpstr>
      <vt:lpstr>Stratejik ve Operasyonel Sonuçlar</vt:lpstr>
      <vt:lpstr>RADAR Mantığı</vt:lpstr>
      <vt:lpstr>RADAR’ın Önemi</vt:lpstr>
      <vt:lpstr>EFQM’in Uygulama Alanları</vt:lpstr>
      <vt:lpstr>EFQM Modeli Kimler İçin?</vt:lpstr>
      <vt:lpstr>EFQM’in Sağladığı Faydalar</vt:lpstr>
      <vt:lpstr>EFQM 2025 ve Gelecek</vt:lpstr>
      <vt:lpstr>Sonuç ve Kapanış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TAŞIYANIN SORUMLULUĞU</dc:title>
  <dc:creator>Microsoft Office User</dc:creator>
  <cp:lastModifiedBy>Senol KANDEMIR</cp:lastModifiedBy>
  <cp:revision>62</cp:revision>
  <dcterms:created xsi:type="dcterms:W3CDTF">2021-10-23T00:07:47Z</dcterms:created>
  <dcterms:modified xsi:type="dcterms:W3CDTF">2025-10-30T12:56:53Z</dcterms:modified>
</cp:coreProperties>
</file>