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51"/>
  </p:notesMasterIdLst>
  <p:sldIdLst>
    <p:sldId id="357" r:id="rId2"/>
    <p:sldId id="358" r:id="rId3"/>
    <p:sldId id="340" r:id="rId4"/>
    <p:sldId id="389" r:id="rId5"/>
    <p:sldId id="341" r:id="rId6"/>
    <p:sldId id="342" r:id="rId7"/>
    <p:sldId id="359" r:id="rId8"/>
    <p:sldId id="384" r:id="rId9"/>
    <p:sldId id="385" r:id="rId10"/>
    <p:sldId id="386" r:id="rId11"/>
    <p:sldId id="387" r:id="rId12"/>
    <p:sldId id="388" r:id="rId13"/>
    <p:sldId id="343" r:id="rId14"/>
    <p:sldId id="344" r:id="rId15"/>
    <p:sldId id="360" r:id="rId16"/>
    <p:sldId id="366" r:id="rId17"/>
    <p:sldId id="367" r:id="rId18"/>
    <p:sldId id="368" r:id="rId19"/>
    <p:sldId id="369" r:id="rId20"/>
    <p:sldId id="345" r:id="rId21"/>
    <p:sldId id="346" r:id="rId22"/>
    <p:sldId id="361" r:id="rId23"/>
    <p:sldId id="370" r:id="rId24"/>
    <p:sldId id="371" r:id="rId25"/>
    <p:sldId id="372" r:id="rId26"/>
    <p:sldId id="373" r:id="rId27"/>
    <p:sldId id="374" r:id="rId28"/>
    <p:sldId id="347" r:id="rId29"/>
    <p:sldId id="348" r:id="rId30"/>
    <p:sldId id="362" r:id="rId31"/>
    <p:sldId id="375" r:id="rId32"/>
    <p:sldId id="376" r:id="rId33"/>
    <p:sldId id="377" r:id="rId34"/>
    <p:sldId id="378" r:id="rId35"/>
    <p:sldId id="349" r:id="rId36"/>
    <p:sldId id="350" r:id="rId37"/>
    <p:sldId id="363" r:id="rId38"/>
    <p:sldId id="379" r:id="rId39"/>
    <p:sldId id="380" r:id="rId40"/>
    <p:sldId id="381" r:id="rId41"/>
    <p:sldId id="382" r:id="rId42"/>
    <p:sldId id="383" r:id="rId43"/>
    <p:sldId id="351" r:id="rId44"/>
    <p:sldId id="352" r:id="rId45"/>
    <p:sldId id="364" r:id="rId46"/>
    <p:sldId id="353" r:id="rId47"/>
    <p:sldId id="354" r:id="rId48"/>
    <p:sldId id="365" r:id="rId49"/>
    <p:sldId id="355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81" autoAdjust="0"/>
  </p:normalViewPr>
  <p:slideViewPr>
    <p:cSldViewPr snapToGrid="0" snapToObjects="1">
      <p:cViewPr varScale="1">
        <p:scale>
          <a:sx n="112" d="100"/>
          <a:sy n="112" d="100"/>
        </p:scale>
        <p:origin x="-4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FA483-1D08-44F2-89F0-351EFFBB8BAF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CCC88C-C925-4C60-8032-57765A32DAB9}">
      <dgm:prSet custT="1"/>
      <dgm:spPr/>
      <dgm:t>
        <a:bodyPr/>
        <a:lstStyle/>
        <a:p>
          <a:pPr algn="l"/>
          <a:r>
            <a:rPr lang="tr-TR" sz="1800" b="1" kern="1200" dirty="0"/>
            <a:t>Paydaşların beklentilerinin karşılanması ve katkıları</a:t>
          </a:r>
          <a:endParaRPr lang="en-GB" sz="1800" b="0" kern="1200" dirty="0">
            <a:latin typeface="Lato" panose="020F0502020204030203" pitchFamily="34" charset="0"/>
            <a:ea typeface="+mn-ea"/>
            <a:cs typeface="+mn-cs"/>
          </a:endParaRPr>
        </a:p>
      </dgm:t>
    </dgm:pt>
    <dgm:pt modelId="{2910C27E-F0F7-4C67-90E3-FBF32BF0F80D}" type="sibTrans" cxnId="{1C58BC13-6694-4111-8393-4768F07BAC34}">
      <dgm:prSet/>
      <dgm:spPr/>
      <dgm:t>
        <a:bodyPr/>
        <a:lstStyle/>
        <a:p>
          <a:endParaRPr lang="en-US" sz="1400">
            <a:latin typeface="Lato" panose="020F0502020204030203" pitchFamily="34" charset="0"/>
          </a:endParaRPr>
        </a:p>
      </dgm:t>
    </dgm:pt>
    <dgm:pt modelId="{719F3A58-7296-45A4-92B4-FC780D701CAA}" type="parTrans" cxnId="{1C58BC13-6694-4111-8393-4768F07BAC34}">
      <dgm:prSet/>
      <dgm:spPr/>
      <dgm:t>
        <a:bodyPr/>
        <a:lstStyle/>
        <a:p>
          <a:endParaRPr lang="en-US" sz="1400">
            <a:latin typeface="Lato" panose="020F0502020204030203" pitchFamily="34" charset="0"/>
          </a:endParaRPr>
        </a:p>
      </dgm:t>
    </dgm:pt>
    <dgm:pt modelId="{AED44D63-FEBB-44A7-882C-80B0655CFA1A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tr-TR" sz="1800" b="1" dirty="0"/>
            <a:t>Ekonomik ve Finansal</a:t>
          </a:r>
          <a:endParaRPr lang="fr-BE" sz="1800" dirty="0"/>
        </a:p>
      </dgm:t>
    </dgm:pt>
    <dgm:pt modelId="{56F9FB4A-F456-4F97-8BBB-B97D7D5688A5}" type="parTrans" cxnId="{B353D31B-D0E0-4A53-9103-60A57E1AC5C5}">
      <dgm:prSet/>
      <dgm:spPr/>
      <dgm:t>
        <a:bodyPr/>
        <a:lstStyle/>
        <a:p>
          <a:endParaRPr lang="fr-BE"/>
        </a:p>
      </dgm:t>
    </dgm:pt>
    <dgm:pt modelId="{10A4FF56-F310-4073-9521-DBFB285F159E}" type="sibTrans" cxnId="{B353D31B-D0E0-4A53-9103-60A57E1AC5C5}">
      <dgm:prSet/>
      <dgm:spPr/>
      <dgm:t>
        <a:bodyPr/>
        <a:lstStyle/>
        <a:p>
          <a:endParaRPr lang="fr-BE"/>
        </a:p>
      </dgm:t>
    </dgm:pt>
    <dgm:pt modelId="{706D0953-CC43-420B-8E74-50895A898521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tr-TR" sz="1800" b="1" dirty="0"/>
            <a:t>Performans ve Dönüşüm</a:t>
          </a:r>
          <a:endParaRPr lang="fr-BE" sz="1800" dirty="0"/>
        </a:p>
      </dgm:t>
    </dgm:pt>
    <dgm:pt modelId="{683DF80A-5C77-4701-BDF3-3B406657CCD5}" type="parTrans" cxnId="{0433F157-EA62-4D04-8D41-BADB3965ACF5}">
      <dgm:prSet/>
      <dgm:spPr/>
      <dgm:t>
        <a:bodyPr/>
        <a:lstStyle/>
        <a:p>
          <a:endParaRPr lang="fr-BE"/>
        </a:p>
      </dgm:t>
    </dgm:pt>
    <dgm:pt modelId="{E1C09A36-A1FE-4242-88DB-B839F3A7F9C3}" type="sibTrans" cxnId="{0433F157-EA62-4D04-8D41-BADB3965ACF5}">
      <dgm:prSet/>
      <dgm:spPr/>
      <dgm:t>
        <a:bodyPr/>
        <a:lstStyle/>
        <a:p>
          <a:endParaRPr lang="fr-BE"/>
        </a:p>
      </dgm:t>
    </dgm:pt>
    <dgm:pt modelId="{9DFC33B8-51D8-42F1-91B9-C4AB45401D78}">
      <dgm:prSet phldr="0" custT="1"/>
      <dgm:spPr/>
      <dgm:t>
        <a:bodyPr/>
        <a:lstStyle/>
        <a:p>
          <a:pPr algn="l" rtl="0"/>
          <a:r>
            <a:rPr lang="tr-TR" sz="1800" b="1" dirty="0">
              <a:latin typeface="Arial" panose="020B0604020202020204"/>
            </a:rPr>
            <a:t>Sürdürülebilirlik</a:t>
          </a:r>
          <a:endParaRPr lang="fr-BE" sz="2100" b="0" dirty="0">
            <a:latin typeface="Arial" panose="020B0604020202020204"/>
          </a:endParaRPr>
        </a:p>
      </dgm:t>
    </dgm:pt>
    <dgm:pt modelId="{DEAA8C98-898A-4FE9-93BE-A3AB321117FB}" type="parTrans" cxnId="{5799605E-70AF-4804-99BE-BEBCB2105616}">
      <dgm:prSet/>
      <dgm:spPr/>
      <dgm:t>
        <a:bodyPr/>
        <a:lstStyle/>
        <a:p>
          <a:endParaRPr lang="x-none"/>
        </a:p>
      </dgm:t>
    </dgm:pt>
    <dgm:pt modelId="{B5706187-B984-4123-BB0A-B3FA5A86DFCB}" type="sibTrans" cxnId="{5799605E-70AF-4804-99BE-BEBCB2105616}">
      <dgm:prSet/>
      <dgm:spPr/>
      <dgm:t>
        <a:bodyPr/>
        <a:lstStyle/>
        <a:p>
          <a:endParaRPr lang="x-none"/>
        </a:p>
      </dgm:t>
    </dgm:pt>
    <dgm:pt modelId="{E88CFC43-7C0F-4FDB-9DE6-5F3EDFD03C5F}" type="pres">
      <dgm:prSet presAssocID="{9A9FA483-1D08-44F2-89F0-351EFFBB8B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D8D164-EEC7-4E23-A6E9-7A82DA18FBA8}" type="pres">
      <dgm:prSet presAssocID="{85CCC88C-C925-4C60-8032-57765A32DAB9}" presName="node" presStyleLbl="node1" presStyleIdx="0" presStyleCnt="4" custScaleY="116691" custLinFactNeighborX="-374" custLinFactNeighborY="-34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927138-7A7B-4963-96B0-1E447759440A}" type="pres">
      <dgm:prSet presAssocID="{2910C27E-F0F7-4C67-90E3-FBF32BF0F80D}" presName="sibTrans" presStyleCnt="0"/>
      <dgm:spPr/>
    </dgm:pt>
    <dgm:pt modelId="{48012B47-0DC6-4805-A162-5D81C9F37FEB}" type="pres">
      <dgm:prSet presAssocID="{AED44D63-FEBB-44A7-882C-80B0655CFA1A}" presName="node" presStyleLbl="node1" presStyleIdx="1" presStyleCnt="4" custScaleY="1166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E984E8-4912-4CB5-BA1D-A68F1D885A39}" type="pres">
      <dgm:prSet presAssocID="{10A4FF56-F310-4073-9521-DBFB285F159E}" presName="sibTrans" presStyleCnt="0"/>
      <dgm:spPr/>
    </dgm:pt>
    <dgm:pt modelId="{3A1B01F7-8581-4526-915E-4FA227B808D4}" type="pres">
      <dgm:prSet presAssocID="{706D0953-CC43-420B-8E74-50895A898521}" presName="node" presStyleLbl="node1" presStyleIdx="2" presStyleCnt="4" custScaleY="1166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AF06E5-D5C1-46C7-B459-27EF56700BA4}" type="pres">
      <dgm:prSet presAssocID="{E1C09A36-A1FE-4242-88DB-B839F3A7F9C3}" presName="sibTrans" presStyleCnt="0"/>
      <dgm:spPr/>
    </dgm:pt>
    <dgm:pt modelId="{8C1BAC02-CC7A-4C4D-B3B4-41871466D271}" type="pres">
      <dgm:prSet presAssocID="{9DFC33B8-51D8-42F1-91B9-C4AB45401D78}" presName="node" presStyleLbl="node1" presStyleIdx="3" presStyleCnt="4" custScaleY="1166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60B1883-822D-4FBE-9FB2-5CBBA7A167CC}" type="presOf" srcId="{706D0953-CC43-420B-8E74-50895A898521}" destId="{3A1B01F7-8581-4526-915E-4FA227B808D4}" srcOrd="0" destOrd="0" presId="urn:microsoft.com/office/officeart/2005/8/layout/default"/>
    <dgm:cxn modelId="{9B3A2C71-EBC4-4E7D-ABD2-824065D00D5E}" type="presOf" srcId="{9DFC33B8-51D8-42F1-91B9-C4AB45401D78}" destId="{8C1BAC02-CC7A-4C4D-B3B4-41871466D271}" srcOrd="0" destOrd="0" presId="urn:microsoft.com/office/officeart/2005/8/layout/default"/>
    <dgm:cxn modelId="{21047B48-FEE8-4A8E-8BFF-31ACCD4EBCD0}" type="presOf" srcId="{AED44D63-FEBB-44A7-882C-80B0655CFA1A}" destId="{48012B47-0DC6-4805-A162-5D81C9F37FEB}" srcOrd="0" destOrd="0" presId="urn:microsoft.com/office/officeart/2005/8/layout/default"/>
    <dgm:cxn modelId="{B353D31B-D0E0-4A53-9103-60A57E1AC5C5}" srcId="{9A9FA483-1D08-44F2-89F0-351EFFBB8BAF}" destId="{AED44D63-FEBB-44A7-882C-80B0655CFA1A}" srcOrd="1" destOrd="0" parTransId="{56F9FB4A-F456-4F97-8BBB-B97D7D5688A5}" sibTransId="{10A4FF56-F310-4073-9521-DBFB285F159E}"/>
    <dgm:cxn modelId="{70E81EAE-352F-4FE5-B624-6CE3F1CA9D01}" type="presOf" srcId="{9A9FA483-1D08-44F2-89F0-351EFFBB8BAF}" destId="{E88CFC43-7C0F-4FDB-9DE6-5F3EDFD03C5F}" srcOrd="0" destOrd="0" presId="urn:microsoft.com/office/officeart/2005/8/layout/default"/>
    <dgm:cxn modelId="{1C58BC13-6694-4111-8393-4768F07BAC34}" srcId="{9A9FA483-1D08-44F2-89F0-351EFFBB8BAF}" destId="{85CCC88C-C925-4C60-8032-57765A32DAB9}" srcOrd="0" destOrd="0" parTransId="{719F3A58-7296-45A4-92B4-FC780D701CAA}" sibTransId="{2910C27E-F0F7-4C67-90E3-FBF32BF0F80D}"/>
    <dgm:cxn modelId="{5799605E-70AF-4804-99BE-BEBCB2105616}" srcId="{9A9FA483-1D08-44F2-89F0-351EFFBB8BAF}" destId="{9DFC33B8-51D8-42F1-91B9-C4AB45401D78}" srcOrd="3" destOrd="0" parTransId="{DEAA8C98-898A-4FE9-93BE-A3AB321117FB}" sibTransId="{B5706187-B984-4123-BB0A-B3FA5A86DFCB}"/>
    <dgm:cxn modelId="{0433F157-EA62-4D04-8D41-BADB3965ACF5}" srcId="{9A9FA483-1D08-44F2-89F0-351EFFBB8BAF}" destId="{706D0953-CC43-420B-8E74-50895A898521}" srcOrd="2" destOrd="0" parTransId="{683DF80A-5C77-4701-BDF3-3B406657CCD5}" sibTransId="{E1C09A36-A1FE-4242-88DB-B839F3A7F9C3}"/>
    <dgm:cxn modelId="{E0604521-D008-4168-830C-78214D0847D7}" type="presOf" srcId="{85CCC88C-C925-4C60-8032-57765A32DAB9}" destId="{AED8D164-EEC7-4E23-A6E9-7A82DA18FBA8}" srcOrd="0" destOrd="0" presId="urn:microsoft.com/office/officeart/2005/8/layout/default"/>
    <dgm:cxn modelId="{DE4EAA9A-A253-4FD0-883E-EB2890D23047}" type="presParOf" srcId="{E88CFC43-7C0F-4FDB-9DE6-5F3EDFD03C5F}" destId="{AED8D164-EEC7-4E23-A6E9-7A82DA18FBA8}" srcOrd="0" destOrd="0" presId="urn:microsoft.com/office/officeart/2005/8/layout/default"/>
    <dgm:cxn modelId="{2543195E-F9EF-471F-9FDB-37CFBDFACF9D}" type="presParOf" srcId="{E88CFC43-7C0F-4FDB-9DE6-5F3EDFD03C5F}" destId="{E0927138-7A7B-4963-96B0-1E447759440A}" srcOrd="1" destOrd="0" presId="urn:microsoft.com/office/officeart/2005/8/layout/default"/>
    <dgm:cxn modelId="{4B148F21-A2FB-4742-841E-DAE27B3FA76C}" type="presParOf" srcId="{E88CFC43-7C0F-4FDB-9DE6-5F3EDFD03C5F}" destId="{48012B47-0DC6-4805-A162-5D81C9F37FEB}" srcOrd="2" destOrd="0" presId="urn:microsoft.com/office/officeart/2005/8/layout/default"/>
    <dgm:cxn modelId="{AF52042B-F4F8-45F1-9616-8FC083E27204}" type="presParOf" srcId="{E88CFC43-7C0F-4FDB-9DE6-5F3EDFD03C5F}" destId="{54E984E8-4912-4CB5-BA1D-A68F1D885A39}" srcOrd="3" destOrd="0" presId="urn:microsoft.com/office/officeart/2005/8/layout/default"/>
    <dgm:cxn modelId="{AD207656-A01B-4D0C-8BF4-A13E602E5252}" type="presParOf" srcId="{E88CFC43-7C0F-4FDB-9DE6-5F3EDFD03C5F}" destId="{3A1B01F7-8581-4526-915E-4FA227B808D4}" srcOrd="4" destOrd="0" presId="urn:microsoft.com/office/officeart/2005/8/layout/default"/>
    <dgm:cxn modelId="{7D5ABC18-4DDC-4C09-B64B-D0EE7FA63C3E}" type="presParOf" srcId="{E88CFC43-7C0F-4FDB-9DE6-5F3EDFD03C5F}" destId="{A1AF06E5-D5C1-46C7-B459-27EF56700BA4}" srcOrd="5" destOrd="0" presId="urn:microsoft.com/office/officeart/2005/8/layout/default"/>
    <dgm:cxn modelId="{DA988FF2-D444-4679-BB48-49215A2B2BE3}" type="presParOf" srcId="{E88CFC43-7C0F-4FDB-9DE6-5F3EDFD03C5F}" destId="{8C1BAC02-CC7A-4C4D-B3B4-41871466D27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983AD-CAC7-487D-A678-752D15B4846E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49C45-8D8D-4ADC-BA47-FA3C76B1D7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276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08B56BC5-5641-0745-B7AC-29CABE00223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76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56BC5-5641-0745-B7AC-29CABE00223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6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857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530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455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.1_One column text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AD971D05-C7FB-9D4A-857A-C48736EA7E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55" y="1548000"/>
            <a:ext cx="11576508" cy="43561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 b="0" i="0">
                <a:solidFill>
                  <a:schemeClr val="bg2">
                    <a:lumMod val="10000"/>
                  </a:schemeClr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text style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05D4E9A-F764-7B45-8200-6681B3960BCB}"/>
              </a:ext>
            </a:extLst>
          </p:cNvPr>
          <p:cNvSpPr/>
          <p:nvPr/>
        </p:nvSpPr>
        <p:spPr>
          <a:xfrm>
            <a:off x="0" y="5901175"/>
            <a:ext cx="12192000" cy="262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ABFA4AE5-F369-734A-962C-BF1D9D24E295}"/>
              </a:ext>
            </a:extLst>
          </p:cNvPr>
          <p:cNvSpPr txBox="1">
            <a:spLocks/>
          </p:cNvSpPr>
          <p:nvPr/>
        </p:nvSpPr>
        <p:spPr>
          <a:xfrm>
            <a:off x="10871478" y="333375"/>
            <a:ext cx="102048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rgbClr val="4E4E6A">
                    <a:alpha val="40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3F984C-AC9E-FB4C-B3D9-A8F291E42240}" type="slidenum">
              <a:rPr lang="en-GB" b="0" i="0" smtClean="0">
                <a:solidFill>
                  <a:srgbClr val="7C7C7B"/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rPr>
              <a:pPr algn="r"/>
              <a:t>‹#›</a:t>
            </a:fld>
            <a:endParaRPr lang="en-GB" b="0" i="0" dirty="0">
              <a:solidFill>
                <a:srgbClr val="7C7C7B"/>
              </a:solidFill>
              <a:latin typeface="Rubik" pitchFamily="2" charset="-79"/>
              <a:ea typeface="Lato Semibold" panose="020F0502020204030203" pitchFamily="34" charset="0"/>
              <a:cs typeface="Rubik" pitchFamily="2" charset="-79"/>
            </a:endParaRPr>
          </a:p>
        </p:txBody>
      </p:sp>
      <p:pic>
        <p:nvPicPr>
          <p:cNvPr id="3" name="Picture 2" descr="A green and black background&#10;&#10;Description automatically generated">
            <a:extLst>
              <a:ext uri="{FF2B5EF4-FFF2-40B4-BE49-F238E27FC236}">
                <a16:creationId xmlns="" xmlns:a16="http://schemas.microsoft.com/office/drawing/2014/main" id="{E8DD7BE4-A2E7-9C00-8451-34682A184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825" y="6351389"/>
            <a:ext cx="719138" cy="209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26D2DF-9AAA-2E0F-4A84-2CA25BA31006}"/>
              </a:ext>
            </a:extLst>
          </p:cNvPr>
          <p:cNvSpPr txBox="1"/>
          <p:nvPr/>
        </p:nvSpPr>
        <p:spPr>
          <a:xfrm>
            <a:off x="300038" y="6485737"/>
            <a:ext cx="611187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600" dirty="0">
                <a:solidFill>
                  <a:schemeClr val="bg2">
                    <a:lumMod val="10000"/>
                  </a:schemeClr>
                </a:solidFill>
                <a:effectLst/>
                <a:latin typeface="Rubik" pitchFamily="2" charset="-79"/>
                <a:cs typeface="Rubik" pitchFamily="2" charset="-79"/>
              </a:rPr>
              <a:t>® EFQM 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852DA985-9285-9735-BE53-270F40137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360000"/>
            <a:ext cx="11556206" cy="7760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1000"/>
              </a:spcBef>
              <a:buFontTx/>
              <a:buNone/>
              <a:defRPr sz="2800" b="0" i="0">
                <a:solidFill>
                  <a:schemeClr val="bg2">
                    <a:lumMod val="10000"/>
                  </a:schemeClr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defRPr>
            </a:lvl1pPr>
            <a:lvl2pPr marL="4572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>
              <a:buFontTx/>
              <a:buNone/>
              <a:defRPr sz="2400" b="1" i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3629B7A0-DBBD-FB9E-A800-264D4675049E}"/>
              </a:ext>
            </a:extLst>
          </p:cNvPr>
          <p:cNvCxnSpPr>
            <a:cxnSpLocks/>
          </p:cNvCxnSpPr>
          <p:nvPr/>
        </p:nvCxnSpPr>
        <p:spPr>
          <a:xfrm>
            <a:off x="300038" y="1136097"/>
            <a:ext cx="1159192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682729F-5E6E-AD06-B289-7738E2756786}"/>
              </a:ext>
            </a:extLst>
          </p:cNvPr>
          <p:cNvCxnSpPr>
            <a:cxnSpLocks/>
          </p:cNvCxnSpPr>
          <p:nvPr/>
        </p:nvCxnSpPr>
        <p:spPr>
          <a:xfrm>
            <a:off x="300038" y="6212922"/>
            <a:ext cx="1159192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3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633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265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961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1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056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374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42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155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131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6.png"/><Relationship Id="rId3" Type="http://schemas.openxmlformats.org/officeDocument/2006/relationships/image" Target="../media/image11.emf"/><Relationship Id="rId12" Type="http://schemas.openxmlformats.org/officeDocument/2006/relationships/image" Target="../media/image8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4.png"/><Relationship Id="rId15" Type="http://schemas.openxmlformats.org/officeDocument/2006/relationships/image" Target="../media/image2.png"/><Relationship Id="rId10" Type="http://schemas.openxmlformats.org/officeDocument/2006/relationships/image" Target="../media/image85.sv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4" Type="http://schemas.openxmlformats.org/officeDocument/2006/relationships/image" Target="../media/image6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119.svg"/><Relationship Id="rId3" Type="http://schemas.openxmlformats.org/officeDocument/2006/relationships/image" Target="../media/image17.emf"/><Relationship Id="rId12" Type="http://schemas.openxmlformats.org/officeDocument/2006/relationships/image" Target="../media/image113.svg"/><Relationship Id="rId17" Type="http://schemas.openxmlformats.org/officeDocument/2006/relationships/image" Target="../media/image23.png"/><Relationship Id="rId2" Type="http://schemas.openxmlformats.org/officeDocument/2006/relationships/image" Target="../media/image16.png"/><Relationship Id="rId16" Type="http://schemas.openxmlformats.org/officeDocument/2006/relationships/image" Target="../media/image11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11.emf"/><Relationship Id="rId15" Type="http://schemas.openxmlformats.org/officeDocument/2006/relationships/image" Target="../media/image22.png"/><Relationship Id="rId10" Type="http://schemas.openxmlformats.org/officeDocument/2006/relationships/image" Target="../media/image111.svg"/><Relationship Id="rId19" Type="http://schemas.openxmlformats.org/officeDocument/2006/relationships/image" Target="../media/image2.png"/><Relationship Id="rId4" Type="http://schemas.openxmlformats.org/officeDocument/2006/relationships/image" Target="../media/image18.emf"/><Relationship Id="rId14" Type="http://schemas.openxmlformats.org/officeDocument/2006/relationships/image" Target="../media/image11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17.emf"/><Relationship Id="rId12" Type="http://schemas.openxmlformats.org/officeDocument/2006/relationships/image" Target="../media/image125.svg"/><Relationship Id="rId17" Type="http://schemas.openxmlformats.org/officeDocument/2006/relationships/image" Target="../media/image2.png"/><Relationship Id="rId2" Type="http://schemas.openxmlformats.org/officeDocument/2006/relationships/image" Target="../media/image4.png"/><Relationship Id="rId16" Type="http://schemas.openxmlformats.org/officeDocument/2006/relationships/image" Target="../media/image11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5" Type="http://schemas.openxmlformats.org/officeDocument/2006/relationships/image" Target="../media/image11.emf"/><Relationship Id="rId15" Type="http://schemas.openxmlformats.org/officeDocument/2006/relationships/image" Target="../media/image19.png"/><Relationship Id="rId10" Type="http://schemas.openxmlformats.org/officeDocument/2006/relationships/image" Target="../media/image123.svg"/><Relationship Id="rId4" Type="http://schemas.openxmlformats.org/officeDocument/2006/relationships/image" Target="../media/image18.emf"/><Relationship Id="rId14" Type="http://schemas.openxmlformats.org/officeDocument/2006/relationships/image" Target="../media/image12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svg"/><Relationship Id="rId13" Type="http://schemas.openxmlformats.org/officeDocument/2006/relationships/image" Target="../media/image32.png"/><Relationship Id="rId3" Type="http://schemas.openxmlformats.org/officeDocument/2006/relationships/image" Target="../media/image11.emf"/><Relationship Id="rId12" Type="http://schemas.openxmlformats.org/officeDocument/2006/relationships/image" Target="../media/image135.svg"/><Relationship Id="rId17" Type="http://schemas.openxmlformats.org/officeDocument/2006/relationships/image" Target="../media/image2.png"/><Relationship Id="rId2" Type="http://schemas.openxmlformats.org/officeDocument/2006/relationships/image" Target="../media/image4.png"/><Relationship Id="rId16" Type="http://schemas.openxmlformats.org/officeDocument/2006/relationships/image" Target="../media/image139.sv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31.png"/><Relationship Id="rId15" Type="http://schemas.openxmlformats.org/officeDocument/2006/relationships/image" Target="../media/image33.png"/><Relationship Id="rId10" Type="http://schemas.openxmlformats.org/officeDocument/2006/relationships/image" Target="../media/image133.svg"/><Relationship Id="rId4" Type="http://schemas.openxmlformats.org/officeDocument/2006/relationships/image" Target="../media/image29.png"/><Relationship Id="rId9" Type="http://schemas.openxmlformats.org/officeDocument/2006/relationships/image" Target="../media/image30.png"/><Relationship Id="rId14" Type="http://schemas.openxmlformats.org/officeDocument/2006/relationships/image" Target="../media/image137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7.svg"/><Relationship Id="rId3" Type="http://schemas.openxmlformats.org/officeDocument/2006/relationships/image" Target="../media/image5.png"/><Relationship Id="rId7" Type="http://schemas.openxmlformats.org/officeDocument/2006/relationships/image" Target="../media/image61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8.png"/><Relationship Id="rId9" Type="http://schemas.openxmlformats.org/officeDocument/2006/relationships/image" Target="../media/image63.sv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C34D7D2-4820-3546-9D0D-836CDB550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cap="none" dirty="0" smtClean="0">
                <a:solidFill>
                  <a:schemeClr val="accent2">
                    <a:lumMod val="50000"/>
                  </a:schemeClr>
                </a:solidFill>
              </a:rPr>
              <a:t>EFQM Modelinin 7 Kriteri</a:t>
            </a:r>
            <a:endParaRPr lang="tr-TR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93" y="196088"/>
            <a:ext cx="6016707" cy="13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5" y="1934865"/>
            <a:ext cx="3830839" cy="1395709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025960" y="2269067"/>
            <a:ext cx="6899515" cy="236818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5425" fontAlgn="base">
              <a:lnSpc>
                <a:spcPct val="100000"/>
              </a:lnSpc>
              <a:spcAft>
                <a:spcPts val="2400"/>
              </a:spcAft>
            </a:pPr>
            <a:r>
              <a:rPr lang="en-US" sz="1800" u="sng" cap="none" dirty="0" smtClean="0">
                <a:solidFill>
                  <a:schemeClr val="tx1"/>
                </a:solidFill>
              </a:rPr>
              <a:t>Bu </a:t>
            </a:r>
            <a:r>
              <a:rPr lang="tr-TR" sz="1800" u="sng" cap="none" dirty="0" smtClean="0">
                <a:solidFill>
                  <a:schemeClr val="tx1"/>
                </a:solidFill>
              </a:rPr>
              <a:t>A</a:t>
            </a:r>
            <a:r>
              <a:rPr lang="en-US" sz="1800" u="sng" cap="none" dirty="0" smtClean="0">
                <a:solidFill>
                  <a:schemeClr val="tx1"/>
                </a:solidFill>
              </a:rPr>
              <a:t>lt Kriterde Ele Alınabilecek Konulara Örnekler:</a:t>
            </a:r>
            <a:r>
              <a:rPr lang="tr-TR" sz="1800" u="sng" cap="none" dirty="0" smtClean="0">
                <a:solidFill>
                  <a:schemeClr val="tx1"/>
                </a:solidFill>
              </a:rPr>
              <a:t/>
            </a:r>
            <a:br>
              <a:rPr lang="tr-TR" sz="1800" u="sng" cap="none" dirty="0" smtClean="0">
                <a:solidFill>
                  <a:schemeClr val="tx1"/>
                </a:solidFill>
              </a:rPr>
            </a:br>
            <a:r>
              <a:rPr lang="tr-TR" sz="800" u="sng" cap="none" dirty="0" smtClean="0">
                <a:solidFill>
                  <a:schemeClr val="tx1"/>
                </a:solidFill>
              </a:rPr>
              <a:t/>
            </a:r>
            <a:br>
              <a:rPr lang="tr-TR" sz="800" u="sng" cap="none" dirty="0" smtClean="0">
                <a:solidFill>
                  <a:schemeClr val="tx1"/>
                </a:solidFill>
              </a:rPr>
            </a:br>
            <a:r>
              <a:rPr lang="tr-TR" sz="1800" cap="none" dirty="0" smtClean="0">
                <a:solidFill>
                  <a:schemeClr val="tx1"/>
                </a:solidFill>
              </a:rPr>
              <a:t>Kuruluş temel paydaşlarının kim olduğunu bilir.</a:t>
            </a:r>
            <a:r>
              <a:rPr lang="tr-TR" sz="1800" cap="none" dirty="0" smtClean="0">
                <a:solidFill>
                  <a:srgbClr val="000000"/>
                </a:solidFill>
              </a:rPr>
              <a:t/>
            </a:r>
            <a:br>
              <a:rPr lang="tr-TR" sz="1800" cap="none" dirty="0" smtClean="0">
                <a:solidFill>
                  <a:srgbClr val="000000"/>
                </a:solidFill>
              </a:rPr>
            </a:br>
            <a:r>
              <a:rPr lang="tr-TR" sz="800" cap="none" dirty="0" smtClean="0">
                <a:solidFill>
                  <a:srgbClr val="000000"/>
                </a:solidFill>
              </a:rPr>
              <a:t/>
            </a:r>
            <a:br>
              <a:rPr lang="tr-TR" sz="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temel paydaşlarını alt gruplara ayırmıştır.</a:t>
            </a:r>
            <a:br>
              <a:rPr lang="tr-TR" sz="1800" cap="none" dirty="0" smtClean="0">
                <a:solidFill>
                  <a:srgbClr val="000000"/>
                </a:solidFill>
              </a:rPr>
            </a:br>
            <a:r>
              <a:rPr lang="tr-TR" sz="800" cap="none" dirty="0" smtClean="0">
                <a:solidFill>
                  <a:srgbClr val="000000"/>
                </a:solidFill>
              </a:rPr>
              <a:t/>
            </a:r>
            <a:br>
              <a:rPr lang="tr-TR" sz="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temel paydaş alt gruplarının gereksinim ve beklentilerini anlamış ve belirlemiştir.</a:t>
            </a:r>
            <a:endParaRPr lang="en-US" sz="1800" cap="none" dirty="0">
              <a:solidFill>
                <a:schemeClr val="tx1"/>
              </a:solidFill>
              <a:cs typeface="Arial" panose="020B0604020202020204"/>
            </a:endParaRPr>
          </a:p>
        </p:txBody>
      </p:sp>
      <p:cxnSp>
        <p:nvCxnSpPr>
          <p:cNvPr id="4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785286" y="1678991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349490" y="1720692"/>
            <a:ext cx="4588727" cy="4295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bg2">
                    <a:lumMod val="10000"/>
                  </a:schemeClr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GB" sz="3200" dirty="0">
              <a:solidFill>
                <a:schemeClr val="tx1"/>
              </a:solidFill>
              <a:latin typeface="+mn-lt"/>
              <a:ea typeface="+mn-ea"/>
              <a:cs typeface="Rubik"/>
            </a:endParaRPr>
          </a:p>
          <a:p>
            <a:pPr algn="ctr"/>
            <a:endParaRPr lang="en-GB" sz="3200" dirty="0">
              <a:solidFill>
                <a:schemeClr val="tx1"/>
              </a:solidFill>
              <a:latin typeface="+mn-lt"/>
              <a:ea typeface="+mn-ea"/>
              <a:cs typeface="Rubik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Rubik"/>
              </a:rPr>
              <a:t>Alt </a:t>
            </a:r>
            <a:r>
              <a:rPr lang="tr-TR" dirty="0">
                <a:solidFill>
                  <a:schemeClr val="tx1"/>
                </a:solidFill>
                <a:latin typeface="+mn-lt"/>
                <a:ea typeface="+mn-ea"/>
                <a:cs typeface="Rubik"/>
              </a:rPr>
              <a:t>K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Rubik"/>
              </a:rPr>
              <a:t>riter 1.3:</a:t>
            </a:r>
            <a:endParaRPr lang="fr-FR" dirty="0">
              <a:latin typeface="+mn-lt"/>
              <a:ea typeface="+mn-ea"/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+mn-lt"/>
                <a:ea typeface="+mn-ea"/>
                <a:cs typeface="Rubik"/>
              </a:rPr>
              <a:t>Temel Paydaşlar</a:t>
            </a:r>
            <a:endParaRPr lang="en-US" b="1" dirty="0">
              <a:latin typeface="+mn-lt"/>
              <a:ea typeface="+mn-ea"/>
            </a:endParaRPr>
          </a:p>
        </p:txBody>
      </p:sp>
      <p:sp>
        <p:nvSpPr>
          <p:cNvPr id="6" name="Rectangle : coins arrondis 6">
            <a:extLst>
              <a:ext uri="{FF2B5EF4-FFF2-40B4-BE49-F238E27FC236}">
                <a16:creationId xmlns="" xmlns:a16="http://schemas.microsoft.com/office/drawing/2014/main" id="{AC5F934C-E68F-4BC9-2A83-191EFD687635}"/>
              </a:ext>
            </a:extLst>
          </p:cNvPr>
          <p:cNvSpPr/>
          <p:nvPr/>
        </p:nvSpPr>
        <p:spPr>
          <a:xfrm>
            <a:off x="2690702" y="2004529"/>
            <a:ext cx="550506" cy="135541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5" y="1934865"/>
            <a:ext cx="3830839" cy="1395709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71678" y="1836146"/>
            <a:ext cx="4107668" cy="418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bg2">
                    <a:lumMod val="10000"/>
                  </a:schemeClr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 </a:t>
            </a:r>
            <a:r>
              <a:rPr lang="tr-T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riter 1.4: </a:t>
            </a:r>
            <a:endParaRPr lang="fr-FR" b="1" dirty="0" smtClean="0">
              <a:solidFill>
                <a:schemeClr val="tx1"/>
              </a:solidFill>
              <a:latin typeface="+mn-lt"/>
              <a:ea typeface="+mn-ea"/>
              <a:cs typeface="Rubik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Strate</a:t>
            </a:r>
            <a:r>
              <a:rPr lang="tr-TR" sz="2400" b="1" dirty="0" smtClean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ji</a:t>
            </a:r>
            <a:r>
              <a:rPr lang="en-US" sz="2900" dirty="0" smtClean="0">
                <a:solidFill>
                  <a:srgbClr val="141516"/>
                </a:solidFill>
                <a:latin typeface="+mn-lt"/>
                <a:ea typeface="+mn-ea"/>
                <a:cs typeface="Rubik"/>
              </a:rPr>
              <a:t/>
            </a:r>
            <a:br>
              <a:rPr lang="en-US" sz="2900" dirty="0" smtClean="0">
                <a:solidFill>
                  <a:srgbClr val="141516"/>
                </a:solidFill>
                <a:latin typeface="+mn-lt"/>
                <a:ea typeface="+mn-ea"/>
                <a:cs typeface="Rubik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fr-FR" b="1" dirty="0" smtClean="0">
              <a:solidFill>
                <a:schemeClr val="tx1"/>
              </a:solidFill>
              <a:latin typeface="+mn-lt"/>
              <a:ea typeface="+mn-ea"/>
              <a:cs typeface="Rubik"/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116793" y="1627085"/>
            <a:ext cx="6791820" cy="446087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800" u="sng" cap="none" dirty="0" smtClean="0">
                <a:solidFill>
                  <a:schemeClr val="tx1"/>
                </a:solidFill>
                <a:latin typeface="+mn-lt"/>
              </a:rPr>
              <a:t>Bu </a:t>
            </a:r>
            <a:r>
              <a:rPr lang="tr-TR" sz="1800" u="sng" cap="none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1800" u="sng" cap="none" dirty="0" smtClean="0">
                <a:solidFill>
                  <a:schemeClr val="tx1"/>
                </a:solidFill>
                <a:latin typeface="+mn-lt"/>
              </a:rPr>
              <a:t>lt Kriterde Ele Alınabilecek Konulara Örnekler:</a:t>
            </a:r>
            <a:r>
              <a:rPr lang="tr-TR" sz="1800" u="sng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1800" u="sng" cap="none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u="sng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u="sng" cap="none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cap="none" dirty="0" smtClean="0">
                <a:latin typeface="+mn-lt"/>
              </a:rPr>
              <a:t/>
            </a:r>
            <a:br>
              <a:rPr lang="en-US" sz="1800" cap="none" dirty="0" smtClean="0">
                <a:latin typeface="+mn-lt"/>
              </a:rPr>
            </a:br>
            <a:r>
              <a:rPr lang="tr-TR" sz="1800" cap="none" dirty="0" smtClean="0">
                <a:latin typeface="+mn-lt"/>
              </a:rPr>
              <a:t>Kuruluş kısa/orta/uzun vade için bir stratejik plan geliştirmiştir.</a:t>
            </a:r>
            <a:r>
              <a:rPr lang="en-US" sz="1800" cap="none" dirty="0" smtClean="0">
                <a:latin typeface="+mn-lt"/>
              </a:rPr>
              <a:t>   </a:t>
            </a:r>
            <a:br>
              <a:rPr lang="en-US" sz="1800" cap="none" dirty="0" smtClean="0">
                <a:latin typeface="+mn-lt"/>
              </a:rPr>
            </a:br>
            <a:r>
              <a:rPr lang="en-US" sz="1800" cap="none" dirty="0" smtClean="0">
                <a:latin typeface="+mn-lt"/>
              </a:rPr>
              <a:t/>
            </a:r>
            <a:br>
              <a:rPr lang="en-US" sz="1800" cap="none" dirty="0" smtClean="0">
                <a:latin typeface="+mn-lt"/>
              </a:rPr>
            </a:br>
            <a:r>
              <a:rPr lang="tr-TR" sz="1800" cap="none" dirty="0" smtClean="0">
                <a:latin typeface="+mn-lt"/>
              </a:rPr>
              <a:t>Kuruluş temel paydaşlarının gereksinim ve katılımlarıyla ilişkilendirilmiş bir dizi öncelik tanımlamıştır.</a:t>
            </a:r>
            <a:r>
              <a:rPr lang="en-US" sz="1800" cap="none" dirty="0" smtClean="0">
                <a:latin typeface="+mn-lt"/>
              </a:rPr>
              <a:t>  </a:t>
            </a:r>
            <a:br>
              <a:rPr lang="en-US" sz="1800" cap="none" dirty="0" smtClean="0">
                <a:latin typeface="+mn-lt"/>
              </a:rPr>
            </a:br>
            <a:r>
              <a:rPr lang="en-US" sz="1800" cap="none" dirty="0" smtClean="0">
                <a:latin typeface="+mn-lt"/>
              </a:rPr>
              <a:t/>
            </a:r>
            <a:br>
              <a:rPr lang="en-US" sz="1800" cap="none" dirty="0" smtClean="0">
                <a:latin typeface="+mn-lt"/>
              </a:rPr>
            </a:br>
            <a:r>
              <a:rPr lang="tr-TR" sz="1800" cap="none" dirty="0" smtClean="0">
                <a:latin typeface="+mn-lt"/>
              </a:rPr>
              <a:t>Kuruluş stratejik amaç ve hedeflerini açıkça belirlemiştir.</a:t>
            </a:r>
            <a:r>
              <a:rPr lang="en-US" sz="1800" cap="none" dirty="0" smtClean="0">
                <a:latin typeface="+mn-lt"/>
              </a:rPr>
              <a:t/>
            </a:r>
            <a:br>
              <a:rPr lang="en-US" sz="1800" cap="none" dirty="0" smtClean="0">
                <a:latin typeface="+mn-lt"/>
              </a:rPr>
            </a:br>
            <a:r>
              <a:rPr lang="en-US" sz="1800" cap="none" dirty="0" smtClean="0">
                <a:latin typeface="+mn-lt"/>
              </a:rPr>
              <a:t/>
            </a:r>
            <a:br>
              <a:rPr lang="en-US" sz="1800" cap="none" dirty="0" smtClean="0">
                <a:latin typeface="+mn-lt"/>
              </a:rPr>
            </a:br>
            <a:r>
              <a:rPr lang="en-US" sz="1800" cap="none" dirty="0" smtClean="0">
                <a:latin typeface="+mn-lt"/>
              </a:rPr>
              <a:t/>
            </a:r>
            <a:br>
              <a:rPr lang="en-US" sz="1800" cap="none" dirty="0" smtClean="0">
                <a:latin typeface="+mn-lt"/>
              </a:rPr>
            </a:br>
            <a:endParaRPr lang="en-US" sz="1800" cap="none" dirty="0">
              <a:solidFill>
                <a:schemeClr val="tx1"/>
              </a:solidFill>
              <a:latin typeface="+mn-lt"/>
              <a:cs typeface="Arial" panose="020B0604020202020204"/>
            </a:endParaRPr>
          </a:p>
        </p:txBody>
      </p:sp>
      <p:sp>
        <p:nvSpPr>
          <p:cNvPr id="5" name="Rectangle : coins arrondis 6">
            <a:extLst>
              <a:ext uri="{FF2B5EF4-FFF2-40B4-BE49-F238E27FC236}">
                <a16:creationId xmlns="" xmlns:a16="http://schemas.microsoft.com/office/drawing/2014/main" id="{ACD85A12-8025-D45A-A6CD-EFA596A1DEEC}"/>
              </a:ext>
            </a:extLst>
          </p:cNvPr>
          <p:cNvSpPr/>
          <p:nvPr/>
        </p:nvSpPr>
        <p:spPr>
          <a:xfrm>
            <a:off x="3265715" y="1975158"/>
            <a:ext cx="550506" cy="135541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5" y="1934865"/>
            <a:ext cx="3830839" cy="1395709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18762" y="1836146"/>
            <a:ext cx="4531000" cy="418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bg2">
                    <a:lumMod val="10000"/>
                  </a:schemeClr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 </a:t>
            </a:r>
            <a:r>
              <a:rPr lang="tr-T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riter 1.5: </a:t>
            </a:r>
            <a:endParaRPr lang="fr-FR" b="1" dirty="0" smtClean="0">
              <a:solidFill>
                <a:schemeClr val="tx1"/>
              </a:solidFill>
              <a:latin typeface="+mn-lt"/>
              <a:ea typeface="+mn-ea"/>
              <a:cs typeface="Rubik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</a:t>
            </a:r>
            <a:r>
              <a:rPr lang="tr-T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Yönetimi Ve Yönetişim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fr-FR" b="1" dirty="0" smtClean="0">
              <a:solidFill>
                <a:schemeClr val="tx1"/>
              </a:solidFill>
              <a:latin typeface="+mn-lt"/>
              <a:ea typeface="+mn-ea"/>
              <a:cs typeface="Rubik"/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114261" y="1696773"/>
            <a:ext cx="6778558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tr-TR" sz="2000" u="sng" cap="none" dirty="0" smtClean="0">
                <a:solidFill>
                  <a:schemeClr val="tx1"/>
                </a:solidFill>
                <a:latin typeface="+mn-lt"/>
              </a:rPr>
              <a:t>Bu Alt Kriterde Ele Alınabilecek Konulara Örnekler:</a:t>
            </a:r>
            <a:br>
              <a:rPr lang="tr-TR" sz="2000" u="sng" cap="none" dirty="0" smtClean="0">
                <a:solidFill>
                  <a:schemeClr val="tx1"/>
                </a:solidFill>
                <a:latin typeface="+mn-lt"/>
              </a:rPr>
            </a:br>
            <a:r>
              <a:rPr lang="tr-TR" sz="2000" cap="none" dirty="0" smtClean="0">
                <a:latin typeface="+mn-lt"/>
              </a:rPr>
              <a:t/>
            </a:r>
            <a:br>
              <a:rPr lang="tr-TR" sz="2000" cap="none" dirty="0" smtClean="0">
                <a:latin typeface="+mn-lt"/>
              </a:rPr>
            </a:br>
            <a:r>
              <a:rPr lang="tr-TR" sz="2000" u="sng" cap="none" dirty="0" smtClean="0">
                <a:latin typeface="+mn-lt"/>
              </a:rPr>
              <a:t/>
            </a:r>
            <a:br>
              <a:rPr lang="tr-TR" sz="2000" u="sng" cap="none" dirty="0" smtClean="0">
                <a:latin typeface="+mn-lt"/>
              </a:rPr>
            </a:br>
            <a:r>
              <a:rPr lang="tr-TR" sz="2000" cap="none" dirty="0" smtClean="0">
                <a:latin typeface="+mn-lt"/>
              </a:rPr>
              <a:t>Kuruluş stratejik uygulamaya yön veren bir performans yönetimi sistemi kurmuştur.</a:t>
            </a:r>
            <a:r>
              <a:rPr lang="tr-TR" sz="2000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 </a:t>
            </a:r>
            <a:r>
              <a:rPr lang="tr-TR" sz="2000" b="1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 </a:t>
            </a:r>
            <a:r>
              <a:rPr lang="tr-TR" sz="2000" cap="none" dirty="0" smtClean="0">
                <a:latin typeface="+mn-lt"/>
              </a:rPr>
              <a:t/>
            </a:r>
            <a:br>
              <a:rPr lang="tr-TR" sz="2000" cap="none" dirty="0" smtClean="0">
                <a:latin typeface="+mn-lt"/>
              </a:rPr>
            </a:br>
            <a:r>
              <a:rPr lang="tr-TR" sz="2000" cap="none" dirty="0" smtClean="0">
                <a:latin typeface="+mn-lt"/>
              </a:rPr>
              <a:t/>
            </a:r>
            <a:br>
              <a:rPr lang="tr-TR" sz="2000" cap="none" dirty="0" smtClean="0">
                <a:latin typeface="+mn-lt"/>
              </a:rPr>
            </a:br>
            <a:r>
              <a:rPr lang="tr-TR" sz="2000" cap="none" dirty="0" smtClean="0">
                <a:latin typeface="+mn-lt"/>
              </a:rPr>
              <a:t>Kuruluş stratejinin uygulanmasına rehberlik eden ve işin etik bir biçimde yönetilmesini güvence altına alan bir yönetişim sistemi kurmuştur.  </a:t>
            </a:r>
            <a:br>
              <a:rPr lang="tr-TR" sz="2000" cap="none" dirty="0" smtClean="0">
                <a:latin typeface="+mn-lt"/>
              </a:rPr>
            </a:br>
            <a:r>
              <a:rPr lang="tr-TR" sz="2000" cap="none" dirty="0" smtClean="0">
                <a:latin typeface="+mn-lt"/>
              </a:rPr>
              <a:t/>
            </a:r>
            <a:br>
              <a:rPr lang="tr-TR" sz="2000" cap="none" dirty="0" smtClean="0">
                <a:latin typeface="+mn-lt"/>
              </a:rPr>
            </a:br>
            <a:r>
              <a:rPr lang="tr-TR" sz="2000" cap="none" dirty="0" smtClean="0">
                <a:latin typeface="+mn-lt"/>
              </a:rPr>
              <a:t>Performans yönetimi ve yönetişim sistemleri sürdürülebilir, sorumlu yönetim ve iş anlayışını destekler.</a:t>
            </a:r>
            <a:r>
              <a:rPr lang="tr-TR" sz="1800" b="1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</a:br>
            <a:r>
              <a:rPr lang="en-GB" sz="2000" cap="none" dirty="0" smtClean="0">
                <a:solidFill>
                  <a:schemeClr val="tx1"/>
                </a:solidFill>
                <a:latin typeface="+mn-lt"/>
                <a:cs typeface="Arial"/>
              </a:rPr>
              <a:t/>
            </a:r>
            <a:br>
              <a:rPr lang="en-GB" sz="2000" cap="none" dirty="0" smtClean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GB" sz="2000" cap="none" dirty="0" smtClean="0">
                <a:solidFill>
                  <a:schemeClr val="tx1"/>
                </a:solidFill>
                <a:latin typeface="+mn-lt"/>
                <a:cs typeface="Arial"/>
              </a:rPr>
              <a:t/>
            </a:r>
            <a:br>
              <a:rPr lang="en-GB" sz="2000" cap="none" dirty="0" smtClean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2000" cap="none" dirty="0" smtClean="0">
                <a:latin typeface="+mn-lt"/>
              </a:rPr>
              <a:t/>
            </a:r>
            <a:br>
              <a:rPr lang="en-US" sz="2000" cap="none" dirty="0" smtClean="0">
                <a:latin typeface="+mn-lt"/>
              </a:rPr>
            </a:br>
            <a:endParaRPr lang="en-US" sz="2000" cap="none" dirty="0">
              <a:solidFill>
                <a:schemeClr val="tx1"/>
              </a:solidFill>
              <a:latin typeface="+mn-lt"/>
              <a:cs typeface="Arial" panose="020B0604020202020204"/>
            </a:endParaRPr>
          </a:p>
        </p:txBody>
      </p:sp>
      <p:cxnSp>
        <p:nvCxnSpPr>
          <p:cNvPr id="5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804833" y="1714500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6">
            <a:extLst>
              <a:ext uri="{FF2B5EF4-FFF2-40B4-BE49-F238E27FC236}">
                <a16:creationId xmlns="" xmlns:a16="http://schemas.microsoft.com/office/drawing/2014/main" id="{B12539A9-E2C0-02AC-CFEA-2973F81AF689}"/>
              </a:ext>
            </a:extLst>
          </p:cNvPr>
          <p:cNvSpPr/>
          <p:nvPr/>
        </p:nvSpPr>
        <p:spPr>
          <a:xfrm>
            <a:off x="3795426" y="1968172"/>
            <a:ext cx="550506" cy="135541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3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2.Kültür ve Liderlik - Tanım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sz="2400" dirty="0"/>
              <a:t>Bu kriter, liderlerin kurum kültürünü nasıl şekillendirdiğini ve kurumun değerlerinin günlük davranışlara nasıl yansıdığını ölçer.</a:t>
            </a:r>
          </a:p>
          <a:p>
            <a:pPr algn="just"/>
            <a:endParaRPr sz="2400" dirty="0"/>
          </a:p>
          <a:p>
            <a:pPr algn="just"/>
            <a:r>
              <a:rPr sz="2400" dirty="0" smtClean="0"/>
              <a:t>Liderlik</a:t>
            </a:r>
            <a:r>
              <a:rPr sz="2400" dirty="0"/>
              <a:t>, vizyonu yaşama geçiren güçtür.</a:t>
            </a:r>
          </a:p>
          <a:p>
            <a:pPr algn="just"/>
            <a:r>
              <a:rPr sz="2400" dirty="0" smtClean="0"/>
              <a:t>Kültür</a:t>
            </a:r>
            <a:r>
              <a:rPr sz="2400" dirty="0"/>
              <a:t>, kurumun kimliğini ve davranış biçimini belirler.</a:t>
            </a:r>
          </a:p>
          <a:p>
            <a:pPr algn="just"/>
            <a:r>
              <a:rPr sz="2400" dirty="0" smtClean="0"/>
              <a:t>EFQM</a:t>
            </a:r>
            <a:r>
              <a:rPr sz="2400" dirty="0"/>
              <a:t>, etik, kapsayıcı ve ilham verici bir liderlik anlayışını teşvik eder.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2. Kültür ve Liderlik - Uygulama Örnekleri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 smtClean="0"/>
              <a:t>Üst </a:t>
            </a:r>
            <a:r>
              <a:rPr sz="2400" dirty="0"/>
              <a:t>yönetim tarafından düzenli iletişim toplantıları yapılması.</a:t>
            </a:r>
          </a:p>
          <a:p>
            <a:pPr algn="just"/>
            <a:r>
              <a:rPr sz="2400" dirty="0" smtClean="0"/>
              <a:t>'Açık </a:t>
            </a:r>
            <a:r>
              <a:rPr sz="2400" dirty="0"/>
              <a:t>Kapı Politikası' ile liderlerin ulaşılabilir olması.</a:t>
            </a:r>
          </a:p>
          <a:p>
            <a:pPr algn="just"/>
            <a:r>
              <a:rPr sz="2400" dirty="0" smtClean="0"/>
              <a:t>Akademik </a:t>
            </a:r>
            <a:r>
              <a:rPr sz="2400" dirty="0"/>
              <a:t>ve idari personele liderlik gelişim programları sunulması.</a:t>
            </a:r>
          </a:p>
          <a:p>
            <a:pPr algn="just"/>
            <a:r>
              <a:rPr lang="tr-TR" sz="2400" dirty="0" smtClean="0"/>
              <a:t>K</a:t>
            </a:r>
            <a:r>
              <a:rPr sz="2400" dirty="0" smtClean="0"/>
              <a:t>urum </a:t>
            </a:r>
            <a:r>
              <a:rPr sz="2400" dirty="0"/>
              <a:t>kültürünün değer temelli olarak ölçülmesi ve geliştirilmesi.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2" y="1569410"/>
            <a:ext cx="3494914" cy="3429615"/>
          </a:xfrm>
          <a:prstGeom prst="rect">
            <a:avLst/>
          </a:prstGeom>
        </p:spPr>
      </p:pic>
      <p:pic>
        <p:nvPicPr>
          <p:cNvPr id="5" name="Picture 90">
            <a:extLst>
              <a:ext uri="{FF2B5EF4-FFF2-40B4-BE49-F238E27FC236}">
                <a16:creationId xmlns="" xmlns:a16="http://schemas.microsoft.com/office/drawing/2014/main" id="{CFF33101-13E1-8A4B-8D84-C1BC9690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822" y="4999025"/>
            <a:ext cx="330200" cy="292100"/>
          </a:xfrm>
          <a:prstGeom prst="rect">
            <a:avLst/>
          </a:prstGeom>
        </p:spPr>
      </p:pic>
      <p:grpSp>
        <p:nvGrpSpPr>
          <p:cNvPr id="6" name="Group 22">
            <a:extLst>
              <a:ext uri="{FF2B5EF4-FFF2-40B4-BE49-F238E27FC236}">
                <a16:creationId xmlns="" xmlns:a16="http://schemas.microsoft.com/office/drawing/2014/main" id="{8A8672B6-FB2F-A798-238E-409EC60BC41E}"/>
              </a:ext>
            </a:extLst>
          </p:cNvPr>
          <p:cNvGrpSpPr/>
          <p:nvPr/>
        </p:nvGrpSpPr>
        <p:grpSpPr>
          <a:xfrm>
            <a:off x="4276026" y="1421839"/>
            <a:ext cx="7566414" cy="4611315"/>
            <a:chOff x="4276026" y="1421839"/>
            <a:chExt cx="7566414" cy="4611315"/>
          </a:xfrm>
        </p:grpSpPr>
        <p:sp>
          <p:nvSpPr>
            <p:cNvPr id="7" name="Freeform: Shape 23">
              <a:extLst>
                <a:ext uri="{FF2B5EF4-FFF2-40B4-BE49-F238E27FC236}">
                  <a16:creationId xmlns="" xmlns:a16="http://schemas.microsoft.com/office/drawing/2014/main" id="{2B056022-7759-4331-9F37-84208656D670}"/>
                </a:ext>
              </a:extLst>
            </p:cNvPr>
            <p:cNvSpPr/>
            <p:nvPr/>
          </p:nvSpPr>
          <p:spPr>
            <a:xfrm>
              <a:off x="4276026" y="1421839"/>
              <a:ext cx="1849978" cy="4611315"/>
            </a:xfrm>
            <a:custGeom>
              <a:avLst/>
              <a:gdLst>
                <a:gd name="connsiteX0" fmla="*/ 0 w 1849978"/>
                <a:gd name="connsiteY0" fmla="*/ 184998 h 4611315"/>
                <a:gd name="connsiteX1" fmla="*/ 184998 w 1849978"/>
                <a:gd name="connsiteY1" fmla="*/ 0 h 4611315"/>
                <a:gd name="connsiteX2" fmla="*/ 1664980 w 1849978"/>
                <a:gd name="connsiteY2" fmla="*/ 0 h 4611315"/>
                <a:gd name="connsiteX3" fmla="*/ 1849978 w 1849978"/>
                <a:gd name="connsiteY3" fmla="*/ 184998 h 4611315"/>
                <a:gd name="connsiteX4" fmla="*/ 1849978 w 1849978"/>
                <a:gd name="connsiteY4" fmla="*/ 4426317 h 4611315"/>
                <a:gd name="connsiteX5" fmla="*/ 1664980 w 1849978"/>
                <a:gd name="connsiteY5" fmla="*/ 4611315 h 4611315"/>
                <a:gd name="connsiteX6" fmla="*/ 184998 w 1849978"/>
                <a:gd name="connsiteY6" fmla="*/ 4611315 h 4611315"/>
                <a:gd name="connsiteX7" fmla="*/ 0 w 1849978"/>
                <a:gd name="connsiteY7" fmla="*/ 4426317 h 4611315"/>
                <a:gd name="connsiteX8" fmla="*/ 0 w 1849978"/>
                <a:gd name="connsiteY8" fmla="*/ 184998 h 461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978" h="4611315">
                  <a:moveTo>
                    <a:pt x="0" y="184998"/>
                  </a:moveTo>
                  <a:cubicBezTo>
                    <a:pt x="0" y="82826"/>
                    <a:pt x="82826" y="0"/>
                    <a:pt x="184998" y="0"/>
                  </a:cubicBezTo>
                  <a:lnTo>
                    <a:pt x="1664980" y="0"/>
                  </a:lnTo>
                  <a:cubicBezTo>
                    <a:pt x="1767152" y="0"/>
                    <a:pt x="1849978" y="82826"/>
                    <a:pt x="1849978" y="184998"/>
                  </a:cubicBezTo>
                  <a:lnTo>
                    <a:pt x="1849978" y="4426317"/>
                  </a:lnTo>
                  <a:cubicBezTo>
                    <a:pt x="1849978" y="4528489"/>
                    <a:pt x="1767152" y="4611315"/>
                    <a:pt x="1664980" y="4611315"/>
                  </a:cubicBezTo>
                  <a:lnTo>
                    <a:pt x="184998" y="4611315"/>
                  </a:lnTo>
                  <a:cubicBezTo>
                    <a:pt x="82826" y="4611315"/>
                    <a:pt x="0" y="4528489"/>
                    <a:pt x="0" y="4426317"/>
                  </a:cubicBezTo>
                  <a:lnTo>
                    <a:pt x="0" y="184998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922758" rIns="78232" bIns="100049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riter 2.1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Kültür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 </a:t>
              </a: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ve Değerler</a:t>
              </a:r>
              <a:endParaRPr lang="en-GB" sz="1400" b="1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kern="1200" dirty="0">
                  <a:latin typeface="Rubik" pitchFamily="2" charset="-79"/>
                  <a:cs typeface="Rubik" pitchFamily="2" charset="-79"/>
                </a:rPr>
                <a:t>Kurumsal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> </a:t>
              </a:r>
              <a:r>
                <a:rPr lang="tr-TR" sz="1400" kern="1200" dirty="0">
                  <a:solidFill>
                    <a:schemeClr val="accent3"/>
                  </a:solidFill>
                  <a:latin typeface="Rubik" pitchFamily="2" charset="-79"/>
                  <a:cs typeface="Rubik" pitchFamily="2" charset="-79"/>
                </a:rPr>
                <a:t>kültür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> </a:t>
              </a:r>
              <a:r>
                <a:rPr lang="tr-TR" sz="1400" kern="1200" dirty="0">
                  <a:latin typeface="Rubik" pitchFamily="2" charset="-79"/>
                  <a:cs typeface="Rubik" pitchFamily="2" charset="-79"/>
                </a:rPr>
                <a:t>ve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> </a:t>
              </a:r>
              <a:r>
                <a:rPr lang="tr-TR" sz="1400" kern="1200" dirty="0">
                  <a:solidFill>
                    <a:schemeClr val="accent3"/>
                  </a:solidFill>
                  <a:latin typeface="Rubik" pitchFamily="2" charset="-79"/>
                  <a:cs typeface="Rubik" pitchFamily="2" charset="-79"/>
                </a:rPr>
                <a:t>temel değerlerimiz</a:t>
              </a:r>
              <a:r>
                <a:rPr lang="tr-TR" sz="1400" dirty="0">
                  <a:cs typeface="Rubik" pitchFamily="2" charset="-79"/>
                </a:rPr>
                <a:t>in</a:t>
              </a:r>
              <a:r>
                <a:rPr lang="tr-TR" sz="1400" kern="1200" dirty="0">
                  <a:solidFill>
                    <a:schemeClr val="accent3"/>
                  </a:solidFill>
                  <a:latin typeface="Rubik" pitchFamily="2" charset="-79"/>
                  <a:cs typeface="Rubik" pitchFamily="2" charset="-79"/>
                </a:rPr>
                <a:t> </a:t>
              </a:r>
              <a:r>
                <a:rPr lang="tr-TR" sz="1400" dirty="0">
                  <a:cs typeface="Rubik" pitchFamily="2" charset="-79"/>
                </a:rPr>
                <a:t>başlıca</a:t>
              </a:r>
              <a:r>
                <a:rPr lang="tr-TR" sz="1400" kern="1200" dirty="0">
                  <a:latin typeface="Rubik" pitchFamily="2" charset="-79"/>
                  <a:cs typeface="Rubik" pitchFamily="2" charset="-79"/>
                </a:rPr>
                <a:t> özellikleri nelerdir</a:t>
              </a:r>
              <a:r>
                <a:rPr lang="tr-TR" sz="1400" dirty="0">
                  <a:latin typeface="Rubik" pitchFamily="2" charset="-79"/>
                  <a:cs typeface="Rubik" pitchFamily="2" charset="-79"/>
                </a:rPr>
                <a:t>?</a:t>
              </a:r>
              <a:endParaRPr lang="x-none" sz="1400" kern="12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8" name="Oval 7" descr="Circles with lines with solid fill">
              <a:extLst>
                <a:ext uri="{FF2B5EF4-FFF2-40B4-BE49-F238E27FC236}">
                  <a16:creationId xmlns="" xmlns:a16="http://schemas.microsoft.com/office/drawing/2014/main" id="{93809805-BF2F-87F2-53A6-4A21A9400A26}"/>
                </a:ext>
              </a:extLst>
            </p:cNvPr>
            <p:cNvSpPr/>
            <p:nvPr/>
          </p:nvSpPr>
          <p:spPr>
            <a:xfrm>
              <a:off x="4433232" y="1698517"/>
              <a:ext cx="1535567" cy="1535567"/>
            </a:xfrm>
            <a:prstGeom prst="ellipse">
              <a:avLst/>
            </a:pr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="" xmlns:a16="http://schemas.microsoft.com/office/drawing/2014/main" id="{13849FE2-B3D8-4C9A-35C4-AB521175CCBB}"/>
                </a:ext>
              </a:extLst>
            </p:cNvPr>
            <p:cNvSpPr/>
            <p:nvPr/>
          </p:nvSpPr>
          <p:spPr>
            <a:xfrm>
              <a:off x="6181505" y="1421839"/>
              <a:ext cx="1849978" cy="4611315"/>
            </a:xfrm>
            <a:custGeom>
              <a:avLst/>
              <a:gdLst>
                <a:gd name="connsiteX0" fmla="*/ 0 w 1849978"/>
                <a:gd name="connsiteY0" fmla="*/ 184998 h 4611315"/>
                <a:gd name="connsiteX1" fmla="*/ 184998 w 1849978"/>
                <a:gd name="connsiteY1" fmla="*/ 0 h 4611315"/>
                <a:gd name="connsiteX2" fmla="*/ 1664980 w 1849978"/>
                <a:gd name="connsiteY2" fmla="*/ 0 h 4611315"/>
                <a:gd name="connsiteX3" fmla="*/ 1849978 w 1849978"/>
                <a:gd name="connsiteY3" fmla="*/ 184998 h 4611315"/>
                <a:gd name="connsiteX4" fmla="*/ 1849978 w 1849978"/>
                <a:gd name="connsiteY4" fmla="*/ 4426317 h 4611315"/>
                <a:gd name="connsiteX5" fmla="*/ 1664980 w 1849978"/>
                <a:gd name="connsiteY5" fmla="*/ 4611315 h 4611315"/>
                <a:gd name="connsiteX6" fmla="*/ 184998 w 1849978"/>
                <a:gd name="connsiteY6" fmla="*/ 4611315 h 4611315"/>
                <a:gd name="connsiteX7" fmla="*/ 0 w 1849978"/>
                <a:gd name="connsiteY7" fmla="*/ 4426317 h 4611315"/>
                <a:gd name="connsiteX8" fmla="*/ 0 w 1849978"/>
                <a:gd name="connsiteY8" fmla="*/ 184998 h 461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978" h="4611315">
                  <a:moveTo>
                    <a:pt x="0" y="184998"/>
                  </a:moveTo>
                  <a:cubicBezTo>
                    <a:pt x="0" y="82826"/>
                    <a:pt x="82826" y="0"/>
                    <a:pt x="184998" y="0"/>
                  </a:cubicBezTo>
                  <a:lnTo>
                    <a:pt x="1664980" y="0"/>
                  </a:lnTo>
                  <a:cubicBezTo>
                    <a:pt x="1767152" y="0"/>
                    <a:pt x="1849978" y="82826"/>
                    <a:pt x="1849978" y="184998"/>
                  </a:cubicBezTo>
                  <a:lnTo>
                    <a:pt x="1849978" y="4426317"/>
                  </a:lnTo>
                  <a:cubicBezTo>
                    <a:pt x="1849978" y="4528489"/>
                    <a:pt x="1767152" y="4611315"/>
                    <a:pt x="1664980" y="4611315"/>
                  </a:cubicBezTo>
                  <a:lnTo>
                    <a:pt x="184998" y="4611315"/>
                  </a:lnTo>
                  <a:cubicBezTo>
                    <a:pt x="82826" y="4611315"/>
                    <a:pt x="0" y="4528489"/>
                    <a:pt x="0" y="4426317"/>
                  </a:cubicBezTo>
                  <a:lnTo>
                    <a:pt x="0" y="184998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922758" rIns="78232" bIns="100049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riter 2.2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Değişime Olanak Sağlama</a:t>
              </a:r>
              <a:endParaRPr lang="en-GB" sz="1400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kern="1200" dirty="0">
                  <a:solidFill>
                    <a:schemeClr val="accent3"/>
                  </a:solidFill>
                  <a:latin typeface="Rubik" pitchFamily="2" charset="-79"/>
                  <a:cs typeface="Rubik" pitchFamily="2" charset="-79"/>
                </a:rPr>
                <a:t>Değişimi</a:t>
              </a:r>
              <a:r>
                <a:rPr lang="tr-TR" sz="1400" dirty="0">
                  <a:solidFill>
                    <a:schemeClr val="accent3"/>
                  </a:solidFill>
                  <a:latin typeface="Rubik" pitchFamily="2" charset="-79"/>
                  <a:cs typeface="Rubik" pitchFamily="2" charset="-79"/>
                </a:rPr>
                <a:t> </a:t>
              </a:r>
              <a:r>
                <a:rPr lang="tr-TR" sz="1400" kern="1200" dirty="0">
                  <a:latin typeface="Rubik" pitchFamily="2" charset="-79"/>
                  <a:cs typeface="Rubik" pitchFamily="2" charset="-79"/>
                </a:rPr>
                <a:t>nasıl gerçekleştiririz?</a:t>
              </a:r>
              <a:endParaRPr lang="x-none" sz="1400" kern="12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0" name="Oval 9" descr="Move with solid fill">
              <a:extLst>
                <a:ext uri="{FF2B5EF4-FFF2-40B4-BE49-F238E27FC236}">
                  <a16:creationId xmlns="" xmlns:a16="http://schemas.microsoft.com/office/drawing/2014/main" id="{BCBA24A9-9C83-76FE-9346-81EBA366A5BE}"/>
                </a:ext>
              </a:extLst>
            </p:cNvPr>
            <p:cNvSpPr/>
            <p:nvPr/>
          </p:nvSpPr>
          <p:spPr>
            <a:xfrm>
              <a:off x="6338710" y="1698517"/>
              <a:ext cx="1535567" cy="1535567"/>
            </a:xfrm>
            <a:prstGeom prst="ellipse">
              <a:avLst/>
            </a:pr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="" xmlns:a16="http://schemas.microsoft.com/office/drawing/2014/main" id="{ABE06DF0-3248-E25D-5906-60076B659AEC}"/>
                </a:ext>
              </a:extLst>
            </p:cNvPr>
            <p:cNvSpPr/>
            <p:nvPr/>
          </p:nvSpPr>
          <p:spPr>
            <a:xfrm>
              <a:off x="8086983" y="1421839"/>
              <a:ext cx="1849978" cy="4611315"/>
            </a:xfrm>
            <a:custGeom>
              <a:avLst/>
              <a:gdLst>
                <a:gd name="connsiteX0" fmla="*/ 0 w 1849978"/>
                <a:gd name="connsiteY0" fmla="*/ 184998 h 4611315"/>
                <a:gd name="connsiteX1" fmla="*/ 184998 w 1849978"/>
                <a:gd name="connsiteY1" fmla="*/ 0 h 4611315"/>
                <a:gd name="connsiteX2" fmla="*/ 1664980 w 1849978"/>
                <a:gd name="connsiteY2" fmla="*/ 0 h 4611315"/>
                <a:gd name="connsiteX3" fmla="*/ 1849978 w 1849978"/>
                <a:gd name="connsiteY3" fmla="*/ 184998 h 4611315"/>
                <a:gd name="connsiteX4" fmla="*/ 1849978 w 1849978"/>
                <a:gd name="connsiteY4" fmla="*/ 4426317 h 4611315"/>
                <a:gd name="connsiteX5" fmla="*/ 1664980 w 1849978"/>
                <a:gd name="connsiteY5" fmla="*/ 4611315 h 4611315"/>
                <a:gd name="connsiteX6" fmla="*/ 184998 w 1849978"/>
                <a:gd name="connsiteY6" fmla="*/ 4611315 h 4611315"/>
                <a:gd name="connsiteX7" fmla="*/ 0 w 1849978"/>
                <a:gd name="connsiteY7" fmla="*/ 4426317 h 4611315"/>
                <a:gd name="connsiteX8" fmla="*/ 0 w 1849978"/>
                <a:gd name="connsiteY8" fmla="*/ 184998 h 461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978" h="4611315">
                  <a:moveTo>
                    <a:pt x="0" y="184998"/>
                  </a:moveTo>
                  <a:cubicBezTo>
                    <a:pt x="0" y="82826"/>
                    <a:pt x="82826" y="0"/>
                    <a:pt x="184998" y="0"/>
                  </a:cubicBezTo>
                  <a:lnTo>
                    <a:pt x="1664980" y="0"/>
                  </a:lnTo>
                  <a:cubicBezTo>
                    <a:pt x="1767152" y="0"/>
                    <a:pt x="1849978" y="82826"/>
                    <a:pt x="1849978" y="184998"/>
                  </a:cubicBezTo>
                  <a:lnTo>
                    <a:pt x="1849978" y="4426317"/>
                  </a:lnTo>
                  <a:cubicBezTo>
                    <a:pt x="1849978" y="4528489"/>
                    <a:pt x="1767152" y="4611315"/>
                    <a:pt x="1664980" y="4611315"/>
                  </a:cubicBezTo>
                  <a:lnTo>
                    <a:pt x="184998" y="4611315"/>
                  </a:lnTo>
                  <a:cubicBezTo>
                    <a:pt x="82826" y="4611315"/>
                    <a:pt x="0" y="4528489"/>
                    <a:pt x="0" y="4426317"/>
                  </a:cubicBezTo>
                  <a:lnTo>
                    <a:pt x="0" y="184998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922758" rIns="78232" bIns="100049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Kr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iter 2.3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Yaratıcılık ve İnovasyonu Güçlendirme</a:t>
              </a:r>
              <a:endParaRPr lang="en-GB" sz="1400" b="1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kern="1200" dirty="0">
                  <a:solidFill>
                    <a:schemeClr val="accent3"/>
                  </a:solidFill>
                  <a:latin typeface="Rubik" pitchFamily="2" charset="-79"/>
                  <a:cs typeface="Rubik" pitchFamily="2" charset="-79"/>
                </a:rPr>
                <a:t>Yaratıcılık ve inovasyonu </a:t>
              </a:r>
              <a:r>
                <a:rPr lang="tr-TR" sz="1400" dirty="0">
                  <a:solidFill>
                    <a:schemeClr val="accent3"/>
                  </a:solidFill>
                  <a:latin typeface="Rubik" pitchFamily="2" charset="-79"/>
                  <a:cs typeface="Rubik" pitchFamily="2" charset="-79"/>
                </a:rPr>
                <a:t> </a:t>
              </a:r>
              <a:r>
                <a:rPr lang="tr-TR" sz="1400" kern="1200" dirty="0">
                  <a:latin typeface="Rubik" pitchFamily="2" charset="-79"/>
                  <a:cs typeface="Rubik" pitchFamily="2" charset="-79"/>
                </a:rPr>
                <a:t>nasıl cesaretlendiririz?</a:t>
              </a:r>
              <a:endParaRPr lang="en-GB" sz="1400" kern="1200" dirty="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2" name="Oval 11" descr="Lights On with solid fill">
              <a:extLst>
                <a:ext uri="{FF2B5EF4-FFF2-40B4-BE49-F238E27FC236}">
                  <a16:creationId xmlns="" xmlns:a16="http://schemas.microsoft.com/office/drawing/2014/main" id="{D2F719E7-FF34-F18F-50C9-4801F5C33B7A}"/>
                </a:ext>
              </a:extLst>
            </p:cNvPr>
            <p:cNvSpPr/>
            <p:nvPr/>
          </p:nvSpPr>
          <p:spPr>
            <a:xfrm>
              <a:off x="8244189" y="1698517"/>
              <a:ext cx="1535567" cy="1535567"/>
            </a:xfrm>
            <a:prstGeom prst="ellipse">
              <a:avLst/>
            </a:pr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="" xmlns:a16="http://schemas.microsoft.com/office/drawing/2014/main" id="{2C71C88D-D875-AB11-BC7E-60837BECF53D}"/>
                </a:ext>
              </a:extLst>
            </p:cNvPr>
            <p:cNvSpPr/>
            <p:nvPr/>
          </p:nvSpPr>
          <p:spPr>
            <a:xfrm>
              <a:off x="9992462" y="1421839"/>
              <a:ext cx="1849978" cy="4611315"/>
            </a:xfrm>
            <a:custGeom>
              <a:avLst/>
              <a:gdLst>
                <a:gd name="connsiteX0" fmla="*/ 0 w 1849978"/>
                <a:gd name="connsiteY0" fmla="*/ 184998 h 4611315"/>
                <a:gd name="connsiteX1" fmla="*/ 184998 w 1849978"/>
                <a:gd name="connsiteY1" fmla="*/ 0 h 4611315"/>
                <a:gd name="connsiteX2" fmla="*/ 1664980 w 1849978"/>
                <a:gd name="connsiteY2" fmla="*/ 0 h 4611315"/>
                <a:gd name="connsiteX3" fmla="*/ 1849978 w 1849978"/>
                <a:gd name="connsiteY3" fmla="*/ 184998 h 4611315"/>
                <a:gd name="connsiteX4" fmla="*/ 1849978 w 1849978"/>
                <a:gd name="connsiteY4" fmla="*/ 4426317 h 4611315"/>
                <a:gd name="connsiteX5" fmla="*/ 1664980 w 1849978"/>
                <a:gd name="connsiteY5" fmla="*/ 4611315 h 4611315"/>
                <a:gd name="connsiteX6" fmla="*/ 184998 w 1849978"/>
                <a:gd name="connsiteY6" fmla="*/ 4611315 h 4611315"/>
                <a:gd name="connsiteX7" fmla="*/ 0 w 1849978"/>
                <a:gd name="connsiteY7" fmla="*/ 4426317 h 4611315"/>
                <a:gd name="connsiteX8" fmla="*/ 0 w 1849978"/>
                <a:gd name="connsiteY8" fmla="*/ 184998 h 461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978" h="4611315">
                  <a:moveTo>
                    <a:pt x="0" y="184998"/>
                  </a:moveTo>
                  <a:cubicBezTo>
                    <a:pt x="0" y="82826"/>
                    <a:pt x="82826" y="0"/>
                    <a:pt x="184998" y="0"/>
                  </a:cubicBezTo>
                  <a:lnTo>
                    <a:pt x="1664980" y="0"/>
                  </a:lnTo>
                  <a:cubicBezTo>
                    <a:pt x="1767152" y="0"/>
                    <a:pt x="1849978" y="82826"/>
                    <a:pt x="1849978" y="184998"/>
                  </a:cubicBezTo>
                  <a:lnTo>
                    <a:pt x="1849978" y="4426317"/>
                  </a:lnTo>
                  <a:cubicBezTo>
                    <a:pt x="1849978" y="4528489"/>
                    <a:pt x="1767152" y="4611315"/>
                    <a:pt x="1664980" y="4611315"/>
                  </a:cubicBezTo>
                  <a:lnTo>
                    <a:pt x="184998" y="4611315"/>
                  </a:lnTo>
                  <a:cubicBezTo>
                    <a:pt x="82826" y="4611315"/>
                    <a:pt x="0" y="4528489"/>
                    <a:pt x="0" y="4426317"/>
                  </a:cubicBezTo>
                  <a:lnTo>
                    <a:pt x="0" y="184998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922758" rIns="78232" bIns="1000495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Kr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iter 2.4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Paydaşlarla Kuruluşun Yönü Doğrultusunda Bağ Kurma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kern="1200" dirty="0">
                  <a:latin typeface="Rubik" pitchFamily="2" charset="-79"/>
                  <a:cs typeface="Rubik" pitchFamily="2" charset="-79"/>
                </a:rPr>
                <a:t>Amaç</a:t>
              </a:r>
              <a:r>
                <a:rPr lang="tr-TR" sz="1400" dirty="0">
                  <a:latin typeface="Rubik" pitchFamily="2" charset="-79"/>
                  <a:cs typeface="Rubik" pitchFamily="2" charset="-79"/>
                </a:rPr>
                <a:t>, Vizyon ve Strateji doğrultusunda </a:t>
              </a:r>
              <a:r>
                <a:rPr lang="tr-TR" sz="1400" dirty="0">
                  <a:solidFill>
                    <a:schemeClr val="accent3"/>
                  </a:solidFill>
                  <a:cs typeface="Rubik" pitchFamily="2" charset="-79"/>
                </a:rPr>
                <a:t>Temel Paydaşlarla bağ kurma</a:t>
              </a:r>
              <a:r>
                <a:rPr lang="tr-TR" sz="1400" dirty="0">
                  <a:solidFill>
                    <a:schemeClr val="tx1"/>
                  </a:solidFill>
                  <a:cs typeface="Rubik" pitchFamily="2" charset="-79"/>
                </a:rPr>
                <a:t>yı</a:t>
              </a:r>
              <a:r>
                <a:rPr lang="tr-TR" sz="1400" dirty="0">
                  <a:solidFill>
                    <a:schemeClr val="accent3"/>
                  </a:solidFill>
                  <a:cs typeface="Rubik" pitchFamily="2" charset="-79"/>
                </a:rPr>
                <a:t> </a:t>
              </a:r>
              <a:r>
                <a:rPr lang="tr-TR" sz="1400" dirty="0">
                  <a:latin typeface="Rubik" pitchFamily="2" charset="-79"/>
                  <a:cs typeface="Rubik" pitchFamily="2" charset="-79"/>
                </a:rPr>
                <a:t>nasıl güvence altına alırız?</a:t>
              </a:r>
              <a:endParaRPr lang="en-GB" sz="1400" kern="1200" dirty="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4" name="Oval 13" descr="Rope Knot with solid fill">
              <a:extLst>
                <a:ext uri="{FF2B5EF4-FFF2-40B4-BE49-F238E27FC236}">
                  <a16:creationId xmlns="" xmlns:a16="http://schemas.microsoft.com/office/drawing/2014/main" id="{92A87960-0D00-2DAE-0940-3126B5DDFB06}"/>
                </a:ext>
              </a:extLst>
            </p:cNvPr>
            <p:cNvSpPr/>
            <p:nvPr/>
          </p:nvSpPr>
          <p:spPr>
            <a:xfrm>
              <a:off x="10149667" y="1698517"/>
              <a:ext cx="1535567" cy="1535567"/>
            </a:xfrm>
            <a:prstGeom prst="ellipse">
              <a:avLst/>
            </a:pr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</p:grpSp>
      <p:sp>
        <p:nvSpPr>
          <p:cNvPr id="15" name="Oval 2">
            <a:extLst>
              <a:ext uri="{FF2B5EF4-FFF2-40B4-BE49-F238E27FC236}">
                <a16:creationId xmlns="" xmlns:a16="http://schemas.microsoft.com/office/drawing/2014/main" id="{8EA26A88-0C55-A82D-9915-2F4ABE5D0599}"/>
              </a:ext>
            </a:extLst>
          </p:cNvPr>
          <p:cNvSpPr/>
          <p:nvPr/>
        </p:nvSpPr>
        <p:spPr>
          <a:xfrm>
            <a:off x="2271075" y="1857320"/>
            <a:ext cx="649456" cy="6858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2" y="1946418"/>
            <a:ext cx="3994910" cy="163246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554229" y="1810746"/>
            <a:ext cx="4531000" cy="418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bg2">
                    <a:lumMod val="10000"/>
                  </a:schemeClr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Alt </a:t>
            </a:r>
            <a:r>
              <a:rPr lang="tr-TR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riter 2.1: </a:t>
            </a:r>
            <a:endParaRPr lang="fr-FR" b="1" dirty="0" smtClean="0">
              <a:solidFill>
                <a:schemeClr val="tx1"/>
              </a:solidFill>
              <a:latin typeface="+mj-lt"/>
              <a:ea typeface="+mn-ea"/>
              <a:cs typeface="Rubik"/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Başarı Kültürü</a:t>
            </a:r>
            <a:r>
              <a:rPr lang="en-US" sz="2900" dirty="0" smtClean="0">
                <a:solidFill>
                  <a:srgbClr val="141516"/>
                </a:solidFill>
                <a:latin typeface="+mj-lt"/>
                <a:ea typeface="+mn-ea"/>
                <a:cs typeface="Rubik"/>
              </a:rPr>
              <a:t/>
            </a:r>
            <a:br>
              <a:rPr lang="en-US" sz="2900" dirty="0" smtClean="0">
                <a:solidFill>
                  <a:srgbClr val="141516"/>
                </a:solidFill>
                <a:latin typeface="+mj-lt"/>
                <a:ea typeface="+mn-ea"/>
                <a:cs typeface="Rubik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 </a:t>
            </a:r>
            <a:endParaRPr lang="fr-FR" b="1" dirty="0" smtClean="0">
              <a:solidFill>
                <a:schemeClr val="tx1"/>
              </a:solidFill>
              <a:latin typeface="+mj-lt"/>
              <a:ea typeface="+mn-ea"/>
              <a:cs typeface="Rubik"/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4778312" y="1397635"/>
            <a:ext cx="7242237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u="sng" cap="none" dirty="0" smtClean="0">
                <a:solidFill>
                  <a:schemeClr val="tx1"/>
                </a:solidFill>
                <a:cs typeface="Rubik"/>
              </a:rPr>
              <a:t>Bu </a:t>
            </a:r>
            <a:r>
              <a:rPr lang="tr-TR" sz="1800" u="sng" cap="none" dirty="0" smtClean="0">
                <a:solidFill>
                  <a:schemeClr val="tx1"/>
                </a:solidFill>
                <a:cs typeface="Rubik"/>
              </a:rPr>
              <a:t>A</a:t>
            </a:r>
            <a:r>
              <a:rPr lang="en-US" sz="1800" u="sng" cap="none" dirty="0" smtClean="0">
                <a:solidFill>
                  <a:schemeClr val="tx1"/>
                </a:solidFill>
                <a:cs typeface="Rubik"/>
              </a:rPr>
              <a:t>lt </a:t>
            </a:r>
            <a:r>
              <a:rPr lang="en-US" sz="1800" u="sng" cap="none" dirty="0" smtClean="0">
                <a:solidFill>
                  <a:srgbClr val="000000"/>
                </a:solidFill>
                <a:ea typeface="Lato Light"/>
                <a:cs typeface="Rubik"/>
              </a:rPr>
              <a:t>Kriterde Ele Alınabilecek Konulara Örnekler:</a:t>
            </a:r>
            <a:r>
              <a:rPr lang="en-US" sz="1800" u="sng" cap="none" dirty="0" smtClean="0"/>
              <a:t/>
            </a:r>
            <a:br>
              <a:rPr lang="en-US" sz="1800" u="sng" cap="none" dirty="0" smtClean="0"/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tr-TR" sz="1800" cap="none" dirty="0" smtClean="0">
                <a:solidFill>
                  <a:srgbClr val="000000"/>
                </a:solidFill>
                <a:ea typeface="Lato Light"/>
                <a:cs typeface="Rubik"/>
              </a:rPr>
              <a:t>Kuruluş arzu edilen kültürünü, değerlerini ve davranışlarını tanımlamıştır.</a:t>
            </a: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tr-TR" sz="1800" cap="none" dirty="0" smtClean="0">
                <a:solidFill>
                  <a:srgbClr val="000000"/>
                </a:solidFill>
                <a:ea typeface="Lato Light"/>
                <a:cs typeface="Rubik"/>
              </a:rPr>
              <a:t>Kuruluşun liderliği kültürüne rol model oluşturur ve değerlerini yaşatır.</a:t>
            </a:r>
            <a:r>
              <a:rPr lang="en-US" sz="1800" cap="none" dirty="0" smtClean="0">
                <a:solidFill>
                  <a:srgbClr val="000000"/>
                </a:solidFill>
                <a:ea typeface="Lato Light"/>
                <a:cs typeface="Rubik"/>
              </a:rPr>
              <a:t> </a:t>
            </a: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tr-TR" sz="1800" cap="none" dirty="0" smtClean="0">
                <a:solidFill>
                  <a:srgbClr val="000000"/>
                </a:solidFill>
                <a:ea typeface="Lato Light"/>
                <a:cs typeface="Rubik"/>
              </a:rPr>
              <a:t>Kuruluşun kültürü sürdürülebilir, sorumlu ve etik çalışma tarzını özendirir.</a:t>
            </a:r>
            <a:endParaRPr lang="en-US" sz="1800" cap="none" dirty="0">
              <a:solidFill>
                <a:srgbClr val="000000"/>
              </a:solidFill>
              <a:ea typeface="Lato Light"/>
              <a:cs typeface="Rubik"/>
            </a:endParaRPr>
          </a:p>
        </p:txBody>
      </p:sp>
      <p:cxnSp>
        <p:nvCxnSpPr>
          <p:cNvPr id="6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587663" y="1714500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 : coins arrondis 8">
            <a:extLst>
              <a:ext uri="{FF2B5EF4-FFF2-40B4-BE49-F238E27FC236}">
                <a16:creationId xmlns="" xmlns:a16="http://schemas.microsoft.com/office/drawing/2014/main" id="{4FA211BD-C176-E69A-E579-F8C5EC2B10DF}"/>
              </a:ext>
            </a:extLst>
          </p:cNvPr>
          <p:cNvSpPr/>
          <p:nvPr/>
        </p:nvSpPr>
        <p:spPr>
          <a:xfrm>
            <a:off x="1704833" y="1963517"/>
            <a:ext cx="633014" cy="159826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18762" y="1836146"/>
            <a:ext cx="4531000" cy="418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bg2">
                    <a:lumMod val="10000"/>
                  </a:schemeClr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 </a:t>
            </a:r>
            <a:r>
              <a:rPr lang="tr-T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riter 2.2: </a:t>
            </a:r>
            <a:endParaRPr lang="fr-FR" b="1" dirty="0" smtClean="0">
              <a:solidFill>
                <a:schemeClr val="tx1"/>
              </a:solidFill>
              <a:latin typeface="+mn-lt"/>
              <a:ea typeface="+mn-ea"/>
              <a:cs typeface="Rubik"/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Değişimi Gerçekleştirme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fr-FR" b="1" dirty="0" smtClean="0">
              <a:solidFill>
                <a:schemeClr val="tx1"/>
              </a:solidFill>
              <a:ea typeface="+mn-ea"/>
              <a:cs typeface="Rubik"/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174120" y="1717675"/>
            <a:ext cx="6741188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800" u="sng" cap="none" dirty="0" smtClean="0">
                <a:solidFill>
                  <a:schemeClr val="tx1"/>
                </a:solidFill>
              </a:rPr>
              <a:t>Bu </a:t>
            </a:r>
            <a:r>
              <a:rPr lang="tr-TR" sz="1800" u="sng" cap="none" dirty="0" smtClean="0">
                <a:solidFill>
                  <a:schemeClr val="tx1"/>
                </a:solidFill>
              </a:rPr>
              <a:t>A</a:t>
            </a:r>
            <a:r>
              <a:rPr lang="en-US" sz="1800" u="sng" cap="none" dirty="0" smtClean="0">
                <a:solidFill>
                  <a:schemeClr val="tx1"/>
                </a:solidFill>
              </a:rPr>
              <a:t>lt Kriterde Ele Alınabilecek </a:t>
            </a:r>
            <a:r>
              <a:rPr lang="en-US" sz="1800" u="sng" cap="none" dirty="0" smtClean="0">
                <a:solidFill>
                  <a:srgbClr val="000000"/>
                </a:solidFill>
              </a:rPr>
              <a:t>Konulara Örnekler:</a:t>
            </a:r>
            <a:r>
              <a:rPr lang="tr-TR" sz="1800" u="sng" cap="none" dirty="0" smtClean="0">
                <a:solidFill>
                  <a:srgbClr val="000000"/>
                </a:solidFill>
              </a:rPr>
              <a:t/>
            </a:r>
            <a:br>
              <a:rPr lang="tr-TR" sz="1800" u="sng" cap="none" dirty="0" smtClean="0">
                <a:solidFill>
                  <a:srgbClr val="000000"/>
                </a:solidFill>
              </a:rPr>
            </a:br>
            <a:r>
              <a:rPr lang="en-US" sz="1800" u="sng" cap="none" dirty="0" smtClean="0">
                <a:solidFill>
                  <a:srgbClr val="000000"/>
                </a:solidFill>
              </a:rPr>
              <a:t/>
            </a:r>
            <a:br>
              <a:rPr lang="en-US" sz="1800" u="sng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Kuruluşun liderliği değişime yön verir ve rol model oluşturur.</a:t>
            </a:r>
            <a:r>
              <a:rPr lang="en-US" sz="1800" cap="none" dirty="0" smtClean="0">
                <a:solidFill>
                  <a:srgbClr val="000000"/>
                </a:solidFill>
              </a:rPr>
              <a:t>   </a:t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değişimi cesaretlendirir.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değişimi desteklemek üzere öğrenme ve geribildirimi kullanır.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>
              <a:solidFill>
                <a:srgbClr val="00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2" y="1929320"/>
            <a:ext cx="3994910" cy="1632460"/>
          </a:xfrm>
          <a:prstGeom prst="rect">
            <a:avLst/>
          </a:prstGeom>
        </p:spPr>
      </p:pic>
      <p:sp>
        <p:nvSpPr>
          <p:cNvPr id="7" name="Rectangle : coins arrondis 8">
            <a:extLst>
              <a:ext uri="{FF2B5EF4-FFF2-40B4-BE49-F238E27FC236}">
                <a16:creationId xmlns="" xmlns:a16="http://schemas.microsoft.com/office/drawing/2014/main" id="{9ECD184D-2795-2CEE-83F3-8DC51567E556}"/>
              </a:ext>
            </a:extLst>
          </p:cNvPr>
          <p:cNvSpPr/>
          <p:nvPr/>
        </p:nvSpPr>
        <p:spPr>
          <a:xfrm>
            <a:off x="2367755" y="1963517"/>
            <a:ext cx="633014" cy="159826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86" y="1946417"/>
            <a:ext cx="3994910" cy="163246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0897B1AE-4ED4-DD5F-F164-FB90C1B1C2C8}"/>
              </a:ext>
            </a:extLst>
          </p:cNvPr>
          <p:cNvSpPr txBox="1">
            <a:spLocks/>
          </p:cNvSpPr>
          <p:nvPr/>
        </p:nvSpPr>
        <p:spPr>
          <a:xfrm>
            <a:off x="418762" y="1836146"/>
            <a:ext cx="4531000" cy="418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bg2">
                    <a:lumMod val="10000"/>
                  </a:schemeClr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 </a:t>
            </a:r>
            <a:r>
              <a:rPr lang="tr-T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riter 2.3: </a:t>
            </a:r>
            <a:endParaRPr lang="fr-FR" b="1" dirty="0" smtClean="0">
              <a:solidFill>
                <a:schemeClr val="tx1"/>
              </a:solidFill>
              <a:latin typeface="+mn-lt"/>
              <a:ea typeface="+mn-ea"/>
              <a:cs typeface="Rubik"/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Yaratıcılık ve İnovasyon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111371" y="1717675"/>
            <a:ext cx="6763188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800" u="sng" cap="none" dirty="0" smtClean="0">
                <a:solidFill>
                  <a:srgbClr val="000000"/>
                </a:solidFill>
              </a:rPr>
              <a:t>Bu </a:t>
            </a:r>
            <a:r>
              <a:rPr lang="tr-TR" sz="1800" u="sng" cap="none" dirty="0" smtClean="0">
                <a:solidFill>
                  <a:srgbClr val="000000"/>
                </a:solidFill>
              </a:rPr>
              <a:t>A</a:t>
            </a:r>
            <a:r>
              <a:rPr lang="en-US" sz="1800" u="sng" cap="none" dirty="0" smtClean="0">
                <a:solidFill>
                  <a:srgbClr val="000000"/>
                </a:solidFill>
              </a:rPr>
              <a:t>lt Kriterde Ele Alınabilecek Konulara Örnekler:</a:t>
            </a:r>
            <a:r>
              <a:rPr lang="en-US" sz="1800" u="sng" cap="none" dirty="0" smtClean="0">
                <a:solidFill>
                  <a:schemeClr val="tx1"/>
                </a:solidFill>
              </a:rPr>
              <a:t/>
            </a:r>
            <a:br>
              <a:rPr lang="en-US" sz="1800" u="sng" cap="none" dirty="0" smtClean="0">
                <a:solidFill>
                  <a:schemeClr val="tx1"/>
                </a:solidFill>
              </a:rPr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tr-TR" sz="1800" cap="none" dirty="0" smtClean="0"/>
              <a:t>Kuruluş yaratıcılık, inovasyon ve yıkıcı düşünmeyi cesaretlendirir.</a:t>
            </a:r>
            <a:r>
              <a:rPr lang="en-US" sz="1800" cap="none" dirty="0" smtClean="0">
                <a:solidFill>
                  <a:srgbClr val="000000"/>
                </a:solidFill>
              </a:rPr>
              <a:t>  </a:t>
            </a:r>
            <a:r>
              <a:rPr lang="en-US" sz="1800" b="1" cap="none" dirty="0" smtClean="0">
                <a:solidFill>
                  <a:srgbClr val="000000"/>
                </a:solidFill>
              </a:rPr>
              <a:t> </a:t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en-US" sz="1800" b="1" cap="none" dirty="0" smtClean="0">
                <a:solidFill>
                  <a:srgbClr val="000000"/>
                </a:solidFill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öğrenme ve kıyaslama faaliyetlerine katılır.</a:t>
            </a:r>
            <a:r>
              <a:rPr lang="en-US" sz="1800" cap="none" dirty="0" smtClean="0">
                <a:solidFill>
                  <a:srgbClr val="000000"/>
                </a:solidFill>
              </a:rPr>
              <a:t> </a:t>
            </a:r>
            <a:r>
              <a:rPr lang="en-US" sz="1800" b="1" cap="none" dirty="0" smtClean="0">
                <a:solidFill>
                  <a:srgbClr val="000000"/>
                </a:solidFill>
              </a:rPr>
              <a:t> </a:t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en-US" sz="1800" b="1" cap="none" dirty="0" smtClean="0">
                <a:solidFill>
                  <a:srgbClr val="000000"/>
                </a:solidFill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Kuruluşun liderlik ekibi inovasyon için gerekli kaynakları ve desteği sağlar.</a:t>
            </a:r>
            <a:r>
              <a:rPr lang="en-US" sz="1800" cap="none" dirty="0" smtClean="0">
                <a:solidFill>
                  <a:srgbClr val="000000"/>
                </a:solidFill>
              </a:rPr>
              <a:t> </a:t>
            </a:r>
            <a:r>
              <a:rPr lang="en-US" sz="1800" b="1" cap="none" dirty="0" smtClean="0">
                <a:solidFill>
                  <a:srgbClr val="000000"/>
                </a:solidFill>
              </a:rPr>
              <a:t> </a:t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1800" cap="none" dirty="0" smtClean="0">
                <a:solidFill>
                  <a:schemeClr val="tx1"/>
                </a:solidFill>
                <a:cs typeface="Arial"/>
              </a:rPr>
            </a:br>
            <a:endParaRPr lang="en-US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6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804833" y="1714500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 : coins arrondis 8">
            <a:extLst>
              <a:ext uri="{FF2B5EF4-FFF2-40B4-BE49-F238E27FC236}">
                <a16:creationId xmlns="" xmlns:a16="http://schemas.microsoft.com/office/drawing/2014/main" id="{062FF09F-ED35-476C-B34E-B0FA48FA45E1}"/>
              </a:ext>
            </a:extLst>
          </p:cNvPr>
          <p:cNvSpPr/>
          <p:nvPr/>
        </p:nvSpPr>
        <p:spPr>
          <a:xfrm>
            <a:off x="3034012" y="1963516"/>
            <a:ext cx="633014" cy="159826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36" y="1946418"/>
            <a:ext cx="3994910" cy="163246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18762" y="1836146"/>
            <a:ext cx="4531000" cy="4180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bg2">
                    <a:lumMod val="10000"/>
                  </a:schemeClr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Arial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 </a:t>
            </a:r>
            <a:r>
              <a:rPr lang="tr-T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riter 2.4:</a:t>
            </a:r>
          </a:p>
          <a:p>
            <a:pPr algn="ctr">
              <a:lnSpc>
                <a:spcPts val="21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fr-FR" b="1" dirty="0" smtClean="0">
              <a:solidFill>
                <a:schemeClr val="tx1"/>
              </a:solidFill>
              <a:latin typeface="+mn-lt"/>
              <a:ea typeface="+mn-ea"/>
              <a:cs typeface="Rubik"/>
            </a:endParaRPr>
          </a:p>
          <a:p>
            <a:pPr algn="ctr">
              <a:lnSpc>
                <a:spcPts val="2900"/>
              </a:lnSpc>
              <a:spcBef>
                <a:spcPts val="0"/>
              </a:spcBef>
            </a:pPr>
            <a:r>
              <a:rPr lang="tr-T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Amaç, Vizyon ve Strateji Temelinde Bağ Kurma</a:t>
            </a:r>
            <a:r>
              <a:rPr lang="en-GB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900" dirty="0" smtClean="0">
                <a:solidFill>
                  <a:srgbClr val="141516"/>
                </a:solidFill>
                <a:latin typeface="+mn-lt"/>
                <a:ea typeface="+mn-ea"/>
                <a:cs typeface="Rubik"/>
              </a:rPr>
              <a:t/>
            </a:r>
            <a:br>
              <a:rPr lang="en-US" sz="2900" dirty="0" smtClean="0">
                <a:solidFill>
                  <a:srgbClr val="141516"/>
                </a:solidFill>
                <a:latin typeface="+mn-lt"/>
                <a:ea typeface="+mn-ea"/>
                <a:cs typeface="Rubik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fr-FR" b="1" dirty="0" smtClean="0">
              <a:solidFill>
                <a:schemeClr val="tx1"/>
              </a:solidFill>
              <a:ea typeface="+mn-ea"/>
              <a:cs typeface="Rubik"/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160341" y="1717675"/>
            <a:ext cx="6843817" cy="322443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800" u="sng" cap="none" dirty="0" smtClean="0">
                <a:solidFill>
                  <a:srgbClr val="000000"/>
                </a:solidFill>
              </a:rPr>
              <a:t>Bu </a:t>
            </a:r>
            <a:r>
              <a:rPr lang="tr-TR" sz="1800" u="sng" cap="none" dirty="0" smtClean="0">
                <a:solidFill>
                  <a:srgbClr val="000000"/>
                </a:solidFill>
              </a:rPr>
              <a:t>A</a:t>
            </a:r>
            <a:r>
              <a:rPr lang="en-US" sz="1800" u="sng" cap="none" dirty="0" smtClean="0">
                <a:solidFill>
                  <a:srgbClr val="000000"/>
                </a:solidFill>
              </a:rPr>
              <a:t>lt Kriterde Ele Alınabilecek Konulara Örnekler: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tr-TR" sz="1800" u="sng" cap="none" dirty="0" smtClean="0"/>
              <a:t/>
            </a:r>
            <a:br>
              <a:rPr lang="tr-TR" sz="1800" u="sng" cap="none" dirty="0" smtClean="0"/>
            </a:br>
            <a:r>
              <a:rPr lang="tr-TR" sz="1800" cap="none" dirty="0" smtClean="0">
                <a:solidFill>
                  <a:srgbClr val="000000"/>
                </a:solidFill>
              </a:rPr>
              <a:t>Kuruluş</a:t>
            </a:r>
            <a:r>
              <a:rPr lang="tr-TR" sz="1800" u="sng" cap="none" dirty="0" smtClean="0">
                <a:solidFill>
                  <a:srgbClr val="000000"/>
                </a:solidFill>
              </a:rPr>
              <a:t> </a:t>
            </a:r>
            <a:r>
              <a:rPr lang="tr-TR" sz="1800" cap="none" dirty="0" smtClean="0">
                <a:solidFill>
                  <a:srgbClr val="000000"/>
                </a:solidFill>
              </a:rPr>
              <a:t>stratejisini, önceliklerini ve ilerlemesini çalışanlarına duyurur.</a:t>
            </a:r>
            <a:br>
              <a:rPr lang="tr-TR" sz="1800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stratejisi konusunda temel paydaşlarının bilgisini güncel tutar.</a:t>
            </a: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stratejisiyle ilgili olarak paydaşlarını geribildirim verme konusunda cesaretlendirir ve geribildirim vermelerini sağlar.</a:t>
            </a:r>
            <a:endParaRPr lang="en-US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6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953000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 : coins arrondis 8">
            <a:extLst>
              <a:ext uri="{FF2B5EF4-FFF2-40B4-BE49-F238E27FC236}">
                <a16:creationId xmlns="" xmlns:a16="http://schemas.microsoft.com/office/drawing/2014/main" id="{6B5A3180-BB4D-1D8A-FE53-8D57B26CD26F}"/>
              </a:ext>
            </a:extLst>
          </p:cNvPr>
          <p:cNvSpPr/>
          <p:nvPr/>
        </p:nvSpPr>
        <p:spPr>
          <a:xfrm>
            <a:off x="3684306" y="1963517"/>
            <a:ext cx="633014" cy="159826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40" y="1194402"/>
            <a:ext cx="5220723" cy="502593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9AE1A8F-6D0A-839B-0401-EFBE5925113D}"/>
              </a:ext>
            </a:extLst>
          </p:cNvPr>
          <p:cNvSpPr/>
          <p:nvPr/>
        </p:nvSpPr>
        <p:spPr>
          <a:xfrm>
            <a:off x="525683" y="1210887"/>
            <a:ext cx="3863274" cy="1097113"/>
          </a:xfrm>
          <a:prstGeom prst="roundRect">
            <a:avLst/>
          </a:prstGeom>
          <a:noFill/>
          <a:ln>
            <a:solidFill>
              <a:srgbClr val="007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srgbClr val="0075AA"/>
                </a:solidFill>
                <a:effectLst/>
                <a:uLnTx/>
                <a:uFillTx/>
                <a:latin typeface="+mj-lt"/>
                <a:cs typeface="Rubik"/>
              </a:rPr>
              <a:t>1. </a:t>
            </a:r>
            <a:r>
              <a:rPr kumimoji="0" lang="tr-TR" sz="900" b="1" i="0" u="sng" strike="noStrike" kern="1200" cap="none" spc="0" normalizeH="0" baseline="0" noProof="0" dirty="0">
                <a:ln>
                  <a:noFill/>
                </a:ln>
                <a:solidFill>
                  <a:srgbClr val="0075AA"/>
                </a:solidFill>
                <a:effectLst/>
                <a:uLnTx/>
                <a:uFillTx/>
                <a:latin typeface="+mj-lt"/>
                <a:cs typeface="Rubik"/>
              </a:rPr>
              <a:t>AMAÇ,</a:t>
            </a:r>
            <a:r>
              <a:rPr kumimoji="0" lang="tr-TR" sz="900" b="1" i="0" u="sng" strike="noStrike" kern="1200" cap="none" spc="0" normalizeH="0" noProof="0" dirty="0">
                <a:ln>
                  <a:noFill/>
                </a:ln>
                <a:solidFill>
                  <a:srgbClr val="0075AA"/>
                </a:solidFill>
                <a:effectLst/>
                <a:uLnTx/>
                <a:uFillTx/>
                <a:latin typeface="+mj-lt"/>
                <a:cs typeface="Rubik"/>
              </a:rPr>
              <a:t> VİZYON ve</a:t>
            </a: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srgbClr val="0075AA"/>
                </a:solidFill>
                <a:effectLst/>
                <a:uLnTx/>
                <a:uFillTx/>
                <a:latin typeface="+mj-lt"/>
                <a:cs typeface="Rubik"/>
              </a:rPr>
              <a:t> STRATE</a:t>
            </a:r>
            <a:r>
              <a:rPr lang="tr-TR" sz="900" b="1" u="sng" dirty="0">
                <a:solidFill>
                  <a:srgbClr val="0075AA"/>
                </a:solidFill>
                <a:latin typeface="+mj-lt"/>
                <a:cs typeface="Rubik"/>
              </a:rPr>
              <a:t>Jİ</a:t>
            </a:r>
            <a:endParaRPr kumimoji="0" lang="en-GB" sz="900" b="1" i="0" u="sng" strike="noStrike" kern="1200" cap="none" spc="0" normalizeH="0" baseline="0" noProof="0" dirty="0">
              <a:ln>
                <a:noFill/>
              </a:ln>
              <a:solidFill>
                <a:srgbClr val="0075AA"/>
              </a:solidFill>
              <a:effectLst/>
              <a:uLnTx/>
              <a:uFillTx/>
              <a:latin typeface="+mj-lt"/>
              <a:cs typeface="Rubik"/>
            </a:endParaRPr>
          </a:p>
          <a:p>
            <a:pPr lvl="0">
              <a:defRPr/>
            </a:pPr>
            <a:r>
              <a:rPr lang="en-GB" sz="900" dirty="0">
                <a:solidFill>
                  <a:srgbClr val="0075AA"/>
                </a:solidFill>
                <a:latin typeface="+mj-lt"/>
                <a:cs typeface="Rubik"/>
              </a:rPr>
              <a:t>1.1 Amaç ve Vizyonu Tanımlar</a:t>
            </a:r>
            <a:endParaRPr lang="tr-TR" sz="900" dirty="0">
              <a:solidFill>
                <a:srgbClr val="0075AA"/>
              </a:solidFill>
              <a:latin typeface="+mj-lt"/>
              <a:cs typeface="Rubik"/>
            </a:endParaRPr>
          </a:p>
          <a:p>
            <a:pPr lvl="0">
              <a:defRPr/>
            </a:pPr>
            <a:r>
              <a:rPr lang="en-GB" sz="900" dirty="0">
                <a:solidFill>
                  <a:srgbClr val="0075AA"/>
                </a:solidFill>
                <a:latin typeface="+mj-lt"/>
                <a:cs typeface="Rubik"/>
              </a:rPr>
              <a:t>1.2 Ekosistemini, Yeteneklerini ve Başlıca Zorlukları Anlar</a:t>
            </a:r>
            <a:endParaRPr lang="tr-TR" sz="900" dirty="0">
              <a:solidFill>
                <a:srgbClr val="0075AA"/>
              </a:solidFill>
              <a:latin typeface="+mj-lt"/>
              <a:cs typeface="Rubik"/>
            </a:endParaRPr>
          </a:p>
          <a:p>
            <a:pPr lvl="0">
              <a:defRPr/>
            </a:pPr>
            <a:r>
              <a:rPr lang="en-GB" sz="900" dirty="0">
                <a:solidFill>
                  <a:srgbClr val="0075AA"/>
                </a:solidFill>
                <a:latin typeface="+mj-lt"/>
                <a:cs typeface="Rubik"/>
              </a:rPr>
              <a:t>1.3 Temel Paydaşların İhtiyaçlarını Tanımlar ve Anlar</a:t>
            </a:r>
            <a:endParaRPr lang="tr-TR" sz="900" dirty="0">
              <a:solidFill>
                <a:srgbClr val="0075AA"/>
              </a:solidFill>
              <a:latin typeface="+mj-lt"/>
              <a:cs typeface="Rubik"/>
            </a:endParaRPr>
          </a:p>
          <a:p>
            <a:pPr lvl="0">
              <a:defRPr/>
            </a:pPr>
            <a:r>
              <a:rPr lang="en-GB" sz="900" dirty="0">
                <a:solidFill>
                  <a:srgbClr val="0075AA"/>
                </a:solidFill>
                <a:latin typeface="+mj-lt"/>
                <a:cs typeface="Rubik"/>
              </a:rPr>
              <a:t>1.4 Strateji Geliştirir ve Uyarlar</a:t>
            </a:r>
            <a:endParaRPr lang="tr-TR" sz="900" dirty="0">
              <a:solidFill>
                <a:srgbClr val="0075AA"/>
              </a:solidFill>
              <a:latin typeface="+mj-lt"/>
              <a:cs typeface="Rubik"/>
            </a:endParaRPr>
          </a:p>
          <a:p>
            <a:pPr lvl="0">
              <a:defRPr/>
            </a:pPr>
            <a:r>
              <a:rPr lang="en-GB" sz="900" dirty="0">
                <a:solidFill>
                  <a:srgbClr val="0075AA"/>
                </a:solidFill>
                <a:latin typeface="+mj-lt"/>
                <a:cs typeface="Rubik"/>
              </a:rPr>
              <a:t>1.5 Performans Yönetimi ve Yönetişim Sistemini Tasarlar ve Uygular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75AA"/>
              </a:solidFill>
              <a:effectLst/>
              <a:uLnTx/>
              <a:uFillTx/>
              <a:latin typeface="+mj-lt"/>
              <a:cs typeface="Rubik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07293497-98C7-DD0B-9201-2017ED976BA9}"/>
              </a:ext>
            </a:extLst>
          </p:cNvPr>
          <p:cNvSpPr/>
          <p:nvPr/>
        </p:nvSpPr>
        <p:spPr>
          <a:xfrm>
            <a:off x="7945098" y="1204537"/>
            <a:ext cx="3645502" cy="1148758"/>
          </a:xfrm>
          <a:prstGeom prst="roundRect">
            <a:avLst/>
          </a:prstGeom>
          <a:noFill/>
          <a:ln>
            <a:solidFill>
              <a:srgbClr val="007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srgbClr val="0075AA"/>
                </a:solidFill>
                <a:effectLst/>
                <a:uLnTx/>
                <a:uFillTx/>
                <a:latin typeface="+mj-lt"/>
                <a:cs typeface="Rubik"/>
              </a:rPr>
              <a:t>2. </a:t>
            </a:r>
            <a:r>
              <a:rPr kumimoji="0" lang="tr-TR" sz="900" b="1" i="0" u="sng" strike="noStrike" kern="1200" cap="none" spc="0" normalizeH="0" baseline="0" noProof="0" dirty="0">
                <a:ln>
                  <a:noFill/>
                </a:ln>
                <a:solidFill>
                  <a:srgbClr val="0075AA"/>
                </a:solidFill>
                <a:effectLst/>
                <a:uLnTx/>
                <a:uFillTx/>
                <a:latin typeface="+mj-lt"/>
                <a:cs typeface="Rubik"/>
              </a:rPr>
              <a:t>KURUM KÜLTÜRÜ ve LİDERLİK</a:t>
            </a:r>
            <a:endParaRPr kumimoji="0" lang="en-GB" sz="900" b="1" i="0" u="sng" strike="noStrike" kern="1200" cap="none" spc="0" normalizeH="0" baseline="0" noProof="0" dirty="0">
              <a:ln>
                <a:noFill/>
              </a:ln>
              <a:solidFill>
                <a:srgbClr val="0075AA"/>
              </a:solidFill>
              <a:effectLst/>
              <a:uLnTx/>
              <a:uFillTx/>
              <a:latin typeface="+mj-lt"/>
              <a:cs typeface="Rubik"/>
            </a:endParaRPr>
          </a:p>
          <a:p>
            <a:pPr lvl="0">
              <a:defRPr/>
            </a:pPr>
            <a:r>
              <a:rPr lang="en-GB" sz="900" dirty="0">
                <a:solidFill>
                  <a:srgbClr val="0075AA"/>
                </a:solidFill>
                <a:latin typeface="+mj-lt"/>
                <a:cs typeface="Rubik"/>
              </a:rPr>
              <a:t>2.1. Kurum Kültürünü Yönlendirir ve Temel Değerlerini Güçlendirir </a:t>
            </a:r>
          </a:p>
          <a:p>
            <a:pPr lvl="0">
              <a:defRPr/>
            </a:pPr>
            <a:r>
              <a:rPr lang="en-GB" sz="900" dirty="0">
                <a:solidFill>
                  <a:srgbClr val="0075AA"/>
                </a:solidFill>
                <a:latin typeface="+mj-lt"/>
                <a:cs typeface="Rubik"/>
              </a:rPr>
              <a:t>2.2. Değişimi Gerçekleştirmek için Koşulları Oluşturur</a:t>
            </a:r>
          </a:p>
          <a:p>
            <a:pPr lvl="0">
              <a:defRPr/>
            </a:pPr>
            <a:r>
              <a:rPr lang="en-GB" sz="900" dirty="0">
                <a:solidFill>
                  <a:srgbClr val="0075AA"/>
                </a:solidFill>
                <a:latin typeface="+mj-lt"/>
                <a:cs typeface="Rubik"/>
              </a:rPr>
              <a:t>2.3. Yaratıcılık ve İnovasyona Olanak Sağlar</a:t>
            </a:r>
          </a:p>
          <a:p>
            <a:pPr lvl="0">
              <a:defRPr/>
            </a:pPr>
            <a:r>
              <a:rPr lang="en-GB" sz="900" dirty="0">
                <a:solidFill>
                  <a:srgbClr val="0075AA"/>
                </a:solidFill>
                <a:latin typeface="+mj-lt"/>
                <a:cs typeface="Rubik"/>
              </a:rPr>
              <a:t>2.4. Amaç, Vizyon ve Stratejisi Doğrultusunda Temel Paydaşlarla Birlik Sağlar ve Bağ Kurar/Katılımını Sağlar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50BBF62-4279-7D28-CB5F-9663CB9CA3FF}"/>
              </a:ext>
            </a:extLst>
          </p:cNvPr>
          <p:cNvSpPr/>
          <p:nvPr/>
        </p:nvSpPr>
        <p:spPr>
          <a:xfrm>
            <a:off x="8730175" y="2690361"/>
            <a:ext cx="3314828" cy="1352440"/>
          </a:xfrm>
          <a:prstGeom prst="roundRect">
            <a:avLst/>
          </a:prstGeom>
          <a:noFill/>
          <a:ln>
            <a:solidFill>
              <a:srgbClr val="12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srgbClr val="123274"/>
                </a:solidFill>
                <a:effectLst/>
                <a:uLnTx/>
                <a:uFillTx/>
                <a:latin typeface="+mj-lt"/>
                <a:cs typeface="Rubik"/>
              </a:rPr>
              <a:t>3. </a:t>
            </a:r>
            <a:r>
              <a:rPr kumimoji="0" lang="tr-TR" sz="900" b="1" i="0" u="sng" strike="noStrike" kern="1200" cap="none" spc="0" normalizeH="0" baseline="0" noProof="0" dirty="0">
                <a:ln>
                  <a:noFill/>
                </a:ln>
                <a:solidFill>
                  <a:srgbClr val="123274"/>
                </a:solidFill>
                <a:effectLst/>
                <a:uLnTx/>
                <a:uFillTx/>
                <a:latin typeface="+mj-lt"/>
                <a:cs typeface="Rubik"/>
              </a:rPr>
              <a:t>PAYDAŞLARLA BAĞ KURMA</a:t>
            </a:r>
            <a:endParaRPr kumimoji="0" lang="en-GB" sz="900" b="1" i="0" u="sng" strike="noStrike" kern="1200" cap="none" spc="0" normalizeH="0" baseline="0" noProof="0" dirty="0">
              <a:ln>
                <a:noFill/>
              </a:ln>
              <a:solidFill>
                <a:srgbClr val="123274"/>
              </a:solidFill>
              <a:effectLst/>
              <a:uLnTx/>
              <a:uFillTx/>
              <a:latin typeface="+mj-lt"/>
              <a:cs typeface="Rubik"/>
            </a:endParaRP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latin typeface="+mj-lt"/>
                <a:ea typeface="+mn-lt"/>
                <a:cs typeface="+mn-lt"/>
              </a:rPr>
              <a:t>3.1 Müşteriler: Sürdürülebilir İlişkiler Kurar</a:t>
            </a: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latin typeface="+mj-lt"/>
                <a:ea typeface="+mn-lt"/>
                <a:cs typeface="+mn-lt"/>
              </a:rPr>
              <a:t>3.2 Çalışanlar: Kuruluşa Kazandırır, Bağlılıklarını Sağlar, Geliştirir ve Elde Tutar</a:t>
            </a: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latin typeface="+mj-lt"/>
                <a:ea typeface="+mn-lt"/>
                <a:cs typeface="+mn-lt"/>
              </a:rPr>
              <a:t>3.3 İş ve Kamu Paydaşları: Sürekli Desteği Güvence Altına Alır ve Sürdürür</a:t>
            </a: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latin typeface="+mj-lt"/>
                <a:ea typeface="+mn-lt"/>
                <a:cs typeface="+mn-lt"/>
              </a:rPr>
              <a:t>3.4 Toplum: Kalkınma, Esenlik ve Refaha Katkıda Bulunur</a:t>
            </a: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latin typeface="+mj-lt"/>
                <a:ea typeface="+mn-lt"/>
                <a:cs typeface="+mn-lt"/>
              </a:rPr>
              <a:t>3.5 İşbirlikleri ve Tedarikçiler: İlişki Kurar ve Sürdürülebilir Değer Yaratmaya Destek Sağlar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87732439-7161-4BBA-F2E3-8D9B5F4A7822}"/>
              </a:ext>
            </a:extLst>
          </p:cNvPr>
          <p:cNvSpPr/>
          <p:nvPr/>
        </p:nvSpPr>
        <p:spPr>
          <a:xfrm>
            <a:off x="8795973" y="4130313"/>
            <a:ext cx="2997944" cy="784891"/>
          </a:xfrm>
          <a:prstGeom prst="roundRect">
            <a:avLst/>
          </a:prstGeom>
          <a:noFill/>
          <a:ln>
            <a:solidFill>
              <a:srgbClr val="12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srgbClr val="123274"/>
                </a:solidFill>
                <a:effectLst/>
                <a:uLnTx/>
                <a:uFillTx/>
                <a:latin typeface="+mj-lt"/>
                <a:cs typeface="Rubik"/>
              </a:rPr>
              <a:t>4. </a:t>
            </a:r>
            <a:r>
              <a:rPr kumimoji="0" lang="tr-TR" sz="900" b="1" i="0" u="sng" strike="noStrike" kern="1200" cap="none" spc="0" normalizeH="0" baseline="0" noProof="0" dirty="0">
                <a:ln>
                  <a:noFill/>
                </a:ln>
                <a:solidFill>
                  <a:srgbClr val="123274"/>
                </a:solidFill>
                <a:effectLst/>
                <a:uLnTx/>
                <a:uFillTx/>
                <a:latin typeface="+mj-lt"/>
                <a:cs typeface="Rubik"/>
              </a:rPr>
              <a:t>SÜRDÜRÜLEBİLİR DEĞER YARATMA</a:t>
            </a:r>
            <a:endParaRPr kumimoji="0" lang="en-GB" sz="900" b="1" i="0" u="sng" strike="noStrike" kern="1200" cap="none" spc="0" normalizeH="0" baseline="0" noProof="0" dirty="0">
              <a:ln>
                <a:noFill/>
              </a:ln>
              <a:solidFill>
                <a:srgbClr val="123274"/>
              </a:solidFill>
              <a:effectLst/>
              <a:uLnTx/>
              <a:uFillTx/>
              <a:latin typeface="+mj-lt"/>
              <a:cs typeface="Rubik"/>
            </a:endParaRP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latin typeface="+mj-lt"/>
                <a:ea typeface="+mn-lt"/>
                <a:cs typeface="+mn-lt"/>
              </a:rPr>
              <a:t>4.1 Değeri ve Nasıl Yaratıldığını Tanımlar</a:t>
            </a: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latin typeface="+mj-lt"/>
                <a:ea typeface="+mn-lt"/>
                <a:cs typeface="+mn-lt"/>
              </a:rPr>
              <a:t>4.2 Değeri İletir ve Satar</a:t>
            </a: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latin typeface="+mj-lt"/>
                <a:ea typeface="+mn-lt"/>
                <a:cs typeface="+mn-lt"/>
              </a:rPr>
              <a:t>4.3 Değeri Sunar</a:t>
            </a: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latin typeface="+mj-lt"/>
                <a:ea typeface="+mn-lt"/>
                <a:cs typeface="+mn-lt"/>
              </a:rPr>
              <a:t>4.4 Toplam Deneyimi Tanımlar ve Uygular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7068D6D8-967D-326E-858A-13772CE4A409}"/>
              </a:ext>
            </a:extLst>
          </p:cNvPr>
          <p:cNvSpPr/>
          <p:nvPr/>
        </p:nvSpPr>
        <p:spPr>
          <a:xfrm>
            <a:off x="8581585" y="5015716"/>
            <a:ext cx="2951866" cy="1067465"/>
          </a:xfrm>
          <a:prstGeom prst="roundRect">
            <a:avLst/>
          </a:prstGeom>
          <a:noFill/>
          <a:ln>
            <a:solidFill>
              <a:srgbClr val="12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srgbClr val="123274"/>
                </a:solidFill>
                <a:effectLst/>
                <a:uLnTx/>
                <a:uFillTx/>
                <a:latin typeface="+mj-lt"/>
                <a:cs typeface="Rubik"/>
              </a:rPr>
              <a:t>5. </a:t>
            </a:r>
            <a:r>
              <a:rPr kumimoji="0" lang="tr-TR" sz="900" b="1" i="0" u="sng" strike="noStrike" kern="1200" cap="none" spc="0" normalizeH="0" baseline="0" noProof="0" dirty="0">
                <a:ln>
                  <a:noFill/>
                </a:ln>
                <a:solidFill>
                  <a:srgbClr val="123274"/>
                </a:solidFill>
                <a:effectLst/>
                <a:uLnTx/>
                <a:uFillTx/>
                <a:latin typeface="+mj-lt"/>
                <a:cs typeface="Rubik"/>
              </a:rPr>
              <a:t>PERFORMANS VE DÖNÜŞÜME YÖN VERME</a:t>
            </a:r>
            <a:endParaRPr kumimoji="0" lang="en-GB" sz="900" b="1" i="0" u="sng" strike="noStrike" kern="1200" cap="none" spc="0" normalizeH="0" baseline="0" noProof="0" dirty="0">
              <a:ln>
                <a:noFill/>
              </a:ln>
              <a:solidFill>
                <a:srgbClr val="123274"/>
              </a:solidFill>
              <a:effectLst/>
              <a:uLnTx/>
              <a:uFillTx/>
              <a:latin typeface="+mj-lt"/>
              <a:cs typeface="Rubik"/>
            </a:endParaRP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ea typeface="+mn-lt"/>
                <a:cs typeface="+mn-lt"/>
              </a:rPr>
              <a:t>5.1 Performansa Yön Verir</a:t>
            </a: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ea typeface="+mn-lt"/>
                <a:cs typeface="+mn-lt"/>
              </a:rPr>
              <a:t>5.2 Kuruluşu Gelecek İçin Dönüştürür</a:t>
            </a: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ea typeface="+mn-lt"/>
                <a:cs typeface="+mn-lt"/>
              </a:rPr>
              <a:t>5.3 İnovasyon ve Teknolojiye Yön Verir</a:t>
            </a: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ea typeface="+mn-lt"/>
                <a:cs typeface="+mn-lt"/>
              </a:rPr>
              <a:t>5.4 Veriye Dayalı İçgörülerden ve Bilgiden Yararlanır</a:t>
            </a:r>
          </a:p>
          <a:p>
            <a:pPr>
              <a:defRPr/>
            </a:pPr>
            <a:r>
              <a:rPr lang="en-GB" sz="900" dirty="0">
                <a:solidFill>
                  <a:srgbClr val="123274"/>
                </a:solidFill>
                <a:ea typeface="+mn-lt"/>
                <a:cs typeface="+mn-lt"/>
              </a:rPr>
              <a:t>5.5 Varlıkları ve Kaynakları Yönetir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F7F43B9-0E21-A6A0-B90F-C11B61EE486F}"/>
              </a:ext>
            </a:extLst>
          </p:cNvPr>
          <p:cNvSpPr/>
          <p:nvPr/>
        </p:nvSpPr>
        <p:spPr>
          <a:xfrm>
            <a:off x="1106777" y="4965658"/>
            <a:ext cx="2585113" cy="1097113"/>
          </a:xfrm>
          <a:prstGeom prst="roundRect">
            <a:avLst/>
          </a:prstGeom>
          <a:noFill/>
          <a:ln>
            <a:solidFill>
              <a:srgbClr val="007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cs typeface="Rubik"/>
              </a:rPr>
              <a:t>6. </a:t>
            </a:r>
            <a:r>
              <a:rPr kumimoji="0" lang="tr-TR" sz="9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cs typeface="Rubik"/>
              </a:rPr>
              <a:t>PAYDAŞ ALGILARI</a:t>
            </a:r>
            <a:endParaRPr kumimoji="0" lang="en-GB" sz="900" b="1" i="0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cs typeface="Rubik"/>
            </a:endParaRPr>
          </a:p>
          <a:p>
            <a:pPr>
              <a:defRPr/>
            </a:pPr>
            <a:r>
              <a:rPr lang="en-GB" sz="900" dirty="0">
                <a:solidFill>
                  <a:schemeClr val="accent5"/>
                </a:solidFill>
                <a:latin typeface="+mj-lt"/>
                <a:ea typeface="+mn-lt"/>
                <a:cs typeface="+mn-lt"/>
              </a:rPr>
              <a:t>6.1 Müşteri Algı Sonuçları</a:t>
            </a:r>
          </a:p>
          <a:p>
            <a:pPr>
              <a:defRPr/>
            </a:pPr>
            <a:r>
              <a:rPr lang="en-GB" sz="900" dirty="0">
                <a:solidFill>
                  <a:schemeClr val="accent5"/>
                </a:solidFill>
                <a:latin typeface="+mj-lt"/>
                <a:ea typeface="+mn-lt"/>
                <a:cs typeface="+mn-lt"/>
              </a:rPr>
              <a:t>6.2 Çalışan Algı Sonuçları</a:t>
            </a:r>
          </a:p>
          <a:p>
            <a:pPr>
              <a:defRPr/>
            </a:pPr>
            <a:r>
              <a:rPr lang="en-GB" sz="900" dirty="0">
                <a:solidFill>
                  <a:schemeClr val="accent5"/>
                </a:solidFill>
                <a:latin typeface="+mj-lt"/>
                <a:ea typeface="+mn-lt"/>
                <a:cs typeface="+mn-lt"/>
              </a:rPr>
              <a:t>6.3 İş ve Kamu Paydaşları Algı Sonuçları</a:t>
            </a:r>
          </a:p>
          <a:p>
            <a:pPr>
              <a:defRPr/>
            </a:pPr>
            <a:r>
              <a:rPr lang="en-GB" sz="900" dirty="0">
                <a:solidFill>
                  <a:schemeClr val="accent5"/>
                </a:solidFill>
                <a:latin typeface="+mj-lt"/>
                <a:ea typeface="+mn-lt"/>
                <a:cs typeface="+mn-lt"/>
              </a:rPr>
              <a:t>6.4 Toplum Algı Sonuçları</a:t>
            </a:r>
          </a:p>
          <a:p>
            <a:pPr>
              <a:defRPr/>
            </a:pPr>
            <a:r>
              <a:rPr lang="en-GB" sz="900" dirty="0">
                <a:solidFill>
                  <a:schemeClr val="accent5"/>
                </a:solidFill>
                <a:latin typeface="+mj-lt"/>
                <a:ea typeface="+mn-lt"/>
                <a:cs typeface="+mn-lt"/>
              </a:rPr>
              <a:t>6.5 İşbirlikleri ve Tedarikçiler Algı Sonuçları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43BD9214-A0C6-1F0F-6C29-DA0B5EEA627F}"/>
              </a:ext>
            </a:extLst>
          </p:cNvPr>
          <p:cNvSpPr/>
          <p:nvPr/>
        </p:nvSpPr>
        <p:spPr>
          <a:xfrm>
            <a:off x="353655" y="3692070"/>
            <a:ext cx="3202872" cy="1097114"/>
          </a:xfrm>
          <a:prstGeom prst="roundRect">
            <a:avLst/>
          </a:prstGeom>
          <a:noFill/>
          <a:ln>
            <a:solidFill>
              <a:srgbClr val="007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Lato Semibold"/>
                <a:cs typeface="Rubik"/>
              </a:rPr>
              <a:t>7.</a:t>
            </a:r>
            <a:r>
              <a:rPr lang="en-GB" sz="900" b="1" u="sng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 </a:t>
            </a:r>
            <a:r>
              <a:rPr kumimoji="0" lang="en-GB" sz="9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Lato Semibold"/>
                <a:cs typeface="Rubik"/>
              </a:rPr>
              <a:t>STRATE</a:t>
            </a:r>
            <a:r>
              <a:rPr kumimoji="0" lang="tr-TR" sz="9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Lato Semibold"/>
                <a:cs typeface="Rubik"/>
              </a:rPr>
              <a:t>JİK VE OPERASYONEL</a:t>
            </a:r>
            <a:r>
              <a:rPr kumimoji="0" lang="tr-TR" sz="900" b="1" i="0" u="sng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Lato Semibold"/>
                <a:cs typeface="Rubik"/>
              </a:rPr>
              <a:t> PERFORMANS</a:t>
            </a:r>
            <a:endParaRPr kumimoji="0" lang="en-GB" sz="900" b="1" i="0" u="sng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Lato Semibold" panose="020F0502020204030203" pitchFamily="34" charset="0"/>
              <a:cs typeface="Rubik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Paydaşların </a:t>
            </a:r>
            <a:r>
              <a:rPr lang="tr-TR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B</a:t>
            </a:r>
            <a:r>
              <a:rPr lang="en-GB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eklentilerinin </a:t>
            </a:r>
            <a:r>
              <a:rPr lang="tr-TR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K</a:t>
            </a:r>
            <a:r>
              <a:rPr lang="en-GB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arşılanması ve </a:t>
            </a:r>
            <a:r>
              <a:rPr lang="tr-TR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K</a:t>
            </a:r>
            <a:r>
              <a:rPr lang="en-GB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atkıları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Ekonomi</a:t>
            </a:r>
            <a:r>
              <a:rPr lang="tr-TR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k</a:t>
            </a:r>
            <a:r>
              <a:rPr lang="en-GB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 ve </a:t>
            </a:r>
            <a:r>
              <a:rPr lang="tr-TR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F</a:t>
            </a:r>
            <a:r>
              <a:rPr lang="en-GB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inans</a:t>
            </a:r>
            <a:r>
              <a:rPr lang="tr-TR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al</a:t>
            </a:r>
            <a:endParaRPr lang="en-GB" sz="900" dirty="0">
              <a:solidFill>
                <a:schemeClr val="accent5"/>
              </a:solidFill>
              <a:latin typeface="+mj-lt"/>
              <a:ea typeface="Lato Semibold"/>
              <a:cs typeface="Rubik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Performans ve </a:t>
            </a:r>
            <a:r>
              <a:rPr lang="tr-TR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D</a:t>
            </a:r>
            <a:r>
              <a:rPr lang="en-GB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önüşüm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Sürdürülebilirlik</a:t>
            </a:r>
            <a:endParaRPr lang="tr-TR" sz="900" dirty="0">
              <a:solidFill>
                <a:schemeClr val="accent5"/>
              </a:solidFill>
              <a:latin typeface="+mj-lt"/>
              <a:ea typeface="Lato Semibold"/>
              <a:cs typeface="Rubik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tr-TR" sz="900" dirty="0">
                <a:solidFill>
                  <a:schemeClr val="accent5"/>
                </a:solidFill>
                <a:latin typeface="+mj-lt"/>
                <a:ea typeface="Lato Semibold"/>
                <a:cs typeface="Rubik"/>
              </a:rPr>
              <a:t>Gelecek için Kestirimci Ölçümler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7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3. Paydaşlarla Etkileşim - Tanım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sz="2400" dirty="0"/>
              <a:t>Kurumun iç ve dış paydaşlarıyla (öğrenciler, çalışanlar, mezunlar, iş dünyası, toplum vb.) nasıl ilişki kurduğunu ve değer yarattığını inceler.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Amaç, karşılıklı güvene, açıklığa ve iş birliğine dayalı ilişkiler kurmaktır.</a:t>
            </a:r>
          </a:p>
          <a:p>
            <a:pPr algn="just"/>
            <a:r>
              <a:rPr sz="2400" dirty="0"/>
              <a:t>EFQM, paydaş beklentilerinin stratejiye entegre edilmesini önerir.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3. Paydaşlarla Etkileşim - Uygulama Örnekleri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 smtClean="0"/>
              <a:t>Paydaş </a:t>
            </a:r>
            <a:r>
              <a:rPr sz="2400" dirty="0"/>
              <a:t>haritalaması ve önceliklendirme yapılması.</a:t>
            </a:r>
          </a:p>
          <a:p>
            <a:pPr algn="just"/>
            <a:r>
              <a:rPr sz="2400" dirty="0" smtClean="0"/>
              <a:t>Öğrenci</a:t>
            </a:r>
            <a:r>
              <a:rPr sz="2400" dirty="0"/>
              <a:t>, mezun ve toplum geri bildirim mekanizmalarının güçlendirilmesi.</a:t>
            </a:r>
          </a:p>
          <a:p>
            <a:pPr algn="just"/>
            <a:r>
              <a:rPr sz="2400" dirty="0" smtClean="0"/>
              <a:t>Sektör </a:t>
            </a:r>
            <a:r>
              <a:rPr sz="2400" dirty="0"/>
              <a:t>iş birlikleri ve sosyal sorumluluk projeleri oluşturulması.</a:t>
            </a:r>
          </a:p>
          <a:p>
            <a:pPr algn="just"/>
            <a:r>
              <a:rPr sz="2400" dirty="0" smtClean="0"/>
              <a:t>Paydaşlarla </a:t>
            </a:r>
            <a:r>
              <a:rPr sz="2400" dirty="0"/>
              <a:t>ortak karar alma platformlarının geliştirilmesi.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888934"/>
            <a:ext cx="3382335" cy="3256141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="" xmlns:a16="http://schemas.microsoft.com/office/drawing/2014/main" id="{13B56876-BEEB-C648-9760-852440768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508"/>
          <a:stretch/>
        </p:blipFill>
        <p:spPr>
          <a:xfrm>
            <a:off x="4724190" y="2520950"/>
            <a:ext cx="3073400" cy="372153"/>
          </a:xfrm>
          <a:prstGeom prst="rect">
            <a:avLst/>
          </a:prstGeom>
        </p:spPr>
      </p:pic>
      <p:pic>
        <p:nvPicPr>
          <p:cNvPr id="7" name="Picture 68">
            <a:extLst>
              <a:ext uri="{FF2B5EF4-FFF2-40B4-BE49-F238E27FC236}">
                <a16:creationId xmlns="" xmlns:a16="http://schemas.microsoft.com/office/drawing/2014/main" id="{2EB4930F-F981-F145-BA3C-D85DBDC32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640" y="4322953"/>
            <a:ext cx="1016000" cy="1600200"/>
          </a:xfrm>
          <a:prstGeom prst="rect">
            <a:avLst/>
          </a:prstGeom>
        </p:spPr>
      </p:pic>
      <p:pic>
        <p:nvPicPr>
          <p:cNvPr id="8" name="Picture 90">
            <a:extLst>
              <a:ext uri="{FF2B5EF4-FFF2-40B4-BE49-F238E27FC236}">
                <a16:creationId xmlns="" xmlns:a16="http://schemas.microsoft.com/office/drawing/2014/main" id="{CFF33101-13E1-8A4B-8D84-C1BC9690F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822" y="4999025"/>
            <a:ext cx="330200" cy="292100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235D1309-7653-7266-CED1-CE5B03E19894}"/>
              </a:ext>
            </a:extLst>
          </p:cNvPr>
          <p:cNvGrpSpPr/>
          <p:nvPr/>
        </p:nvGrpSpPr>
        <p:grpSpPr>
          <a:xfrm>
            <a:off x="4231344" y="1399837"/>
            <a:ext cx="7612861" cy="4484493"/>
            <a:chOff x="4231344" y="1399837"/>
            <a:chExt cx="7612861" cy="4484493"/>
          </a:xfrm>
        </p:grpSpPr>
        <p:sp>
          <p:nvSpPr>
            <p:cNvPr id="10" name="Freeform: Shape 8">
              <a:extLst>
                <a:ext uri="{FF2B5EF4-FFF2-40B4-BE49-F238E27FC236}">
                  <a16:creationId xmlns="" xmlns:a16="http://schemas.microsoft.com/office/drawing/2014/main" id="{961C05AE-CE78-C911-0105-054D4FB356A9}"/>
                </a:ext>
              </a:extLst>
            </p:cNvPr>
            <p:cNvSpPr/>
            <p:nvPr/>
          </p:nvSpPr>
          <p:spPr>
            <a:xfrm>
              <a:off x="4231344" y="1399837"/>
              <a:ext cx="1486887" cy="4484493"/>
            </a:xfrm>
            <a:custGeom>
              <a:avLst/>
              <a:gdLst>
                <a:gd name="connsiteX0" fmla="*/ 0 w 1486887"/>
                <a:gd name="connsiteY0" fmla="*/ 148689 h 4484493"/>
                <a:gd name="connsiteX1" fmla="*/ 148689 w 1486887"/>
                <a:gd name="connsiteY1" fmla="*/ 0 h 4484493"/>
                <a:gd name="connsiteX2" fmla="*/ 1338198 w 1486887"/>
                <a:gd name="connsiteY2" fmla="*/ 0 h 4484493"/>
                <a:gd name="connsiteX3" fmla="*/ 1486887 w 1486887"/>
                <a:gd name="connsiteY3" fmla="*/ 148689 h 4484493"/>
                <a:gd name="connsiteX4" fmla="*/ 1486887 w 1486887"/>
                <a:gd name="connsiteY4" fmla="*/ 4335804 h 4484493"/>
                <a:gd name="connsiteX5" fmla="*/ 1338198 w 1486887"/>
                <a:gd name="connsiteY5" fmla="*/ 4484493 h 4484493"/>
                <a:gd name="connsiteX6" fmla="*/ 148689 w 1486887"/>
                <a:gd name="connsiteY6" fmla="*/ 4484493 h 4484493"/>
                <a:gd name="connsiteX7" fmla="*/ 0 w 1486887"/>
                <a:gd name="connsiteY7" fmla="*/ 4335804 h 4484493"/>
                <a:gd name="connsiteX8" fmla="*/ 0 w 1486887"/>
                <a:gd name="connsiteY8" fmla="*/ 148689 h 448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887" h="4484493">
                  <a:moveTo>
                    <a:pt x="0" y="148689"/>
                  </a:moveTo>
                  <a:cubicBezTo>
                    <a:pt x="0" y="66570"/>
                    <a:pt x="66570" y="0"/>
                    <a:pt x="148689" y="0"/>
                  </a:cubicBezTo>
                  <a:lnTo>
                    <a:pt x="1338198" y="0"/>
                  </a:lnTo>
                  <a:cubicBezTo>
                    <a:pt x="1420317" y="0"/>
                    <a:pt x="1486887" y="66570"/>
                    <a:pt x="1486887" y="148689"/>
                  </a:cubicBezTo>
                  <a:lnTo>
                    <a:pt x="1486887" y="4335804"/>
                  </a:lnTo>
                  <a:cubicBezTo>
                    <a:pt x="1486887" y="4417923"/>
                    <a:pt x="1420317" y="4484493"/>
                    <a:pt x="1338198" y="4484493"/>
                  </a:cubicBezTo>
                  <a:lnTo>
                    <a:pt x="148689" y="4484493"/>
                  </a:lnTo>
                  <a:cubicBezTo>
                    <a:pt x="66570" y="4484493"/>
                    <a:pt x="0" y="4417923"/>
                    <a:pt x="0" y="4335804"/>
                  </a:cubicBezTo>
                  <a:lnTo>
                    <a:pt x="0" y="14868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864917" rIns="71120" bIns="968019" numCol="1" spcCol="1270" anchor="t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Kriter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 3.1</a:t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Müşteriler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cs typeface="Rubik" pitchFamily="2" charset="-79"/>
                </a:rPr>
                <a:t>Müşterilerimizle nasıl sürdürülebilir ilişki kurarız?</a:t>
              </a:r>
              <a:endParaRPr lang="en-GB" sz="1400" dirty="0">
                <a:solidFill>
                  <a:schemeClr val="accent1">
                    <a:lumMod val="75000"/>
                  </a:schemeClr>
                </a:solidFill>
                <a:cs typeface="Rubik" pitchFamily="2" charset="-79"/>
              </a:endParaRPr>
            </a:p>
          </p:txBody>
        </p:sp>
        <p:sp>
          <p:nvSpPr>
            <p:cNvPr id="11" name="Oval 10" descr="Target Audience with solid fill">
              <a:extLst>
                <a:ext uri="{FF2B5EF4-FFF2-40B4-BE49-F238E27FC236}">
                  <a16:creationId xmlns="" xmlns:a16="http://schemas.microsoft.com/office/drawing/2014/main" id="{6BAEC5F8-1CBD-CD09-CA63-A68B24E232D5}"/>
                </a:ext>
              </a:extLst>
            </p:cNvPr>
            <p:cNvSpPr/>
            <p:nvPr/>
          </p:nvSpPr>
          <p:spPr>
            <a:xfrm>
              <a:off x="4275950" y="1668906"/>
              <a:ext cx="1397673" cy="1493336"/>
            </a:xfrm>
            <a:prstGeom prst="ellipse">
              <a:avLst/>
            </a:pr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="" xmlns:a16="http://schemas.microsoft.com/office/drawing/2014/main" id="{73A2E5D3-1DAC-0F07-4532-43947DACE431}"/>
                </a:ext>
              </a:extLst>
            </p:cNvPr>
            <p:cNvSpPr/>
            <p:nvPr/>
          </p:nvSpPr>
          <p:spPr>
            <a:xfrm>
              <a:off x="5762837" y="1399837"/>
              <a:ext cx="1486887" cy="4484493"/>
            </a:xfrm>
            <a:custGeom>
              <a:avLst/>
              <a:gdLst>
                <a:gd name="connsiteX0" fmla="*/ 0 w 1486887"/>
                <a:gd name="connsiteY0" fmla="*/ 148689 h 4484493"/>
                <a:gd name="connsiteX1" fmla="*/ 148689 w 1486887"/>
                <a:gd name="connsiteY1" fmla="*/ 0 h 4484493"/>
                <a:gd name="connsiteX2" fmla="*/ 1338198 w 1486887"/>
                <a:gd name="connsiteY2" fmla="*/ 0 h 4484493"/>
                <a:gd name="connsiteX3" fmla="*/ 1486887 w 1486887"/>
                <a:gd name="connsiteY3" fmla="*/ 148689 h 4484493"/>
                <a:gd name="connsiteX4" fmla="*/ 1486887 w 1486887"/>
                <a:gd name="connsiteY4" fmla="*/ 4335804 h 4484493"/>
                <a:gd name="connsiteX5" fmla="*/ 1338198 w 1486887"/>
                <a:gd name="connsiteY5" fmla="*/ 4484493 h 4484493"/>
                <a:gd name="connsiteX6" fmla="*/ 148689 w 1486887"/>
                <a:gd name="connsiteY6" fmla="*/ 4484493 h 4484493"/>
                <a:gd name="connsiteX7" fmla="*/ 0 w 1486887"/>
                <a:gd name="connsiteY7" fmla="*/ 4335804 h 4484493"/>
                <a:gd name="connsiteX8" fmla="*/ 0 w 1486887"/>
                <a:gd name="connsiteY8" fmla="*/ 148689 h 448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887" h="4484493">
                  <a:moveTo>
                    <a:pt x="0" y="148689"/>
                  </a:moveTo>
                  <a:cubicBezTo>
                    <a:pt x="0" y="66570"/>
                    <a:pt x="66570" y="0"/>
                    <a:pt x="148689" y="0"/>
                  </a:cubicBezTo>
                  <a:lnTo>
                    <a:pt x="1338198" y="0"/>
                  </a:lnTo>
                  <a:cubicBezTo>
                    <a:pt x="1420317" y="0"/>
                    <a:pt x="1486887" y="66570"/>
                    <a:pt x="1486887" y="148689"/>
                  </a:cubicBezTo>
                  <a:lnTo>
                    <a:pt x="1486887" y="4335804"/>
                  </a:lnTo>
                  <a:cubicBezTo>
                    <a:pt x="1486887" y="4417923"/>
                    <a:pt x="1420317" y="4484493"/>
                    <a:pt x="1338198" y="4484493"/>
                  </a:cubicBezTo>
                  <a:lnTo>
                    <a:pt x="148689" y="4484493"/>
                  </a:lnTo>
                  <a:cubicBezTo>
                    <a:pt x="66570" y="4484493"/>
                    <a:pt x="0" y="4417923"/>
                    <a:pt x="0" y="4335804"/>
                  </a:cubicBezTo>
                  <a:lnTo>
                    <a:pt x="0" y="14868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864917" rIns="71120" bIns="968019" numCol="1" spcCol="1270" anchor="t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riter 3.2</a:t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Çalışanlar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  <a:cs typeface="Rubik" pitchFamily="2" charset="-79"/>
                </a:rPr>
                <a:t/>
              </a:r>
              <a:br>
                <a:rPr lang="en-GB" sz="1400" dirty="0">
                  <a:solidFill>
                    <a:schemeClr val="accent1">
                      <a:lumMod val="75000"/>
                    </a:schemeClr>
                  </a:solidFill>
                  <a:cs typeface="Rubik" pitchFamily="2" charset="-79"/>
                </a:rPr>
              </a:b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cs typeface="Rubik" pitchFamily="2" charset="-79"/>
                </a:rPr>
                <a:t>Çalışanları kuruluşa nasıl kazandırır, bağlılıklarını sağlar, geliştirir ve elde tutarız?</a:t>
              </a:r>
              <a:endParaRPr lang="en-GB" sz="1400" dirty="0">
                <a:solidFill>
                  <a:schemeClr val="accent1">
                    <a:lumMod val="75000"/>
                  </a:schemeClr>
                </a:solidFill>
                <a:cs typeface="Rubik" pitchFamily="2" charset="-79"/>
              </a:endParaRP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x-none" sz="1400" kern="12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3" name="Oval 12" descr="Group success with solid fill">
              <a:extLst>
                <a:ext uri="{FF2B5EF4-FFF2-40B4-BE49-F238E27FC236}">
                  <a16:creationId xmlns="" xmlns:a16="http://schemas.microsoft.com/office/drawing/2014/main" id="{48C3DFBA-1EDD-B1C8-E4E4-DF7F1F111970}"/>
                </a:ext>
              </a:extLst>
            </p:cNvPr>
            <p:cNvSpPr/>
            <p:nvPr/>
          </p:nvSpPr>
          <p:spPr>
            <a:xfrm>
              <a:off x="5807444" y="1668906"/>
              <a:ext cx="1397673" cy="1493336"/>
            </a:xfrm>
            <a:prstGeom prst="ellipse">
              <a:avLst/>
            </a:pr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="" xmlns:a16="http://schemas.microsoft.com/office/drawing/2014/main" id="{935ADE6E-1251-3308-4387-1CB34BB13AD4}"/>
                </a:ext>
              </a:extLst>
            </p:cNvPr>
            <p:cNvSpPr/>
            <p:nvPr/>
          </p:nvSpPr>
          <p:spPr>
            <a:xfrm>
              <a:off x="7294331" y="1399837"/>
              <a:ext cx="1486887" cy="4484493"/>
            </a:xfrm>
            <a:custGeom>
              <a:avLst/>
              <a:gdLst>
                <a:gd name="connsiteX0" fmla="*/ 0 w 1486887"/>
                <a:gd name="connsiteY0" fmla="*/ 148689 h 4484493"/>
                <a:gd name="connsiteX1" fmla="*/ 148689 w 1486887"/>
                <a:gd name="connsiteY1" fmla="*/ 0 h 4484493"/>
                <a:gd name="connsiteX2" fmla="*/ 1338198 w 1486887"/>
                <a:gd name="connsiteY2" fmla="*/ 0 h 4484493"/>
                <a:gd name="connsiteX3" fmla="*/ 1486887 w 1486887"/>
                <a:gd name="connsiteY3" fmla="*/ 148689 h 4484493"/>
                <a:gd name="connsiteX4" fmla="*/ 1486887 w 1486887"/>
                <a:gd name="connsiteY4" fmla="*/ 4335804 h 4484493"/>
                <a:gd name="connsiteX5" fmla="*/ 1338198 w 1486887"/>
                <a:gd name="connsiteY5" fmla="*/ 4484493 h 4484493"/>
                <a:gd name="connsiteX6" fmla="*/ 148689 w 1486887"/>
                <a:gd name="connsiteY6" fmla="*/ 4484493 h 4484493"/>
                <a:gd name="connsiteX7" fmla="*/ 0 w 1486887"/>
                <a:gd name="connsiteY7" fmla="*/ 4335804 h 4484493"/>
                <a:gd name="connsiteX8" fmla="*/ 0 w 1486887"/>
                <a:gd name="connsiteY8" fmla="*/ 148689 h 448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887" h="4484493">
                  <a:moveTo>
                    <a:pt x="0" y="148689"/>
                  </a:moveTo>
                  <a:cubicBezTo>
                    <a:pt x="0" y="66570"/>
                    <a:pt x="66570" y="0"/>
                    <a:pt x="148689" y="0"/>
                  </a:cubicBezTo>
                  <a:lnTo>
                    <a:pt x="1338198" y="0"/>
                  </a:lnTo>
                  <a:cubicBezTo>
                    <a:pt x="1420317" y="0"/>
                    <a:pt x="1486887" y="66570"/>
                    <a:pt x="1486887" y="148689"/>
                  </a:cubicBezTo>
                  <a:lnTo>
                    <a:pt x="1486887" y="4335804"/>
                  </a:lnTo>
                  <a:cubicBezTo>
                    <a:pt x="1486887" y="4417923"/>
                    <a:pt x="1420317" y="4484493"/>
                    <a:pt x="1338198" y="4484493"/>
                  </a:cubicBezTo>
                  <a:lnTo>
                    <a:pt x="148689" y="4484493"/>
                  </a:lnTo>
                  <a:cubicBezTo>
                    <a:pt x="66570" y="4484493"/>
                    <a:pt x="0" y="4417923"/>
                    <a:pt x="0" y="4335804"/>
                  </a:cubicBezTo>
                  <a:lnTo>
                    <a:pt x="0" y="14868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864917" rIns="71120" bIns="968019" numCol="1" spcCol="1270" anchor="t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riter 3.3</a:t>
              </a:r>
              <a:endParaRPr lang="tr-TR" sz="1400" b="1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İş ve Kamu Paydaşları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endParaRPr lang="tr-TR" sz="1400" kern="1200" dirty="0">
                <a:latin typeface="Rubik" pitchFamily="2" charset="-79"/>
                <a:cs typeface="Rubik" pitchFamily="2" charset="-79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cs typeface="Rubik" pitchFamily="2" charset="-79"/>
                </a:rPr>
                <a:t>İş ve kamu paydaşlarımızın süregelen desteğini nasıl güvence altına alır ve sürdürürüz?</a:t>
              </a:r>
            </a:p>
          </p:txBody>
        </p:sp>
        <p:sp>
          <p:nvSpPr>
            <p:cNvPr id="15" name="Oval 14" descr="Board Of Directors with solid fill">
              <a:extLst>
                <a:ext uri="{FF2B5EF4-FFF2-40B4-BE49-F238E27FC236}">
                  <a16:creationId xmlns="" xmlns:a16="http://schemas.microsoft.com/office/drawing/2014/main" id="{C9F35887-37EE-20E1-C5BD-03260EEDF8FE}"/>
                </a:ext>
              </a:extLst>
            </p:cNvPr>
            <p:cNvSpPr/>
            <p:nvPr/>
          </p:nvSpPr>
          <p:spPr>
            <a:xfrm>
              <a:off x="7338938" y="1668906"/>
              <a:ext cx="1397673" cy="1493336"/>
            </a:xfrm>
            <a:prstGeom prst="ellipse">
              <a:avLst/>
            </a:pr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1583051-5EF9-C965-056B-965525523281}"/>
                </a:ext>
              </a:extLst>
            </p:cNvPr>
            <p:cNvSpPr/>
            <p:nvPr/>
          </p:nvSpPr>
          <p:spPr>
            <a:xfrm>
              <a:off x="8825825" y="1399837"/>
              <a:ext cx="1486887" cy="4484493"/>
            </a:xfrm>
            <a:custGeom>
              <a:avLst/>
              <a:gdLst>
                <a:gd name="connsiteX0" fmla="*/ 0 w 1486887"/>
                <a:gd name="connsiteY0" fmla="*/ 148689 h 4484493"/>
                <a:gd name="connsiteX1" fmla="*/ 148689 w 1486887"/>
                <a:gd name="connsiteY1" fmla="*/ 0 h 4484493"/>
                <a:gd name="connsiteX2" fmla="*/ 1338198 w 1486887"/>
                <a:gd name="connsiteY2" fmla="*/ 0 h 4484493"/>
                <a:gd name="connsiteX3" fmla="*/ 1486887 w 1486887"/>
                <a:gd name="connsiteY3" fmla="*/ 148689 h 4484493"/>
                <a:gd name="connsiteX4" fmla="*/ 1486887 w 1486887"/>
                <a:gd name="connsiteY4" fmla="*/ 4335804 h 4484493"/>
                <a:gd name="connsiteX5" fmla="*/ 1338198 w 1486887"/>
                <a:gd name="connsiteY5" fmla="*/ 4484493 h 4484493"/>
                <a:gd name="connsiteX6" fmla="*/ 148689 w 1486887"/>
                <a:gd name="connsiteY6" fmla="*/ 4484493 h 4484493"/>
                <a:gd name="connsiteX7" fmla="*/ 0 w 1486887"/>
                <a:gd name="connsiteY7" fmla="*/ 4335804 h 4484493"/>
                <a:gd name="connsiteX8" fmla="*/ 0 w 1486887"/>
                <a:gd name="connsiteY8" fmla="*/ 148689 h 448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887" h="4484493">
                  <a:moveTo>
                    <a:pt x="0" y="148689"/>
                  </a:moveTo>
                  <a:cubicBezTo>
                    <a:pt x="0" y="66570"/>
                    <a:pt x="66570" y="0"/>
                    <a:pt x="148689" y="0"/>
                  </a:cubicBezTo>
                  <a:lnTo>
                    <a:pt x="1338198" y="0"/>
                  </a:lnTo>
                  <a:cubicBezTo>
                    <a:pt x="1420317" y="0"/>
                    <a:pt x="1486887" y="66570"/>
                    <a:pt x="1486887" y="148689"/>
                  </a:cubicBezTo>
                  <a:lnTo>
                    <a:pt x="1486887" y="4335804"/>
                  </a:lnTo>
                  <a:cubicBezTo>
                    <a:pt x="1486887" y="4417923"/>
                    <a:pt x="1420317" y="4484493"/>
                    <a:pt x="1338198" y="4484493"/>
                  </a:cubicBezTo>
                  <a:lnTo>
                    <a:pt x="148689" y="4484493"/>
                  </a:lnTo>
                  <a:cubicBezTo>
                    <a:pt x="66570" y="4484493"/>
                    <a:pt x="0" y="4417923"/>
                    <a:pt x="0" y="4335804"/>
                  </a:cubicBezTo>
                  <a:lnTo>
                    <a:pt x="0" y="14868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864917" rIns="71120" bIns="968019" numCol="1" spcCol="1270" anchor="t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Kri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ter 3.4</a:t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Toplum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  <a:cs typeface="Rubik" pitchFamily="2" charset="-79"/>
                </a:rPr>
                <a:t/>
              </a:r>
              <a:br>
                <a:rPr lang="en-GB" sz="1400" dirty="0">
                  <a:solidFill>
                    <a:schemeClr val="accent1">
                      <a:lumMod val="75000"/>
                    </a:schemeClr>
                  </a:solidFill>
                  <a:cs typeface="Rubik" pitchFamily="2" charset="-79"/>
                </a:rPr>
              </a:b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cs typeface="Rubik" pitchFamily="2" charset="-79"/>
                </a:rPr>
                <a:t>Toplumun kalkınmasına, esenliğine ve refahına nasıl katkıda bulunuruz?</a:t>
              </a:r>
              <a:endParaRPr lang="en-GB" sz="1400" dirty="0">
                <a:solidFill>
                  <a:schemeClr val="accent1">
                    <a:lumMod val="75000"/>
                  </a:schemeClr>
                </a:solidFill>
                <a:cs typeface="Rubik" pitchFamily="2" charset="-79"/>
              </a:endParaRP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x-none" sz="1400" kern="12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Oval 16" descr="Business Growth with solid fill">
              <a:extLst>
                <a:ext uri="{FF2B5EF4-FFF2-40B4-BE49-F238E27FC236}">
                  <a16:creationId xmlns="" xmlns:a16="http://schemas.microsoft.com/office/drawing/2014/main" id="{D2FB1A3D-9A30-44A9-5561-7115AECA021A}"/>
                </a:ext>
              </a:extLst>
            </p:cNvPr>
            <p:cNvSpPr/>
            <p:nvPr/>
          </p:nvSpPr>
          <p:spPr>
            <a:xfrm>
              <a:off x="8870431" y="1668906"/>
              <a:ext cx="1397673" cy="1493336"/>
            </a:xfrm>
            <a:prstGeom prst="ellipse">
              <a:avLst/>
            </a:pr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A2CD62E-3AE1-FBE9-2A7A-6FB791D39A12}"/>
                </a:ext>
              </a:extLst>
            </p:cNvPr>
            <p:cNvSpPr/>
            <p:nvPr/>
          </p:nvSpPr>
          <p:spPr>
            <a:xfrm>
              <a:off x="10357318" y="1399837"/>
              <a:ext cx="1486887" cy="4484493"/>
            </a:xfrm>
            <a:custGeom>
              <a:avLst/>
              <a:gdLst>
                <a:gd name="connsiteX0" fmla="*/ 0 w 1486887"/>
                <a:gd name="connsiteY0" fmla="*/ 148689 h 4484493"/>
                <a:gd name="connsiteX1" fmla="*/ 148689 w 1486887"/>
                <a:gd name="connsiteY1" fmla="*/ 0 h 4484493"/>
                <a:gd name="connsiteX2" fmla="*/ 1338198 w 1486887"/>
                <a:gd name="connsiteY2" fmla="*/ 0 h 4484493"/>
                <a:gd name="connsiteX3" fmla="*/ 1486887 w 1486887"/>
                <a:gd name="connsiteY3" fmla="*/ 148689 h 4484493"/>
                <a:gd name="connsiteX4" fmla="*/ 1486887 w 1486887"/>
                <a:gd name="connsiteY4" fmla="*/ 4335804 h 4484493"/>
                <a:gd name="connsiteX5" fmla="*/ 1338198 w 1486887"/>
                <a:gd name="connsiteY5" fmla="*/ 4484493 h 4484493"/>
                <a:gd name="connsiteX6" fmla="*/ 148689 w 1486887"/>
                <a:gd name="connsiteY6" fmla="*/ 4484493 h 4484493"/>
                <a:gd name="connsiteX7" fmla="*/ 0 w 1486887"/>
                <a:gd name="connsiteY7" fmla="*/ 4335804 h 4484493"/>
                <a:gd name="connsiteX8" fmla="*/ 0 w 1486887"/>
                <a:gd name="connsiteY8" fmla="*/ 148689 h 448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887" h="4484493">
                  <a:moveTo>
                    <a:pt x="0" y="148689"/>
                  </a:moveTo>
                  <a:cubicBezTo>
                    <a:pt x="0" y="66570"/>
                    <a:pt x="66570" y="0"/>
                    <a:pt x="148689" y="0"/>
                  </a:cubicBezTo>
                  <a:lnTo>
                    <a:pt x="1338198" y="0"/>
                  </a:lnTo>
                  <a:cubicBezTo>
                    <a:pt x="1420317" y="0"/>
                    <a:pt x="1486887" y="66570"/>
                    <a:pt x="1486887" y="148689"/>
                  </a:cubicBezTo>
                  <a:lnTo>
                    <a:pt x="1486887" y="4335804"/>
                  </a:lnTo>
                  <a:cubicBezTo>
                    <a:pt x="1486887" y="4417923"/>
                    <a:pt x="1420317" y="4484493"/>
                    <a:pt x="1338198" y="4484493"/>
                  </a:cubicBezTo>
                  <a:lnTo>
                    <a:pt x="148689" y="4484493"/>
                  </a:lnTo>
                  <a:cubicBezTo>
                    <a:pt x="66570" y="4484493"/>
                    <a:pt x="0" y="4417923"/>
                    <a:pt x="0" y="4335804"/>
                  </a:cubicBezTo>
                  <a:lnTo>
                    <a:pt x="0" y="14868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864917" rIns="71120" bIns="968019" numCol="1" spcCol="1270" anchor="t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riter 3.5</a:t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İşbirlikleri ve Tedarikçiler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cs typeface="Rubik" pitchFamily="2" charset="-79"/>
                </a:rPr>
                <a:t>İşbirliklerimiz ve tedarikçilerimizle nasıl ilişki kurar ve sürdürülebilir değer yaratmak için nasıl destek sağlarız?</a:t>
              </a:r>
              <a:endParaRPr lang="en-GB" sz="1400" dirty="0">
                <a:solidFill>
                  <a:schemeClr val="accent1">
                    <a:lumMod val="75000"/>
                  </a:schemeClr>
                </a:solidFill>
                <a:cs typeface="Rubik" pitchFamily="2" charset="-79"/>
              </a:endParaRP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x-none" sz="1400" kern="12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9" name="Oval 18" descr="Boardroom with solid fill">
              <a:extLst>
                <a:ext uri="{FF2B5EF4-FFF2-40B4-BE49-F238E27FC236}">
                  <a16:creationId xmlns="" xmlns:a16="http://schemas.microsoft.com/office/drawing/2014/main" id="{CC755883-17C4-9392-11B9-8BFFB6025F10}"/>
                </a:ext>
              </a:extLst>
            </p:cNvPr>
            <p:cNvSpPr/>
            <p:nvPr/>
          </p:nvSpPr>
          <p:spPr>
            <a:xfrm>
              <a:off x="10401925" y="1668906"/>
              <a:ext cx="1397673" cy="1493336"/>
            </a:xfrm>
            <a:prstGeom prst="ellipse">
              <a:avLst/>
            </a:pr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</p:grpSp>
      <p:sp>
        <p:nvSpPr>
          <p:cNvPr id="20" name="Oval 2">
            <a:extLst>
              <a:ext uri="{FF2B5EF4-FFF2-40B4-BE49-F238E27FC236}">
                <a16:creationId xmlns="" xmlns:a16="http://schemas.microsoft.com/office/drawing/2014/main" id="{8EA26A88-0C55-A82D-9915-2F4ABE5D0599}"/>
              </a:ext>
            </a:extLst>
          </p:cNvPr>
          <p:cNvSpPr/>
          <p:nvPr/>
        </p:nvSpPr>
        <p:spPr>
          <a:xfrm>
            <a:off x="3062270" y="3312917"/>
            <a:ext cx="767768" cy="7591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317897" y="3685984"/>
            <a:ext cx="4178254" cy="155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Alt </a:t>
            </a:r>
            <a:r>
              <a:rPr lang="tr-TR" sz="2400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riter 3.1: </a:t>
            </a:r>
          </a:p>
          <a:p>
            <a:pPr algn="ctr">
              <a:lnSpc>
                <a:spcPts val="2300"/>
              </a:lnSpc>
              <a:spcBef>
                <a:spcPts val="0"/>
              </a:spcBef>
            </a:pPr>
            <a:endParaRPr lang="fr-F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lnSpc>
                <a:spcPts val="2300"/>
              </a:lnSpc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Müşteriler</a:t>
            </a:r>
            <a:r>
              <a:rPr lang="en-US" sz="2400" b="1" dirty="0" smtClean="0">
                <a:solidFill>
                  <a:schemeClr val="tx1"/>
                </a:solidFill>
              </a:rPr>
              <a:t> 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4857516" y="1509857"/>
            <a:ext cx="7099651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800" u="sng" cap="none" dirty="0" smtClean="0">
                <a:solidFill>
                  <a:srgbClr val="000000"/>
                </a:solidFill>
              </a:rPr>
              <a:t>Bu </a:t>
            </a:r>
            <a:r>
              <a:rPr lang="tr-TR" sz="1800" u="sng" cap="none" dirty="0" smtClean="0">
                <a:solidFill>
                  <a:srgbClr val="000000"/>
                </a:solidFill>
              </a:rPr>
              <a:t>A</a:t>
            </a:r>
            <a:r>
              <a:rPr lang="en-US" sz="1800" u="sng" cap="none" dirty="0" smtClean="0">
                <a:solidFill>
                  <a:srgbClr val="000000"/>
                </a:solidFill>
              </a:rPr>
              <a:t>lt Kriterde Ele Alınabilecek Konulara Örnekler:</a:t>
            </a:r>
            <a:r>
              <a:rPr lang="en-US" sz="1800" u="sng" cap="none" dirty="0" smtClean="0">
                <a:solidFill>
                  <a:schemeClr val="tx1"/>
                </a:solidFill>
              </a:rPr>
              <a:t/>
            </a:r>
            <a:br>
              <a:rPr lang="en-US" sz="1800" u="sng" cap="none" dirty="0" smtClean="0">
                <a:solidFill>
                  <a:schemeClr val="tx1"/>
                </a:solidFill>
              </a:rPr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tr-TR" sz="1800" cap="none" dirty="0" smtClean="0"/>
              <a:t>Kuruluş farklı müşteri grupları için nasıl bağ kuracağını tanımlamıştır.</a:t>
            </a:r>
            <a:r>
              <a:rPr lang="en-US" sz="1800" cap="none" dirty="0" smtClean="0">
                <a:solidFill>
                  <a:srgbClr val="000000"/>
                </a:solidFill>
              </a:rPr>
              <a:t>  </a:t>
            </a:r>
            <a:r>
              <a:rPr lang="en-US" sz="1800" b="1" cap="none" dirty="0" smtClean="0">
                <a:solidFill>
                  <a:srgbClr val="000000"/>
                </a:solidFill>
              </a:rPr>
              <a:t> </a:t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müşterileriyle uygun iletişim kanalları oluşturmuştur ve müşterileriyle etkileşim içindedir.</a:t>
            </a:r>
            <a:r>
              <a:rPr lang="en-US" sz="1800" cap="none" dirty="0" smtClean="0">
                <a:solidFill>
                  <a:srgbClr val="000000"/>
                </a:solidFill>
              </a:rPr>
              <a:t> </a:t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müşteri ilişkilerini yönetme tarzını oluşturmuştur.</a:t>
            </a:r>
            <a:r>
              <a:rPr lang="en-US" sz="1800" cap="none" dirty="0" smtClean="0">
                <a:solidFill>
                  <a:srgbClr val="000000"/>
                </a:solidFill>
              </a:rPr>
              <a:t>     </a:t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1800" cap="none" dirty="0" smtClean="0">
                <a:solidFill>
                  <a:schemeClr val="tx1"/>
                </a:solidFill>
                <a:cs typeface="Arial"/>
              </a:rPr>
            </a:br>
            <a:endParaRPr lang="en-US" sz="1800" cap="none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97" y="1929278"/>
            <a:ext cx="4051254" cy="1643166"/>
          </a:xfrm>
          <a:prstGeom prst="rect">
            <a:avLst/>
          </a:prstGeom>
        </p:spPr>
      </p:pic>
      <p:sp>
        <p:nvSpPr>
          <p:cNvPr id="8" name="Rectangle : coins arrondis 5">
            <a:extLst>
              <a:ext uri="{FF2B5EF4-FFF2-40B4-BE49-F238E27FC236}">
                <a16:creationId xmlns="" xmlns:a16="http://schemas.microsoft.com/office/drawing/2014/main" id="{5C664E5A-705A-82F4-BDF9-2FE7550C4FAD}"/>
              </a:ext>
            </a:extLst>
          </p:cNvPr>
          <p:cNvSpPr/>
          <p:nvPr/>
        </p:nvSpPr>
        <p:spPr>
          <a:xfrm>
            <a:off x="1668821" y="2001811"/>
            <a:ext cx="527623" cy="157063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38" y="1965544"/>
            <a:ext cx="4051254" cy="1643166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367242" y="3874559"/>
            <a:ext cx="4014315" cy="165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Alt </a:t>
            </a:r>
            <a:r>
              <a:rPr lang="tr-TR" sz="2400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riter 3.2: </a:t>
            </a:r>
          </a:p>
          <a:p>
            <a:pPr algn="ctr">
              <a:lnSpc>
                <a:spcPts val="2400"/>
              </a:lnSpc>
              <a:spcBef>
                <a:spcPts val="0"/>
              </a:spcBef>
            </a:pPr>
            <a:endParaRPr lang="fr-F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Çalışanlar</a:t>
            </a:r>
            <a:r>
              <a:rPr lang="en-US" sz="2400" b="1" dirty="0" smtClean="0">
                <a:solidFill>
                  <a:schemeClr val="tx1"/>
                </a:solidFill>
              </a:rPr>
              <a:t> </a:t>
            </a:r>
            <a:endParaRPr lang="fr-FR" b="1" dirty="0">
              <a:solidFill>
                <a:schemeClr val="tx1"/>
              </a:solidFill>
              <a:cs typeface="Rubik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061815" y="1540694"/>
            <a:ext cx="6791855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800" u="sng" cap="none" dirty="0" smtClean="0">
                <a:solidFill>
                  <a:srgbClr val="000000"/>
                </a:solidFill>
              </a:rPr>
              <a:t>Bu </a:t>
            </a:r>
            <a:r>
              <a:rPr lang="tr-TR" sz="1800" u="sng" cap="none" dirty="0" smtClean="0">
                <a:solidFill>
                  <a:srgbClr val="000000"/>
                </a:solidFill>
              </a:rPr>
              <a:t>A</a:t>
            </a:r>
            <a:r>
              <a:rPr lang="en-US" sz="1800" u="sng" cap="none" dirty="0" smtClean="0">
                <a:solidFill>
                  <a:srgbClr val="000000"/>
                </a:solidFill>
              </a:rPr>
              <a:t>lt Kriterde Ele Alınabilecek Konulara Örnekler: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en-US" sz="1800" u="sng" cap="none" dirty="0" smtClean="0"/>
              <a:t/>
            </a:r>
            <a:br>
              <a:rPr lang="en-US" sz="1800" u="sng" cap="none" dirty="0" smtClean="0"/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tr-TR" sz="1800" cap="none" dirty="0" smtClean="0"/>
              <a:t>Kuruluş ana stratejisini destekleyen bir çalışan stratejisi tanımlamıştır.</a:t>
            </a:r>
            <a:r>
              <a:rPr lang="en-US" sz="1800" b="1" cap="none" dirty="0" smtClean="0">
                <a:solidFill>
                  <a:srgbClr val="000000"/>
                </a:solidFill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en-US" sz="1800" b="1" cap="none" dirty="0" smtClean="0">
                <a:solidFill>
                  <a:srgbClr val="000000"/>
                </a:solidFill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çalışanlarını güncel ve gelecekteki gereksinimleriyle uyumlu olarak geliştirir ve onlara gelişim fırsatları sunar.</a:t>
            </a:r>
            <a:r>
              <a:rPr lang="en-US" sz="1800" cap="none" dirty="0" smtClean="0">
                <a:solidFill>
                  <a:srgbClr val="000000"/>
                </a:solidFill>
              </a:rPr>
              <a:t>   </a:t>
            </a:r>
            <a:r>
              <a:rPr lang="en-US" sz="1800" b="1" cap="none" dirty="0" smtClean="0">
                <a:solidFill>
                  <a:srgbClr val="000000"/>
                </a:solidFill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en-US" sz="1800" b="1" cap="none" dirty="0" smtClean="0">
                <a:solidFill>
                  <a:srgbClr val="000000"/>
                </a:solidFill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çalışanlarının proaktif bir biçimde yönlendirilmesini, tanınmasını, takdir edilmesini ve onlara değer verilmesini sağlar.</a:t>
            </a:r>
            <a:r>
              <a:rPr lang="en-US" sz="1800" cap="none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1800" cap="none" dirty="0" smtClean="0">
                <a:solidFill>
                  <a:schemeClr val="tx1"/>
                </a:solidFill>
                <a:cs typeface="Arial"/>
              </a:rPr>
            </a:br>
            <a:endParaRPr lang="en-US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5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719541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="" xmlns:a16="http://schemas.microsoft.com/office/drawing/2014/main" id="{0AE60A29-0F26-2D8E-7B52-0DDCFED53F70}"/>
              </a:ext>
            </a:extLst>
          </p:cNvPr>
          <p:cNvSpPr/>
          <p:nvPr/>
        </p:nvSpPr>
        <p:spPr>
          <a:xfrm>
            <a:off x="2182043" y="2001811"/>
            <a:ext cx="527623" cy="157063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9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97" y="1965544"/>
            <a:ext cx="4051254" cy="1643166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04930" y="3801724"/>
            <a:ext cx="4251346" cy="1975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Alt </a:t>
            </a:r>
            <a:r>
              <a:rPr lang="tr-TR" sz="2400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riter 3.3: </a:t>
            </a:r>
          </a:p>
          <a:p>
            <a:pPr algn="ctr">
              <a:lnSpc>
                <a:spcPts val="2400"/>
              </a:lnSpc>
              <a:spcBef>
                <a:spcPts val="0"/>
              </a:spcBef>
            </a:pPr>
            <a:endParaRPr lang="fr-F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İş Ve Kamu Paydaşları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039685" y="1654467"/>
            <a:ext cx="6856944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800" u="sng" cap="none" dirty="0" smtClean="0">
                <a:solidFill>
                  <a:srgbClr val="000000"/>
                </a:solidFill>
              </a:rPr>
              <a:t>Bu </a:t>
            </a:r>
            <a:r>
              <a:rPr lang="tr-TR" sz="1800" u="sng" cap="none" dirty="0" smtClean="0">
                <a:solidFill>
                  <a:srgbClr val="000000"/>
                </a:solidFill>
              </a:rPr>
              <a:t>A</a:t>
            </a:r>
            <a:r>
              <a:rPr lang="en-US" sz="1800" u="sng" cap="none" dirty="0" smtClean="0">
                <a:solidFill>
                  <a:srgbClr val="000000"/>
                </a:solidFill>
              </a:rPr>
              <a:t>lt Kriterde Ele Alınabilecek Konulara Örnekler</a:t>
            </a:r>
            <a:r>
              <a:rPr lang="en-US" sz="1800" cap="none" dirty="0" smtClean="0">
                <a:solidFill>
                  <a:srgbClr val="000000"/>
                </a:solidFill>
              </a:rPr>
              <a:t>:</a:t>
            </a:r>
            <a:r>
              <a:rPr lang="en-US" sz="1800" u="sng" cap="none" dirty="0" smtClean="0">
                <a:solidFill>
                  <a:schemeClr val="tx1"/>
                </a:solidFill>
              </a:rPr>
              <a:t/>
            </a:r>
            <a:br>
              <a:rPr lang="en-US" sz="1800" u="sng" cap="none" dirty="0" smtClean="0">
                <a:solidFill>
                  <a:schemeClr val="tx1"/>
                </a:solidFill>
              </a:rPr>
            </a:br>
            <a:r>
              <a:rPr lang="en-US" sz="1800" u="sng" cap="none" dirty="0" smtClean="0"/>
              <a:t/>
            </a:r>
            <a:br>
              <a:rPr lang="en-US" sz="1800" u="sng" cap="none" dirty="0" smtClean="0"/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tr-TR" sz="1800" cap="none" dirty="0" smtClean="0"/>
              <a:t>Kuruluş finansal sürdürülebilirliğini güvence altına almak için iş paydaşlarıyla bağ kurar</a:t>
            </a:r>
            <a:r>
              <a:rPr lang="en-US" sz="1800" cap="none" dirty="0" smtClean="0">
                <a:solidFill>
                  <a:srgbClr val="000000"/>
                </a:solidFill>
              </a:rPr>
              <a:t>.</a:t>
            </a:r>
            <a:r>
              <a:rPr lang="en-US" sz="1800" b="1" cap="none" dirty="0" smtClean="0">
                <a:solidFill>
                  <a:srgbClr val="000000"/>
                </a:solidFill>
              </a:rPr>
              <a:t> </a:t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en-US" sz="1800" b="1" cap="none" dirty="0" smtClean="0">
                <a:solidFill>
                  <a:srgbClr val="000000"/>
                </a:solidFill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mevzuat ve uyum gerekliliklerini karşılar ve bunların ötesine geçer.</a:t>
            </a:r>
            <a:r>
              <a:rPr lang="en-US" sz="1800" b="1" cap="none" dirty="0" smtClean="0">
                <a:solidFill>
                  <a:srgbClr val="000000"/>
                </a:solidFill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en-US" sz="1800" b="1" cap="none" dirty="0" smtClean="0">
                <a:solidFill>
                  <a:srgbClr val="000000"/>
                </a:solidFill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faaliyetleri konusunda tam sorumluluk alır ve şeffaf bir biçimde iletişim kurar.</a:t>
            </a:r>
            <a:endParaRPr lang="en-US" sz="1800" cap="none" dirty="0">
              <a:solidFill>
                <a:srgbClr val="000000"/>
              </a:solidFill>
            </a:endParaRPr>
          </a:p>
        </p:txBody>
      </p:sp>
      <p:cxnSp>
        <p:nvCxnSpPr>
          <p:cNvPr id="5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762500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="" xmlns:a16="http://schemas.microsoft.com/office/drawing/2014/main" id="{BBC9DDF1-0FC1-7E0A-59EC-2D2060085047}"/>
              </a:ext>
            </a:extLst>
          </p:cNvPr>
          <p:cNvSpPr/>
          <p:nvPr/>
        </p:nvSpPr>
        <p:spPr>
          <a:xfrm>
            <a:off x="2762330" y="2001810"/>
            <a:ext cx="527623" cy="157063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97" y="1965544"/>
            <a:ext cx="4051254" cy="1643166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22842" y="3782593"/>
            <a:ext cx="4149875" cy="1623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Alt </a:t>
            </a:r>
            <a:r>
              <a:rPr lang="tr-TR" sz="2400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riter 3.4: </a:t>
            </a:r>
          </a:p>
          <a:p>
            <a:pPr algn="ctr">
              <a:lnSpc>
                <a:spcPts val="2400"/>
              </a:lnSpc>
              <a:spcBef>
                <a:spcPts val="0"/>
              </a:spcBef>
            </a:pPr>
            <a:endParaRPr lang="fr-F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Toplum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4984033" y="1552949"/>
            <a:ext cx="6785125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800" u="sng" cap="none" dirty="0" smtClean="0">
                <a:solidFill>
                  <a:srgbClr val="000000"/>
                </a:solidFill>
              </a:rPr>
              <a:t>Bu </a:t>
            </a:r>
            <a:r>
              <a:rPr lang="tr-TR" sz="1800" u="sng" cap="none" dirty="0" smtClean="0">
                <a:solidFill>
                  <a:srgbClr val="000000"/>
                </a:solidFill>
              </a:rPr>
              <a:t>A</a:t>
            </a:r>
            <a:r>
              <a:rPr lang="en-US" sz="1800" u="sng" cap="none" dirty="0" smtClean="0">
                <a:solidFill>
                  <a:srgbClr val="000000"/>
                </a:solidFill>
              </a:rPr>
              <a:t>lt Kriterde Ele Alınabilecek Konulara Örnekler:</a:t>
            </a:r>
            <a:r>
              <a:rPr lang="en-US" sz="1800" u="sng" cap="none" dirty="0" smtClean="0">
                <a:solidFill>
                  <a:schemeClr val="tx1"/>
                </a:solidFill>
              </a:rPr>
              <a:t/>
            </a:r>
            <a:br>
              <a:rPr lang="en-US" sz="1800" u="sng" cap="none" dirty="0" smtClean="0">
                <a:solidFill>
                  <a:schemeClr val="tx1"/>
                </a:solidFill>
              </a:rPr>
            </a:br>
            <a:r>
              <a:rPr lang="en-US" sz="1800" u="sng" cap="none" dirty="0" smtClean="0"/>
              <a:t/>
            </a:r>
            <a:br>
              <a:rPr lang="en-US" sz="1800" u="sng" cap="none" dirty="0" smtClean="0"/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tr-TR" sz="1800" cap="none" dirty="0" smtClean="0"/>
              <a:t>Kuruluş sürdürülebilirlik ve bmska’ları anlar ve uygular.</a:t>
            </a:r>
            <a:r>
              <a:rPr lang="en-US" sz="1800" cap="none" dirty="0" smtClean="0">
                <a:solidFill>
                  <a:srgbClr val="000000"/>
                </a:solidFill>
              </a:rPr>
              <a:t> </a:t>
            </a:r>
            <a:r>
              <a:rPr lang="en-US" sz="1800" b="1" cap="none" dirty="0" smtClean="0">
                <a:solidFill>
                  <a:srgbClr val="000000"/>
                </a:solidFill>
              </a:rPr>
              <a:t> </a:t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topluma olumlu katkısını güvence altına alacak girişimleri hayata geçirir.</a:t>
            </a:r>
            <a:r>
              <a:rPr lang="en-US" sz="1800" cap="none" dirty="0" smtClean="0">
                <a:solidFill>
                  <a:srgbClr val="000000"/>
                </a:solidFill>
              </a:rPr>
              <a:t>   </a:t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toplumla açık ve şeffaf iki yönlü bir iletişim içindedir.</a:t>
            </a:r>
            <a:r>
              <a:rPr lang="en-US" sz="1800" b="1" cap="none" dirty="0" smtClean="0">
                <a:solidFill>
                  <a:srgbClr val="000000"/>
                </a:solidFill>
                <a:latin typeface="Segoe UI" panose="020B0502040204020203" pitchFamily="34" charset="0"/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  <a:latin typeface="Segoe UI" panose="020B0502040204020203" pitchFamily="34" charset="0"/>
              </a:rPr>
            </a:br>
            <a:endParaRPr lang="en-US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5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762500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="" xmlns:a16="http://schemas.microsoft.com/office/drawing/2014/main" id="{453C55FE-C818-6795-5812-CA22D04F16C1}"/>
              </a:ext>
            </a:extLst>
          </p:cNvPr>
          <p:cNvSpPr/>
          <p:nvPr/>
        </p:nvSpPr>
        <p:spPr>
          <a:xfrm>
            <a:off x="3280804" y="2001810"/>
            <a:ext cx="527623" cy="157063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97" y="1965544"/>
            <a:ext cx="4051254" cy="1643166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380704" y="3730625"/>
            <a:ext cx="4077523" cy="1789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Alt </a:t>
            </a:r>
            <a:r>
              <a:rPr lang="tr-TR" sz="2400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riter 3.5: </a:t>
            </a:r>
          </a:p>
          <a:p>
            <a:pPr algn="ctr">
              <a:lnSpc>
                <a:spcPts val="2400"/>
              </a:lnSpc>
              <a:spcBef>
                <a:spcPts val="0"/>
              </a:spcBef>
            </a:pPr>
            <a:endParaRPr lang="fr-F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İşbirlikleri Ve Tedarikçiler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4965405" y="1735667"/>
            <a:ext cx="6810143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700" u="sng" cap="none" dirty="0" smtClean="0">
                <a:solidFill>
                  <a:srgbClr val="000000"/>
                </a:solidFill>
              </a:rPr>
              <a:t>Bu </a:t>
            </a:r>
            <a:r>
              <a:rPr lang="tr-TR" sz="1700" u="sng" cap="none" dirty="0" smtClean="0">
                <a:solidFill>
                  <a:srgbClr val="000000"/>
                </a:solidFill>
              </a:rPr>
              <a:t>A</a:t>
            </a:r>
            <a:r>
              <a:rPr lang="en-US" sz="1700" u="sng" cap="none" dirty="0" smtClean="0">
                <a:solidFill>
                  <a:srgbClr val="000000"/>
                </a:solidFill>
              </a:rPr>
              <a:t>lt Kriterde Ele Alınabilecek Konulara Örnekler:</a:t>
            </a:r>
            <a:r>
              <a:rPr lang="en-US" sz="1700" u="sng" cap="none" dirty="0" smtClean="0">
                <a:solidFill>
                  <a:schemeClr val="tx1"/>
                </a:solidFill>
              </a:rPr>
              <a:t/>
            </a:r>
            <a:br>
              <a:rPr lang="en-US" sz="1700" u="sng" cap="none" dirty="0" smtClean="0">
                <a:solidFill>
                  <a:schemeClr val="tx1"/>
                </a:solidFill>
              </a:rPr>
            </a:br>
            <a:r>
              <a:rPr lang="en-US" sz="1700" u="sng" cap="none" dirty="0" smtClean="0"/>
              <a:t/>
            </a:r>
            <a:br>
              <a:rPr lang="en-US" sz="1700" u="sng" cap="none" dirty="0" smtClean="0"/>
            </a:br>
            <a:r>
              <a:rPr lang="en-GB" sz="1800" cap="none" dirty="0" smtClean="0"/>
              <a:t/>
            </a:r>
            <a:br>
              <a:rPr lang="en-GB" sz="1800" cap="none" dirty="0" smtClean="0"/>
            </a:br>
            <a:r>
              <a:rPr lang="tr-TR" sz="1800" cap="none" dirty="0" smtClean="0">
                <a:solidFill>
                  <a:srgbClr val="000000"/>
                </a:solidFill>
              </a:rPr>
              <a:t>Kuruluş işbirliklerini ve tedarikçilerini etik ve sürdürülebilirlik ilkeleriyle uyumlu bir biçimde seçer ve sınıflandırır</a:t>
            </a:r>
            <a:r>
              <a:rPr lang="en-US" sz="1800" cap="none" dirty="0" smtClean="0">
                <a:solidFill>
                  <a:srgbClr val="000000"/>
                </a:solidFill>
              </a:rPr>
              <a:t>.  </a:t>
            </a:r>
            <a:r>
              <a:rPr lang="en-US" sz="1800" b="1" cap="none" dirty="0" smtClean="0">
                <a:solidFill>
                  <a:srgbClr val="000000"/>
                </a:solidFill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en-US" sz="1800" b="1" cap="none" dirty="0" smtClean="0">
                <a:solidFill>
                  <a:srgbClr val="000000"/>
                </a:solidFill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temel işbirlikleri ve tedarikçileriyle karşılıklı kazandıran güvene dayalı ilişkiler kurar ve ilişkiyi güçlendirmek amacıyla geribildirim almaya çalışır.</a:t>
            </a:r>
            <a:br>
              <a:rPr lang="tr-TR" sz="1800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birbirlerinin yeteneklerini iyileştirmek için işbirlikleri ve tedarikçileriyle birlikte çalışır.</a:t>
            </a:r>
            <a:r>
              <a:rPr lang="en-US" sz="1800" cap="none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1800" cap="none" dirty="0" smtClean="0">
                <a:solidFill>
                  <a:schemeClr val="tx1"/>
                </a:solidFill>
                <a:cs typeface="Arial"/>
              </a:rPr>
            </a:br>
            <a:endParaRPr lang="en-US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5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762500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="" xmlns:a16="http://schemas.microsoft.com/office/drawing/2014/main" id="{43A1C7A2-86A4-70DB-4C2E-0D195A12F296}"/>
              </a:ext>
            </a:extLst>
          </p:cNvPr>
          <p:cNvSpPr/>
          <p:nvPr/>
        </p:nvSpPr>
        <p:spPr>
          <a:xfrm>
            <a:off x="3818929" y="2001810"/>
            <a:ext cx="527623" cy="157063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4. Sürdürülebilir Değer Yaratma - Tanım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Bu kriter, kurumun tüm paydaşları için uzun vadeli, dengeli ve kalıcı değer üretme kapasitesini ölçer.</a:t>
            </a:r>
          </a:p>
          <a:p>
            <a:pPr algn="just"/>
            <a:endParaRPr sz="2400" dirty="0"/>
          </a:p>
          <a:p>
            <a:pPr algn="just"/>
            <a:r>
              <a:rPr sz="2400" dirty="0" smtClean="0"/>
              <a:t>Finansal </a:t>
            </a:r>
            <a:r>
              <a:rPr sz="2400" dirty="0"/>
              <a:t>başarı kadar sosyal, çevresel ve toplumsal etkiler de dikkate alınır.</a:t>
            </a:r>
          </a:p>
          <a:p>
            <a:pPr algn="just"/>
            <a:r>
              <a:rPr sz="2400" dirty="0" smtClean="0"/>
              <a:t>Değer </a:t>
            </a:r>
            <a:r>
              <a:rPr sz="2400" dirty="0"/>
              <a:t>yaratma, yalnızca bugüne değil geleceğe de yöneliktir.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4. Sürdürülebilir Değer Yaratma - Uygulama Örnekleri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 smtClean="0"/>
              <a:t>Yeşil </a:t>
            </a:r>
            <a:r>
              <a:rPr sz="2400" dirty="0"/>
              <a:t>kampüs uygulamaları ve çevresel sürdürülebilirlik çalışmaları.</a:t>
            </a:r>
          </a:p>
          <a:p>
            <a:pPr algn="just"/>
            <a:r>
              <a:rPr sz="2400" dirty="0" smtClean="0"/>
              <a:t>Sosyal </a:t>
            </a:r>
            <a:r>
              <a:rPr sz="2400" dirty="0"/>
              <a:t>etki odaklı araştırma projeleri.</a:t>
            </a:r>
          </a:p>
          <a:p>
            <a:pPr algn="just"/>
            <a:r>
              <a:rPr sz="2400" dirty="0" smtClean="0"/>
              <a:t>Öğrenci </a:t>
            </a:r>
            <a:r>
              <a:rPr sz="2400" dirty="0"/>
              <a:t>merkezli yenilikçi öğrenme yöntemleri.</a:t>
            </a:r>
          </a:p>
          <a:p>
            <a:pPr algn="just"/>
            <a:r>
              <a:rPr sz="2400" dirty="0" smtClean="0"/>
              <a:t>Kurumun </a:t>
            </a:r>
            <a:r>
              <a:rPr sz="2400" dirty="0"/>
              <a:t>topluma sağladığı katkının yıllık raporlanması.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EFQM </a:t>
            </a:r>
            <a:r>
              <a:rPr lang="tr-TR" cap="none" dirty="0" smtClean="0"/>
              <a:t>Modeli ve 7 Kriter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sz="2400" dirty="0"/>
              <a:t>EFQM Modeli, kurumların sürdürülebilir başarıya ulaşmalarını sağlayan bütüncül bir yönetim çerçevesidir.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Model, bir kurumun nasıl yönlendirildiğini (Direction), stratejinin nasıl uygulandığını (Execution) ve hangi sonuçlara ulaşıldığını (Results) değerlendirir.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Bu sunumda EFQM’in 7 kriteri detaylı biçimde ele alınacaktır.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5" y="2282877"/>
            <a:ext cx="3093862" cy="2978431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="" xmlns:a16="http://schemas.microsoft.com/office/drawing/2014/main" id="{13B56876-BEEB-C648-9760-852440768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508"/>
          <a:stretch/>
        </p:blipFill>
        <p:spPr>
          <a:xfrm>
            <a:off x="4724190" y="2520950"/>
            <a:ext cx="3073400" cy="372153"/>
          </a:xfrm>
          <a:prstGeom prst="rect">
            <a:avLst/>
          </a:prstGeom>
        </p:spPr>
      </p:pic>
      <p:pic>
        <p:nvPicPr>
          <p:cNvPr id="7" name="Picture 68">
            <a:extLst>
              <a:ext uri="{FF2B5EF4-FFF2-40B4-BE49-F238E27FC236}">
                <a16:creationId xmlns="" xmlns:a16="http://schemas.microsoft.com/office/drawing/2014/main" id="{2EB4930F-F981-F145-BA3C-D85DBDC32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640" y="4322953"/>
            <a:ext cx="1016000" cy="1600200"/>
          </a:xfrm>
          <a:prstGeom prst="rect">
            <a:avLst/>
          </a:prstGeom>
        </p:spPr>
      </p:pic>
      <p:pic>
        <p:nvPicPr>
          <p:cNvPr id="8" name="Picture 90">
            <a:extLst>
              <a:ext uri="{FF2B5EF4-FFF2-40B4-BE49-F238E27FC236}">
                <a16:creationId xmlns="" xmlns:a16="http://schemas.microsoft.com/office/drawing/2014/main" id="{CFF33101-13E1-8A4B-8D84-C1BC9690F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970" y="4999025"/>
            <a:ext cx="330200" cy="292100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7ED3ED78-FD98-5434-F136-58177B483C9D}"/>
              </a:ext>
            </a:extLst>
          </p:cNvPr>
          <p:cNvGrpSpPr/>
          <p:nvPr/>
        </p:nvGrpSpPr>
        <p:grpSpPr>
          <a:xfrm>
            <a:off x="3865176" y="1270488"/>
            <a:ext cx="8124209" cy="4781520"/>
            <a:chOff x="3865176" y="1270488"/>
            <a:chExt cx="8124209" cy="4781520"/>
          </a:xfrm>
        </p:grpSpPr>
        <p:sp>
          <p:nvSpPr>
            <p:cNvPr id="10" name="Freeform: Shape 8">
              <a:extLst>
                <a:ext uri="{FF2B5EF4-FFF2-40B4-BE49-F238E27FC236}">
                  <a16:creationId xmlns="" xmlns:a16="http://schemas.microsoft.com/office/drawing/2014/main" id="{581C25E7-ACF0-5B5B-BB46-E22BF4798A8E}"/>
                </a:ext>
              </a:extLst>
            </p:cNvPr>
            <p:cNvSpPr/>
            <p:nvPr/>
          </p:nvSpPr>
          <p:spPr>
            <a:xfrm>
              <a:off x="3865176" y="1270488"/>
              <a:ext cx="1986359" cy="4781520"/>
            </a:xfrm>
            <a:custGeom>
              <a:avLst/>
              <a:gdLst>
                <a:gd name="connsiteX0" fmla="*/ 0 w 1986359"/>
                <a:gd name="connsiteY0" fmla="*/ 198636 h 4781520"/>
                <a:gd name="connsiteX1" fmla="*/ 198636 w 1986359"/>
                <a:gd name="connsiteY1" fmla="*/ 0 h 4781520"/>
                <a:gd name="connsiteX2" fmla="*/ 1787723 w 1986359"/>
                <a:gd name="connsiteY2" fmla="*/ 0 h 4781520"/>
                <a:gd name="connsiteX3" fmla="*/ 1986359 w 1986359"/>
                <a:gd name="connsiteY3" fmla="*/ 198636 h 4781520"/>
                <a:gd name="connsiteX4" fmla="*/ 1986359 w 1986359"/>
                <a:gd name="connsiteY4" fmla="*/ 4582884 h 4781520"/>
                <a:gd name="connsiteX5" fmla="*/ 1787723 w 1986359"/>
                <a:gd name="connsiteY5" fmla="*/ 4781520 h 4781520"/>
                <a:gd name="connsiteX6" fmla="*/ 198636 w 1986359"/>
                <a:gd name="connsiteY6" fmla="*/ 4781520 h 4781520"/>
                <a:gd name="connsiteX7" fmla="*/ 0 w 1986359"/>
                <a:gd name="connsiteY7" fmla="*/ 4582884 h 4781520"/>
                <a:gd name="connsiteX8" fmla="*/ 0 w 1986359"/>
                <a:gd name="connsiteY8" fmla="*/ 198636 h 478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6359" h="4781520">
                  <a:moveTo>
                    <a:pt x="0" y="198636"/>
                  </a:moveTo>
                  <a:cubicBezTo>
                    <a:pt x="0" y="88932"/>
                    <a:pt x="88932" y="0"/>
                    <a:pt x="198636" y="0"/>
                  </a:cubicBezTo>
                  <a:lnTo>
                    <a:pt x="1787723" y="0"/>
                  </a:lnTo>
                  <a:cubicBezTo>
                    <a:pt x="1897427" y="0"/>
                    <a:pt x="1986359" y="88932"/>
                    <a:pt x="1986359" y="198636"/>
                  </a:cubicBezTo>
                  <a:lnTo>
                    <a:pt x="1986359" y="4582884"/>
                  </a:lnTo>
                  <a:cubicBezTo>
                    <a:pt x="1986359" y="4692588"/>
                    <a:pt x="1897427" y="4781520"/>
                    <a:pt x="1787723" y="4781520"/>
                  </a:cubicBezTo>
                  <a:lnTo>
                    <a:pt x="198636" y="4781520"/>
                  </a:lnTo>
                  <a:cubicBezTo>
                    <a:pt x="88932" y="4781520"/>
                    <a:pt x="0" y="4692588"/>
                    <a:pt x="0" y="4582884"/>
                  </a:cubicBezTo>
                  <a:lnTo>
                    <a:pt x="0" y="19863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2012176" rIns="99568" bIns="1055872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riter 4.1</a:t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Değeri Tanımlama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dirty="0">
                  <a:cs typeface="Rubik" pitchFamily="2" charset="-79"/>
                </a:rPr>
                <a:t>Müşterilerimiz için değeri nasıl tasarlar ve yaratırız</a:t>
              </a:r>
              <a:r>
                <a:rPr lang="tr-TR" sz="1400" dirty="0">
                  <a:latin typeface="Lato" panose="020F0502020204030203" pitchFamily="34" charset="0"/>
                  <a:cs typeface="Rubik" pitchFamily="2" charset="-79"/>
                </a:rPr>
                <a:t>?</a:t>
              </a:r>
              <a:endParaRPr lang="en-US" sz="1400" kern="1200" dirty="0">
                <a:latin typeface="Lato" panose="020F0502020204030203" pitchFamily="34" charset="0"/>
              </a:endParaRPr>
            </a:p>
          </p:txBody>
        </p:sp>
        <p:sp>
          <p:nvSpPr>
            <p:cNvPr id="11" name="Oval 10" descr="Chevron arrows with solid fill">
              <a:extLst>
                <a:ext uri="{FF2B5EF4-FFF2-40B4-BE49-F238E27FC236}">
                  <a16:creationId xmlns="" xmlns:a16="http://schemas.microsoft.com/office/drawing/2014/main" id="{53F4FAFA-C504-6EF2-19C4-E409E1BC93FF}"/>
                </a:ext>
              </a:extLst>
            </p:cNvPr>
            <p:cNvSpPr/>
            <p:nvPr/>
          </p:nvSpPr>
          <p:spPr>
            <a:xfrm>
              <a:off x="4062232" y="1557379"/>
              <a:ext cx="1592246" cy="1592246"/>
            </a:xfrm>
            <a:prstGeom prst="ellipse">
              <a:avLst/>
            </a:pr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="" xmlns:a16="http://schemas.microsoft.com/office/drawing/2014/main" id="{34C42905-38DB-BFAD-B171-D829FA03D61E}"/>
                </a:ext>
              </a:extLst>
            </p:cNvPr>
            <p:cNvSpPr/>
            <p:nvPr/>
          </p:nvSpPr>
          <p:spPr>
            <a:xfrm>
              <a:off x="5911126" y="1270488"/>
              <a:ext cx="1986359" cy="4781520"/>
            </a:xfrm>
            <a:custGeom>
              <a:avLst/>
              <a:gdLst>
                <a:gd name="connsiteX0" fmla="*/ 0 w 1986359"/>
                <a:gd name="connsiteY0" fmla="*/ 198636 h 4781520"/>
                <a:gd name="connsiteX1" fmla="*/ 198636 w 1986359"/>
                <a:gd name="connsiteY1" fmla="*/ 0 h 4781520"/>
                <a:gd name="connsiteX2" fmla="*/ 1787723 w 1986359"/>
                <a:gd name="connsiteY2" fmla="*/ 0 h 4781520"/>
                <a:gd name="connsiteX3" fmla="*/ 1986359 w 1986359"/>
                <a:gd name="connsiteY3" fmla="*/ 198636 h 4781520"/>
                <a:gd name="connsiteX4" fmla="*/ 1986359 w 1986359"/>
                <a:gd name="connsiteY4" fmla="*/ 4582884 h 4781520"/>
                <a:gd name="connsiteX5" fmla="*/ 1787723 w 1986359"/>
                <a:gd name="connsiteY5" fmla="*/ 4781520 h 4781520"/>
                <a:gd name="connsiteX6" fmla="*/ 198636 w 1986359"/>
                <a:gd name="connsiteY6" fmla="*/ 4781520 h 4781520"/>
                <a:gd name="connsiteX7" fmla="*/ 0 w 1986359"/>
                <a:gd name="connsiteY7" fmla="*/ 4582884 h 4781520"/>
                <a:gd name="connsiteX8" fmla="*/ 0 w 1986359"/>
                <a:gd name="connsiteY8" fmla="*/ 198636 h 478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6359" h="4781520">
                  <a:moveTo>
                    <a:pt x="0" y="198636"/>
                  </a:moveTo>
                  <a:cubicBezTo>
                    <a:pt x="0" y="88932"/>
                    <a:pt x="88932" y="0"/>
                    <a:pt x="198636" y="0"/>
                  </a:cubicBezTo>
                  <a:lnTo>
                    <a:pt x="1787723" y="0"/>
                  </a:lnTo>
                  <a:cubicBezTo>
                    <a:pt x="1897427" y="0"/>
                    <a:pt x="1986359" y="88932"/>
                    <a:pt x="1986359" y="198636"/>
                  </a:cubicBezTo>
                  <a:lnTo>
                    <a:pt x="1986359" y="4582884"/>
                  </a:lnTo>
                  <a:cubicBezTo>
                    <a:pt x="1986359" y="4692588"/>
                    <a:pt x="1897427" y="4781520"/>
                    <a:pt x="1787723" y="4781520"/>
                  </a:cubicBezTo>
                  <a:lnTo>
                    <a:pt x="198636" y="4781520"/>
                  </a:lnTo>
                  <a:cubicBezTo>
                    <a:pt x="88932" y="4781520"/>
                    <a:pt x="0" y="4692588"/>
                    <a:pt x="0" y="4582884"/>
                  </a:cubicBezTo>
                  <a:lnTo>
                    <a:pt x="0" y="19863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2012176" rIns="99568" bIns="1055872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riter 4.2</a:t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Değeri Tanıt ve Sat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endParaRPr lang="tr-TR" sz="1400" b="1" kern="1200" dirty="0">
                <a:latin typeface="Rubik" pitchFamily="2" charset="-79"/>
                <a:cs typeface="Rubik" pitchFamily="2" charset="-79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dirty="0">
                  <a:cs typeface="Rubik" pitchFamily="2" charset="-79"/>
                </a:rPr>
                <a:t>Değerin iletişimini nasıl yapar ve değeri nasıl satarız</a:t>
              </a:r>
              <a:r>
                <a:rPr lang="en-US" sz="1400" dirty="0">
                  <a:cs typeface="Rubik" pitchFamily="2" charset="-79"/>
                </a:rPr>
                <a:t>?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x-none" sz="1400" kern="12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3" name="Oval 12" descr="Podcast with solid fill">
              <a:extLst>
                <a:ext uri="{FF2B5EF4-FFF2-40B4-BE49-F238E27FC236}">
                  <a16:creationId xmlns="" xmlns:a16="http://schemas.microsoft.com/office/drawing/2014/main" id="{FDACF10F-8802-1541-14F7-208741FAE89C}"/>
                </a:ext>
              </a:extLst>
            </p:cNvPr>
            <p:cNvSpPr/>
            <p:nvPr/>
          </p:nvSpPr>
          <p:spPr>
            <a:xfrm>
              <a:off x="6108182" y="1557379"/>
              <a:ext cx="1592246" cy="1592246"/>
            </a:xfrm>
            <a:prstGeom prst="ellipse">
              <a:avLst/>
            </a:pr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="" xmlns:a16="http://schemas.microsoft.com/office/drawing/2014/main" id="{3A90D3F9-22D4-FC36-9F11-8EFB341DA025}"/>
                </a:ext>
              </a:extLst>
            </p:cNvPr>
            <p:cNvSpPr/>
            <p:nvPr/>
          </p:nvSpPr>
          <p:spPr>
            <a:xfrm>
              <a:off x="7957076" y="1270488"/>
              <a:ext cx="1986359" cy="4781520"/>
            </a:xfrm>
            <a:custGeom>
              <a:avLst/>
              <a:gdLst>
                <a:gd name="connsiteX0" fmla="*/ 0 w 1986359"/>
                <a:gd name="connsiteY0" fmla="*/ 198636 h 4781520"/>
                <a:gd name="connsiteX1" fmla="*/ 198636 w 1986359"/>
                <a:gd name="connsiteY1" fmla="*/ 0 h 4781520"/>
                <a:gd name="connsiteX2" fmla="*/ 1787723 w 1986359"/>
                <a:gd name="connsiteY2" fmla="*/ 0 h 4781520"/>
                <a:gd name="connsiteX3" fmla="*/ 1986359 w 1986359"/>
                <a:gd name="connsiteY3" fmla="*/ 198636 h 4781520"/>
                <a:gd name="connsiteX4" fmla="*/ 1986359 w 1986359"/>
                <a:gd name="connsiteY4" fmla="*/ 4582884 h 4781520"/>
                <a:gd name="connsiteX5" fmla="*/ 1787723 w 1986359"/>
                <a:gd name="connsiteY5" fmla="*/ 4781520 h 4781520"/>
                <a:gd name="connsiteX6" fmla="*/ 198636 w 1986359"/>
                <a:gd name="connsiteY6" fmla="*/ 4781520 h 4781520"/>
                <a:gd name="connsiteX7" fmla="*/ 0 w 1986359"/>
                <a:gd name="connsiteY7" fmla="*/ 4582884 h 4781520"/>
                <a:gd name="connsiteX8" fmla="*/ 0 w 1986359"/>
                <a:gd name="connsiteY8" fmla="*/ 198636 h 478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6359" h="4781520">
                  <a:moveTo>
                    <a:pt x="0" y="198636"/>
                  </a:moveTo>
                  <a:cubicBezTo>
                    <a:pt x="0" y="88932"/>
                    <a:pt x="88932" y="0"/>
                    <a:pt x="198636" y="0"/>
                  </a:cubicBezTo>
                  <a:lnTo>
                    <a:pt x="1787723" y="0"/>
                  </a:lnTo>
                  <a:cubicBezTo>
                    <a:pt x="1897427" y="0"/>
                    <a:pt x="1986359" y="88932"/>
                    <a:pt x="1986359" y="198636"/>
                  </a:cubicBezTo>
                  <a:lnTo>
                    <a:pt x="1986359" y="4582884"/>
                  </a:lnTo>
                  <a:cubicBezTo>
                    <a:pt x="1986359" y="4692588"/>
                    <a:pt x="1897427" y="4781520"/>
                    <a:pt x="1787723" y="4781520"/>
                  </a:cubicBezTo>
                  <a:lnTo>
                    <a:pt x="198636" y="4781520"/>
                  </a:lnTo>
                  <a:cubicBezTo>
                    <a:pt x="88932" y="4781520"/>
                    <a:pt x="0" y="4692588"/>
                    <a:pt x="0" y="4582884"/>
                  </a:cubicBezTo>
                  <a:lnTo>
                    <a:pt x="0" y="19863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2012176" rIns="99568" bIns="1055872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riter 4.3</a:t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Değeri Sun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kern="1200" dirty="0">
                  <a:latin typeface="Rubik" pitchFamily="2" charset="-79"/>
                  <a:cs typeface="Rubik" pitchFamily="2" charset="-79"/>
                </a:rPr>
                <a:t>Değeri nasıl sunarız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>?</a:t>
              </a:r>
              <a:endParaRPr lang="x-none" sz="1400" kern="12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5" name="Oval 14" descr="Gears with solid fill">
              <a:extLst>
                <a:ext uri="{FF2B5EF4-FFF2-40B4-BE49-F238E27FC236}">
                  <a16:creationId xmlns="" xmlns:a16="http://schemas.microsoft.com/office/drawing/2014/main" id="{D21ABAA6-23DD-24C0-D839-11872F161227}"/>
                </a:ext>
              </a:extLst>
            </p:cNvPr>
            <p:cNvSpPr/>
            <p:nvPr/>
          </p:nvSpPr>
          <p:spPr>
            <a:xfrm>
              <a:off x="8154132" y="1557379"/>
              <a:ext cx="1592246" cy="1592246"/>
            </a:xfrm>
            <a:prstGeom prst="ellipse">
              <a:avLst/>
            </a:pr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A2F8B7A-5D3C-A45A-7C4C-7F65D35C7EB0}"/>
                </a:ext>
              </a:extLst>
            </p:cNvPr>
            <p:cNvSpPr/>
            <p:nvPr/>
          </p:nvSpPr>
          <p:spPr>
            <a:xfrm>
              <a:off x="10003026" y="1270488"/>
              <a:ext cx="1986359" cy="4781520"/>
            </a:xfrm>
            <a:custGeom>
              <a:avLst/>
              <a:gdLst>
                <a:gd name="connsiteX0" fmla="*/ 0 w 1986359"/>
                <a:gd name="connsiteY0" fmla="*/ 198636 h 4781520"/>
                <a:gd name="connsiteX1" fmla="*/ 198636 w 1986359"/>
                <a:gd name="connsiteY1" fmla="*/ 0 h 4781520"/>
                <a:gd name="connsiteX2" fmla="*/ 1787723 w 1986359"/>
                <a:gd name="connsiteY2" fmla="*/ 0 h 4781520"/>
                <a:gd name="connsiteX3" fmla="*/ 1986359 w 1986359"/>
                <a:gd name="connsiteY3" fmla="*/ 198636 h 4781520"/>
                <a:gd name="connsiteX4" fmla="*/ 1986359 w 1986359"/>
                <a:gd name="connsiteY4" fmla="*/ 4582884 h 4781520"/>
                <a:gd name="connsiteX5" fmla="*/ 1787723 w 1986359"/>
                <a:gd name="connsiteY5" fmla="*/ 4781520 h 4781520"/>
                <a:gd name="connsiteX6" fmla="*/ 198636 w 1986359"/>
                <a:gd name="connsiteY6" fmla="*/ 4781520 h 4781520"/>
                <a:gd name="connsiteX7" fmla="*/ 0 w 1986359"/>
                <a:gd name="connsiteY7" fmla="*/ 4582884 h 4781520"/>
                <a:gd name="connsiteX8" fmla="*/ 0 w 1986359"/>
                <a:gd name="connsiteY8" fmla="*/ 198636 h 478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6359" h="4781520">
                  <a:moveTo>
                    <a:pt x="0" y="198636"/>
                  </a:moveTo>
                  <a:cubicBezTo>
                    <a:pt x="0" y="88932"/>
                    <a:pt x="88932" y="0"/>
                    <a:pt x="198636" y="0"/>
                  </a:cubicBezTo>
                  <a:lnTo>
                    <a:pt x="1787723" y="0"/>
                  </a:lnTo>
                  <a:cubicBezTo>
                    <a:pt x="1897427" y="0"/>
                    <a:pt x="1986359" y="88932"/>
                    <a:pt x="1986359" y="198636"/>
                  </a:cubicBezTo>
                  <a:lnTo>
                    <a:pt x="1986359" y="4582884"/>
                  </a:lnTo>
                  <a:cubicBezTo>
                    <a:pt x="1986359" y="4692588"/>
                    <a:pt x="1897427" y="4781520"/>
                    <a:pt x="1787723" y="4781520"/>
                  </a:cubicBezTo>
                  <a:lnTo>
                    <a:pt x="198636" y="4781520"/>
                  </a:lnTo>
                  <a:cubicBezTo>
                    <a:pt x="88932" y="4781520"/>
                    <a:pt x="0" y="4692588"/>
                    <a:pt x="0" y="4582884"/>
                  </a:cubicBezTo>
                  <a:lnTo>
                    <a:pt x="0" y="19863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2012176" rIns="99568" bIns="1055872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</a:t>
              </a:r>
              <a:r>
                <a:rPr lang="tr-TR" sz="1400" b="1" dirty="0">
                  <a:latin typeface="Rubik" pitchFamily="2" charset="-79"/>
                  <a:cs typeface="Rubik" pitchFamily="2" charset="-79"/>
                </a:rPr>
                <a:t>K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riter 4.4</a:t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Toplam Deneyim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dirty="0">
                  <a:cs typeface="Rubik" pitchFamily="2" charset="-79"/>
                </a:rPr>
                <a:t>Toplam müşteri deneyimini nasıl tanımlar ve uygularız</a:t>
              </a:r>
              <a:r>
                <a:rPr lang="en-US" sz="1400" dirty="0">
                  <a:cs typeface="Rubik" pitchFamily="2" charset="-79"/>
                </a:rPr>
                <a:t>?</a:t>
              </a:r>
            </a:p>
          </p:txBody>
        </p:sp>
        <p:sp>
          <p:nvSpPr>
            <p:cNvPr id="17" name="Oval 16" descr="Target Audience with solid fill">
              <a:extLst>
                <a:ext uri="{FF2B5EF4-FFF2-40B4-BE49-F238E27FC236}">
                  <a16:creationId xmlns="" xmlns:a16="http://schemas.microsoft.com/office/drawing/2014/main" id="{B048A1E9-703B-BCF1-96E9-488307AF8FF3}"/>
                </a:ext>
              </a:extLst>
            </p:cNvPr>
            <p:cNvSpPr/>
            <p:nvPr/>
          </p:nvSpPr>
          <p:spPr>
            <a:xfrm>
              <a:off x="10200083" y="1557379"/>
              <a:ext cx="1592246" cy="1592246"/>
            </a:xfrm>
            <a:prstGeom prst="ellipse">
              <a:avLst/>
            </a:pr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</p:grpSp>
      <p:sp>
        <p:nvSpPr>
          <p:cNvPr id="18" name="Oval 2">
            <a:extLst>
              <a:ext uri="{FF2B5EF4-FFF2-40B4-BE49-F238E27FC236}">
                <a16:creationId xmlns="" xmlns:a16="http://schemas.microsoft.com/office/drawing/2014/main" id="{8EA26A88-0C55-A82D-9915-2F4ABE5D0599}"/>
              </a:ext>
            </a:extLst>
          </p:cNvPr>
          <p:cNvSpPr/>
          <p:nvPr/>
        </p:nvSpPr>
        <p:spPr>
          <a:xfrm>
            <a:off x="2767405" y="4102167"/>
            <a:ext cx="648364" cy="66051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5" y="1991497"/>
            <a:ext cx="4243431" cy="1720839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39697" y="4056801"/>
            <a:ext cx="4043520" cy="166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Alt </a:t>
            </a:r>
            <a:r>
              <a:rPr lang="tr-TR" sz="2400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riter 4.1: </a:t>
            </a:r>
          </a:p>
          <a:p>
            <a:pPr algn="ctr">
              <a:lnSpc>
                <a:spcPts val="2400"/>
              </a:lnSpc>
              <a:spcBef>
                <a:spcPts val="0"/>
              </a:spcBef>
            </a:pPr>
            <a:endParaRPr lang="fr-F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Değeri Tanımlama Ve Yaratma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4986670" y="1500981"/>
            <a:ext cx="6855583" cy="44592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800" u="sng" cap="none" dirty="0" smtClean="0">
                <a:solidFill>
                  <a:srgbClr val="000000"/>
                </a:solidFill>
              </a:rPr>
              <a:t>Bu </a:t>
            </a:r>
            <a:r>
              <a:rPr lang="tr-TR" sz="1800" u="sng" cap="none" dirty="0" smtClean="0">
                <a:solidFill>
                  <a:srgbClr val="000000"/>
                </a:solidFill>
              </a:rPr>
              <a:t>A</a:t>
            </a:r>
            <a:r>
              <a:rPr lang="en-US" sz="1800" u="sng" cap="none" dirty="0" smtClean="0">
                <a:solidFill>
                  <a:srgbClr val="000000"/>
                </a:solidFill>
              </a:rPr>
              <a:t>lt Kriterde Ele Alınabilecek Konulara Örnekler:</a:t>
            </a:r>
            <a:r>
              <a:rPr lang="en-US" sz="1800" u="sng" cap="none" dirty="0" smtClean="0"/>
              <a:t/>
            </a:r>
            <a:br>
              <a:rPr lang="en-US" sz="1800" u="sng" cap="none" dirty="0" smtClean="0"/>
            </a:br>
            <a:r>
              <a:rPr lang="en-GB" sz="1800" cap="none" dirty="0" smtClean="0"/>
              <a:t/>
            </a:r>
            <a:br>
              <a:rPr lang="en-GB" sz="1800" cap="none" dirty="0" smtClean="0"/>
            </a:br>
            <a:r>
              <a:rPr lang="tr-TR" sz="1800" cap="none" dirty="0" smtClean="0"/>
              <a:t>Kuruluş ürün/hizmet/çözüm portföyünü açıkça tanımlamıştır.</a:t>
            </a:r>
            <a:r>
              <a:rPr lang="en-US" sz="1800" cap="none" dirty="0" smtClean="0">
                <a:solidFill>
                  <a:srgbClr val="000000"/>
                </a:solidFill>
              </a:rPr>
              <a:t>     </a:t>
            </a:r>
            <a:r>
              <a:rPr lang="en-US" sz="1800" b="1" cap="none" dirty="0" smtClean="0">
                <a:solidFill>
                  <a:srgbClr val="000000"/>
                </a:solidFill>
              </a:rPr>
              <a:t> </a:t>
            </a:r>
            <a:br>
              <a:rPr lang="en-US" sz="1800" b="1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geliştirme ve tasarım evresinde sürdürülebilirlik ilkelerini dikkate alır.</a:t>
            </a:r>
            <a:br>
              <a:rPr lang="tr-TR" sz="1800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geliştirme ve tasarım evresinde (yapay zekâ gibi) yeni teknolojileri en iyi biçimde kullanır.</a:t>
            </a:r>
            <a:r>
              <a:rPr lang="en-US" sz="1800" cap="none" dirty="0" smtClean="0">
                <a:solidFill>
                  <a:srgbClr val="000000"/>
                </a:solidFill>
              </a:rPr>
              <a:t>  </a:t>
            </a:r>
            <a:r>
              <a:rPr lang="en-US" sz="1800" b="1" cap="none" dirty="0" smtClean="0">
                <a:solidFill>
                  <a:srgbClr val="000000"/>
                </a:solidFill>
                <a:latin typeface="Segoe UI" panose="020B0502040204020203" pitchFamily="34" charset="0"/>
              </a:rPr>
              <a:t/>
            </a:r>
            <a:br>
              <a:rPr lang="en-US" sz="1800" b="1" cap="none" dirty="0" smtClean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en-US" sz="1800" cap="none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1800" cap="none" dirty="0" smtClean="0">
                <a:solidFill>
                  <a:schemeClr val="tx1"/>
                </a:solidFill>
                <a:cs typeface="Arial"/>
              </a:rPr>
            </a:br>
            <a:endParaRPr lang="en-US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6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762500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 : coins arrondis 8">
            <a:extLst>
              <a:ext uri="{FF2B5EF4-FFF2-40B4-BE49-F238E27FC236}">
                <a16:creationId xmlns="" xmlns:a16="http://schemas.microsoft.com/office/drawing/2014/main" id="{7BA6BF63-5AF6-6524-D3D8-C64003C3F8FB}"/>
              </a:ext>
            </a:extLst>
          </p:cNvPr>
          <p:cNvSpPr/>
          <p:nvPr/>
        </p:nvSpPr>
        <p:spPr>
          <a:xfrm>
            <a:off x="1554853" y="1987589"/>
            <a:ext cx="735860" cy="174303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308566" y="3917990"/>
            <a:ext cx="4115447" cy="1807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Alt Kriter 4.2: </a:t>
            </a:r>
            <a:endParaRPr lang="tr-T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İletişim ve Satış</a:t>
            </a:r>
            <a:endParaRPr lang="tr-TR" b="1" dirty="0">
              <a:solidFill>
                <a:schemeClr val="tx1"/>
              </a:solidFill>
              <a:cs typeface="Rubik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4986367" y="1688346"/>
            <a:ext cx="6786501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tr-TR" sz="1800" u="sng" cap="none" dirty="0" smtClean="0">
                <a:solidFill>
                  <a:schemeClr val="tx1"/>
                </a:solidFill>
              </a:rPr>
              <a:t>Bu Alt Kriterde Ele Alınabilecek Konulara Örnekler:</a:t>
            </a:r>
            <a:br>
              <a:rPr lang="tr-TR" sz="1800" u="sng" cap="none" dirty="0" smtClean="0">
                <a:solidFill>
                  <a:schemeClr val="tx1"/>
                </a:solidFill>
              </a:rPr>
            </a:br>
            <a:r>
              <a:rPr lang="tr-TR" sz="1800" u="sng" cap="none" dirty="0" smtClean="0"/>
              <a:t/>
            </a:r>
            <a:br>
              <a:rPr lang="tr-TR" sz="1800" u="sng" cap="none" dirty="0" smtClean="0"/>
            </a:br>
            <a:r>
              <a:rPr lang="tr-TR" sz="1800" cap="none" dirty="0" smtClean="0"/>
              <a:t/>
            </a:r>
            <a:br>
              <a:rPr lang="tr-TR" sz="1800" cap="none" dirty="0" smtClean="0"/>
            </a:br>
            <a:r>
              <a:rPr lang="tr-TR" sz="1800" cap="none" dirty="0" smtClean="0">
                <a:solidFill>
                  <a:srgbClr val="000000"/>
                </a:solidFill>
              </a:rPr>
              <a:t>Kuruluşun mevcut ve gelecekteki müşteriler için bir pazarlama ve iletişim stratejisi ve planları vardır.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değer önermesinin faydalarının iletişimini yapar. 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Kuruluş, seçili hedef gruplarla veya daha geniş kitlelerle iletişim kurmak için uygun ağları, etkileyicileri (etkili kişileri) ve marka elçilerini kullanır. </a:t>
            </a: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r>
              <a:rPr lang="en-US" sz="1800" cap="none" dirty="0" smtClean="0">
                <a:solidFill>
                  <a:srgbClr val="000000"/>
                </a:solidFill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</a:rPr>
            </a:br>
            <a:endParaRPr lang="en-US" sz="1800" cap="none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5" y="1991497"/>
            <a:ext cx="4243431" cy="1720839"/>
          </a:xfrm>
          <a:prstGeom prst="rect">
            <a:avLst/>
          </a:prstGeom>
        </p:spPr>
      </p:pic>
      <p:sp>
        <p:nvSpPr>
          <p:cNvPr id="6" name="Rectangle : coins arrondis 8">
            <a:extLst>
              <a:ext uri="{FF2B5EF4-FFF2-40B4-BE49-F238E27FC236}">
                <a16:creationId xmlns="" xmlns:a16="http://schemas.microsoft.com/office/drawing/2014/main" id="{5520B457-2137-594C-8F43-BE05D28FEFF3}"/>
              </a:ext>
            </a:extLst>
          </p:cNvPr>
          <p:cNvSpPr/>
          <p:nvPr/>
        </p:nvSpPr>
        <p:spPr>
          <a:xfrm>
            <a:off x="2299571" y="1987588"/>
            <a:ext cx="735860" cy="174303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9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5" y="1991497"/>
            <a:ext cx="4243431" cy="1720839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22843" y="3657092"/>
            <a:ext cx="4208151" cy="215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Alt Kriter 4.3: </a:t>
            </a:r>
            <a:endParaRPr lang="tr-T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Değeri Sunma</a:t>
            </a:r>
            <a:endParaRPr lang="fr-FR" b="1" dirty="0" smtClean="0">
              <a:solidFill>
                <a:schemeClr val="tx1"/>
              </a:solidFill>
              <a:cs typeface="Rubik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4925756" y="1500981"/>
            <a:ext cx="6728362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tr-TR" sz="1800" u="sng" cap="none" dirty="0" smtClean="0">
                <a:solidFill>
                  <a:schemeClr val="tx1"/>
                </a:solidFill>
              </a:rPr>
              <a:t>Bu Alt Kriterde Ele Alınabilecek Konulara Örnekler:</a:t>
            </a:r>
            <a:br>
              <a:rPr lang="tr-TR" sz="1800" u="sng" cap="none" dirty="0" smtClean="0">
                <a:solidFill>
                  <a:schemeClr val="tx1"/>
                </a:solidFill>
              </a:rPr>
            </a:br>
            <a:r>
              <a:rPr lang="tr-TR" sz="1800" cap="none" dirty="0" smtClean="0"/>
              <a:t/>
            </a:r>
            <a:br>
              <a:rPr lang="tr-TR" sz="1800" cap="none" dirty="0" smtClean="0"/>
            </a:br>
            <a:r>
              <a:rPr lang="tr-TR" sz="1800" cap="none" dirty="0" smtClean="0"/>
              <a:t/>
            </a:r>
            <a:br>
              <a:rPr lang="tr-TR" sz="1800" cap="none" dirty="0" smtClean="0"/>
            </a:br>
            <a:r>
              <a:rPr lang="tr-TR" sz="1800" cap="none" dirty="0" smtClean="0">
                <a:solidFill>
                  <a:srgbClr val="000000"/>
                </a:solidFill>
              </a:rPr>
              <a:t>Kuruluş, amacı ve stratejisi doğrultusunda müşterilerine sürdürülebilir değer sunar. 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Kuruluşun ürünleri/hizmetleri/çözümleri amaca uygundur ve müşteri beklentilerini karşılar veya aşar. 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Kuruluş, değer zinciri boyunca etik ve sürdürülebilirlik ilkelerini uygular.</a:t>
            </a:r>
            <a:r>
              <a:rPr lang="tr-TR" sz="1800" b="1" cap="none" dirty="0" smtClean="0">
                <a:solidFill>
                  <a:srgbClr val="000000"/>
                </a:solidFill>
                <a:latin typeface="Segoe UI" panose="020B0502040204020203" pitchFamily="34" charset="0"/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tr-TR" sz="1800" cap="none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tr-TR" sz="1800" cap="none" dirty="0" smtClean="0">
                <a:solidFill>
                  <a:schemeClr val="tx1"/>
                </a:solidFill>
                <a:cs typeface="Arial"/>
              </a:rPr>
            </a:br>
            <a:endParaRPr lang="tr-TR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5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762500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8">
            <a:extLst>
              <a:ext uri="{FF2B5EF4-FFF2-40B4-BE49-F238E27FC236}">
                <a16:creationId xmlns="" xmlns:a16="http://schemas.microsoft.com/office/drawing/2014/main" id="{381123DA-8768-B14B-BAB6-B54147E88482}"/>
              </a:ext>
            </a:extLst>
          </p:cNvPr>
          <p:cNvSpPr/>
          <p:nvPr/>
        </p:nvSpPr>
        <p:spPr>
          <a:xfrm>
            <a:off x="3044288" y="1987588"/>
            <a:ext cx="735860" cy="174303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5" y="1991497"/>
            <a:ext cx="4243431" cy="1720839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380704" y="3917990"/>
            <a:ext cx="4178655" cy="165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Alt Kriter 4.4: </a:t>
            </a:r>
            <a:endParaRPr lang="tr-T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Toplam Deneyim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4997392" y="1500981"/>
            <a:ext cx="6781654" cy="445928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tr-TR" sz="1800" u="sng" cap="none" dirty="0" smtClean="0">
                <a:solidFill>
                  <a:schemeClr val="tx1"/>
                </a:solidFill>
              </a:rPr>
              <a:t>Bu Alt Kriterde Ele Alınabilecek Konulara Örnekler </a:t>
            </a:r>
            <a:r>
              <a:rPr lang="en-US" sz="1800" u="sng" cap="none" dirty="0" smtClean="0">
                <a:solidFill>
                  <a:schemeClr val="tx1"/>
                </a:solidFill>
              </a:rPr>
              <a:t>:</a:t>
            </a:r>
            <a:br>
              <a:rPr lang="en-US" sz="1800" u="sng" cap="none" dirty="0" smtClean="0">
                <a:solidFill>
                  <a:schemeClr val="tx1"/>
                </a:solidFill>
              </a:rPr>
            </a:br>
            <a:r>
              <a:rPr lang="en-US" sz="1800" u="sng" cap="none" dirty="0" smtClean="0"/>
              <a:t/>
            </a:r>
            <a:br>
              <a:rPr lang="en-US" sz="1800" u="sng" cap="none" dirty="0" smtClean="0"/>
            </a:br>
            <a:r>
              <a:rPr lang="tr-TR" sz="1800" cap="none" dirty="0" smtClean="0"/>
              <a:t/>
            </a:r>
            <a:br>
              <a:rPr lang="tr-TR" sz="1800" cap="none" dirty="0" smtClean="0"/>
            </a:br>
            <a:r>
              <a:rPr lang="tr-TR" sz="1800" cap="none" dirty="0" smtClean="0">
                <a:solidFill>
                  <a:srgbClr val="000000"/>
                </a:solidFill>
              </a:rPr>
              <a:t>Kuruluş, müşteri yolculuğunu ve temas noktalarını açıkça tanımlamıştır.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Kuruluş, müşterilerine kişiselleştirilmiş ürünler/hizmetler/çözümler sunar ve onlara sorumlu kullanımları konusunda tavsiyelerde bulunur.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bir müşteri destek sistemine ve yetkin ön cephe personeline sahiptir.</a:t>
            </a:r>
            <a:r>
              <a:rPr lang="tr-TR" sz="1800" b="1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</a:br>
            <a:r>
              <a:rPr lang="en-US" sz="1800" cap="none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1800" cap="none" dirty="0" smtClean="0">
                <a:solidFill>
                  <a:schemeClr val="tx1"/>
                </a:solidFill>
                <a:cs typeface="Arial"/>
              </a:rPr>
            </a:br>
            <a:endParaRPr lang="en-US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5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762500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8">
            <a:extLst>
              <a:ext uri="{FF2B5EF4-FFF2-40B4-BE49-F238E27FC236}">
                <a16:creationId xmlns="" xmlns:a16="http://schemas.microsoft.com/office/drawing/2014/main" id="{03AC00C1-7D3E-8F9E-830C-323848BD90AB}"/>
              </a:ext>
            </a:extLst>
          </p:cNvPr>
          <p:cNvSpPr/>
          <p:nvPr/>
        </p:nvSpPr>
        <p:spPr>
          <a:xfrm>
            <a:off x="3774914" y="1985198"/>
            <a:ext cx="735860" cy="174303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5. Performans ve Dönüşüm Yönetimi - Tanım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Bu kriter, kurumun hem bugünkü performansını yönetme hem de geleceğin dönüşümüne hazırlanma yeteneğini ölçer.</a:t>
            </a:r>
          </a:p>
          <a:p>
            <a:pPr algn="just"/>
            <a:endParaRPr sz="2400" dirty="0"/>
          </a:p>
          <a:p>
            <a:pPr algn="just"/>
            <a:r>
              <a:rPr sz="2400" dirty="0" smtClean="0"/>
              <a:t>Yenilikçilik</a:t>
            </a:r>
            <a:r>
              <a:rPr sz="2400" dirty="0"/>
              <a:t>, dijitalleşme ve çeviklik ön plandadır.</a:t>
            </a:r>
          </a:p>
          <a:p>
            <a:pPr algn="just"/>
            <a:r>
              <a:rPr sz="2400" dirty="0" smtClean="0"/>
              <a:t>Performans </a:t>
            </a:r>
            <a:r>
              <a:rPr sz="2400" dirty="0"/>
              <a:t>yönetimi ölçülebilir hedeflerle desteklenmelidir.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5. Performans ve Dönüşüm Yönetimi - Uygulama Örnekleri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 smtClean="0"/>
              <a:t>Dijital </a:t>
            </a:r>
            <a:r>
              <a:rPr sz="2400" dirty="0"/>
              <a:t>dönüşüm stratejisinin hazırlanması.</a:t>
            </a:r>
          </a:p>
          <a:p>
            <a:pPr algn="just"/>
            <a:r>
              <a:rPr sz="2400" dirty="0" smtClean="0"/>
              <a:t>Veri </a:t>
            </a:r>
            <a:r>
              <a:rPr sz="2400" dirty="0"/>
              <a:t>temelli karar verme sistemlerinin kurulması.</a:t>
            </a:r>
          </a:p>
          <a:p>
            <a:pPr algn="just"/>
            <a:r>
              <a:rPr sz="2400" dirty="0" smtClean="0"/>
              <a:t>Sürekli </a:t>
            </a:r>
            <a:r>
              <a:rPr sz="2400" dirty="0"/>
              <a:t>iyileştirme kültürünün yaygınlaştırılması.</a:t>
            </a:r>
          </a:p>
          <a:p>
            <a:pPr algn="just"/>
            <a:r>
              <a:rPr sz="2400" dirty="0" smtClean="0"/>
              <a:t>İç </a:t>
            </a:r>
            <a:r>
              <a:rPr lang="tr-TR" sz="2400" dirty="0" smtClean="0"/>
              <a:t>kontrol </a:t>
            </a:r>
            <a:r>
              <a:rPr sz="2400" dirty="0" smtClean="0"/>
              <a:t>ve </a:t>
            </a:r>
            <a:r>
              <a:rPr sz="2400" dirty="0"/>
              <a:t>özdeğerlendirme döngülerinin sistematikleştirilmesi.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3" y="2088089"/>
            <a:ext cx="3224203" cy="3199009"/>
          </a:xfrm>
          <a:prstGeom prst="rect">
            <a:avLst/>
          </a:prstGeom>
        </p:spPr>
      </p:pic>
      <p:pic>
        <p:nvPicPr>
          <p:cNvPr id="6" name="Picture 90">
            <a:extLst>
              <a:ext uri="{FF2B5EF4-FFF2-40B4-BE49-F238E27FC236}">
                <a16:creationId xmlns="" xmlns:a16="http://schemas.microsoft.com/office/drawing/2014/main" id="{CFF33101-13E1-8A4B-8D84-C1BC9690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822" y="4999025"/>
            <a:ext cx="330200" cy="292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075514D-06FB-9F37-E7D6-1401E6ADAB24}"/>
              </a:ext>
            </a:extLst>
          </p:cNvPr>
          <p:cNvGrpSpPr/>
          <p:nvPr/>
        </p:nvGrpSpPr>
        <p:grpSpPr>
          <a:xfrm>
            <a:off x="3560922" y="1247930"/>
            <a:ext cx="8283283" cy="4638519"/>
            <a:chOff x="3560922" y="1247930"/>
            <a:chExt cx="8283283" cy="4638519"/>
          </a:xfrm>
        </p:grpSpPr>
        <p:sp>
          <p:nvSpPr>
            <p:cNvPr id="8" name="Freeform: Shape 8">
              <a:extLst>
                <a:ext uri="{FF2B5EF4-FFF2-40B4-BE49-F238E27FC236}">
                  <a16:creationId xmlns="" xmlns:a16="http://schemas.microsoft.com/office/drawing/2014/main" id="{17C7FE3F-24F2-0F8C-4687-2D9B151D8506}"/>
                </a:ext>
              </a:extLst>
            </p:cNvPr>
            <p:cNvSpPr/>
            <p:nvPr/>
          </p:nvSpPr>
          <p:spPr>
            <a:xfrm>
              <a:off x="3560922" y="1247930"/>
              <a:ext cx="1617828" cy="4638519"/>
            </a:xfrm>
            <a:custGeom>
              <a:avLst/>
              <a:gdLst>
                <a:gd name="connsiteX0" fmla="*/ 0 w 1617828"/>
                <a:gd name="connsiteY0" fmla="*/ 161783 h 4638519"/>
                <a:gd name="connsiteX1" fmla="*/ 161783 w 1617828"/>
                <a:gd name="connsiteY1" fmla="*/ 0 h 4638519"/>
                <a:gd name="connsiteX2" fmla="*/ 1456045 w 1617828"/>
                <a:gd name="connsiteY2" fmla="*/ 0 h 4638519"/>
                <a:gd name="connsiteX3" fmla="*/ 1617828 w 1617828"/>
                <a:gd name="connsiteY3" fmla="*/ 161783 h 4638519"/>
                <a:gd name="connsiteX4" fmla="*/ 1617828 w 1617828"/>
                <a:gd name="connsiteY4" fmla="*/ 4476736 h 4638519"/>
                <a:gd name="connsiteX5" fmla="*/ 1456045 w 1617828"/>
                <a:gd name="connsiteY5" fmla="*/ 4638519 h 4638519"/>
                <a:gd name="connsiteX6" fmla="*/ 161783 w 1617828"/>
                <a:gd name="connsiteY6" fmla="*/ 4638519 h 4638519"/>
                <a:gd name="connsiteX7" fmla="*/ 0 w 1617828"/>
                <a:gd name="connsiteY7" fmla="*/ 4476736 h 4638519"/>
                <a:gd name="connsiteX8" fmla="*/ 0 w 1617828"/>
                <a:gd name="connsiteY8" fmla="*/ 161783 h 46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828" h="4638519">
                  <a:moveTo>
                    <a:pt x="0" y="161783"/>
                  </a:moveTo>
                  <a:cubicBezTo>
                    <a:pt x="0" y="72433"/>
                    <a:pt x="72433" y="0"/>
                    <a:pt x="161783" y="0"/>
                  </a:cubicBezTo>
                  <a:lnTo>
                    <a:pt x="1456045" y="0"/>
                  </a:lnTo>
                  <a:cubicBezTo>
                    <a:pt x="1545395" y="0"/>
                    <a:pt x="1617828" y="72433"/>
                    <a:pt x="1617828" y="161783"/>
                  </a:cubicBezTo>
                  <a:lnTo>
                    <a:pt x="1617828" y="4476736"/>
                  </a:lnTo>
                  <a:cubicBezTo>
                    <a:pt x="1617828" y="4566086"/>
                    <a:pt x="1545395" y="4638519"/>
                    <a:pt x="1456045" y="4638519"/>
                  </a:cubicBezTo>
                  <a:lnTo>
                    <a:pt x="161783" y="4638519"/>
                  </a:lnTo>
                  <a:cubicBezTo>
                    <a:pt x="72433" y="4638519"/>
                    <a:pt x="0" y="4566086"/>
                    <a:pt x="0" y="4476736"/>
                  </a:cubicBezTo>
                  <a:lnTo>
                    <a:pt x="0" y="16178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940752" rIns="85344" bIns="1013047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>Alt Kriter 5.1</a:t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200" b="1" kern="1200" dirty="0">
                  <a:latin typeface="Rubik" pitchFamily="2" charset="-79"/>
                  <a:cs typeface="Rubik" pitchFamily="2" charset="-79"/>
                </a:rPr>
                <a:t>Performans Yönetimi</a:t>
              </a: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200" kern="1200" dirty="0">
                  <a:latin typeface="Rubik" pitchFamily="2" charset="-79"/>
                  <a:cs typeface="Rubik" pitchFamily="2" charset="-79"/>
                </a:rPr>
                <a:t>Performansı nasıl yönlendiriyoruz?</a:t>
              </a:r>
              <a:endParaRPr lang="x-none" sz="1200" kern="12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9" name="Oval 8" descr="Presentation with bar chart with solid fill">
              <a:extLst>
                <a:ext uri="{FF2B5EF4-FFF2-40B4-BE49-F238E27FC236}">
                  <a16:creationId xmlns="" xmlns:a16="http://schemas.microsoft.com/office/drawing/2014/main" id="{05EE81ED-CC55-CACE-0A2C-2622A1E56CBF}"/>
                </a:ext>
              </a:extLst>
            </p:cNvPr>
            <p:cNvSpPr/>
            <p:nvPr/>
          </p:nvSpPr>
          <p:spPr>
            <a:xfrm>
              <a:off x="3609456" y="1526241"/>
              <a:ext cx="1520759" cy="1544627"/>
            </a:xfrm>
            <a:prstGeom prst="ellipse">
              <a:avLst/>
            </a:pr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="" xmlns:a16="http://schemas.microsoft.com/office/drawing/2014/main" id="{69602761-7B92-FDA9-2542-39F4F4F7661F}"/>
                </a:ext>
              </a:extLst>
            </p:cNvPr>
            <p:cNvSpPr/>
            <p:nvPr/>
          </p:nvSpPr>
          <p:spPr>
            <a:xfrm>
              <a:off x="5227285" y="1247930"/>
              <a:ext cx="1617828" cy="4638519"/>
            </a:xfrm>
            <a:custGeom>
              <a:avLst/>
              <a:gdLst>
                <a:gd name="connsiteX0" fmla="*/ 0 w 1617828"/>
                <a:gd name="connsiteY0" fmla="*/ 161783 h 4638519"/>
                <a:gd name="connsiteX1" fmla="*/ 161783 w 1617828"/>
                <a:gd name="connsiteY1" fmla="*/ 0 h 4638519"/>
                <a:gd name="connsiteX2" fmla="*/ 1456045 w 1617828"/>
                <a:gd name="connsiteY2" fmla="*/ 0 h 4638519"/>
                <a:gd name="connsiteX3" fmla="*/ 1617828 w 1617828"/>
                <a:gd name="connsiteY3" fmla="*/ 161783 h 4638519"/>
                <a:gd name="connsiteX4" fmla="*/ 1617828 w 1617828"/>
                <a:gd name="connsiteY4" fmla="*/ 4476736 h 4638519"/>
                <a:gd name="connsiteX5" fmla="*/ 1456045 w 1617828"/>
                <a:gd name="connsiteY5" fmla="*/ 4638519 h 4638519"/>
                <a:gd name="connsiteX6" fmla="*/ 161783 w 1617828"/>
                <a:gd name="connsiteY6" fmla="*/ 4638519 h 4638519"/>
                <a:gd name="connsiteX7" fmla="*/ 0 w 1617828"/>
                <a:gd name="connsiteY7" fmla="*/ 4476736 h 4638519"/>
                <a:gd name="connsiteX8" fmla="*/ 0 w 1617828"/>
                <a:gd name="connsiteY8" fmla="*/ 161783 h 46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828" h="4638519">
                  <a:moveTo>
                    <a:pt x="0" y="161783"/>
                  </a:moveTo>
                  <a:cubicBezTo>
                    <a:pt x="0" y="72433"/>
                    <a:pt x="72433" y="0"/>
                    <a:pt x="161783" y="0"/>
                  </a:cubicBezTo>
                  <a:lnTo>
                    <a:pt x="1456045" y="0"/>
                  </a:lnTo>
                  <a:cubicBezTo>
                    <a:pt x="1545395" y="0"/>
                    <a:pt x="1617828" y="72433"/>
                    <a:pt x="1617828" y="161783"/>
                  </a:cubicBezTo>
                  <a:lnTo>
                    <a:pt x="1617828" y="4476736"/>
                  </a:lnTo>
                  <a:cubicBezTo>
                    <a:pt x="1617828" y="4566086"/>
                    <a:pt x="1545395" y="4638519"/>
                    <a:pt x="1456045" y="4638519"/>
                  </a:cubicBezTo>
                  <a:lnTo>
                    <a:pt x="161783" y="4638519"/>
                  </a:lnTo>
                  <a:cubicBezTo>
                    <a:pt x="72433" y="4638519"/>
                    <a:pt x="0" y="4566086"/>
                    <a:pt x="0" y="4476736"/>
                  </a:cubicBezTo>
                  <a:lnTo>
                    <a:pt x="0" y="16178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940752" rIns="85344" bIns="1013047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>Alt Kriter 5.2</a:t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200" b="1" kern="1200" dirty="0">
                  <a:latin typeface="Rubik" pitchFamily="2" charset="-79"/>
                  <a:cs typeface="Rubik" pitchFamily="2" charset="-79"/>
                </a:rPr>
                <a:t>Gelecek için Dönüşüm</a:t>
              </a: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200" kern="1200" dirty="0">
                  <a:latin typeface="Rubik" pitchFamily="2" charset="-79"/>
                  <a:cs typeface="Rubik" pitchFamily="2" charset="-79"/>
                </a:rPr>
                <a:t>Kuruluşumuzu geleceğe nasıl dönüştürebiliriz?</a:t>
              </a:r>
              <a:endParaRPr lang="x-none" sz="1200" kern="12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1" name="Oval 10" descr="Shuffle outline">
              <a:extLst>
                <a:ext uri="{FF2B5EF4-FFF2-40B4-BE49-F238E27FC236}">
                  <a16:creationId xmlns="" xmlns:a16="http://schemas.microsoft.com/office/drawing/2014/main" id="{0E5D4131-91AA-BD8A-8C1E-FD587C11A9AA}"/>
                </a:ext>
              </a:extLst>
            </p:cNvPr>
            <p:cNvSpPr/>
            <p:nvPr/>
          </p:nvSpPr>
          <p:spPr>
            <a:xfrm>
              <a:off x="5275820" y="1526241"/>
              <a:ext cx="1520759" cy="1544627"/>
            </a:xfrm>
            <a:prstGeom prst="ellipse">
              <a:avLst/>
            </a:pr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="" xmlns:a16="http://schemas.microsoft.com/office/drawing/2014/main" id="{295B5562-3730-BA41-D92E-1CC2B9B3B88E}"/>
                </a:ext>
              </a:extLst>
            </p:cNvPr>
            <p:cNvSpPr/>
            <p:nvPr/>
          </p:nvSpPr>
          <p:spPr>
            <a:xfrm>
              <a:off x="6893649" y="1247930"/>
              <a:ext cx="1617828" cy="4638519"/>
            </a:xfrm>
            <a:custGeom>
              <a:avLst/>
              <a:gdLst>
                <a:gd name="connsiteX0" fmla="*/ 0 w 1617828"/>
                <a:gd name="connsiteY0" fmla="*/ 161783 h 4638519"/>
                <a:gd name="connsiteX1" fmla="*/ 161783 w 1617828"/>
                <a:gd name="connsiteY1" fmla="*/ 0 h 4638519"/>
                <a:gd name="connsiteX2" fmla="*/ 1456045 w 1617828"/>
                <a:gd name="connsiteY2" fmla="*/ 0 h 4638519"/>
                <a:gd name="connsiteX3" fmla="*/ 1617828 w 1617828"/>
                <a:gd name="connsiteY3" fmla="*/ 161783 h 4638519"/>
                <a:gd name="connsiteX4" fmla="*/ 1617828 w 1617828"/>
                <a:gd name="connsiteY4" fmla="*/ 4476736 h 4638519"/>
                <a:gd name="connsiteX5" fmla="*/ 1456045 w 1617828"/>
                <a:gd name="connsiteY5" fmla="*/ 4638519 h 4638519"/>
                <a:gd name="connsiteX6" fmla="*/ 161783 w 1617828"/>
                <a:gd name="connsiteY6" fmla="*/ 4638519 h 4638519"/>
                <a:gd name="connsiteX7" fmla="*/ 0 w 1617828"/>
                <a:gd name="connsiteY7" fmla="*/ 4476736 h 4638519"/>
                <a:gd name="connsiteX8" fmla="*/ 0 w 1617828"/>
                <a:gd name="connsiteY8" fmla="*/ 161783 h 46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828" h="4638519">
                  <a:moveTo>
                    <a:pt x="0" y="161783"/>
                  </a:moveTo>
                  <a:cubicBezTo>
                    <a:pt x="0" y="72433"/>
                    <a:pt x="72433" y="0"/>
                    <a:pt x="161783" y="0"/>
                  </a:cubicBezTo>
                  <a:lnTo>
                    <a:pt x="1456045" y="0"/>
                  </a:lnTo>
                  <a:cubicBezTo>
                    <a:pt x="1545395" y="0"/>
                    <a:pt x="1617828" y="72433"/>
                    <a:pt x="1617828" y="161783"/>
                  </a:cubicBezTo>
                  <a:lnTo>
                    <a:pt x="1617828" y="4476736"/>
                  </a:lnTo>
                  <a:cubicBezTo>
                    <a:pt x="1617828" y="4566086"/>
                    <a:pt x="1545395" y="4638519"/>
                    <a:pt x="1456045" y="4638519"/>
                  </a:cubicBezTo>
                  <a:lnTo>
                    <a:pt x="161783" y="4638519"/>
                  </a:lnTo>
                  <a:cubicBezTo>
                    <a:pt x="72433" y="4638519"/>
                    <a:pt x="0" y="4566086"/>
                    <a:pt x="0" y="4476736"/>
                  </a:cubicBezTo>
                  <a:lnTo>
                    <a:pt x="0" y="16178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940752" rIns="85344" bIns="1013047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>Alt Kriter 5.3</a:t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200" b="1" dirty="0">
                  <a:latin typeface="Rubik" pitchFamily="2" charset="-79"/>
                  <a:cs typeface="Rubik" pitchFamily="2" charset="-79"/>
                </a:rPr>
                <a:t>İnovasyon ve Teknoloji</a:t>
              </a: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200" kern="1200" dirty="0">
                  <a:latin typeface="Rubik" pitchFamily="2" charset="-79"/>
                  <a:cs typeface="Rubik" pitchFamily="2" charset="-79"/>
                </a:rPr>
                <a:t>İnovasyonu ve teknolojiyi nasıl yönlendiririz?</a:t>
              </a:r>
              <a:endParaRPr lang="x-none" sz="1200" kern="12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3" name="Oval 12" descr="Lightbulb with solid fill">
              <a:extLst>
                <a:ext uri="{FF2B5EF4-FFF2-40B4-BE49-F238E27FC236}">
                  <a16:creationId xmlns="" xmlns:a16="http://schemas.microsoft.com/office/drawing/2014/main" id="{69946D61-94EC-1CE7-8782-5EBF868400E6}"/>
                </a:ext>
              </a:extLst>
            </p:cNvPr>
            <p:cNvSpPr/>
            <p:nvPr/>
          </p:nvSpPr>
          <p:spPr>
            <a:xfrm>
              <a:off x="6942184" y="1526241"/>
              <a:ext cx="1520759" cy="1544627"/>
            </a:xfrm>
            <a:prstGeom prst="ellipse">
              <a:avLst/>
            </a:pr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="" xmlns:a16="http://schemas.microsoft.com/office/drawing/2014/main" id="{F8DA1A31-84B1-8DD0-5173-75535C64A71F}"/>
                </a:ext>
              </a:extLst>
            </p:cNvPr>
            <p:cNvSpPr/>
            <p:nvPr/>
          </p:nvSpPr>
          <p:spPr>
            <a:xfrm>
              <a:off x="8560013" y="1247930"/>
              <a:ext cx="1617828" cy="4638519"/>
            </a:xfrm>
            <a:custGeom>
              <a:avLst/>
              <a:gdLst>
                <a:gd name="connsiteX0" fmla="*/ 0 w 1617828"/>
                <a:gd name="connsiteY0" fmla="*/ 161783 h 4638519"/>
                <a:gd name="connsiteX1" fmla="*/ 161783 w 1617828"/>
                <a:gd name="connsiteY1" fmla="*/ 0 h 4638519"/>
                <a:gd name="connsiteX2" fmla="*/ 1456045 w 1617828"/>
                <a:gd name="connsiteY2" fmla="*/ 0 h 4638519"/>
                <a:gd name="connsiteX3" fmla="*/ 1617828 w 1617828"/>
                <a:gd name="connsiteY3" fmla="*/ 161783 h 4638519"/>
                <a:gd name="connsiteX4" fmla="*/ 1617828 w 1617828"/>
                <a:gd name="connsiteY4" fmla="*/ 4476736 h 4638519"/>
                <a:gd name="connsiteX5" fmla="*/ 1456045 w 1617828"/>
                <a:gd name="connsiteY5" fmla="*/ 4638519 h 4638519"/>
                <a:gd name="connsiteX6" fmla="*/ 161783 w 1617828"/>
                <a:gd name="connsiteY6" fmla="*/ 4638519 h 4638519"/>
                <a:gd name="connsiteX7" fmla="*/ 0 w 1617828"/>
                <a:gd name="connsiteY7" fmla="*/ 4476736 h 4638519"/>
                <a:gd name="connsiteX8" fmla="*/ 0 w 1617828"/>
                <a:gd name="connsiteY8" fmla="*/ 161783 h 46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828" h="4638519">
                  <a:moveTo>
                    <a:pt x="0" y="161783"/>
                  </a:moveTo>
                  <a:cubicBezTo>
                    <a:pt x="0" y="72433"/>
                    <a:pt x="72433" y="0"/>
                    <a:pt x="161783" y="0"/>
                  </a:cubicBezTo>
                  <a:lnTo>
                    <a:pt x="1456045" y="0"/>
                  </a:lnTo>
                  <a:cubicBezTo>
                    <a:pt x="1545395" y="0"/>
                    <a:pt x="1617828" y="72433"/>
                    <a:pt x="1617828" y="161783"/>
                  </a:cubicBezTo>
                  <a:lnTo>
                    <a:pt x="1617828" y="4476736"/>
                  </a:lnTo>
                  <a:cubicBezTo>
                    <a:pt x="1617828" y="4566086"/>
                    <a:pt x="1545395" y="4638519"/>
                    <a:pt x="1456045" y="4638519"/>
                  </a:cubicBezTo>
                  <a:lnTo>
                    <a:pt x="161783" y="4638519"/>
                  </a:lnTo>
                  <a:cubicBezTo>
                    <a:pt x="72433" y="4638519"/>
                    <a:pt x="0" y="4566086"/>
                    <a:pt x="0" y="4476736"/>
                  </a:cubicBezTo>
                  <a:lnTo>
                    <a:pt x="0" y="16178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940752" rIns="85344" bIns="1013047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>Alt Kriter 5.4</a:t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200" b="1" kern="1200" dirty="0">
                  <a:latin typeface="Rubik" pitchFamily="2" charset="-79"/>
                  <a:cs typeface="Rubik" pitchFamily="2" charset="-79"/>
                </a:rPr>
                <a:t>Veriye Dayalı İçgörüler ve Bilgi </a:t>
              </a:r>
              <a:r>
                <a:rPr lang="tr-TR" sz="1200" b="1" dirty="0">
                  <a:latin typeface="Rubik" pitchFamily="2" charset="-79"/>
                  <a:cs typeface="Rubik" pitchFamily="2" charset="-79"/>
                </a:rPr>
                <a:t>Birikimi</a:t>
              </a: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200" kern="1200" dirty="0">
                  <a:latin typeface="Rubik" pitchFamily="2" charset="-79"/>
                  <a:cs typeface="Rubik" pitchFamily="2" charset="-79"/>
                </a:rPr>
                <a:t>Veriye dayalı içgörülerden </a:t>
              </a:r>
              <a:r>
                <a:rPr lang="tr-TR" sz="1200" dirty="0">
                  <a:latin typeface="Rubik" pitchFamily="2" charset="-79"/>
                  <a:cs typeface="Rubik" pitchFamily="2" charset="-79"/>
                </a:rPr>
                <a:t>ve bilgi birikiminden nasıl </a:t>
              </a:r>
              <a:r>
                <a:rPr lang="tr-TR" sz="1200" kern="1200" dirty="0">
                  <a:latin typeface="Rubik" pitchFamily="2" charset="-79"/>
                  <a:cs typeface="Rubik" pitchFamily="2" charset="-79"/>
                </a:rPr>
                <a:t>yararlanırız?</a:t>
              </a:r>
            </a:p>
          </p:txBody>
        </p:sp>
        <p:sp>
          <p:nvSpPr>
            <p:cNvPr id="15" name="Oval 14" descr="Target with solid fill">
              <a:extLst>
                <a:ext uri="{FF2B5EF4-FFF2-40B4-BE49-F238E27FC236}">
                  <a16:creationId xmlns="" xmlns:a16="http://schemas.microsoft.com/office/drawing/2014/main" id="{6CBFBB3B-6EE7-1CF0-6760-41D6F983D3F4}"/>
                </a:ext>
              </a:extLst>
            </p:cNvPr>
            <p:cNvSpPr/>
            <p:nvPr/>
          </p:nvSpPr>
          <p:spPr>
            <a:xfrm>
              <a:off x="8608548" y="1526241"/>
              <a:ext cx="1520759" cy="1544627"/>
            </a:xfrm>
            <a:prstGeom prst="ellipse">
              <a:avLst/>
            </a:pr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="" xmlns:a16="http://schemas.microsoft.com/office/drawing/2014/main" id="{FD1FEAC4-ADAE-5348-3779-10D7ECA2A947}"/>
                </a:ext>
              </a:extLst>
            </p:cNvPr>
            <p:cNvSpPr/>
            <p:nvPr/>
          </p:nvSpPr>
          <p:spPr>
            <a:xfrm>
              <a:off x="10226377" y="1247930"/>
              <a:ext cx="1617828" cy="4638519"/>
            </a:xfrm>
            <a:custGeom>
              <a:avLst/>
              <a:gdLst>
                <a:gd name="connsiteX0" fmla="*/ 0 w 1617828"/>
                <a:gd name="connsiteY0" fmla="*/ 161783 h 4638519"/>
                <a:gd name="connsiteX1" fmla="*/ 161783 w 1617828"/>
                <a:gd name="connsiteY1" fmla="*/ 0 h 4638519"/>
                <a:gd name="connsiteX2" fmla="*/ 1456045 w 1617828"/>
                <a:gd name="connsiteY2" fmla="*/ 0 h 4638519"/>
                <a:gd name="connsiteX3" fmla="*/ 1617828 w 1617828"/>
                <a:gd name="connsiteY3" fmla="*/ 161783 h 4638519"/>
                <a:gd name="connsiteX4" fmla="*/ 1617828 w 1617828"/>
                <a:gd name="connsiteY4" fmla="*/ 4476736 h 4638519"/>
                <a:gd name="connsiteX5" fmla="*/ 1456045 w 1617828"/>
                <a:gd name="connsiteY5" fmla="*/ 4638519 h 4638519"/>
                <a:gd name="connsiteX6" fmla="*/ 161783 w 1617828"/>
                <a:gd name="connsiteY6" fmla="*/ 4638519 h 4638519"/>
                <a:gd name="connsiteX7" fmla="*/ 0 w 1617828"/>
                <a:gd name="connsiteY7" fmla="*/ 4476736 h 4638519"/>
                <a:gd name="connsiteX8" fmla="*/ 0 w 1617828"/>
                <a:gd name="connsiteY8" fmla="*/ 161783 h 46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828" h="4638519">
                  <a:moveTo>
                    <a:pt x="0" y="161783"/>
                  </a:moveTo>
                  <a:cubicBezTo>
                    <a:pt x="0" y="72433"/>
                    <a:pt x="72433" y="0"/>
                    <a:pt x="161783" y="0"/>
                  </a:cubicBezTo>
                  <a:lnTo>
                    <a:pt x="1456045" y="0"/>
                  </a:lnTo>
                  <a:cubicBezTo>
                    <a:pt x="1545395" y="0"/>
                    <a:pt x="1617828" y="72433"/>
                    <a:pt x="1617828" y="161783"/>
                  </a:cubicBezTo>
                  <a:lnTo>
                    <a:pt x="1617828" y="4476736"/>
                  </a:lnTo>
                  <a:cubicBezTo>
                    <a:pt x="1617828" y="4566086"/>
                    <a:pt x="1545395" y="4638519"/>
                    <a:pt x="1456045" y="4638519"/>
                  </a:cubicBezTo>
                  <a:lnTo>
                    <a:pt x="161783" y="4638519"/>
                  </a:lnTo>
                  <a:cubicBezTo>
                    <a:pt x="72433" y="4638519"/>
                    <a:pt x="0" y="4566086"/>
                    <a:pt x="0" y="4476736"/>
                  </a:cubicBezTo>
                  <a:lnTo>
                    <a:pt x="0" y="16178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940752" rIns="85344" bIns="1013047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>Alt Kriter 5.5</a:t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b="1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200" b="1" kern="1200" dirty="0">
                  <a:latin typeface="Rubik" pitchFamily="2" charset="-79"/>
                  <a:cs typeface="Rubik" pitchFamily="2" charset="-79"/>
                </a:rPr>
                <a:t>Varlıklar ve Kaynaklar</a:t>
              </a:r>
              <a:r>
                <a:rPr lang="en-GB" sz="12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2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2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200" kern="1200" dirty="0">
                  <a:latin typeface="Rubik" pitchFamily="2" charset="-79"/>
                  <a:cs typeface="Rubik" pitchFamily="2" charset="-79"/>
                </a:rPr>
                <a:t>Varlıklarımızı ve kaynaklarımızı nasıl yönetiyoruz?</a:t>
              </a:r>
            </a:p>
          </p:txBody>
        </p:sp>
        <p:sp>
          <p:nvSpPr>
            <p:cNvPr id="17" name="Oval 16" descr="Network with solid fill">
              <a:extLst>
                <a:ext uri="{FF2B5EF4-FFF2-40B4-BE49-F238E27FC236}">
                  <a16:creationId xmlns="" xmlns:a16="http://schemas.microsoft.com/office/drawing/2014/main" id="{8837CB37-8E7C-FA57-78D2-91AF3A7A9A02}"/>
                </a:ext>
              </a:extLst>
            </p:cNvPr>
            <p:cNvSpPr/>
            <p:nvPr/>
          </p:nvSpPr>
          <p:spPr>
            <a:xfrm>
              <a:off x="10274911" y="1526241"/>
              <a:ext cx="1520759" cy="1544627"/>
            </a:xfrm>
            <a:prstGeom prst="ellipse">
              <a:avLst/>
            </a:pr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/>
            </a:p>
          </p:txBody>
        </p:sp>
      </p:grpSp>
      <p:sp>
        <p:nvSpPr>
          <p:cNvPr id="18" name="Oval 2">
            <a:extLst>
              <a:ext uri="{FF2B5EF4-FFF2-40B4-BE49-F238E27FC236}">
                <a16:creationId xmlns="" xmlns:a16="http://schemas.microsoft.com/office/drawing/2014/main" id="{8EA26A88-0C55-A82D-9915-2F4ABE5D0599}"/>
              </a:ext>
            </a:extLst>
          </p:cNvPr>
          <p:cNvSpPr/>
          <p:nvPr/>
        </p:nvSpPr>
        <p:spPr>
          <a:xfrm>
            <a:off x="2209637" y="4381228"/>
            <a:ext cx="587509" cy="62002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2" y="1895304"/>
            <a:ext cx="4219879" cy="1712794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67232" y="4076562"/>
            <a:ext cx="4419420" cy="1647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Alt </a:t>
            </a:r>
            <a:r>
              <a:rPr lang="tr-TR" sz="2400" dirty="0" smtClean="0">
                <a:solidFill>
                  <a:schemeClr val="tx1"/>
                </a:solidFill>
              </a:rPr>
              <a:t>Kriter</a:t>
            </a:r>
            <a:r>
              <a:rPr lang="en-US" sz="2400" dirty="0" smtClean="0">
                <a:solidFill>
                  <a:schemeClr val="tx1"/>
                </a:solidFill>
              </a:rPr>
              <a:t> 5.1: </a:t>
            </a:r>
            <a:endParaRPr lang="fr-F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Performansa Yön Verme</a:t>
            </a:r>
            <a:endParaRPr lang="fr-FR" b="1" dirty="0" smtClean="0">
              <a:solidFill>
                <a:schemeClr val="tx1"/>
              </a:solidFill>
              <a:cs typeface="Rubik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076837" y="1706469"/>
            <a:ext cx="6819792" cy="399747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tr-TR" sz="1800" u="sng" cap="none" dirty="0" smtClean="0">
                <a:solidFill>
                  <a:schemeClr val="tx1"/>
                </a:solidFill>
              </a:rPr>
              <a:t>Bu Alt Kriterde Ele Alınabilecek Konulara Örnekler:</a:t>
            </a:r>
            <a:br>
              <a:rPr lang="tr-TR" sz="1800" u="sng" cap="none" dirty="0" smtClean="0">
                <a:solidFill>
                  <a:schemeClr val="tx1"/>
                </a:solidFill>
              </a:rPr>
            </a:br>
            <a:r>
              <a:rPr lang="tr-TR" sz="1800" u="sng" cap="none" dirty="0" smtClean="0"/>
              <a:t/>
            </a:r>
            <a:br>
              <a:rPr lang="tr-TR" sz="1800" u="sng" cap="none" dirty="0" smtClean="0"/>
            </a:br>
            <a:r>
              <a:rPr lang="tr-TR" sz="1800" u="sng" cap="none" dirty="0" smtClean="0"/>
              <a:t/>
            </a:r>
            <a:br>
              <a:rPr lang="tr-TR" sz="1800" u="sng" cap="none" dirty="0" smtClean="0"/>
            </a:br>
            <a:r>
              <a:rPr lang="tr-TR" sz="1800" cap="none" dirty="0" smtClean="0">
                <a:solidFill>
                  <a:srgbClr val="000000"/>
                </a:solidFill>
              </a:rPr>
              <a:t>Kuruluş, ilerlemeyi izlemek ve ortaya çıkan temel içgörülere göre hareket etmek için performans yönetim sistemini kullanır. 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Kuruluş, yapılandırılmış süreçler ve proje yönetimi yaklaşımları kullanır.  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Kuruluş, bir kurumsal risk yönetim sistemi uygular.</a:t>
            </a:r>
            <a:endParaRPr lang="en-US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6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762500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 : coins arrondis 10">
            <a:extLst>
              <a:ext uri="{FF2B5EF4-FFF2-40B4-BE49-F238E27FC236}">
                <a16:creationId xmlns="" xmlns:a16="http://schemas.microsoft.com/office/drawing/2014/main" id="{B0D57485-B0E1-BD18-E85A-0B5091900D8F}"/>
              </a:ext>
            </a:extLst>
          </p:cNvPr>
          <p:cNvSpPr/>
          <p:nvPr/>
        </p:nvSpPr>
        <p:spPr>
          <a:xfrm>
            <a:off x="1605117" y="1933154"/>
            <a:ext cx="614208" cy="164703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2" y="1895304"/>
            <a:ext cx="4219879" cy="1712794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08651" y="3710009"/>
            <a:ext cx="4371787" cy="1953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Alt Kriter 5.2: </a:t>
            </a:r>
            <a:endParaRPr lang="tr-T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Gelecek İçin Dönüşüm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199646" y="1500981"/>
            <a:ext cx="6743739" cy="422837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tr-TR" sz="1800" u="sng" cap="none" dirty="0" smtClean="0">
                <a:solidFill>
                  <a:schemeClr val="tx1"/>
                </a:solidFill>
              </a:rPr>
              <a:t>Bu Alt Kriterde Ele Alınabilecek Konulara Örnekler:</a:t>
            </a:r>
            <a:br>
              <a:rPr lang="tr-TR" sz="1800" u="sng" cap="none" dirty="0" smtClean="0">
                <a:solidFill>
                  <a:schemeClr val="tx1"/>
                </a:solidFill>
              </a:rPr>
            </a:br>
            <a:r>
              <a:rPr lang="tr-TR" sz="1800" u="sng" cap="none" dirty="0" smtClean="0"/>
              <a:t/>
            </a:r>
            <a:br>
              <a:rPr lang="tr-TR" sz="1800" u="sng" cap="none" dirty="0" smtClean="0"/>
            </a:br>
            <a:r>
              <a:rPr lang="tr-TR" sz="1800" cap="none" dirty="0" smtClean="0"/>
              <a:t/>
            </a:r>
            <a:br>
              <a:rPr lang="tr-TR" sz="1800" cap="none" dirty="0" smtClean="0"/>
            </a:br>
            <a:r>
              <a:rPr lang="tr-TR" sz="1800" cap="none" dirty="0" smtClean="0">
                <a:solidFill>
                  <a:srgbClr val="000000"/>
                </a:solidFill>
              </a:rPr>
              <a:t>Kuruluş sistematik ve sistemik değişim yönetimi yaklaşımlarını kullanır.</a:t>
            </a: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geleceğe uyum sağlamak için yeni iş modeli alternatiflerini değerlendirir.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yeni çalışma yöntemleri uygular ve değişen ihtiyaçlara göre yeniden yapılanır. 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r>
              <a:rPr lang="tr-TR" sz="1800" b="1" cap="none" dirty="0" smtClean="0">
                <a:solidFill>
                  <a:srgbClr val="000000"/>
                </a:solidFill>
                <a:latin typeface="Segoe UI" panose="020B0502040204020203" pitchFamily="34" charset="0"/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  <a:latin typeface="Segoe UI" panose="020B0502040204020203" pitchFamily="34" charset="0"/>
              </a:rPr>
            </a:br>
            <a:endParaRPr lang="tr-TR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5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910370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10">
            <a:extLst>
              <a:ext uri="{FF2B5EF4-FFF2-40B4-BE49-F238E27FC236}">
                <a16:creationId xmlns="" xmlns:a16="http://schemas.microsoft.com/office/drawing/2014/main" id="{81759273-C7D4-42C8-A5BC-4C20CCC13E50}"/>
              </a:ext>
            </a:extLst>
          </p:cNvPr>
          <p:cNvSpPr/>
          <p:nvPr/>
        </p:nvSpPr>
        <p:spPr>
          <a:xfrm>
            <a:off x="2215598" y="1923215"/>
            <a:ext cx="584752" cy="164703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EFQM </a:t>
            </a:r>
            <a:r>
              <a:rPr lang="tr-TR" cap="none" dirty="0"/>
              <a:t>Modeli ve 7 Kriter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Her bir kriterin alt kriterini açıklarken aşağıdaki sorulara yanıt vermesi beklenmektedir. </a:t>
            </a:r>
          </a:p>
          <a:p>
            <a:pPr lvl="1"/>
            <a:r>
              <a:rPr lang="tr-TR" dirty="0" smtClean="0"/>
              <a:t>Ne Yapıyoruz? </a:t>
            </a:r>
          </a:p>
          <a:p>
            <a:pPr lvl="1"/>
            <a:r>
              <a:rPr lang="tr-TR" dirty="0" smtClean="0"/>
              <a:t>Nasıl Yapıyoruz? </a:t>
            </a:r>
          </a:p>
          <a:p>
            <a:pPr lvl="1"/>
            <a:r>
              <a:rPr lang="tr-TR" dirty="0" smtClean="0"/>
              <a:t>Nasıl Gözden Geçiriyoruz? </a:t>
            </a:r>
          </a:p>
          <a:p>
            <a:pPr lvl="1"/>
            <a:r>
              <a:rPr lang="tr-TR" dirty="0" smtClean="0"/>
              <a:t>Süreç Sahibi Kimler? </a:t>
            </a:r>
          </a:p>
          <a:p>
            <a:pPr lvl="1"/>
            <a:r>
              <a:rPr lang="tr-TR" dirty="0" smtClean="0"/>
              <a:t>Kanıtlarımız Neler? 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7915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2" y="1895304"/>
            <a:ext cx="4219879" cy="1712794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359635" y="3977395"/>
            <a:ext cx="4321339" cy="139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Alt Kriter 5.3: </a:t>
            </a:r>
            <a:endParaRPr lang="tr-T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İnovasyon Ve Teknoloji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219604" y="1736206"/>
            <a:ext cx="6742172" cy="39859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tr-TR" sz="1800" u="sng" cap="none" dirty="0" smtClean="0">
                <a:solidFill>
                  <a:schemeClr val="tx1"/>
                </a:solidFill>
              </a:rPr>
              <a:t>Bu Alt Kriterde Ele Alınabilecek Konulara Örnekler:</a:t>
            </a:r>
            <a:br>
              <a:rPr lang="tr-TR" sz="1800" u="sng" cap="none" dirty="0" smtClean="0">
                <a:solidFill>
                  <a:schemeClr val="tx1"/>
                </a:solidFill>
              </a:rPr>
            </a:br>
            <a:r>
              <a:rPr lang="tr-TR" sz="1800" u="sng" cap="none" dirty="0" smtClean="0"/>
              <a:t/>
            </a:r>
            <a:br>
              <a:rPr lang="tr-TR" sz="1800" u="sng" cap="none" dirty="0" smtClean="0"/>
            </a:br>
            <a:r>
              <a:rPr lang="tr-TR" sz="1800" cap="none" dirty="0" smtClean="0"/>
              <a:t/>
            </a:r>
            <a:br>
              <a:rPr lang="tr-TR" sz="1800" cap="none" dirty="0" smtClean="0"/>
            </a:br>
            <a:r>
              <a:rPr lang="tr-TR" sz="1800" cap="none" dirty="0" smtClean="0">
                <a:solidFill>
                  <a:srgbClr val="000000"/>
                </a:solidFill>
              </a:rPr>
              <a:t>Kuruluş, inovasyon ve teknoloji için yeni fırsatları değerlendirir ve faydalanır.</a:t>
            </a: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Kuruluş, gerektiğinde temel paydaşlarını dahil ederek inovasyonu yönlendirmek için yaklaşımlar kullanır. 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Kuruluş, araştırma ve deneyler için gerekli kaynakları sağlar.</a:t>
            </a:r>
            <a:r>
              <a:rPr lang="tr-TR" sz="1800" b="1" cap="none" dirty="0" smtClean="0">
                <a:solidFill>
                  <a:srgbClr val="000000"/>
                </a:solidFill>
                <a:latin typeface="Segoe UI" panose="020B0502040204020203" pitchFamily="34" charset="0"/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  <a:latin typeface="Segoe UI" panose="020B0502040204020203" pitchFamily="34" charset="0"/>
              </a:rPr>
            </a:br>
            <a:endParaRPr lang="tr-TR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5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974167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10">
            <a:extLst>
              <a:ext uri="{FF2B5EF4-FFF2-40B4-BE49-F238E27FC236}">
                <a16:creationId xmlns="" xmlns:a16="http://schemas.microsoft.com/office/drawing/2014/main" id="{84DF828E-5D3C-A630-33CB-28291A000716}"/>
              </a:ext>
            </a:extLst>
          </p:cNvPr>
          <p:cNvSpPr/>
          <p:nvPr/>
        </p:nvSpPr>
        <p:spPr>
          <a:xfrm>
            <a:off x="2795742" y="1923215"/>
            <a:ext cx="614208" cy="164703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2" y="1895304"/>
            <a:ext cx="4219879" cy="1712794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39698" y="4080066"/>
            <a:ext cx="4351421" cy="1431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Alt Kriter 5.4: </a:t>
            </a:r>
            <a:endParaRPr lang="tr-T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Veri, İçgörü Ve Bilgi Birikimi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317947" y="1497204"/>
            <a:ext cx="6816452" cy="422837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tr-TR" sz="1800" u="sng" cap="none" dirty="0" smtClean="0">
                <a:solidFill>
                  <a:schemeClr val="tx1"/>
                </a:solidFill>
              </a:rPr>
              <a:t>Bu Alt Kriterde Ele Alınabilecek Konulara Örnekler:</a:t>
            </a:r>
            <a:br>
              <a:rPr lang="tr-TR" sz="1800" u="sng" cap="none" dirty="0" smtClean="0">
                <a:solidFill>
                  <a:schemeClr val="tx1"/>
                </a:solidFill>
              </a:rPr>
            </a:br>
            <a:r>
              <a:rPr lang="tr-TR" sz="1800" u="sng" cap="none" dirty="0" smtClean="0"/>
              <a:t/>
            </a:r>
            <a:br>
              <a:rPr lang="tr-TR" sz="1800" u="sng" cap="none" dirty="0" smtClean="0"/>
            </a:br>
            <a:r>
              <a:rPr lang="tr-TR" sz="1800" cap="none" dirty="0" smtClean="0"/>
              <a:t/>
            </a:r>
            <a:br>
              <a:rPr lang="tr-TR" sz="1800" cap="none" dirty="0" smtClean="0"/>
            </a:br>
            <a:r>
              <a:rPr lang="tr-TR" sz="1800" cap="none" dirty="0" smtClean="0">
                <a:solidFill>
                  <a:srgbClr val="000000"/>
                </a:solidFill>
              </a:rPr>
              <a:t>Kuruluş, performansı iyileştirme ve dönüşümü desteklemek için veri, bilgi ve bilgi birikimini kullanır. 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/>
            </a:r>
            <a:br>
              <a:rPr lang="tr-TR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 veri kalitesini, yönetişimini, etiği ve siber güvenliği yönetir. </a:t>
            </a:r>
            <a:br>
              <a:rPr lang="tr-TR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/>
            </a:r>
            <a:br>
              <a:rPr lang="tr-TR" sz="1800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Kuruluş, performansı ve dönüşümü yönlendirmek için yapay zeka ve ileri analitik yöntemlerini kullanır.  </a:t>
            </a:r>
            <a:endParaRPr lang="tr-TR" sz="1800" cap="none" dirty="0">
              <a:solidFill>
                <a:srgbClr val="000000"/>
              </a:solidFill>
            </a:endParaRPr>
          </a:p>
        </p:txBody>
      </p:sp>
      <p:cxnSp>
        <p:nvCxnSpPr>
          <p:cNvPr id="5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974167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10">
            <a:extLst>
              <a:ext uri="{FF2B5EF4-FFF2-40B4-BE49-F238E27FC236}">
                <a16:creationId xmlns="" xmlns:a16="http://schemas.microsoft.com/office/drawing/2014/main" id="{CF85BF67-2F6B-2C54-AB27-A5B2EBDFCEE9}"/>
              </a:ext>
            </a:extLst>
          </p:cNvPr>
          <p:cNvSpPr/>
          <p:nvPr/>
        </p:nvSpPr>
        <p:spPr>
          <a:xfrm>
            <a:off x="3386292" y="1933154"/>
            <a:ext cx="614208" cy="164703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2" y="1895304"/>
            <a:ext cx="4219879" cy="1712794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317897" y="3752067"/>
            <a:ext cx="4442583" cy="166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Alt Kriter 5.5: </a:t>
            </a:r>
            <a:endParaRPr lang="tr-TR" b="1" dirty="0" smtClean="0">
              <a:solidFill>
                <a:schemeClr val="tx1"/>
              </a:solidFill>
              <a:cs typeface="Rubik"/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1"/>
                </a:solidFill>
                <a:latin typeface="Arial"/>
                <a:cs typeface="Arial"/>
              </a:rPr>
              <a:t>Varlıklar Ve Kaynaklar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219604" y="1500981"/>
            <a:ext cx="6752804" cy="422837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tr-TR" sz="1800" u="sng" cap="none" dirty="0" smtClean="0">
                <a:solidFill>
                  <a:schemeClr val="tx1"/>
                </a:solidFill>
              </a:rPr>
              <a:t>Bu Alt Kriterde Ele Alınabilecek Konulara Örnekler:</a:t>
            </a:r>
            <a:br>
              <a:rPr lang="tr-TR" sz="1800" u="sng" cap="none" dirty="0" smtClean="0">
                <a:solidFill>
                  <a:schemeClr val="tx1"/>
                </a:solidFill>
              </a:rPr>
            </a:br>
            <a:r>
              <a:rPr lang="tr-TR" sz="1800" u="sng" cap="none" dirty="0" smtClean="0"/>
              <a:t/>
            </a:r>
            <a:br>
              <a:rPr lang="tr-TR" sz="1800" u="sng" cap="none" dirty="0" smtClean="0"/>
            </a:br>
            <a:r>
              <a:rPr lang="tr-TR" sz="1800" cap="none" dirty="0" smtClean="0"/>
              <a:t/>
            </a:r>
            <a:br>
              <a:rPr lang="tr-TR" sz="1800" cap="none" dirty="0" smtClean="0"/>
            </a:br>
            <a:r>
              <a:rPr lang="tr-TR" sz="1800" cap="none" dirty="0" smtClean="0">
                <a:solidFill>
                  <a:srgbClr val="000000"/>
                </a:solidFill>
              </a:rPr>
              <a:t>Kuruluş, mali durumunu, binalarını, donanımını ve diğer varlıklarını yönetmek için uygun yaklaşımları kullanır. 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Kuruluş, fikri mülkiyet, marka ve bilgi gibi maddi olmayan varlıklarını belirlemiş ve bunları gerektiği gibi yönetir. </a:t>
            </a:r>
            <a:r>
              <a:rPr lang="tr-TR" sz="1800" b="1" cap="none" dirty="0" smtClean="0">
                <a:solidFill>
                  <a:srgbClr val="000000"/>
                </a:solidFill>
              </a:rPr>
              <a:t> </a:t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b="1" cap="none" dirty="0" smtClean="0">
                <a:solidFill>
                  <a:srgbClr val="000000"/>
                </a:solidFill>
              </a:rPr>
              <a:t/>
            </a:r>
            <a:br>
              <a:rPr lang="tr-TR" sz="1800" b="1" cap="none" dirty="0" smtClean="0">
                <a:solidFill>
                  <a:srgbClr val="000000"/>
                </a:solidFill>
              </a:rPr>
            </a:br>
            <a:r>
              <a:rPr lang="tr-TR" sz="1800" cap="none" dirty="0" smtClean="0">
                <a:solidFill>
                  <a:srgbClr val="000000"/>
                </a:solidFill>
              </a:rPr>
              <a:t>Kuruluş, varlık yönetiminde sürdürülebilirlik ve döngüsel ekonomi ilkelerini uygular.</a:t>
            </a:r>
            <a:endParaRPr lang="tr-TR" sz="1800" cap="none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5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974167" y="1735667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10">
            <a:extLst>
              <a:ext uri="{FF2B5EF4-FFF2-40B4-BE49-F238E27FC236}">
                <a16:creationId xmlns="" xmlns:a16="http://schemas.microsoft.com/office/drawing/2014/main" id="{58A2CA73-1D80-2A74-5782-4F9A7C54B6CA}"/>
              </a:ext>
            </a:extLst>
          </p:cNvPr>
          <p:cNvSpPr/>
          <p:nvPr/>
        </p:nvSpPr>
        <p:spPr>
          <a:xfrm>
            <a:off x="4000499" y="1933154"/>
            <a:ext cx="577673" cy="1647033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6. Paydaş Algıları - Tanım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Bu kriter, paydaşların kurum hakkındaki algılarını, güven ve memnuniyet düzeylerini ölçer.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EFQM, başarıyı sadece iç göstergelere değil, dış algıya da dayandırır.</a:t>
            </a:r>
          </a:p>
          <a:p>
            <a:pPr algn="just"/>
            <a:r>
              <a:rPr sz="2400" dirty="0"/>
              <a:t>Paydaş algısı, kurumun itibarını ve sürdürülebilir başarısını etkiler.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5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6. Paydaş Algıları - Uygulama Örnekleri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algn="just"/>
            <a:r>
              <a:rPr sz="2400" dirty="0" smtClean="0"/>
              <a:t>Öğrenci </a:t>
            </a:r>
            <a:r>
              <a:rPr sz="2400" dirty="0"/>
              <a:t>ve çalışan memnuniyet anketleri yapılması.</a:t>
            </a:r>
          </a:p>
          <a:p>
            <a:pPr algn="just"/>
            <a:r>
              <a:rPr sz="2400" dirty="0" smtClean="0"/>
              <a:t>Mezunların </a:t>
            </a:r>
            <a:r>
              <a:rPr sz="2400" dirty="0"/>
              <a:t>istihdam oranlarının takip edilmesi.</a:t>
            </a:r>
          </a:p>
          <a:p>
            <a:pPr algn="just"/>
            <a:r>
              <a:rPr sz="2400" dirty="0" smtClean="0"/>
              <a:t>Geri </a:t>
            </a:r>
            <a:r>
              <a:rPr sz="2400" dirty="0"/>
              <a:t>bildirimlerin stratejik kararlara yansıtılması.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="" xmlns:a16="http://schemas.microsoft.com/office/drawing/2014/main" id="{BFB2759A-CE06-659F-DE5A-C957670D9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2838"/>
              </p:ext>
            </p:extLst>
          </p:nvPr>
        </p:nvGraphicFramePr>
        <p:xfrm>
          <a:off x="503381" y="1024468"/>
          <a:ext cx="11311181" cy="5537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154">
                  <a:extLst>
                    <a:ext uri="{9D8B030D-6E8A-4147-A177-3AD203B41FA5}">
                      <a16:colId xmlns="" xmlns:a16="http://schemas.microsoft.com/office/drawing/2014/main" val="3876191584"/>
                    </a:ext>
                  </a:extLst>
                </a:gridCol>
                <a:gridCol w="8981027">
                  <a:extLst>
                    <a:ext uri="{9D8B030D-6E8A-4147-A177-3AD203B41FA5}">
                      <a16:colId xmlns="" xmlns:a16="http://schemas.microsoft.com/office/drawing/2014/main" val="396195589"/>
                    </a:ext>
                  </a:extLst>
                </a:gridCol>
              </a:tblGrid>
              <a:tr h="5246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u="none" strike="noStrike" kern="1200" noProof="0" dirty="0">
                          <a:effectLst/>
                        </a:rPr>
                        <a:t>Konular</a:t>
                      </a:r>
                      <a:endParaRPr lang="tr-TR" sz="1400" b="1" u="none" strike="noStrike" kern="1200" noProof="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tr-TR" sz="1400" u="none" strike="noStrike" kern="1200" noProof="0" dirty="0">
                          <a:effectLst/>
                        </a:rPr>
                        <a:t>Algı Sonuçlarına Örnekler </a:t>
                      </a:r>
                      <a:endParaRPr lang="tr-TR" sz="1400" b="1" u="none" strike="noStrike" kern="1200" noProof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="" xmlns:a16="http://schemas.microsoft.com/office/drawing/2014/main" val="647066304"/>
                  </a:ext>
                </a:extLst>
              </a:tr>
              <a:tr h="903507">
                <a:tc>
                  <a:txBody>
                    <a:bodyPr/>
                    <a:lstStyle/>
                    <a:p>
                      <a:pPr marL="71755" algn="l" rtl="0" eaLnBrk="1" fontAlgn="ctr" latinLnBrk="0" hangingPunct="1"/>
                      <a:r>
                        <a:rPr lang="tr-TR" sz="1200" u="none" strike="noStrike" kern="1200" noProof="0" dirty="0">
                          <a:effectLst/>
                        </a:rPr>
                        <a:t>6.1 Müşteri Algı Sonuçları</a:t>
                      </a:r>
                      <a:endParaRPr lang="tr-TR" sz="1200" b="1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71755" lvl="0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r-TR" sz="1050" u="none" strike="noStrike" kern="1200" noProof="0" dirty="0">
                          <a:effectLst/>
                        </a:rPr>
                        <a:t>Müşterilerin, örneğin, aşağıdaki maddelere ilişkin algıları:</a:t>
                      </a:r>
                    </a:p>
                    <a:p>
                      <a:pPr marL="266700" lvl="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u="none" strike="noStrike" kern="1200" noProof="0" dirty="0">
                          <a:effectLst/>
                        </a:rPr>
                        <a:t>Toplam müşteri deneyiminin sunumu.</a:t>
                      </a:r>
                    </a:p>
                    <a:p>
                      <a:pPr marL="266700" lvl="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u="none" strike="noStrike" kern="1200" noProof="0" dirty="0">
                          <a:effectLst/>
                        </a:rPr>
                        <a:t>Kuruluşun kültürü; çalışanların müşteriye karşı tutumu ve adanmışlık düzeyi.</a:t>
                      </a:r>
                    </a:p>
                    <a:p>
                      <a:pPr marL="266700" lvl="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u="none" strike="noStrike" kern="1200" noProof="0" dirty="0">
                          <a:effectLst/>
                        </a:rPr>
                        <a:t>Kullanılan iletişim kanallarının etkililiği ve verimliliği.</a:t>
                      </a:r>
                      <a:endParaRPr lang="tr-TR" sz="1050" u="none" strike="noStrike" kern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="" xmlns:a16="http://schemas.microsoft.com/office/drawing/2014/main" val="3292674029"/>
                  </a:ext>
                </a:extLst>
              </a:tr>
              <a:tr h="947226">
                <a:tc>
                  <a:txBody>
                    <a:bodyPr/>
                    <a:lstStyle/>
                    <a:p>
                      <a:pPr marL="71755" algn="l" rtl="0" eaLnBrk="1" fontAlgn="ctr" latinLnBrk="0" hangingPunct="1"/>
                      <a:r>
                        <a:rPr lang="tr-TR" sz="1200" u="none" strike="noStrike" kern="1200" noProof="0" dirty="0">
                          <a:effectLst/>
                        </a:rPr>
                        <a:t>6.2 Çalışan Algı Sonuçları </a:t>
                      </a:r>
                      <a:endParaRPr lang="tr-TR" sz="1200" b="1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71755"/>
                      <a:r>
                        <a:rPr lang="tr-TR" sz="1050" kern="1200" noProof="0" dirty="0">
                          <a:effectLst/>
                        </a:rPr>
                        <a:t>Çalışanların, örneğin, aşağıdaki maddelere ilişkin algılar: </a:t>
                      </a:r>
                    </a:p>
                    <a:p>
                      <a:pPr marL="266700" lvl="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Kurum kültürü</a:t>
                      </a:r>
                    </a:p>
                    <a:p>
                      <a:pPr marL="266700" lvl="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Değişimin nasıl yönetildiği dahil kuruluşta çalışma deneyimi.</a:t>
                      </a:r>
                    </a:p>
                    <a:p>
                      <a:pPr marL="266700" lvl="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Kuruluşun stratejisinin uygulanma tarzı, çalışanların buna katkısı ve kuruluşun gelecekteki yönüne duydukları güvenin derecesi.</a:t>
                      </a:r>
                      <a:endParaRPr lang="tr-TR" sz="1050" kern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="" xmlns:a16="http://schemas.microsoft.com/office/drawing/2014/main" val="3068645449"/>
                  </a:ext>
                </a:extLst>
              </a:tr>
              <a:tr h="1122099">
                <a:tc>
                  <a:txBody>
                    <a:bodyPr/>
                    <a:lstStyle/>
                    <a:p>
                      <a:pPr marL="361950" indent="-276225" algn="l" defTabSz="914400" rtl="0" eaLnBrk="1" fontAlgn="ctr" latinLnBrk="0" hangingPunct="1"/>
                      <a:r>
                        <a:rPr lang="tr-TR" sz="1200" u="none" strike="noStrike" kern="1200" noProof="0" dirty="0">
                          <a:effectLst/>
                        </a:rPr>
                        <a:t>6.3 İş ve Kamu Paydaşları Algı Sonuçları</a:t>
                      </a:r>
                      <a:endParaRPr lang="tr-TR" sz="1200" b="1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71755" lvl="0" indent="0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r-TR" sz="1050" kern="1200" noProof="0" dirty="0">
                          <a:effectLst/>
                        </a:rPr>
                        <a:t>İş sahipleri, hissedarlar, yatırımcılar, fon sağlayıcılar, kamu kuruluşları, bölgesel ve yerel (yasal ve düzenleyici) resmi veya kamusal kuruluşlar gibi İş ve Kamu Paydaşlarının, örneğin, aşağıdaki maddelere ilişkin algıları:</a:t>
                      </a:r>
                    </a:p>
                    <a:p>
                      <a:pPr marL="266700" lv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Kuruluşun finansal yönetimi, güvenliği ve sürdürülebilirliği.</a:t>
                      </a:r>
                    </a:p>
                    <a:p>
                      <a:pPr marL="266700" lv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Kuruluşun yönetişim yapısı, şeffaflığı, hesap verebilirliği ve etik davranışı.</a:t>
                      </a:r>
                    </a:p>
                    <a:p>
                      <a:pPr marL="266700" lv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Kuruluşun toplumsal ve çevresel sorumluluğu.</a:t>
                      </a:r>
                      <a:endParaRPr lang="tr-TR" sz="1050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="" xmlns:a16="http://schemas.microsoft.com/office/drawing/2014/main" val="443075414"/>
                  </a:ext>
                </a:extLst>
              </a:tr>
              <a:tr h="1122099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/>
                      <a:r>
                        <a:rPr lang="tr-TR" sz="1200" u="none" strike="noStrike" kern="1200" noProof="0" dirty="0">
                          <a:effectLst/>
                        </a:rPr>
                        <a:t>6.4 Toplum Algı Sonuçları</a:t>
                      </a:r>
                      <a:endParaRPr lang="tr-TR" sz="1200" b="1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71755" lvl="0" indent="0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r-TR" sz="1050" kern="1200" noProof="0" dirty="0">
                          <a:effectLst/>
                        </a:rPr>
                        <a:t>Yerel, ulusal veya uluslararası toplumun, örneğin, aşağıdaki maddelere ilişkin algılar:</a:t>
                      </a:r>
                    </a:p>
                    <a:p>
                      <a:pPr marL="266700" lv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Kuruluşun etkileşimde olduğu Toplumun beklentilerini karşılama yeteneği.</a:t>
                      </a:r>
                    </a:p>
                    <a:p>
                      <a:pPr marL="266700" lv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Kuruluşun faaliyetlerinin topluluk üzerindeki etkisi.</a:t>
                      </a:r>
                    </a:p>
                    <a:p>
                      <a:pPr marL="266700" lv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Kuruluşun ekonomik, toplumsal ve çevresel uygulamalarıyla ilgili olarak topluluğa katkılarının sürdürülebilirliği.</a:t>
                      </a:r>
                      <a:endParaRPr lang="tr-TR" sz="1050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="" xmlns:a16="http://schemas.microsoft.com/office/drawing/2014/main" val="1971236258"/>
                  </a:ext>
                </a:extLst>
              </a:tr>
              <a:tr h="918080">
                <a:tc>
                  <a:txBody>
                    <a:bodyPr/>
                    <a:lstStyle/>
                    <a:p>
                      <a:pPr marL="361950" indent="-266700" algn="l" defTabSz="914400" rtl="0" eaLnBrk="1" fontAlgn="ctr" latinLnBrk="0" hangingPunct="1"/>
                      <a:r>
                        <a:rPr lang="tr-TR" sz="1200" u="none" strike="noStrike" kern="1200" noProof="0" dirty="0">
                          <a:effectLst/>
                        </a:rPr>
                        <a:t>6.5 İşbirlikleri ve Tedarikçiler Algı Sonuçları</a:t>
                      </a:r>
                      <a:endParaRPr lang="tr-TR" sz="1200" b="1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71755" lvl="0" indent="0" algn="l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tr-TR" sz="1050" kern="1200" noProof="0" dirty="0">
                          <a:effectLst/>
                        </a:rPr>
                        <a:t>Temel işbirlikleri ve tedarikçilerin, örneğin, aşağıdaki maddelere ilişkin algılar:</a:t>
                      </a:r>
                    </a:p>
                    <a:p>
                      <a:pPr marL="266700" lv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Kuruluşla birlikte çalışma deneyimleri.</a:t>
                      </a:r>
                    </a:p>
                    <a:p>
                      <a:pPr marL="266700" lv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Kuruluşun birlikte yaratma ve karşılıklı yarara yönelik çalışma konusundaki kararlılığı ve başarısı.</a:t>
                      </a:r>
                    </a:p>
                    <a:p>
                      <a:pPr marL="266700" lvl="0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050" kern="1200" noProof="0" dirty="0">
                          <a:effectLst/>
                        </a:rPr>
                        <a:t>Kuruluşla iletişim ve ilişki yönetimi.</a:t>
                      </a:r>
                      <a:endParaRPr lang="tr-TR" sz="1050" kern="1200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="" xmlns:a16="http://schemas.microsoft.com/office/drawing/2014/main" val="2887622655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7. Stratejik ve Operasyonel Sonuçlar - Tanım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258" y="2638044"/>
            <a:ext cx="7729728" cy="3101983"/>
          </a:xfrm>
        </p:spPr>
        <p:txBody>
          <a:bodyPr>
            <a:normAutofit/>
          </a:bodyPr>
          <a:lstStyle/>
          <a:p>
            <a:pPr algn="just"/>
            <a:r>
              <a:rPr sz="2400" dirty="0"/>
              <a:t>Bu kriter, stratejilerin, hedeflerin ve planların somut sonuçlara dönüştürülüp dönüştürülmediğini değerlendirir.</a:t>
            </a:r>
          </a:p>
          <a:p>
            <a:pPr algn="just"/>
            <a:endParaRPr sz="2400" dirty="0"/>
          </a:p>
          <a:p>
            <a:pPr algn="just"/>
            <a:r>
              <a:rPr sz="2400" dirty="0" smtClean="0"/>
              <a:t>Stratejik </a:t>
            </a:r>
            <a:r>
              <a:rPr sz="2400" dirty="0"/>
              <a:t>sonuçlar: Kurumun uzun vadeli başarı göstergeleri.</a:t>
            </a:r>
          </a:p>
          <a:p>
            <a:pPr algn="just"/>
            <a:r>
              <a:rPr sz="2400" dirty="0" smtClean="0"/>
              <a:t>Operasyonel </a:t>
            </a:r>
            <a:r>
              <a:rPr sz="2400" dirty="0"/>
              <a:t>sonuçlar: Günlük işleyişin etkinliği ve verimliliği.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7. Stratejik ve Operasyonel Sonuçlar - Uygulama Örnekleri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 smtClean="0"/>
              <a:t>Akademik </a:t>
            </a:r>
            <a:r>
              <a:rPr sz="2400" dirty="0"/>
              <a:t>başarı oranları ve yayın performansının izlenmesi.</a:t>
            </a:r>
          </a:p>
          <a:p>
            <a:pPr algn="just"/>
            <a:r>
              <a:rPr sz="2400" dirty="0" smtClean="0"/>
              <a:t>Bütçe </a:t>
            </a:r>
            <a:r>
              <a:rPr sz="2400" dirty="0"/>
              <a:t>etkinliği ve kaynak yönetimi raporlarının hazırlanması.</a:t>
            </a:r>
          </a:p>
          <a:p>
            <a:pPr algn="just"/>
            <a:r>
              <a:rPr sz="2400" dirty="0" smtClean="0"/>
              <a:t>Paydaş </a:t>
            </a:r>
            <a:r>
              <a:rPr sz="2400" dirty="0"/>
              <a:t>memnuniyeti ve toplumsal etki göstergelerinin ölçülmesi.</a:t>
            </a:r>
          </a:p>
          <a:p>
            <a:pPr algn="just"/>
            <a:r>
              <a:rPr sz="2400" dirty="0" smtClean="0"/>
              <a:t>Performans </a:t>
            </a:r>
            <a:r>
              <a:rPr sz="2400" dirty="0"/>
              <a:t>sonuçlarının düzenli paylaşılması.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AB15E0-B4D7-425E-8520-C44B9A3FD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990060"/>
            <a:ext cx="3257867" cy="31019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257810" indent="0" algn="ctr">
              <a:lnSpc>
                <a:spcPct val="92000"/>
              </a:lnSpc>
              <a:spcBef>
                <a:spcPts val="615"/>
              </a:spcBef>
              <a:spcAft>
                <a:spcPts val="800"/>
              </a:spcAft>
              <a:buNone/>
            </a:pPr>
            <a:r>
              <a:rPr lang="tr-TR" sz="2000" b="1" kern="1200" dirty="0">
                <a:solidFill>
                  <a:schemeClr val="accent6"/>
                </a:solidFill>
                <a:effectLst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Stratejik ve Operasyonel performans bu sonuç kategorilerini </a:t>
            </a:r>
            <a:r>
              <a:rPr lang="tr-TR" sz="2000" b="1" dirty="0">
                <a:solidFill>
                  <a:schemeClr val="accent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(ve ilgiliyse diğerlerini) ele alabilir</a:t>
            </a:r>
          </a:p>
        </p:txBody>
      </p:sp>
      <p:graphicFrame>
        <p:nvGraphicFramePr>
          <p:cNvPr id="11" name="Text Placeholder 2">
            <a:extLst>
              <a:ext uri="{FF2B5EF4-FFF2-40B4-BE49-F238E27FC236}">
                <a16:creationId xmlns="" xmlns:a16="http://schemas.microsoft.com/office/drawing/2014/main" id="{655D735B-92C6-4ED8-A123-82E77FC01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434034"/>
              </p:ext>
            </p:extLst>
          </p:nvPr>
        </p:nvGraphicFramePr>
        <p:xfrm>
          <a:off x="3579309" y="2450560"/>
          <a:ext cx="6268625" cy="339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2EFF7B13-0A9F-5B99-6385-A9164E156D25}"/>
              </a:ext>
            </a:extLst>
          </p:cNvPr>
          <p:cNvSpPr txBox="1">
            <a:spLocks/>
          </p:cNvSpPr>
          <p:nvPr/>
        </p:nvSpPr>
        <p:spPr>
          <a:xfrm>
            <a:off x="2272909" y="523184"/>
            <a:ext cx="2808287" cy="8427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sp>
        <p:nvSpPr>
          <p:cNvPr id="10" name="Accolade ouvrante 9">
            <a:extLst>
              <a:ext uri="{FF2B5EF4-FFF2-40B4-BE49-F238E27FC236}">
                <a16:creationId xmlns="" xmlns:a16="http://schemas.microsoft.com/office/drawing/2014/main" id="{2F08D1F2-9720-DF73-01F5-22BF23A55604}"/>
              </a:ext>
            </a:extLst>
          </p:cNvPr>
          <p:cNvSpPr/>
          <p:nvPr/>
        </p:nvSpPr>
        <p:spPr>
          <a:xfrm>
            <a:off x="3353117" y="2228380"/>
            <a:ext cx="461695" cy="3863662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1890672-454C-6749-B624-5D02AF46909F}"/>
              </a:ext>
            </a:extLst>
          </p:cNvPr>
          <p:cNvGrpSpPr/>
          <p:nvPr/>
        </p:nvGrpSpPr>
        <p:grpSpPr>
          <a:xfrm>
            <a:off x="9939255" y="3474437"/>
            <a:ext cx="1958945" cy="1371547"/>
            <a:chOff x="3232259" y="1797330"/>
            <a:chExt cx="1958945" cy="1371547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F88CC4F-4529-F689-B8BC-1D4B4792DDAD}"/>
                </a:ext>
              </a:extLst>
            </p:cNvPr>
            <p:cNvSpPr/>
            <p:nvPr/>
          </p:nvSpPr>
          <p:spPr>
            <a:xfrm>
              <a:off x="3232259" y="1797330"/>
              <a:ext cx="1958945" cy="137154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29775"/>
                <a:satOff val="-28968"/>
                <a:lumOff val="19609"/>
                <a:alphaOff val="0"/>
              </a:schemeClr>
            </a:fillRef>
            <a:effectRef idx="3">
              <a:schemeClr val="accent2">
                <a:hueOff val="1129775"/>
                <a:satOff val="-28968"/>
                <a:lumOff val="196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F12F359-3438-E3A6-87CE-960F91CB6998}"/>
                </a:ext>
              </a:extLst>
            </p:cNvPr>
            <p:cNvSpPr txBox="1"/>
            <p:nvPr/>
          </p:nvSpPr>
          <p:spPr>
            <a:xfrm>
              <a:off x="3232259" y="1797330"/>
              <a:ext cx="1958945" cy="1371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000" b="1" kern="1200" dirty="0">
                  <a:latin typeface="+mj-lt"/>
                  <a:ea typeface="Calibri Light"/>
                  <a:cs typeface="Calibri Light"/>
                </a:rPr>
                <a:t>Geleceğe Yönelik Kestirimci Ölçümler</a:t>
              </a:r>
              <a:endParaRPr lang="fr-BE" sz="2000" b="0" kern="1200" dirty="0">
                <a:latin typeface="Arial" panose="020B0604020202020204"/>
              </a:endParaRPr>
            </a:p>
          </p:txBody>
        </p:sp>
      </p:grpSp>
      <p:sp>
        <p:nvSpPr>
          <p:cNvPr id="8" name="Plus Sign 7">
            <a:extLst>
              <a:ext uri="{FF2B5EF4-FFF2-40B4-BE49-F238E27FC236}">
                <a16:creationId xmlns="" xmlns:a16="http://schemas.microsoft.com/office/drawing/2014/main" id="{2E033619-9C50-9577-0704-CDB1DAB32943}"/>
              </a:ext>
            </a:extLst>
          </p:cNvPr>
          <p:cNvSpPr/>
          <p:nvPr/>
        </p:nvSpPr>
        <p:spPr>
          <a:xfrm>
            <a:off x="9306583" y="3902923"/>
            <a:ext cx="475013" cy="493309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Sonuç ve Değerlendirme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sz="2400" dirty="0"/>
              <a:t>EFQM’in 7 kriteri, kurumlara bütüncül bir yönetim anlayışı kazandırır.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Her kriter, birbiriyle bağlantılıdır ve birlikte uygulandığında sürdürülebilir mükemmellik ortaya çıkar.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Sonuç olarak, EFQM sadece bir değerlendirme modeli değil; bir gelişim ve dönüşüm kültürüdür.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1. Amaç, Vizyon ve Strateji - Tanım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sz="2400" dirty="0"/>
              <a:t>Bu kriter, kurumun neden var olduğunu, nereye gitmek istediğini ve bunu nasıl başarmayı planladığını açıklar.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• Amaç, kuruluşun varlık nedenidir.</a:t>
            </a:r>
          </a:p>
          <a:p>
            <a:pPr algn="just"/>
            <a:r>
              <a:rPr sz="2400" dirty="0"/>
              <a:t>• Vizyon, uzun vadeli hedefini gösterir.</a:t>
            </a:r>
          </a:p>
          <a:p>
            <a:pPr algn="just"/>
            <a:r>
              <a:rPr sz="2400" dirty="0"/>
              <a:t>• Strateji, vizyona ulaşmak için izlenecek yol haritasıdır.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EFQM, stratejinin paydaş beklentileriyle uyumlu olmasını teşvik eder.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 smtClean="0"/>
              <a:t>1.Amaç, Vizyon ve Strateji - Uygulama Örnekleri</a:t>
            </a:r>
            <a:endParaRPr lang="sv-SE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S</a:t>
            </a:r>
            <a:r>
              <a:rPr sz="2400" dirty="0" smtClean="0"/>
              <a:t>tratejik </a:t>
            </a:r>
            <a:r>
              <a:rPr sz="2400" dirty="0"/>
              <a:t>planın EFQM modeline göre revize edilmesi.</a:t>
            </a:r>
          </a:p>
          <a:p>
            <a:pPr algn="just"/>
            <a:r>
              <a:rPr sz="2400" dirty="0" smtClean="0"/>
              <a:t>Her </a:t>
            </a:r>
            <a:r>
              <a:rPr sz="2400" dirty="0"/>
              <a:t>birim hedefinin kurumun genel vizyonuna bağlanması.</a:t>
            </a:r>
          </a:p>
          <a:p>
            <a:pPr algn="just"/>
            <a:r>
              <a:rPr sz="2400" dirty="0" smtClean="0"/>
              <a:t>Paydaş </a:t>
            </a:r>
            <a:r>
              <a:rPr sz="2400" dirty="0"/>
              <a:t>analizlerinin stratejik planlama sürecine dahil edilmesi.</a:t>
            </a:r>
          </a:p>
          <a:p>
            <a:pPr algn="just"/>
            <a:r>
              <a:rPr sz="2400" dirty="0" smtClean="0"/>
              <a:t>Vizyonun </a:t>
            </a:r>
            <a:r>
              <a:rPr sz="2400" dirty="0"/>
              <a:t>çalışanlar ve öğrenciler tarafından anlaşılır hale getirilmesi.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" y="1937658"/>
            <a:ext cx="3301680" cy="3105431"/>
          </a:xfrm>
          <a:prstGeom prst="rect">
            <a:avLst/>
          </a:prstGeom>
        </p:spPr>
      </p:pic>
      <p:sp>
        <p:nvSpPr>
          <p:cNvPr id="5" name="Oval 2">
            <a:extLst>
              <a:ext uri="{FF2B5EF4-FFF2-40B4-BE49-F238E27FC236}">
                <a16:creationId xmlns="" xmlns:a16="http://schemas.microsoft.com/office/drawing/2014/main" id="{FD0667F1-C643-5FD5-9D9D-FAAA21086852}"/>
              </a:ext>
            </a:extLst>
          </p:cNvPr>
          <p:cNvSpPr/>
          <p:nvPr/>
        </p:nvSpPr>
        <p:spPr>
          <a:xfrm>
            <a:off x="1102415" y="2162813"/>
            <a:ext cx="647732" cy="67905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13">
            <a:extLst>
              <a:ext uri="{FF2B5EF4-FFF2-40B4-BE49-F238E27FC236}">
                <a16:creationId xmlns="" xmlns:a16="http://schemas.microsoft.com/office/drawing/2014/main" id="{6A2A2836-89D7-A3AF-9D50-8D282F555DC3}"/>
              </a:ext>
            </a:extLst>
          </p:cNvPr>
          <p:cNvGrpSpPr/>
          <p:nvPr/>
        </p:nvGrpSpPr>
        <p:grpSpPr>
          <a:xfrm>
            <a:off x="3419475" y="1606455"/>
            <a:ext cx="8424730" cy="4303278"/>
            <a:chOff x="3419475" y="1606455"/>
            <a:chExt cx="8424730" cy="4031229"/>
          </a:xfrm>
        </p:grpSpPr>
        <p:sp>
          <p:nvSpPr>
            <p:cNvPr id="7" name="Freeform: Shape 14">
              <a:extLst>
                <a:ext uri="{FF2B5EF4-FFF2-40B4-BE49-F238E27FC236}">
                  <a16:creationId xmlns="" xmlns:a16="http://schemas.microsoft.com/office/drawing/2014/main" id="{7DB5559D-535B-359B-81CF-10A1FC0269E9}"/>
                </a:ext>
              </a:extLst>
            </p:cNvPr>
            <p:cNvSpPr/>
            <p:nvPr/>
          </p:nvSpPr>
          <p:spPr>
            <a:xfrm>
              <a:off x="3419475" y="1606455"/>
              <a:ext cx="1645455" cy="4031229"/>
            </a:xfrm>
            <a:custGeom>
              <a:avLst/>
              <a:gdLst>
                <a:gd name="connsiteX0" fmla="*/ 0 w 1645455"/>
                <a:gd name="connsiteY0" fmla="*/ 164546 h 4031229"/>
                <a:gd name="connsiteX1" fmla="*/ 164546 w 1645455"/>
                <a:gd name="connsiteY1" fmla="*/ 0 h 4031229"/>
                <a:gd name="connsiteX2" fmla="*/ 1480910 w 1645455"/>
                <a:gd name="connsiteY2" fmla="*/ 0 h 4031229"/>
                <a:gd name="connsiteX3" fmla="*/ 1645456 w 1645455"/>
                <a:gd name="connsiteY3" fmla="*/ 164546 h 4031229"/>
                <a:gd name="connsiteX4" fmla="*/ 1645455 w 1645455"/>
                <a:gd name="connsiteY4" fmla="*/ 3866684 h 4031229"/>
                <a:gd name="connsiteX5" fmla="*/ 1480909 w 1645455"/>
                <a:gd name="connsiteY5" fmla="*/ 4031230 h 4031229"/>
                <a:gd name="connsiteX6" fmla="*/ 164546 w 1645455"/>
                <a:gd name="connsiteY6" fmla="*/ 4031229 h 4031229"/>
                <a:gd name="connsiteX7" fmla="*/ 0 w 1645455"/>
                <a:gd name="connsiteY7" fmla="*/ 3866683 h 4031229"/>
                <a:gd name="connsiteX8" fmla="*/ 0 w 1645455"/>
                <a:gd name="connsiteY8" fmla="*/ 164546 h 403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455" h="4031229">
                  <a:moveTo>
                    <a:pt x="0" y="164546"/>
                  </a:moveTo>
                  <a:cubicBezTo>
                    <a:pt x="0" y="73670"/>
                    <a:pt x="73670" y="0"/>
                    <a:pt x="164546" y="0"/>
                  </a:cubicBezTo>
                  <a:lnTo>
                    <a:pt x="1480910" y="0"/>
                  </a:lnTo>
                  <a:cubicBezTo>
                    <a:pt x="1571786" y="0"/>
                    <a:pt x="1645456" y="73670"/>
                    <a:pt x="1645456" y="164546"/>
                  </a:cubicBezTo>
                  <a:cubicBezTo>
                    <a:pt x="1645456" y="1398592"/>
                    <a:pt x="1645455" y="2632638"/>
                    <a:pt x="1645455" y="3866684"/>
                  </a:cubicBezTo>
                  <a:cubicBezTo>
                    <a:pt x="1645455" y="3957560"/>
                    <a:pt x="1571785" y="4031230"/>
                    <a:pt x="1480909" y="4031230"/>
                  </a:cubicBezTo>
                  <a:lnTo>
                    <a:pt x="164546" y="4031229"/>
                  </a:lnTo>
                  <a:cubicBezTo>
                    <a:pt x="73670" y="4031229"/>
                    <a:pt x="0" y="3957559"/>
                    <a:pt x="0" y="3866683"/>
                  </a:cubicBezTo>
                  <a:lnTo>
                    <a:pt x="0" y="164546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690723" rIns="78232" bIns="884479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kriter 1.1</a:t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endParaRPr lang="en-GB" sz="1400" b="1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Amaç ve Vizyon</a:t>
              </a:r>
              <a:endParaRPr lang="en-GB" sz="1400" b="1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r-TR" sz="14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kern="1200" dirty="0">
                  <a:latin typeface="Rubik" pitchFamily="2" charset="-79"/>
                  <a:cs typeface="Rubik" pitchFamily="2" charset="-79"/>
                </a:rPr>
                <a:t>Kuruluşumuzun</a:t>
              </a: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> </a:t>
              </a:r>
              <a:endParaRPr lang="tr-TR" sz="1400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kern="1200" dirty="0">
                  <a:solidFill>
                    <a:schemeClr val="accent3"/>
                  </a:solidFill>
                  <a:latin typeface="Rubik" pitchFamily="2" charset="-79"/>
                  <a:cs typeface="Rubik" pitchFamily="2" charset="-79"/>
                </a:rPr>
                <a:t>amaç ve vizyonu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dirty="0">
                  <a:latin typeface="Rubik" pitchFamily="2" charset="-79"/>
                  <a:cs typeface="Rubik" pitchFamily="2" charset="-79"/>
                </a:rPr>
                <a:t>nedir</a:t>
              </a:r>
              <a:r>
                <a:rPr lang="en-GB" sz="1400" dirty="0">
                  <a:latin typeface="Rubik" pitchFamily="2" charset="-79"/>
                  <a:cs typeface="Rubik" pitchFamily="2" charset="-79"/>
                </a:rPr>
                <a:t>?</a:t>
              </a:r>
            </a:p>
          </p:txBody>
        </p:sp>
        <p:sp>
          <p:nvSpPr>
            <p:cNvPr id="8" name="Oval 7" descr="Eye with solid fill">
              <a:extLst>
                <a:ext uri="{FF2B5EF4-FFF2-40B4-BE49-F238E27FC236}">
                  <a16:creationId xmlns="" xmlns:a16="http://schemas.microsoft.com/office/drawing/2014/main" id="{8C313C15-854F-3979-4643-5FDDB88617BF}"/>
                </a:ext>
              </a:extLst>
            </p:cNvPr>
            <p:cNvSpPr/>
            <p:nvPr/>
          </p:nvSpPr>
          <p:spPr>
            <a:xfrm>
              <a:off x="3571003" y="1848328"/>
              <a:ext cx="1342399" cy="1342399"/>
            </a:xfrm>
            <a:prstGeom prst="ellipse">
              <a:avLst/>
            </a:pr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  <p:sp>
          <p:nvSpPr>
            <p:cNvPr id="9" name="Freeform: Shape 19">
              <a:extLst>
                <a:ext uri="{FF2B5EF4-FFF2-40B4-BE49-F238E27FC236}">
                  <a16:creationId xmlns="" xmlns:a16="http://schemas.microsoft.com/office/drawing/2014/main" id="{47B5DC7E-C9C8-E926-A7D6-159CABFC604E}"/>
                </a:ext>
              </a:extLst>
            </p:cNvPr>
            <p:cNvSpPr/>
            <p:nvPr/>
          </p:nvSpPr>
          <p:spPr>
            <a:xfrm>
              <a:off x="5114293" y="1606455"/>
              <a:ext cx="1645455" cy="4031229"/>
            </a:xfrm>
            <a:custGeom>
              <a:avLst/>
              <a:gdLst>
                <a:gd name="connsiteX0" fmla="*/ 0 w 1645455"/>
                <a:gd name="connsiteY0" fmla="*/ 164546 h 4031229"/>
                <a:gd name="connsiteX1" fmla="*/ 164546 w 1645455"/>
                <a:gd name="connsiteY1" fmla="*/ 0 h 4031229"/>
                <a:gd name="connsiteX2" fmla="*/ 1480910 w 1645455"/>
                <a:gd name="connsiteY2" fmla="*/ 0 h 4031229"/>
                <a:gd name="connsiteX3" fmla="*/ 1645456 w 1645455"/>
                <a:gd name="connsiteY3" fmla="*/ 164546 h 4031229"/>
                <a:gd name="connsiteX4" fmla="*/ 1645455 w 1645455"/>
                <a:gd name="connsiteY4" fmla="*/ 3866684 h 4031229"/>
                <a:gd name="connsiteX5" fmla="*/ 1480909 w 1645455"/>
                <a:gd name="connsiteY5" fmla="*/ 4031230 h 4031229"/>
                <a:gd name="connsiteX6" fmla="*/ 164546 w 1645455"/>
                <a:gd name="connsiteY6" fmla="*/ 4031229 h 4031229"/>
                <a:gd name="connsiteX7" fmla="*/ 0 w 1645455"/>
                <a:gd name="connsiteY7" fmla="*/ 3866683 h 4031229"/>
                <a:gd name="connsiteX8" fmla="*/ 0 w 1645455"/>
                <a:gd name="connsiteY8" fmla="*/ 164546 h 403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455" h="4031229">
                  <a:moveTo>
                    <a:pt x="0" y="164546"/>
                  </a:moveTo>
                  <a:cubicBezTo>
                    <a:pt x="0" y="73670"/>
                    <a:pt x="73670" y="0"/>
                    <a:pt x="164546" y="0"/>
                  </a:cubicBezTo>
                  <a:lnTo>
                    <a:pt x="1480910" y="0"/>
                  </a:lnTo>
                  <a:cubicBezTo>
                    <a:pt x="1571786" y="0"/>
                    <a:pt x="1645456" y="73670"/>
                    <a:pt x="1645456" y="164546"/>
                  </a:cubicBezTo>
                  <a:cubicBezTo>
                    <a:pt x="1645456" y="1398592"/>
                    <a:pt x="1645455" y="2632638"/>
                    <a:pt x="1645455" y="3866684"/>
                  </a:cubicBezTo>
                  <a:cubicBezTo>
                    <a:pt x="1645455" y="3957560"/>
                    <a:pt x="1571785" y="4031230"/>
                    <a:pt x="1480909" y="4031230"/>
                  </a:cubicBezTo>
                  <a:lnTo>
                    <a:pt x="164546" y="4031229"/>
                  </a:lnTo>
                  <a:cubicBezTo>
                    <a:pt x="73670" y="4031229"/>
                    <a:pt x="0" y="3957559"/>
                    <a:pt x="0" y="3866683"/>
                  </a:cubicBezTo>
                  <a:lnTo>
                    <a:pt x="0" y="164546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690723" rIns="78232" bIns="884479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Rubik" pitchFamily="2" charset="-79"/>
                  <a:cs typeface="Rubik"/>
                </a:rPr>
                <a:t>Alt kriter 1.2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endParaRPr lang="en-GB" sz="1400" b="1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b="1" kern="1200" dirty="0">
                  <a:latin typeface="Rubik" pitchFamily="2" charset="-79"/>
                  <a:cs typeface="Rubik"/>
                </a:rPr>
                <a:t>Ekosistem</a:t>
              </a:r>
              <a:endParaRPr lang="en-GB" sz="1400" b="1" kern="1200" dirty="0">
                <a:latin typeface="Rubik" pitchFamily="2" charset="-79"/>
                <a:cs typeface="Rubik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dirty="0">
                <a:latin typeface="Rubik" pitchFamily="2" charset="-79"/>
                <a:cs typeface="Rubik" pitchFamily="2" charset="-79"/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dirty="0">
                  <a:solidFill>
                    <a:srgbClr val="00B0F0"/>
                  </a:solidFill>
                  <a:cs typeface="Rubik"/>
                </a:rPr>
                <a:t>Ek</a:t>
              </a:r>
              <a:r>
                <a:rPr lang="en-GB" sz="1400" dirty="0">
                  <a:solidFill>
                    <a:srgbClr val="00B0F0"/>
                  </a:solidFill>
                  <a:cs typeface="Rubik"/>
                </a:rPr>
                <a:t>os</a:t>
              </a:r>
              <a:r>
                <a:rPr lang="tr-TR" sz="1400" dirty="0">
                  <a:solidFill>
                    <a:srgbClr val="00B0F0"/>
                  </a:solidFill>
                  <a:cs typeface="Rubik"/>
                </a:rPr>
                <a:t>istemimiz</a:t>
              </a:r>
              <a:r>
                <a:rPr lang="en-GB" sz="1400" dirty="0">
                  <a:solidFill>
                    <a:srgbClr val="00B0F0"/>
                  </a:solidFill>
                  <a:cs typeface="Rubik"/>
                </a:rPr>
                <a:t>, </a:t>
              </a:r>
              <a:r>
                <a:rPr lang="tr-TR" sz="1400" dirty="0">
                  <a:solidFill>
                    <a:schemeClr val="tx1"/>
                  </a:solidFill>
                  <a:cs typeface="Rubik"/>
                </a:rPr>
                <a:t>yeteneklerimiz</a:t>
              </a:r>
              <a:r>
                <a:rPr lang="en-GB" sz="1400" dirty="0">
                  <a:solidFill>
                    <a:schemeClr val="tx1"/>
                  </a:solidFill>
                  <a:cs typeface="Rubik"/>
                </a:rPr>
                <a:t>, </a:t>
              </a:r>
              <a:r>
                <a:rPr lang="tr-TR" sz="1400" dirty="0">
                  <a:solidFill>
                    <a:schemeClr val="tx1"/>
                  </a:solidFill>
                  <a:cs typeface="Rubik"/>
                </a:rPr>
                <a:t>zorluklarımız nelerdir</a:t>
              </a:r>
              <a:r>
                <a:rPr lang="en-GB" sz="1400" dirty="0">
                  <a:solidFill>
                    <a:schemeClr val="tx1"/>
                  </a:solidFill>
                  <a:cs typeface="Rubik"/>
                </a:rPr>
                <a:t>?</a:t>
              </a:r>
              <a:endParaRPr lang="x-none" sz="1400">
                <a:solidFill>
                  <a:schemeClr val="tx1"/>
                </a:solidFill>
                <a:cs typeface="Rubik"/>
              </a:endParaRPr>
            </a:p>
          </p:txBody>
        </p:sp>
        <p:sp>
          <p:nvSpPr>
            <p:cNvPr id="10" name="Oval 9" descr="Rope Knot with solid fill">
              <a:extLst>
                <a:ext uri="{FF2B5EF4-FFF2-40B4-BE49-F238E27FC236}">
                  <a16:creationId xmlns="" xmlns:a16="http://schemas.microsoft.com/office/drawing/2014/main" id="{55B9E10F-811C-52B9-D42B-48B75DC9AF60}"/>
                </a:ext>
              </a:extLst>
            </p:cNvPr>
            <p:cNvSpPr/>
            <p:nvPr/>
          </p:nvSpPr>
          <p:spPr>
            <a:xfrm>
              <a:off x="5265821" y="1848328"/>
              <a:ext cx="1342399" cy="1342399"/>
            </a:xfrm>
            <a:prstGeom prst="ellipse">
              <a:avLst/>
            </a:pr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="" xmlns:a16="http://schemas.microsoft.com/office/drawing/2014/main" id="{F1885B9E-EA9A-8AF3-691A-11A152C78A5F}"/>
                </a:ext>
              </a:extLst>
            </p:cNvPr>
            <p:cNvSpPr/>
            <p:nvPr/>
          </p:nvSpPr>
          <p:spPr>
            <a:xfrm>
              <a:off x="6809112" y="1606455"/>
              <a:ext cx="1645455" cy="4031229"/>
            </a:xfrm>
            <a:custGeom>
              <a:avLst/>
              <a:gdLst>
                <a:gd name="connsiteX0" fmla="*/ 0 w 1645455"/>
                <a:gd name="connsiteY0" fmla="*/ 164546 h 4031229"/>
                <a:gd name="connsiteX1" fmla="*/ 164546 w 1645455"/>
                <a:gd name="connsiteY1" fmla="*/ 0 h 4031229"/>
                <a:gd name="connsiteX2" fmla="*/ 1480910 w 1645455"/>
                <a:gd name="connsiteY2" fmla="*/ 0 h 4031229"/>
                <a:gd name="connsiteX3" fmla="*/ 1645456 w 1645455"/>
                <a:gd name="connsiteY3" fmla="*/ 164546 h 4031229"/>
                <a:gd name="connsiteX4" fmla="*/ 1645455 w 1645455"/>
                <a:gd name="connsiteY4" fmla="*/ 3866684 h 4031229"/>
                <a:gd name="connsiteX5" fmla="*/ 1480909 w 1645455"/>
                <a:gd name="connsiteY5" fmla="*/ 4031230 h 4031229"/>
                <a:gd name="connsiteX6" fmla="*/ 164546 w 1645455"/>
                <a:gd name="connsiteY6" fmla="*/ 4031229 h 4031229"/>
                <a:gd name="connsiteX7" fmla="*/ 0 w 1645455"/>
                <a:gd name="connsiteY7" fmla="*/ 3866683 h 4031229"/>
                <a:gd name="connsiteX8" fmla="*/ 0 w 1645455"/>
                <a:gd name="connsiteY8" fmla="*/ 164546 h 403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455" h="4031229">
                  <a:moveTo>
                    <a:pt x="0" y="164546"/>
                  </a:moveTo>
                  <a:cubicBezTo>
                    <a:pt x="0" y="73670"/>
                    <a:pt x="73670" y="0"/>
                    <a:pt x="164546" y="0"/>
                  </a:cubicBezTo>
                  <a:lnTo>
                    <a:pt x="1480910" y="0"/>
                  </a:lnTo>
                  <a:cubicBezTo>
                    <a:pt x="1571786" y="0"/>
                    <a:pt x="1645456" y="73670"/>
                    <a:pt x="1645456" y="164546"/>
                  </a:cubicBezTo>
                  <a:cubicBezTo>
                    <a:pt x="1645456" y="1398592"/>
                    <a:pt x="1645455" y="2632638"/>
                    <a:pt x="1645455" y="3866684"/>
                  </a:cubicBezTo>
                  <a:cubicBezTo>
                    <a:pt x="1645455" y="3957560"/>
                    <a:pt x="1571785" y="4031230"/>
                    <a:pt x="1480909" y="4031230"/>
                  </a:cubicBezTo>
                  <a:lnTo>
                    <a:pt x="164546" y="4031229"/>
                  </a:lnTo>
                  <a:cubicBezTo>
                    <a:pt x="73670" y="4031229"/>
                    <a:pt x="0" y="3957559"/>
                    <a:pt x="0" y="3866683"/>
                  </a:cubicBezTo>
                  <a:lnTo>
                    <a:pt x="0" y="164546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690723" rIns="78232" bIns="884479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Rubik" pitchFamily="2" charset="-79"/>
                  <a:cs typeface="Rubik"/>
                </a:rPr>
                <a:t>Alt kriter 1.3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endParaRPr lang="en-GB" sz="1400" b="1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b="1" kern="1200" dirty="0">
                  <a:latin typeface="Rubik" pitchFamily="2" charset="-79"/>
                  <a:cs typeface="Rubik"/>
                </a:rPr>
                <a:t>Paydaş odaklılık</a:t>
              </a:r>
              <a:endParaRPr lang="en-GB" sz="1400" b="1" kern="1200" dirty="0">
                <a:latin typeface="Rubik" pitchFamily="2" charset="-79"/>
                <a:cs typeface="Rubik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dirty="0">
                <a:latin typeface="Rubik" pitchFamily="2" charset="-79"/>
                <a:cs typeface="Rubik" pitchFamily="2" charset="-79"/>
              </a:endParaRPr>
            </a:p>
            <a:p>
              <a:pPr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dirty="0">
                  <a:solidFill>
                    <a:schemeClr val="accent3"/>
                  </a:solidFill>
                  <a:latin typeface="Rubik" pitchFamily="2" charset="-79"/>
                  <a:cs typeface="Rubik"/>
                </a:rPr>
                <a:t>T</a:t>
              </a:r>
              <a:r>
                <a:rPr lang="tr-TR" sz="1400" b="0" kern="1200" dirty="0">
                  <a:solidFill>
                    <a:schemeClr val="accent3"/>
                  </a:solidFill>
                  <a:latin typeface="Rubik" pitchFamily="2" charset="-79"/>
                  <a:cs typeface="Rubik"/>
                </a:rPr>
                <a:t>emel Paydaşlarımız</a:t>
              </a:r>
              <a:r>
                <a:rPr lang="en-GB" sz="1400" b="0" kern="1200" dirty="0">
                  <a:solidFill>
                    <a:schemeClr val="accent3"/>
                  </a:solidFill>
                  <a:latin typeface="Rubik" pitchFamily="2" charset="-79"/>
                  <a:cs typeface="Rubik"/>
                </a:rPr>
                <a:t> </a:t>
              </a:r>
              <a:r>
                <a:rPr lang="tr-TR" sz="1400" dirty="0">
                  <a:solidFill>
                    <a:schemeClr val="tx1"/>
                  </a:solidFill>
                  <a:cs typeface="Rubik"/>
                </a:rPr>
                <a:t>kimlerdir ve onların ihtiyaçları nelerdir?</a:t>
              </a:r>
              <a:r>
                <a:rPr lang="tr-TR" sz="1400" dirty="0">
                  <a:solidFill>
                    <a:srgbClr val="00B0F0"/>
                  </a:solidFill>
                  <a:cs typeface="Rubik"/>
                </a:rPr>
                <a:t> </a:t>
              </a:r>
              <a:endParaRPr lang="x-none" sz="1400" dirty="0">
                <a:solidFill>
                  <a:srgbClr val="00B0F0"/>
                </a:solidFill>
                <a:cs typeface="Rubik"/>
              </a:endParaRPr>
            </a:p>
          </p:txBody>
        </p:sp>
        <p:sp>
          <p:nvSpPr>
            <p:cNvPr id="12" name="Oval 11" descr="Puzzle with solid fill">
              <a:extLst>
                <a:ext uri="{FF2B5EF4-FFF2-40B4-BE49-F238E27FC236}">
                  <a16:creationId xmlns="" xmlns:a16="http://schemas.microsoft.com/office/drawing/2014/main" id="{548005F3-A673-D287-1D25-DF42CD601CCA}"/>
                </a:ext>
              </a:extLst>
            </p:cNvPr>
            <p:cNvSpPr/>
            <p:nvPr/>
          </p:nvSpPr>
          <p:spPr>
            <a:xfrm>
              <a:off x="6960640" y="1848328"/>
              <a:ext cx="1342399" cy="1342399"/>
            </a:xfrm>
            <a:prstGeom prst="ellipse">
              <a:avLst/>
            </a:pr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  <p:sp>
          <p:nvSpPr>
            <p:cNvPr id="13" name="Freeform: Shape 23">
              <a:extLst>
                <a:ext uri="{FF2B5EF4-FFF2-40B4-BE49-F238E27FC236}">
                  <a16:creationId xmlns="" xmlns:a16="http://schemas.microsoft.com/office/drawing/2014/main" id="{9135FB0A-A809-89F2-1296-F93C8066E448}"/>
                </a:ext>
              </a:extLst>
            </p:cNvPr>
            <p:cNvSpPr/>
            <p:nvPr/>
          </p:nvSpPr>
          <p:spPr>
            <a:xfrm>
              <a:off x="8503931" y="1606455"/>
              <a:ext cx="1645455" cy="4031229"/>
            </a:xfrm>
            <a:custGeom>
              <a:avLst/>
              <a:gdLst>
                <a:gd name="connsiteX0" fmla="*/ 0 w 1645455"/>
                <a:gd name="connsiteY0" fmla="*/ 164546 h 4031229"/>
                <a:gd name="connsiteX1" fmla="*/ 164546 w 1645455"/>
                <a:gd name="connsiteY1" fmla="*/ 0 h 4031229"/>
                <a:gd name="connsiteX2" fmla="*/ 1480910 w 1645455"/>
                <a:gd name="connsiteY2" fmla="*/ 0 h 4031229"/>
                <a:gd name="connsiteX3" fmla="*/ 1645456 w 1645455"/>
                <a:gd name="connsiteY3" fmla="*/ 164546 h 4031229"/>
                <a:gd name="connsiteX4" fmla="*/ 1645455 w 1645455"/>
                <a:gd name="connsiteY4" fmla="*/ 3866684 h 4031229"/>
                <a:gd name="connsiteX5" fmla="*/ 1480909 w 1645455"/>
                <a:gd name="connsiteY5" fmla="*/ 4031230 h 4031229"/>
                <a:gd name="connsiteX6" fmla="*/ 164546 w 1645455"/>
                <a:gd name="connsiteY6" fmla="*/ 4031229 h 4031229"/>
                <a:gd name="connsiteX7" fmla="*/ 0 w 1645455"/>
                <a:gd name="connsiteY7" fmla="*/ 3866683 h 4031229"/>
                <a:gd name="connsiteX8" fmla="*/ 0 w 1645455"/>
                <a:gd name="connsiteY8" fmla="*/ 164546 h 403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455" h="4031229">
                  <a:moveTo>
                    <a:pt x="0" y="164546"/>
                  </a:moveTo>
                  <a:cubicBezTo>
                    <a:pt x="0" y="73670"/>
                    <a:pt x="73670" y="0"/>
                    <a:pt x="164546" y="0"/>
                  </a:cubicBezTo>
                  <a:lnTo>
                    <a:pt x="1480910" y="0"/>
                  </a:lnTo>
                  <a:cubicBezTo>
                    <a:pt x="1571786" y="0"/>
                    <a:pt x="1645456" y="73670"/>
                    <a:pt x="1645456" y="164546"/>
                  </a:cubicBezTo>
                  <a:cubicBezTo>
                    <a:pt x="1645456" y="1398592"/>
                    <a:pt x="1645455" y="2632638"/>
                    <a:pt x="1645455" y="3866684"/>
                  </a:cubicBezTo>
                  <a:cubicBezTo>
                    <a:pt x="1645455" y="3957560"/>
                    <a:pt x="1571785" y="4031230"/>
                    <a:pt x="1480909" y="4031230"/>
                  </a:cubicBezTo>
                  <a:lnTo>
                    <a:pt x="164546" y="4031229"/>
                  </a:lnTo>
                  <a:cubicBezTo>
                    <a:pt x="73670" y="4031229"/>
                    <a:pt x="0" y="3957559"/>
                    <a:pt x="0" y="3866683"/>
                  </a:cubicBezTo>
                  <a:lnTo>
                    <a:pt x="0" y="164546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690723" rIns="78232" bIns="884479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Alt kriter 1.4</a:t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endParaRPr lang="en-GB" sz="1400" b="1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>Strate</a:t>
              </a:r>
              <a:r>
                <a:rPr lang="tr-TR" sz="1400" b="1" kern="1200" dirty="0">
                  <a:latin typeface="Rubik" pitchFamily="2" charset="-79"/>
                  <a:cs typeface="Rubik" pitchFamily="2" charset="-79"/>
                </a:rPr>
                <a:t>ji</a:t>
              </a:r>
              <a:endParaRPr lang="en-GB" sz="1400" b="1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en-GB" sz="1400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en-GB" sz="1400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tr-TR" sz="1400" dirty="0">
                  <a:solidFill>
                    <a:schemeClr val="accent3"/>
                  </a:solidFill>
                  <a:latin typeface="Rubik" pitchFamily="2" charset="-79"/>
                  <a:cs typeface="Rubik" pitchFamily="2" charset="-79"/>
                </a:rPr>
                <a:t>Stratejimiz </a:t>
              </a:r>
              <a:r>
                <a:rPr lang="tr-TR" sz="1400" dirty="0">
                  <a:latin typeface="Rubik" pitchFamily="2" charset="-79"/>
                  <a:cs typeface="Rubik" pitchFamily="2" charset="-79"/>
                </a:rPr>
                <a:t>nasıl geliştirilir?</a:t>
              </a:r>
              <a:endParaRPr lang="x-none" sz="1400" kern="120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4" name="Oval 13" descr="Target with solid fill">
              <a:extLst>
                <a:ext uri="{FF2B5EF4-FFF2-40B4-BE49-F238E27FC236}">
                  <a16:creationId xmlns="" xmlns:a16="http://schemas.microsoft.com/office/drawing/2014/main" id="{3ACC2ADF-5DDB-B996-C371-FA7803F9D760}"/>
                </a:ext>
              </a:extLst>
            </p:cNvPr>
            <p:cNvSpPr/>
            <p:nvPr/>
          </p:nvSpPr>
          <p:spPr>
            <a:xfrm>
              <a:off x="8655459" y="1848328"/>
              <a:ext cx="1342399" cy="1342399"/>
            </a:xfrm>
            <a:prstGeom prst="ellipse">
              <a:avLst/>
            </a:pr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="" xmlns:a16="http://schemas.microsoft.com/office/drawing/2014/main" id="{4F10A4E0-AB78-FE0B-508C-4C04A61A2524}"/>
                </a:ext>
              </a:extLst>
            </p:cNvPr>
            <p:cNvSpPr/>
            <p:nvPr/>
          </p:nvSpPr>
          <p:spPr>
            <a:xfrm>
              <a:off x="10198750" y="1606455"/>
              <a:ext cx="1645455" cy="4031229"/>
            </a:xfrm>
            <a:custGeom>
              <a:avLst/>
              <a:gdLst>
                <a:gd name="connsiteX0" fmla="*/ 0 w 1645455"/>
                <a:gd name="connsiteY0" fmla="*/ 164546 h 4031229"/>
                <a:gd name="connsiteX1" fmla="*/ 164546 w 1645455"/>
                <a:gd name="connsiteY1" fmla="*/ 0 h 4031229"/>
                <a:gd name="connsiteX2" fmla="*/ 1480910 w 1645455"/>
                <a:gd name="connsiteY2" fmla="*/ 0 h 4031229"/>
                <a:gd name="connsiteX3" fmla="*/ 1645456 w 1645455"/>
                <a:gd name="connsiteY3" fmla="*/ 164546 h 4031229"/>
                <a:gd name="connsiteX4" fmla="*/ 1645455 w 1645455"/>
                <a:gd name="connsiteY4" fmla="*/ 3866684 h 4031229"/>
                <a:gd name="connsiteX5" fmla="*/ 1480909 w 1645455"/>
                <a:gd name="connsiteY5" fmla="*/ 4031230 h 4031229"/>
                <a:gd name="connsiteX6" fmla="*/ 164546 w 1645455"/>
                <a:gd name="connsiteY6" fmla="*/ 4031229 h 4031229"/>
                <a:gd name="connsiteX7" fmla="*/ 0 w 1645455"/>
                <a:gd name="connsiteY7" fmla="*/ 3866683 h 4031229"/>
                <a:gd name="connsiteX8" fmla="*/ 0 w 1645455"/>
                <a:gd name="connsiteY8" fmla="*/ 164546 h 403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455" h="4031229">
                  <a:moveTo>
                    <a:pt x="0" y="164546"/>
                  </a:moveTo>
                  <a:cubicBezTo>
                    <a:pt x="0" y="73670"/>
                    <a:pt x="73670" y="0"/>
                    <a:pt x="164546" y="0"/>
                  </a:cubicBezTo>
                  <a:lnTo>
                    <a:pt x="1480910" y="0"/>
                  </a:lnTo>
                  <a:cubicBezTo>
                    <a:pt x="1571786" y="0"/>
                    <a:pt x="1645456" y="73670"/>
                    <a:pt x="1645456" y="164546"/>
                  </a:cubicBezTo>
                  <a:cubicBezTo>
                    <a:pt x="1645456" y="1398592"/>
                    <a:pt x="1645455" y="2632638"/>
                    <a:pt x="1645455" y="3866684"/>
                  </a:cubicBezTo>
                  <a:cubicBezTo>
                    <a:pt x="1645455" y="3957560"/>
                    <a:pt x="1571785" y="4031230"/>
                    <a:pt x="1480909" y="4031230"/>
                  </a:cubicBezTo>
                  <a:lnTo>
                    <a:pt x="164546" y="4031229"/>
                  </a:lnTo>
                  <a:cubicBezTo>
                    <a:pt x="73670" y="4031229"/>
                    <a:pt x="0" y="3957559"/>
                    <a:pt x="0" y="3866683"/>
                  </a:cubicBezTo>
                  <a:lnTo>
                    <a:pt x="0" y="164546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1690723" rIns="78232" bIns="884479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GB" sz="1400" b="1" kern="1200" dirty="0">
                  <a:latin typeface="Rubik" pitchFamily="2" charset="-79"/>
                  <a:cs typeface="Rubik"/>
                </a:rPr>
                <a:t>Alt kriter 1.5</a:t>
              </a:r>
              <a:r>
                <a:rPr lang="en-GB" sz="1400" b="1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b="1" kern="1200" dirty="0">
                  <a:latin typeface="Rubik" pitchFamily="2" charset="-79"/>
                  <a:cs typeface="Rubik" pitchFamily="2" charset="-79"/>
                </a:rPr>
              </a:br>
              <a:endParaRPr lang="en-GB" sz="1400" b="1" kern="1200" dirty="0">
                <a:latin typeface="Rubik" pitchFamily="2" charset="-79"/>
                <a:cs typeface="Rubik" pitchFamily="2" charset="-79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GB" sz="1400" b="1" kern="1200" dirty="0">
                  <a:latin typeface="Rubik" pitchFamily="2" charset="-79"/>
                  <a:cs typeface="Rubik"/>
                </a:rPr>
                <a:t>Performan</a:t>
              </a:r>
              <a:r>
                <a:rPr lang="tr-TR" sz="1400" b="1" kern="1200" dirty="0">
                  <a:latin typeface="Rubik" pitchFamily="2" charset="-79"/>
                  <a:cs typeface="Rubik"/>
                </a:rPr>
                <a:t>s Yönetimi </a:t>
              </a:r>
              <a:r>
                <a:rPr lang="en-GB" sz="1400" b="1" kern="1200" dirty="0">
                  <a:latin typeface="Rubik" pitchFamily="2" charset="-79"/>
                  <a:cs typeface="Rubik"/>
                </a:rPr>
                <a:t>&amp; </a:t>
              </a:r>
              <a:r>
                <a:rPr lang="tr-TR" sz="1400" b="1" kern="1200" dirty="0">
                  <a:latin typeface="Rubik" pitchFamily="2" charset="-79"/>
                  <a:cs typeface="Rubik"/>
                </a:rPr>
                <a:t>Yönetişim</a:t>
              </a:r>
              <a:endParaRPr lang="en-GB" sz="1400" b="1" kern="1200" dirty="0">
                <a:latin typeface="Rubik" pitchFamily="2" charset="-79"/>
                <a:cs typeface="Rubik"/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r>
                <a:rPr lang="en-GB" sz="1400" kern="1200" dirty="0">
                  <a:latin typeface="Rubik" pitchFamily="2" charset="-79"/>
                  <a:cs typeface="Rubik" pitchFamily="2" charset="-79"/>
                </a:rPr>
                <a:t/>
              </a:r>
              <a:br>
                <a:rPr lang="en-GB" sz="1400" kern="1200" dirty="0">
                  <a:latin typeface="Rubik" pitchFamily="2" charset="-79"/>
                  <a:cs typeface="Rubik" pitchFamily="2" charset="-79"/>
                </a:rPr>
              </a:br>
              <a:endParaRPr lang="tr-TR" sz="1400" kern="1200" dirty="0">
                <a:latin typeface="Rubik" pitchFamily="2" charset="-79"/>
                <a:cs typeface="Rubik" pitchFamily="2" charset="-79"/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dirty="0">
                  <a:solidFill>
                    <a:srgbClr val="00B0F0"/>
                  </a:solidFill>
                  <a:latin typeface="Rubik" pitchFamily="2" charset="-79"/>
                  <a:cs typeface="Rubik"/>
                </a:rPr>
                <a:t>Perform</a:t>
              </a:r>
              <a:r>
                <a:rPr lang="tr-TR" sz="1400" dirty="0">
                  <a:solidFill>
                    <a:srgbClr val="00B0F0"/>
                  </a:solidFill>
                  <a:cs typeface="Rubik"/>
                </a:rPr>
                <a:t>ans</a:t>
              </a:r>
              <a:r>
                <a:rPr lang="tr-TR" sz="1400" dirty="0">
                  <a:cs typeface="Rubik"/>
                </a:rPr>
                <a:t> yönetimi ve yönetişim yapımız nedir?</a:t>
              </a:r>
              <a:endParaRPr lang="x-none" sz="1400" dirty="0">
                <a:cs typeface="Rubik"/>
              </a:endParaRPr>
            </a:p>
          </p:txBody>
        </p:sp>
        <p:sp>
          <p:nvSpPr>
            <p:cNvPr id="16" name="Oval 15" descr="Network with solid fill">
              <a:extLst>
                <a:ext uri="{FF2B5EF4-FFF2-40B4-BE49-F238E27FC236}">
                  <a16:creationId xmlns="" xmlns:a16="http://schemas.microsoft.com/office/drawing/2014/main" id="{3D401942-E768-D64B-D502-BE1107D17EE5}"/>
                </a:ext>
              </a:extLst>
            </p:cNvPr>
            <p:cNvSpPr/>
            <p:nvPr/>
          </p:nvSpPr>
          <p:spPr>
            <a:xfrm>
              <a:off x="10350278" y="1848328"/>
              <a:ext cx="1342399" cy="1342399"/>
            </a:xfrm>
            <a:prstGeom prst="ellipse">
              <a:avLst/>
            </a:pr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x-none" sz="1400"/>
            </a:p>
          </p:txBody>
        </p:sp>
      </p:grpSp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082215" y="1913860"/>
            <a:ext cx="6939665" cy="436924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800" u="sng" cap="none" dirty="0" smtClean="0">
                <a:solidFill>
                  <a:schemeClr val="tx1"/>
                </a:solidFill>
              </a:rPr>
              <a:t>Bu </a:t>
            </a:r>
            <a:r>
              <a:rPr lang="tr-TR" sz="1800" u="sng" cap="none" dirty="0" smtClean="0">
                <a:solidFill>
                  <a:schemeClr val="tx1"/>
                </a:solidFill>
              </a:rPr>
              <a:t>A</a:t>
            </a:r>
            <a:r>
              <a:rPr lang="en-US" sz="1800" u="sng" cap="none" dirty="0" smtClean="0">
                <a:solidFill>
                  <a:schemeClr val="tx1"/>
                </a:solidFill>
              </a:rPr>
              <a:t>lt Kriterde Ele Alınabilecek Konulara Örnekler:</a:t>
            </a:r>
            <a:r>
              <a:rPr lang="en-US" sz="1800" u="sng" cap="none" dirty="0" smtClean="0"/>
              <a:t/>
            </a:r>
            <a:br>
              <a:rPr lang="en-US" sz="1800" u="sng" cap="none" dirty="0" smtClean="0"/>
            </a:br>
            <a:r>
              <a:rPr lang="en-US" sz="1800" u="sng" cap="none" dirty="0" smtClean="0"/>
              <a:t/>
            </a:r>
            <a:br>
              <a:rPr lang="en-US" sz="1800" u="sng" cap="none" dirty="0" smtClean="0"/>
            </a:br>
            <a:r>
              <a:rPr lang="tr-TR" sz="1800" cap="none" dirty="0" smtClean="0"/>
              <a:t>Kuruluşun amacı esin verir ve pozitif bir etkiye sahiptir</a:t>
            </a:r>
            <a:r>
              <a:rPr lang="en-GB" sz="1800" cap="none" dirty="0" smtClean="0"/>
              <a:t/>
            </a:r>
            <a:br>
              <a:rPr lang="en-GB" sz="1800" cap="none" dirty="0" smtClean="0"/>
            </a:br>
            <a:r>
              <a:rPr lang="en-GB" sz="1800" cap="none" dirty="0" smtClean="0"/>
              <a:t/>
            </a:r>
            <a:br>
              <a:rPr lang="en-GB" sz="1800" cap="none" dirty="0" smtClean="0"/>
            </a:br>
            <a:r>
              <a:rPr lang="tr-TR" sz="1800" cap="none" dirty="0" smtClean="0"/>
              <a:t>Kuruluşun vi</a:t>
            </a:r>
            <a:r>
              <a:rPr lang="en-GB" sz="1800" cap="none" dirty="0" smtClean="0"/>
              <a:t>zyon</a:t>
            </a:r>
            <a:r>
              <a:rPr lang="tr-TR" sz="1800" cap="none" dirty="0" smtClean="0"/>
              <a:t>u istek uyandırır.</a:t>
            </a:r>
            <a:r>
              <a:rPr lang="en-GB" sz="1800" cap="none" dirty="0" smtClean="0"/>
              <a:t/>
            </a:r>
            <a:br>
              <a:rPr lang="en-GB" sz="1800" cap="none" dirty="0" smtClean="0"/>
            </a:br>
            <a:r>
              <a:rPr lang="en-GB" sz="1800" cap="none" dirty="0" smtClean="0"/>
              <a:t/>
            </a:r>
            <a:br>
              <a:rPr lang="en-GB" sz="1800" cap="none" dirty="0" smtClean="0"/>
            </a:br>
            <a:r>
              <a:rPr lang="en-GB" sz="1800" cap="none" dirty="0" smtClean="0"/>
              <a:t>Amaç </a:t>
            </a:r>
            <a:r>
              <a:rPr lang="tr-TR" sz="1800" cap="none" dirty="0" smtClean="0"/>
              <a:t>v</a:t>
            </a:r>
            <a:r>
              <a:rPr lang="en-GB" sz="1800" cap="none" dirty="0" smtClean="0"/>
              <a:t>e vizyon, </a:t>
            </a:r>
            <a:r>
              <a:rPr lang="tr-TR" sz="1800" cap="none" dirty="0" smtClean="0"/>
              <a:t>temel</a:t>
            </a:r>
            <a:r>
              <a:rPr lang="en-GB" sz="1800" cap="none" dirty="0" smtClean="0"/>
              <a:t> paydaşlarla </a:t>
            </a:r>
            <a:r>
              <a:rPr lang="tr-TR" sz="1800" cap="none" dirty="0" smtClean="0"/>
              <a:t>u</a:t>
            </a:r>
            <a:r>
              <a:rPr lang="en-GB" sz="1800" cap="none" dirty="0" smtClean="0"/>
              <a:t>yumludur</a:t>
            </a:r>
            <a:r>
              <a:rPr lang="tr-TR" sz="1800" cap="none" dirty="0" smtClean="0"/>
              <a:t>.</a:t>
            </a:r>
            <a:r>
              <a:rPr lang="en-US" sz="1800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/>
            </a:r>
            <a:br>
              <a:rPr lang="en-US" sz="1800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endParaRPr lang="en-US" sz="1800" cap="none" dirty="0">
              <a:solidFill>
                <a:schemeClr val="tx1"/>
              </a:solidFill>
              <a:cs typeface="Arial" panose="020B0604020202020204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651595" y="1836146"/>
            <a:ext cx="4001834" cy="418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bg2">
                    <a:lumMod val="10000"/>
                  </a:schemeClr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 Kriter 1.1: </a:t>
            </a:r>
            <a:endParaRPr lang="fr-FR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Amaç Ve Vizyonu Tanımlar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fr-FR" b="1" dirty="0" smtClean="0">
              <a:solidFill>
                <a:schemeClr val="tx1"/>
              </a:solidFill>
              <a:latin typeface="+mn-lt"/>
              <a:ea typeface="+mn-ea"/>
              <a:cs typeface="Rubik"/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4" y="1934865"/>
            <a:ext cx="3830839" cy="1395709"/>
          </a:xfrm>
          <a:prstGeom prst="rect">
            <a:avLst/>
          </a:prstGeom>
        </p:spPr>
      </p:pic>
      <p:sp>
        <p:nvSpPr>
          <p:cNvPr id="8" name="Rectangle : coins arrondis 6">
            <a:extLst>
              <a:ext uri="{FF2B5EF4-FFF2-40B4-BE49-F238E27FC236}">
                <a16:creationId xmlns="" xmlns:a16="http://schemas.microsoft.com/office/drawing/2014/main" id="{DAE986FF-A813-2AF4-6142-9848BBC85F82}"/>
              </a:ext>
            </a:extLst>
          </p:cNvPr>
          <p:cNvSpPr/>
          <p:nvPr/>
        </p:nvSpPr>
        <p:spPr>
          <a:xfrm>
            <a:off x="1627632" y="2002535"/>
            <a:ext cx="512063" cy="1328039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5" y="1934865"/>
            <a:ext cx="3830839" cy="1395709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="" xmlns:a16="http://schemas.microsoft.com/office/drawing/2014/main" id="{2B9AA4A2-E593-C142-B76E-4D5152F79CC8}"/>
              </a:ext>
            </a:extLst>
          </p:cNvPr>
          <p:cNvSpPr txBox="1">
            <a:spLocks/>
          </p:cNvSpPr>
          <p:nvPr/>
        </p:nvSpPr>
        <p:spPr bwMode="black">
          <a:xfrm>
            <a:off x="5166286" y="1836146"/>
            <a:ext cx="6725127" cy="4204743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1800" u="sng" cap="none" dirty="0" smtClean="0">
                <a:solidFill>
                  <a:schemeClr val="tx1"/>
                </a:solidFill>
              </a:rPr>
              <a:t>Bu </a:t>
            </a:r>
            <a:r>
              <a:rPr lang="tr-TR" sz="1800" u="sng" cap="none" dirty="0" smtClean="0">
                <a:solidFill>
                  <a:schemeClr val="tx1"/>
                </a:solidFill>
              </a:rPr>
              <a:t>A</a:t>
            </a:r>
            <a:r>
              <a:rPr lang="en-US" sz="1800" u="sng" cap="none" dirty="0" smtClean="0">
                <a:solidFill>
                  <a:schemeClr val="tx1"/>
                </a:solidFill>
              </a:rPr>
              <a:t>lt Kriterde Ele Alınabilecek Konulara Örnekler:</a:t>
            </a:r>
            <a:r>
              <a:rPr lang="tr-TR" sz="1800" u="sng" cap="none" dirty="0" smtClean="0">
                <a:solidFill>
                  <a:schemeClr val="tx1"/>
                </a:solidFill>
              </a:rPr>
              <a:t/>
            </a:r>
            <a:br>
              <a:rPr lang="tr-TR" sz="1800" u="sng" cap="none" dirty="0" smtClean="0">
                <a:solidFill>
                  <a:schemeClr val="tx1"/>
                </a:solidFill>
              </a:rPr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tr-TR" sz="1800" cap="none" dirty="0" smtClean="0"/>
              <a:t>Kuruluş başlıca zorlukları ve fırsatları, bunların kendi iş ve faaliyetlerini nasıl etkileyebileceğini belirler.</a:t>
            </a:r>
            <a:r>
              <a:rPr lang="en-GB" sz="1800" cap="none" dirty="0" smtClean="0"/>
              <a:t/>
            </a:r>
            <a:br>
              <a:rPr lang="en-GB" sz="1800" cap="none" dirty="0" smtClean="0"/>
            </a:br>
            <a:r>
              <a:rPr lang="en-GB" sz="1800" cap="none" dirty="0" smtClean="0"/>
              <a:t/>
            </a:r>
            <a:br>
              <a:rPr lang="en-GB" sz="1800" cap="none" dirty="0" smtClean="0"/>
            </a:br>
            <a:r>
              <a:rPr lang="tr-TR" sz="1800" cap="none" dirty="0" smtClean="0"/>
              <a:t>Kuruluş ekosistemindeki başlıca oyuncuları belirler ve bunların temel yeteneklerini anlar.</a:t>
            </a:r>
            <a:r>
              <a:rPr lang="en-GB" sz="1800" cap="none" dirty="0" smtClean="0"/>
              <a:t/>
            </a:r>
            <a:br>
              <a:rPr lang="en-GB" sz="1800" cap="none" dirty="0" smtClean="0"/>
            </a:br>
            <a:r>
              <a:rPr lang="en-GB" sz="1800" cap="none" dirty="0" smtClean="0"/>
              <a:t/>
            </a:r>
            <a:br>
              <a:rPr lang="en-GB" sz="1800" cap="none" dirty="0" smtClean="0"/>
            </a:br>
            <a:r>
              <a:rPr lang="tr-TR" sz="1800" cap="none" dirty="0" smtClean="0"/>
              <a:t>Kuruluş BMSKA kavramını ve bu amaçlardan kendisi ile ilişkili olanlara katkısını anlar</a:t>
            </a:r>
            <a:r>
              <a:rPr lang="en-GB" sz="1800" cap="none" dirty="0" smtClean="0"/>
              <a:t>.</a:t>
            </a:r>
            <a:br>
              <a:rPr lang="en-GB" sz="1800" cap="none" dirty="0" smtClean="0"/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endParaRPr lang="en-US" sz="1800" cap="none" dirty="0">
              <a:solidFill>
                <a:schemeClr val="tx1"/>
              </a:solidFill>
              <a:cs typeface="Arial" panose="020B0604020202020204"/>
            </a:endParaRPr>
          </a:p>
        </p:txBody>
      </p:sp>
      <p:cxnSp>
        <p:nvCxnSpPr>
          <p:cNvPr id="4" name="Connecteur droit avec flèche 2">
            <a:extLst>
              <a:ext uri="{FF2B5EF4-FFF2-40B4-BE49-F238E27FC236}">
                <a16:creationId xmlns="" xmlns:a16="http://schemas.microsoft.com/office/drawing/2014/main" id="{0ED08444-FB08-82E1-A0FD-91A894354D70}"/>
              </a:ext>
            </a:extLst>
          </p:cNvPr>
          <p:cNvCxnSpPr/>
          <p:nvPr/>
        </p:nvCxnSpPr>
        <p:spPr>
          <a:xfrm>
            <a:off x="4921249" y="1714500"/>
            <a:ext cx="31750" cy="398991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54F915DF-A0EC-DF4E-8907-712898905FFA}"/>
              </a:ext>
            </a:extLst>
          </p:cNvPr>
          <p:cNvSpPr txBox="1">
            <a:spLocks/>
          </p:cNvSpPr>
          <p:nvPr/>
        </p:nvSpPr>
        <p:spPr>
          <a:xfrm>
            <a:off x="418762" y="1714500"/>
            <a:ext cx="4531000" cy="430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bg2">
                    <a:lumMod val="10000"/>
                  </a:schemeClr>
                </a:solidFill>
                <a:latin typeface="Rubik" pitchFamily="2" charset="-79"/>
                <a:ea typeface="Lato Semibold" panose="020F0502020204030203" pitchFamily="34" charset="0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Rubik"/>
              </a:rPr>
              <a:t>Alt </a:t>
            </a:r>
            <a:r>
              <a:rPr lang="tr-TR" sz="2400" dirty="0" smtClean="0">
                <a:solidFill>
                  <a:schemeClr val="tx1"/>
                </a:solidFill>
                <a:latin typeface="+mn-lt"/>
                <a:ea typeface="+mn-ea"/>
                <a:cs typeface="Rubik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Rubik"/>
              </a:rPr>
              <a:t>riter 1.2: </a:t>
            </a:r>
            <a:endParaRPr lang="fr-FR" sz="2400" b="1" dirty="0" smtClean="0">
              <a:solidFill>
                <a:schemeClr val="tx1"/>
              </a:solidFill>
              <a:latin typeface="+mn-lt"/>
              <a:ea typeface="+mn-ea"/>
              <a:cs typeface="Rubik"/>
            </a:endParaRPr>
          </a:p>
          <a:p>
            <a:pPr algn="ctr"/>
            <a:r>
              <a:rPr lang="tr-TR" sz="2400" b="1" dirty="0" smtClean="0">
                <a:solidFill>
                  <a:srgbClr val="141516"/>
                </a:solidFill>
                <a:latin typeface="+mn-lt"/>
                <a:ea typeface="+mn-ea"/>
                <a:cs typeface="Rubik"/>
              </a:rPr>
              <a:t>Ekosistemini, Yeteneklerini Ve Başlıca Zorlukları Anlar</a:t>
            </a:r>
            <a:endParaRPr lang="fr-FR" sz="2400" b="1" dirty="0" smtClean="0">
              <a:ea typeface="+mn-ea"/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 : coins arrondis 6">
            <a:extLst>
              <a:ext uri="{FF2B5EF4-FFF2-40B4-BE49-F238E27FC236}">
                <a16:creationId xmlns="" xmlns:a16="http://schemas.microsoft.com/office/drawing/2014/main" id="{C800D5AF-92BB-4FE0-A356-74C610A61FE9}"/>
              </a:ext>
            </a:extLst>
          </p:cNvPr>
          <p:cNvSpPr/>
          <p:nvPr/>
        </p:nvSpPr>
        <p:spPr>
          <a:xfrm>
            <a:off x="2133756" y="1966902"/>
            <a:ext cx="550506" cy="135541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ket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ke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{405A2CB4-4D4F-2747-8C50-B9A9F25CD2EF}tf10001120</Template>
  <TotalTime>972</TotalTime>
  <Words>1613</Words>
  <Application>Microsoft Office PowerPoint</Application>
  <PresentationFormat>Özel</PresentationFormat>
  <Paragraphs>328</Paragraphs>
  <Slides>49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Paket</vt:lpstr>
      <vt:lpstr>EFQM Modelinin 7 Kriteri</vt:lpstr>
      <vt:lpstr>PowerPoint Sunusu</vt:lpstr>
      <vt:lpstr>EFQM Modeli ve 7 Kriter</vt:lpstr>
      <vt:lpstr>EFQM Modeli ve 7 Kriter</vt:lpstr>
      <vt:lpstr>1. Amaç, Vizyon ve Strateji - Tanım</vt:lpstr>
      <vt:lpstr>1.Amaç, Vizyon ve Strateji - Uygulama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2.Kültür ve Liderlik - Tanım</vt:lpstr>
      <vt:lpstr>2. Kültür ve Liderlik - Uygulama Örnekleri</vt:lpstr>
      <vt:lpstr>PowerPoint Sunusu</vt:lpstr>
      <vt:lpstr>PowerPoint Sunusu</vt:lpstr>
      <vt:lpstr>PowerPoint Sunusu</vt:lpstr>
      <vt:lpstr>PowerPoint Sunusu</vt:lpstr>
      <vt:lpstr>PowerPoint Sunusu</vt:lpstr>
      <vt:lpstr>3. Paydaşlarla Etkileşim - Tanım</vt:lpstr>
      <vt:lpstr>3. Paydaşlarla Etkileşim - Uygulama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4. Sürdürülebilir Değer Yaratma - Tanım</vt:lpstr>
      <vt:lpstr>4. Sürdürülebilir Değer Yaratma - Uygulama Örnekleri</vt:lpstr>
      <vt:lpstr>PowerPoint Sunusu</vt:lpstr>
      <vt:lpstr>PowerPoint Sunusu</vt:lpstr>
      <vt:lpstr>PowerPoint Sunusu</vt:lpstr>
      <vt:lpstr>PowerPoint Sunusu</vt:lpstr>
      <vt:lpstr>PowerPoint Sunusu</vt:lpstr>
      <vt:lpstr>5. Performans ve Dönüşüm Yönetimi - Tanım</vt:lpstr>
      <vt:lpstr>5. Performans ve Dönüşüm Yönetimi - Uygulama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6. Paydaş Algıları - Tanım</vt:lpstr>
      <vt:lpstr>6. Paydaş Algıları - Uygulama Örnekleri</vt:lpstr>
      <vt:lpstr>PowerPoint Sunusu</vt:lpstr>
      <vt:lpstr>7. Stratejik ve Operasyonel Sonuçlar - Tanım</vt:lpstr>
      <vt:lpstr>7. Stratejik ve Operasyonel Sonuçlar - Uygulama Örnekleri</vt:lpstr>
      <vt:lpstr>PowerPoint Sunusu</vt:lpstr>
      <vt:lpstr>Sonuç ve Değerlendirme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TAŞIYANIN SORUMLULUĞU</dc:title>
  <dc:creator>Microsoft Office User</dc:creator>
  <cp:lastModifiedBy>Senol KANDEMIR</cp:lastModifiedBy>
  <cp:revision>69</cp:revision>
  <dcterms:created xsi:type="dcterms:W3CDTF">2021-10-23T00:07:47Z</dcterms:created>
  <dcterms:modified xsi:type="dcterms:W3CDTF">2025-10-30T13:27:29Z</dcterms:modified>
</cp:coreProperties>
</file>