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8"/>
  </p:notesMasterIdLst>
  <p:sldIdLst>
    <p:sldId id="256" r:id="rId2"/>
    <p:sldId id="277" r:id="rId3"/>
    <p:sldId id="257" r:id="rId4"/>
    <p:sldId id="258" r:id="rId5"/>
    <p:sldId id="259" r:id="rId6"/>
    <p:sldId id="278" r:id="rId7"/>
    <p:sldId id="261" r:id="rId8"/>
    <p:sldId id="262" r:id="rId9"/>
    <p:sldId id="263" r:id="rId10"/>
    <p:sldId id="264" r:id="rId11"/>
    <p:sldId id="260" r:id="rId12"/>
    <p:sldId id="265" r:id="rId13"/>
    <p:sldId id="266" r:id="rId14"/>
    <p:sldId id="274" r:id="rId15"/>
    <p:sldId id="267" r:id="rId16"/>
    <p:sldId id="268" r:id="rId17"/>
    <p:sldId id="269" r:id="rId18"/>
    <p:sldId id="275" r:id="rId19"/>
    <p:sldId id="270" r:id="rId20"/>
    <p:sldId id="271" r:id="rId21"/>
    <p:sldId id="276" r:id="rId22"/>
    <p:sldId id="279" r:id="rId23"/>
    <p:sldId id="280" r:id="rId24"/>
    <p:sldId id="281" r:id="rId25"/>
    <p:sldId id="282" r:id="rId26"/>
    <p:sldId id="273" r:id="rId2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D515"/>
    <a:srgbClr val="78AB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92" y="5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7C91F0-793C-4337-AD89-74413E221035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7BBA960C-FF18-4FA5-B99E-28C64A363337}">
      <dgm:prSet phldrT="[Metin]"/>
      <dgm:spPr/>
      <dgm:t>
        <a:bodyPr/>
        <a:lstStyle/>
        <a:p>
          <a:r>
            <a:rPr lang="tr-TR" dirty="0" smtClean="0"/>
            <a:t>Taslak </a:t>
          </a:r>
          <a:r>
            <a:rPr lang="tr-TR" dirty="0" err="1" smtClean="0"/>
            <a:t>KGBR’nin</a:t>
          </a:r>
          <a:r>
            <a:rPr lang="tr-TR" dirty="0" smtClean="0"/>
            <a:t> kuruma iletilmesi</a:t>
          </a:r>
          <a:endParaRPr lang="tr-TR" dirty="0"/>
        </a:p>
      </dgm:t>
    </dgm:pt>
    <dgm:pt modelId="{90FFA5E2-98A1-4B40-8FC7-AE48D89536ED}" type="parTrans" cxnId="{AABFC1F1-5A2A-4342-9231-C27441B7F395}">
      <dgm:prSet/>
      <dgm:spPr/>
      <dgm:t>
        <a:bodyPr/>
        <a:lstStyle/>
        <a:p>
          <a:endParaRPr lang="tr-TR"/>
        </a:p>
      </dgm:t>
    </dgm:pt>
    <dgm:pt modelId="{346BF297-32A3-473F-8F77-E57C8CC306F7}" type="sibTrans" cxnId="{AABFC1F1-5A2A-4342-9231-C27441B7F395}">
      <dgm:prSet/>
      <dgm:spPr/>
      <dgm:t>
        <a:bodyPr/>
        <a:lstStyle/>
        <a:p>
          <a:endParaRPr lang="tr-TR"/>
        </a:p>
      </dgm:t>
    </dgm:pt>
    <dgm:pt modelId="{CB9C96E7-1838-4D65-ACBD-94B2CC28C3DE}">
      <dgm:prSet phldrT="[Metin]"/>
      <dgm:spPr/>
      <dgm:t>
        <a:bodyPr/>
        <a:lstStyle/>
        <a:p>
          <a:r>
            <a:rPr lang="tr-TR" dirty="0" smtClean="0"/>
            <a:t>21 gün cevabının değerlendirme ekibine iletilmesi</a:t>
          </a:r>
          <a:endParaRPr lang="tr-TR" dirty="0"/>
        </a:p>
      </dgm:t>
    </dgm:pt>
    <dgm:pt modelId="{1B2B74DB-364C-424A-8C3A-943FCDC9AEF3}" type="parTrans" cxnId="{7E0650AC-B17F-47AD-9794-24FBB7F2F1A4}">
      <dgm:prSet/>
      <dgm:spPr/>
      <dgm:t>
        <a:bodyPr/>
        <a:lstStyle/>
        <a:p>
          <a:endParaRPr lang="tr-TR"/>
        </a:p>
      </dgm:t>
    </dgm:pt>
    <dgm:pt modelId="{74890613-6091-408F-BF78-45757B635DD0}" type="sibTrans" cxnId="{7E0650AC-B17F-47AD-9794-24FBB7F2F1A4}">
      <dgm:prSet/>
      <dgm:spPr/>
      <dgm:t>
        <a:bodyPr/>
        <a:lstStyle/>
        <a:p>
          <a:endParaRPr lang="tr-TR"/>
        </a:p>
      </dgm:t>
    </dgm:pt>
    <dgm:pt modelId="{939C9604-EB5B-44AA-878A-F27B7D62FEDE}">
      <dgm:prSet phldrT="[Metin]"/>
      <dgm:spPr/>
      <dgm:t>
        <a:bodyPr/>
        <a:lstStyle/>
        <a:p>
          <a:r>
            <a:rPr lang="tr-TR" dirty="0" smtClean="0"/>
            <a:t>21 gün cevabı dikkate alınarak taslak </a:t>
          </a:r>
          <a:r>
            <a:rPr lang="tr-TR" dirty="0" err="1" smtClean="0"/>
            <a:t>KGBR’nin</a:t>
          </a:r>
          <a:r>
            <a:rPr lang="tr-TR" dirty="0" smtClean="0"/>
            <a:t> hazırlanması ve 60 gün içinde KDDK Başkanlığı’na sunulması</a:t>
          </a:r>
          <a:endParaRPr lang="tr-TR" dirty="0"/>
        </a:p>
      </dgm:t>
    </dgm:pt>
    <dgm:pt modelId="{07439321-D766-464C-9DBA-02254319DC80}" type="parTrans" cxnId="{58E2075D-B14D-40B3-B372-BE9A2988F3D7}">
      <dgm:prSet/>
      <dgm:spPr/>
      <dgm:t>
        <a:bodyPr/>
        <a:lstStyle/>
        <a:p>
          <a:endParaRPr lang="tr-TR"/>
        </a:p>
      </dgm:t>
    </dgm:pt>
    <dgm:pt modelId="{A61E1C82-1563-4DAB-B3B3-D03F4BCE931F}" type="sibTrans" cxnId="{58E2075D-B14D-40B3-B372-BE9A2988F3D7}">
      <dgm:prSet/>
      <dgm:spPr/>
      <dgm:t>
        <a:bodyPr/>
        <a:lstStyle/>
        <a:p>
          <a:endParaRPr lang="tr-TR"/>
        </a:p>
      </dgm:t>
    </dgm:pt>
    <dgm:pt modelId="{9C99AF23-934B-4731-B4E1-5E491517309E}">
      <dgm:prSet phldrT="[Metin]"/>
      <dgm:spPr/>
      <dgm:t>
        <a:bodyPr/>
        <a:lstStyle/>
        <a:p>
          <a:r>
            <a:rPr lang="tr-TR" dirty="0" smtClean="0"/>
            <a:t>KDDK üyelerinden oluşan Tutarlılık Kontrol Komitesinin hazırlanan taslak raporu kontrol etmesi</a:t>
          </a:r>
          <a:endParaRPr lang="tr-TR" dirty="0"/>
        </a:p>
      </dgm:t>
    </dgm:pt>
    <dgm:pt modelId="{F50F8D10-BF8C-41C9-896B-F0576FA14F38}" type="parTrans" cxnId="{408CBBC8-36E0-4F60-9B54-6C149462295A}">
      <dgm:prSet/>
      <dgm:spPr/>
      <dgm:t>
        <a:bodyPr/>
        <a:lstStyle/>
        <a:p>
          <a:endParaRPr lang="tr-TR"/>
        </a:p>
      </dgm:t>
    </dgm:pt>
    <dgm:pt modelId="{F88334F8-6D65-4084-A019-69738C3499BA}" type="sibTrans" cxnId="{408CBBC8-36E0-4F60-9B54-6C149462295A}">
      <dgm:prSet/>
      <dgm:spPr/>
      <dgm:t>
        <a:bodyPr/>
        <a:lstStyle/>
        <a:p>
          <a:endParaRPr lang="tr-TR"/>
        </a:p>
      </dgm:t>
    </dgm:pt>
    <dgm:pt modelId="{91B2CB98-C4D5-468E-B673-A438FE68937A}">
      <dgm:prSet phldrT="[Metin]"/>
      <dgm:spPr/>
      <dgm:t>
        <a:bodyPr/>
        <a:lstStyle/>
        <a:p>
          <a:r>
            <a:rPr lang="tr-TR" dirty="0" smtClean="0"/>
            <a:t>KDDK nihai </a:t>
          </a:r>
          <a:r>
            <a:rPr lang="tr-TR" dirty="0" err="1" smtClean="0"/>
            <a:t>KGBR’yi</a:t>
          </a:r>
          <a:r>
            <a:rPr lang="tr-TR" dirty="0" smtClean="0"/>
            <a:t> oluşturur ve YKK sunar. Nihai KGBR YÖK Başkanlığı tarafından kuruma resmi yazı ile bildirilir.</a:t>
          </a:r>
          <a:endParaRPr lang="tr-TR" dirty="0"/>
        </a:p>
      </dgm:t>
    </dgm:pt>
    <dgm:pt modelId="{46F6F68D-B9EA-4C08-BAEB-51484AA6907F}" type="parTrans" cxnId="{5FCB26DE-6895-4971-BEAA-2F50E238C2EB}">
      <dgm:prSet/>
      <dgm:spPr/>
      <dgm:t>
        <a:bodyPr/>
        <a:lstStyle/>
        <a:p>
          <a:endParaRPr lang="tr-TR"/>
        </a:p>
      </dgm:t>
    </dgm:pt>
    <dgm:pt modelId="{71EEA7F6-383D-46E3-A294-1FEB4A9A67EF}" type="sibTrans" cxnId="{5FCB26DE-6895-4971-BEAA-2F50E238C2EB}">
      <dgm:prSet/>
      <dgm:spPr/>
      <dgm:t>
        <a:bodyPr/>
        <a:lstStyle/>
        <a:p>
          <a:endParaRPr lang="tr-TR"/>
        </a:p>
      </dgm:t>
    </dgm:pt>
    <dgm:pt modelId="{B467B454-9A98-400A-BBFF-D84AEE442A59}" type="pres">
      <dgm:prSet presAssocID="{1F7C91F0-793C-4337-AD89-74413E221035}" presName="CompostProcess" presStyleCnt="0">
        <dgm:presLayoutVars>
          <dgm:dir/>
          <dgm:resizeHandles val="exact"/>
        </dgm:presLayoutVars>
      </dgm:prSet>
      <dgm:spPr/>
    </dgm:pt>
    <dgm:pt modelId="{F7B77056-799A-41D3-A345-619FAE1B4CFD}" type="pres">
      <dgm:prSet presAssocID="{1F7C91F0-793C-4337-AD89-74413E221035}" presName="arrow" presStyleLbl="bgShp" presStyleIdx="0" presStyleCnt="1" custScaleX="117647"/>
      <dgm:spPr/>
    </dgm:pt>
    <dgm:pt modelId="{BA09B51F-17AF-47ED-B3D5-4B86CB6D5687}" type="pres">
      <dgm:prSet presAssocID="{1F7C91F0-793C-4337-AD89-74413E221035}" presName="linearProcess" presStyleCnt="0"/>
      <dgm:spPr/>
    </dgm:pt>
    <dgm:pt modelId="{00DA69DE-2BC5-4CB7-AFCC-96142897569A}" type="pres">
      <dgm:prSet presAssocID="{7BBA960C-FF18-4FA5-B99E-28C64A363337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631483C-B92E-408A-B9B3-AB51D8A87780}" type="pres">
      <dgm:prSet presAssocID="{346BF297-32A3-473F-8F77-E57C8CC306F7}" presName="sibTrans" presStyleCnt="0"/>
      <dgm:spPr/>
    </dgm:pt>
    <dgm:pt modelId="{FBB27C28-FB84-4C02-95FE-1000904E1295}" type="pres">
      <dgm:prSet presAssocID="{CB9C96E7-1838-4D65-ACBD-94B2CC28C3DE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016579D-61F4-4823-8E70-876D876B40EA}" type="pres">
      <dgm:prSet presAssocID="{74890613-6091-408F-BF78-45757B635DD0}" presName="sibTrans" presStyleCnt="0"/>
      <dgm:spPr/>
    </dgm:pt>
    <dgm:pt modelId="{43B79F0D-8F42-4282-9A1F-3FF47ED1CF2C}" type="pres">
      <dgm:prSet presAssocID="{939C9604-EB5B-44AA-878A-F27B7D62FEDE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308C1EE-790D-4631-8FE0-3DEE313B2908}" type="pres">
      <dgm:prSet presAssocID="{A61E1C82-1563-4DAB-B3B3-D03F4BCE931F}" presName="sibTrans" presStyleCnt="0"/>
      <dgm:spPr/>
    </dgm:pt>
    <dgm:pt modelId="{6237F901-66BB-4BFE-B7A0-5D739931F5AD}" type="pres">
      <dgm:prSet presAssocID="{9C99AF23-934B-4731-B4E1-5E491517309E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BB6D69E-EF98-4906-AC49-0C9D8EA848F3}" type="pres">
      <dgm:prSet presAssocID="{F88334F8-6D65-4084-A019-69738C3499BA}" presName="sibTrans" presStyleCnt="0"/>
      <dgm:spPr/>
    </dgm:pt>
    <dgm:pt modelId="{2BE0C639-D708-4EA0-84C9-5D37232798C4}" type="pres">
      <dgm:prSet presAssocID="{91B2CB98-C4D5-468E-B673-A438FE68937A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684FCD21-EF9A-41AF-9496-B548E1391E86}" type="presOf" srcId="{1F7C91F0-793C-4337-AD89-74413E221035}" destId="{B467B454-9A98-400A-BBFF-D84AEE442A59}" srcOrd="0" destOrd="0" presId="urn:microsoft.com/office/officeart/2005/8/layout/hProcess9"/>
    <dgm:cxn modelId="{CFEE35F4-FDBF-4BEE-9613-8198966A89F8}" type="presOf" srcId="{91B2CB98-C4D5-468E-B673-A438FE68937A}" destId="{2BE0C639-D708-4EA0-84C9-5D37232798C4}" srcOrd="0" destOrd="0" presId="urn:microsoft.com/office/officeart/2005/8/layout/hProcess9"/>
    <dgm:cxn modelId="{5FCB26DE-6895-4971-BEAA-2F50E238C2EB}" srcId="{1F7C91F0-793C-4337-AD89-74413E221035}" destId="{91B2CB98-C4D5-468E-B673-A438FE68937A}" srcOrd="4" destOrd="0" parTransId="{46F6F68D-B9EA-4C08-BAEB-51484AA6907F}" sibTransId="{71EEA7F6-383D-46E3-A294-1FEB4A9A67EF}"/>
    <dgm:cxn modelId="{7250D892-092A-42BA-935F-875DD1ACA0BC}" type="presOf" srcId="{CB9C96E7-1838-4D65-ACBD-94B2CC28C3DE}" destId="{FBB27C28-FB84-4C02-95FE-1000904E1295}" srcOrd="0" destOrd="0" presId="urn:microsoft.com/office/officeart/2005/8/layout/hProcess9"/>
    <dgm:cxn modelId="{AABFC1F1-5A2A-4342-9231-C27441B7F395}" srcId="{1F7C91F0-793C-4337-AD89-74413E221035}" destId="{7BBA960C-FF18-4FA5-B99E-28C64A363337}" srcOrd="0" destOrd="0" parTransId="{90FFA5E2-98A1-4B40-8FC7-AE48D89536ED}" sibTransId="{346BF297-32A3-473F-8F77-E57C8CC306F7}"/>
    <dgm:cxn modelId="{0893B33E-E8A1-44D3-BB0C-89A3334CA252}" type="presOf" srcId="{939C9604-EB5B-44AA-878A-F27B7D62FEDE}" destId="{43B79F0D-8F42-4282-9A1F-3FF47ED1CF2C}" srcOrd="0" destOrd="0" presId="urn:microsoft.com/office/officeart/2005/8/layout/hProcess9"/>
    <dgm:cxn modelId="{58E2075D-B14D-40B3-B372-BE9A2988F3D7}" srcId="{1F7C91F0-793C-4337-AD89-74413E221035}" destId="{939C9604-EB5B-44AA-878A-F27B7D62FEDE}" srcOrd="2" destOrd="0" parTransId="{07439321-D766-464C-9DBA-02254319DC80}" sibTransId="{A61E1C82-1563-4DAB-B3B3-D03F4BCE931F}"/>
    <dgm:cxn modelId="{408CBBC8-36E0-4F60-9B54-6C149462295A}" srcId="{1F7C91F0-793C-4337-AD89-74413E221035}" destId="{9C99AF23-934B-4731-B4E1-5E491517309E}" srcOrd="3" destOrd="0" parTransId="{F50F8D10-BF8C-41C9-896B-F0576FA14F38}" sibTransId="{F88334F8-6D65-4084-A019-69738C3499BA}"/>
    <dgm:cxn modelId="{7E0650AC-B17F-47AD-9794-24FBB7F2F1A4}" srcId="{1F7C91F0-793C-4337-AD89-74413E221035}" destId="{CB9C96E7-1838-4D65-ACBD-94B2CC28C3DE}" srcOrd="1" destOrd="0" parTransId="{1B2B74DB-364C-424A-8C3A-943FCDC9AEF3}" sibTransId="{74890613-6091-408F-BF78-45757B635DD0}"/>
    <dgm:cxn modelId="{9EAB11C0-2BDD-4F56-8592-AEE4E00DAD57}" type="presOf" srcId="{9C99AF23-934B-4731-B4E1-5E491517309E}" destId="{6237F901-66BB-4BFE-B7A0-5D739931F5AD}" srcOrd="0" destOrd="0" presId="urn:microsoft.com/office/officeart/2005/8/layout/hProcess9"/>
    <dgm:cxn modelId="{457038AD-486D-4EDA-AEDA-CC6C5A1917C4}" type="presOf" srcId="{7BBA960C-FF18-4FA5-B99E-28C64A363337}" destId="{00DA69DE-2BC5-4CB7-AFCC-96142897569A}" srcOrd="0" destOrd="0" presId="urn:microsoft.com/office/officeart/2005/8/layout/hProcess9"/>
    <dgm:cxn modelId="{6B349C6A-6DDD-4452-8339-0B066795C707}" type="presParOf" srcId="{B467B454-9A98-400A-BBFF-D84AEE442A59}" destId="{F7B77056-799A-41D3-A345-619FAE1B4CFD}" srcOrd="0" destOrd="0" presId="urn:microsoft.com/office/officeart/2005/8/layout/hProcess9"/>
    <dgm:cxn modelId="{2C8480A7-BA9F-4018-B4DF-EBC3E61072F4}" type="presParOf" srcId="{B467B454-9A98-400A-BBFF-D84AEE442A59}" destId="{BA09B51F-17AF-47ED-B3D5-4B86CB6D5687}" srcOrd="1" destOrd="0" presId="urn:microsoft.com/office/officeart/2005/8/layout/hProcess9"/>
    <dgm:cxn modelId="{ADBF7790-332C-4E42-BAE8-982CEF12FA6D}" type="presParOf" srcId="{BA09B51F-17AF-47ED-B3D5-4B86CB6D5687}" destId="{00DA69DE-2BC5-4CB7-AFCC-96142897569A}" srcOrd="0" destOrd="0" presId="urn:microsoft.com/office/officeart/2005/8/layout/hProcess9"/>
    <dgm:cxn modelId="{F60C5AAC-33F3-4453-9D0C-E0352A0E26E8}" type="presParOf" srcId="{BA09B51F-17AF-47ED-B3D5-4B86CB6D5687}" destId="{4631483C-B92E-408A-B9B3-AB51D8A87780}" srcOrd="1" destOrd="0" presId="urn:microsoft.com/office/officeart/2005/8/layout/hProcess9"/>
    <dgm:cxn modelId="{712E22FC-7A02-4220-941B-28221ECD46D6}" type="presParOf" srcId="{BA09B51F-17AF-47ED-B3D5-4B86CB6D5687}" destId="{FBB27C28-FB84-4C02-95FE-1000904E1295}" srcOrd="2" destOrd="0" presId="urn:microsoft.com/office/officeart/2005/8/layout/hProcess9"/>
    <dgm:cxn modelId="{56E2AD92-A48E-4B1B-B8A6-B58922BD1E7E}" type="presParOf" srcId="{BA09B51F-17AF-47ED-B3D5-4B86CB6D5687}" destId="{F016579D-61F4-4823-8E70-876D876B40EA}" srcOrd="3" destOrd="0" presId="urn:microsoft.com/office/officeart/2005/8/layout/hProcess9"/>
    <dgm:cxn modelId="{B548CA87-68E0-447B-9606-53B5DCB391AE}" type="presParOf" srcId="{BA09B51F-17AF-47ED-B3D5-4B86CB6D5687}" destId="{43B79F0D-8F42-4282-9A1F-3FF47ED1CF2C}" srcOrd="4" destOrd="0" presId="urn:microsoft.com/office/officeart/2005/8/layout/hProcess9"/>
    <dgm:cxn modelId="{75E4D554-F2C1-4C11-AF4C-D8204C738517}" type="presParOf" srcId="{BA09B51F-17AF-47ED-B3D5-4B86CB6D5687}" destId="{9308C1EE-790D-4631-8FE0-3DEE313B2908}" srcOrd="5" destOrd="0" presId="urn:microsoft.com/office/officeart/2005/8/layout/hProcess9"/>
    <dgm:cxn modelId="{025B250F-87B4-406D-B2D9-4E2818BF3314}" type="presParOf" srcId="{BA09B51F-17AF-47ED-B3D5-4B86CB6D5687}" destId="{6237F901-66BB-4BFE-B7A0-5D739931F5AD}" srcOrd="6" destOrd="0" presId="urn:microsoft.com/office/officeart/2005/8/layout/hProcess9"/>
    <dgm:cxn modelId="{EBD92EE6-FC9F-42B1-986D-267769343E91}" type="presParOf" srcId="{BA09B51F-17AF-47ED-B3D5-4B86CB6D5687}" destId="{EBB6D69E-EF98-4906-AC49-0C9D8EA848F3}" srcOrd="7" destOrd="0" presId="urn:microsoft.com/office/officeart/2005/8/layout/hProcess9"/>
    <dgm:cxn modelId="{A31F8E63-81C5-4A3C-BF71-73634BE18967}" type="presParOf" srcId="{BA09B51F-17AF-47ED-B3D5-4B86CB6D5687}" destId="{2BE0C639-D708-4EA0-84C9-5D37232798C4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4727F3-D745-4424-804D-F27A6511AC25}" type="datetimeFigureOut">
              <a:rPr lang="tr-TR" smtClean="0"/>
              <a:t>30.05.2018</a:t>
            </a:fld>
            <a:endParaRPr lang="tr-TR" dirty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 dirty="0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C2852F-741D-4D9C-9F35-96194D8EF3FF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41238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2852F-741D-4D9C-9F35-96194D8EF3FF}" type="slidenum">
              <a:rPr lang="tr-TR" smtClean="0"/>
              <a:t>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48232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2852F-741D-4D9C-9F35-96194D8EF3FF}" type="slidenum">
              <a:rPr lang="tr-TR" smtClean="0"/>
              <a:t>6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63911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30.05.2018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30.05.2018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30.05.2018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30.05.2018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30.05.2018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30.05.2018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30.05.2018</a:t>
            </a:fld>
            <a:endParaRPr lang="tr-T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30.05.2018</a:t>
            </a:fld>
            <a:endParaRPr lang="tr-T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30.05.2018</a:t>
            </a:fld>
            <a:endParaRPr lang="tr-T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30.05.2018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30.05.2018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30.05.2018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2411760" y="1700808"/>
            <a:ext cx="4680519" cy="2592288"/>
          </a:xfrm>
        </p:spPr>
        <p:txBody>
          <a:bodyPr>
            <a:normAutofit fontScale="90000"/>
          </a:bodyPr>
          <a:lstStyle/>
          <a:p>
            <a:pPr algn="ctr"/>
            <a:r>
              <a:rPr lang="tr-TR" b="1" i="1" dirty="0" smtClean="0"/>
              <a:t>KURUMSAL DIŞ DEĞERLENDİRME SÜRECİ BİLGİLENDİRME SUNUMU</a:t>
            </a:r>
            <a:endParaRPr lang="tr-TR" b="1" i="1" dirty="0"/>
          </a:p>
        </p:txBody>
      </p:sp>
      <p:sp>
        <p:nvSpPr>
          <p:cNvPr id="5" name="Metin kutusu 4"/>
          <p:cNvSpPr txBox="1"/>
          <p:nvPr/>
        </p:nvSpPr>
        <p:spPr>
          <a:xfrm>
            <a:off x="4644008" y="5229200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 smtClean="0">
                <a:solidFill>
                  <a:schemeClr val="bg1"/>
                </a:solidFill>
              </a:rPr>
              <a:t>Prof.Dr.S.Seyhan</a:t>
            </a:r>
            <a:r>
              <a:rPr lang="tr-TR" sz="2400" b="1" dirty="0" smtClean="0">
                <a:solidFill>
                  <a:schemeClr val="bg1"/>
                </a:solidFill>
              </a:rPr>
              <a:t> TÜKEL</a:t>
            </a:r>
            <a:endParaRPr lang="tr-T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56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Kaynakların yönetimi</a:t>
            </a:r>
          </a:p>
          <a:p>
            <a:r>
              <a:rPr lang="tr-TR" dirty="0" smtClean="0"/>
              <a:t>Bilgi yönetim sistemi</a:t>
            </a:r>
          </a:p>
          <a:p>
            <a:r>
              <a:rPr lang="tr-TR" dirty="0" smtClean="0"/>
              <a:t>Kurum dışından tedarik edilen hizmetlerin kalitesi</a:t>
            </a:r>
          </a:p>
          <a:p>
            <a:r>
              <a:rPr lang="tr-TR" dirty="0" smtClean="0"/>
              <a:t>Yönetimin etkinliği  ve hesap verebilirliği</a:t>
            </a:r>
          </a:p>
          <a:p>
            <a:r>
              <a:rPr lang="tr-TR" dirty="0" smtClean="0"/>
              <a:t>Kamuoyu bilgilendirme</a:t>
            </a:r>
          </a:p>
          <a:p>
            <a:r>
              <a:rPr lang="tr-TR" dirty="0" smtClean="0"/>
              <a:t>Yönetim ve idari birimlerin yapısı</a:t>
            </a:r>
          </a:p>
          <a:p>
            <a:endParaRPr lang="tr-TR" dirty="0" smtClean="0"/>
          </a:p>
          <a:p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Yönetim Sistemi</a:t>
            </a:r>
            <a:br>
              <a:rPr lang="tr-TR" dirty="0"/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4820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980728"/>
            <a:ext cx="7992888" cy="5517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41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dirty="0" smtClean="0"/>
              <a:t>Ön ziyaret </a:t>
            </a:r>
            <a:r>
              <a:rPr lang="tr-TR" dirty="0"/>
              <a:t>((Muhtemel tarih Ekim ayının ilk haftası)kapsamında</a:t>
            </a:r>
            <a:r>
              <a:rPr lang="tr-TR" dirty="0" smtClean="0"/>
              <a:t>, ziyaret tarihinden 2-3 hafta önce takım üyelerinin kendi aralarında ve kurum yöneticileri ile gerçekleştirdikleri toplantı, Kalite Komisyon Üyeleri ile görüşme ve kurumu tanımak üzere bazı mekanların ziyareti yer alır.</a:t>
            </a:r>
          </a:p>
          <a:p>
            <a:pPr algn="just"/>
            <a:r>
              <a:rPr lang="tr-TR" dirty="0" smtClean="0"/>
              <a:t>Bir gün olarak planlanan ön ziyaret sırasında, saha ziyaretinin programı da netleşir.</a:t>
            </a:r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Bir Günlük Ön Ziyaret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9807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764704"/>
            <a:ext cx="7853908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65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 descr="Değerlendirme Süreci KİDR ile Ön Değerlendirme ve Saha Ziyareti.pdf - Adobe Acrobat Reader DC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1" t="15171" r="26875" b="-15171"/>
          <a:stretch/>
        </p:blipFill>
        <p:spPr>
          <a:xfrm>
            <a:off x="1475656" y="1988840"/>
            <a:ext cx="6758506" cy="5399334"/>
          </a:xfrm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Birinci Gün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9785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980728"/>
            <a:ext cx="8064896" cy="544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94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764704"/>
            <a:ext cx="8064896" cy="5616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10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08720"/>
            <a:ext cx="7876795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56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 descr="Değerlendirme Süreci KİDR ile Ön Değerlendirme ve Saha Ziyareti.pdf - Adobe Acrobat Reader DC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8" t="15329" r="28008" b="1223"/>
          <a:stretch/>
        </p:blipFill>
        <p:spPr>
          <a:xfrm>
            <a:off x="758799" y="2276872"/>
            <a:ext cx="7465086" cy="4176464"/>
          </a:xfrm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İkinci Gün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7816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68" y="1124744"/>
            <a:ext cx="8691120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64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Mevzuat Analizi</a:t>
            </a:r>
          </a:p>
          <a:p>
            <a:r>
              <a:rPr lang="tr-TR" dirty="0" smtClean="0"/>
              <a:t>Kurumsal Dış Değerlendirme ve Yeni Yükseköğretim Sistemi Yaklaşımı</a:t>
            </a:r>
          </a:p>
          <a:p>
            <a:r>
              <a:rPr lang="tr-TR" dirty="0"/>
              <a:t>Yüksek Öğretim Kalite Kurulu Kurumsal Dış Değerlendirme </a:t>
            </a:r>
            <a:r>
              <a:rPr lang="tr-TR" dirty="0" smtClean="0"/>
              <a:t>Ölçütleri</a:t>
            </a:r>
          </a:p>
          <a:p>
            <a:r>
              <a:rPr lang="tr-TR" dirty="0" smtClean="0"/>
              <a:t>Kurumsal Dış Değerlendirme Sürecinin Üç Evresi</a:t>
            </a:r>
          </a:p>
          <a:p>
            <a:r>
              <a:rPr lang="tr-TR" dirty="0" smtClean="0"/>
              <a:t>Kurum Ziyareti Sonrası Etkinlikler</a:t>
            </a:r>
          </a:p>
          <a:p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71600" y="836712"/>
            <a:ext cx="7024744" cy="829896"/>
          </a:xfrm>
        </p:spPr>
        <p:txBody>
          <a:bodyPr/>
          <a:lstStyle/>
          <a:p>
            <a:r>
              <a:rPr lang="tr-TR" dirty="0" smtClean="0"/>
              <a:t>Sunum Planı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8029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4744087" y="29546"/>
            <a:ext cx="30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i="1" dirty="0"/>
              <a:t>KURUMSAL DIŞ DEĞERLENDİRME SÜRECİ</a:t>
            </a:r>
            <a:endParaRPr lang="tr-TR" sz="1600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851370"/>
            <a:ext cx="8136904" cy="5155259"/>
          </a:xfrm>
          <a:prstGeom prst="rect">
            <a:avLst/>
          </a:prstGeom>
        </p:spPr>
      </p:pic>
      <p:sp>
        <p:nvSpPr>
          <p:cNvPr id="7" name="Alt Başlık 2"/>
          <p:cNvSpPr txBox="1">
            <a:spLocks/>
          </p:cNvSpPr>
          <p:nvPr/>
        </p:nvSpPr>
        <p:spPr>
          <a:xfrm>
            <a:off x="3275856" y="6137764"/>
            <a:ext cx="3309803" cy="7202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r-TR" dirty="0" smtClean="0"/>
          </a:p>
          <a:p>
            <a:pPr marL="68580" indent="0" algn="ctr">
              <a:buNone/>
            </a:pPr>
            <a:r>
              <a:rPr lang="tr-TR" sz="1400" dirty="0" smtClean="0">
                <a:solidFill>
                  <a:schemeClr val="bg2">
                    <a:lumMod val="50000"/>
                  </a:schemeClr>
                </a:solidFill>
              </a:rPr>
              <a:t>Eylül 2017-SGDB</a:t>
            </a:r>
            <a:endParaRPr lang="tr-TR" sz="1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46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 descr="Değerlendirme Süreci KİDR ile Ön Değerlendirme ve Saha Ziyareti.pdf - Adobe Acrobat Reader DC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8" t="15336" r="30275" b="1220"/>
          <a:stretch/>
        </p:blipFill>
        <p:spPr>
          <a:xfrm>
            <a:off x="1403648" y="1411481"/>
            <a:ext cx="6912768" cy="5120569"/>
          </a:xfrm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Üçüncü Gün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2470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24744"/>
            <a:ext cx="8064896" cy="4817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06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sz="3200" dirty="0"/>
              <a:t>Kurum ziyaretinin tamamlanmasıyla başlar ve KDDK tarafından son şekli verilerek Yükseköğretim Kalite Kurulu tarafından onaylandıktan sonra kuruma gönderilen </a:t>
            </a:r>
            <a:r>
              <a:rPr lang="tr-TR" sz="3200" dirty="0" err="1"/>
              <a:t>KGBR’nin</a:t>
            </a:r>
            <a:r>
              <a:rPr lang="tr-TR" sz="3200" dirty="0"/>
              <a:t> tamamlanması ile sona erer. </a:t>
            </a: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Kurum Ziyareti Sonrası Etkinlikler</a:t>
            </a:r>
            <a:br>
              <a:rPr lang="tr-TR" dirty="0"/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925212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827584" y="2420888"/>
            <a:ext cx="7408333" cy="34506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2800" dirty="0"/>
              <a:t>1) Ziyaret bulguları ile ilgili kurum tarafından yapılacak değerlendirmelerin kuruma verilecek </a:t>
            </a:r>
            <a:r>
              <a:rPr lang="tr-TR" sz="2800" dirty="0" err="1"/>
              <a:t>KGBR'ye</a:t>
            </a:r>
            <a:r>
              <a:rPr lang="tr-TR" sz="2800" dirty="0"/>
              <a:t> dâhil edilmesinin sağlanması, </a:t>
            </a:r>
            <a:endParaRPr lang="tr-TR" sz="2800" dirty="0" smtClean="0"/>
          </a:p>
          <a:p>
            <a:pPr marL="0" indent="0">
              <a:buNone/>
            </a:pPr>
            <a:r>
              <a:rPr lang="tr-TR" sz="2800" dirty="0" smtClean="0"/>
              <a:t>2</a:t>
            </a:r>
            <a:r>
              <a:rPr lang="tr-TR" sz="2800" dirty="0"/>
              <a:t>) Kuruma ek görüş belirtme olanağı verilmesi, </a:t>
            </a:r>
            <a:endParaRPr lang="tr-TR" sz="2800" dirty="0" smtClean="0"/>
          </a:p>
          <a:p>
            <a:pPr marL="0" indent="0">
              <a:buNone/>
            </a:pPr>
            <a:r>
              <a:rPr lang="tr-TR" sz="2800" dirty="0" smtClean="0"/>
              <a:t>3) Aynı </a:t>
            </a:r>
            <a:r>
              <a:rPr lang="tr-TR" sz="2800" dirty="0"/>
              <a:t>değerlendirme döneminde farklı kurumlarda yapılan değerlendirmelerde, belirli bir ölçüt için değerlendirmeler arasında tutarlığın sağlanması.</a:t>
            </a: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Kurum Ziyareti Sonrası Sürecin 3 Amacı</a:t>
            </a:r>
          </a:p>
        </p:txBody>
      </p:sp>
    </p:spTree>
    <p:extLst>
      <p:ext uri="{BB962C8B-B14F-4D97-AF65-F5344CB8AC3E}">
        <p14:creationId xmlns:p14="http://schemas.microsoft.com/office/powerpoint/2010/main" val="34811917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val="1056606093"/>
              </p:ext>
            </p:extLst>
          </p:nvPr>
        </p:nvGraphicFramePr>
        <p:xfrm>
          <a:off x="539552" y="1124744"/>
          <a:ext cx="835292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588715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Yatay Kaydırma 3"/>
          <p:cNvSpPr/>
          <p:nvPr/>
        </p:nvSpPr>
        <p:spPr>
          <a:xfrm>
            <a:off x="1259632" y="2204864"/>
            <a:ext cx="6912768" cy="2808312"/>
          </a:xfrm>
          <a:prstGeom prst="horizontalScroll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2195736" y="2924944"/>
            <a:ext cx="50405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500" b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Soru-Cevap</a:t>
            </a:r>
          </a:p>
          <a:p>
            <a:pPr algn="ctr"/>
            <a:r>
              <a:rPr lang="tr-TR" sz="4500" b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TEŞEKKÜRLER</a:t>
            </a:r>
          </a:p>
          <a:p>
            <a:pPr algn="ctr"/>
            <a:endParaRPr lang="tr-TR" b="1" dirty="0">
              <a:solidFill>
                <a:schemeClr val="bg1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70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İçerik Yer Tutucusu 6"/>
          <p:cNvSpPr>
            <a:spLocks noGrp="1"/>
          </p:cNvSpPr>
          <p:nvPr>
            <p:ph idx="1"/>
          </p:nvPr>
        </p:nvSpPr>
        <p:spPr>
          <a:xfrm>
            <a:off x="899592" y="2276873"/>
            <a:ext cx="6777317" cy="864096"/>
          </a:xfrm>
          <a:noFill/>
        </p:spPr>
        <p:txBody>
          <a:bodyPr>
            <a:normAutofit/>
          </a:bodyPr>
          <a:lstStyle/>
          <a:p>
            <a:r>
              <a:rPr lang="tr-TR" b="1" dirty="0"/>
              <a:t>YÜKSEKÖĞRETİM KALİTE GÜVENCESİ </a:t>
            </a:r>
            <a:r>
              <a:rPr lang="tr-TR" b="1" dirty="0" smtClean="0"/>
              <a:t>YÖNETMELİĞİ</a:t>
            </a: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93204" y="614321"/>
            <a:ext cx="8229600" cy="1252728"/>
          </a:xfrm>
        </p:spPr>
        <p:txBody>
          <a:bodyPr/>
          <a:lstStyle/>
          <a:p>
            <a:r>
              <a:rPr lang="tr-TR" dirty="0" smtClean="0"/>
              <a:t>Mevzuat Analizi</a:t>
            </a:r>
            <a:endParaRPr lang="tr-TR" dirty="0"/>
          </a:p>
        </p:txBody>
      </p:sp>
      <p:sp>
        <p:nvSpPr>
          <p:cNvPr id="9" name="Metin kutusu 8"/>
          <p:cNvSpPr txBox="1"/>
          <p:nvPr/>
        </p:nvSpPr>
        <p:spPr>
          <a:xfrm>
            <a:off x="683568" y="3284984"/>
            <a:ext cx="7848872" cy="1200329"/>
          </a:xfrm>
          <a:prstGeom prst="rect">
            <a:avLst/>
          </a:prstGeo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pPr marL="68580" indent="0" algn="just">
              <a:buNone/>
            </a:pPr>
            <a:r>
              <a:rPr lang="tr-TR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Dış Değerlendirme: </a:t>
            </a:r>
            <a:r>
              <a:rPr lang="tr-TR" dirty="0"/>
              <a:t>Bir yükseköğretim </a:t>
            </a:r>
            <a:r>
              <a:rPr lang="tr-TR" dirty="0" smtClean="0"/>
              <a:t>kurumunun, </a:t>
            </a:r>
            <a:r>
              <a:rPr lang="tr-TR" b="1" dirty="0"/>
              <a:t>eğitim-öğretim </a:t>
            </a:r>
            <a:r>
              <a:rPr lang="tr-TR" dirty="0"/>
              <a:t>ve </a:t>
            </a:r>
            <a:r>
              <a:rPr lang="tr-TR" b="1" dirty="0"/>
              <a:t>araştırma faaliyetleri </a:t>
            </a:r>
            <a:r>
              <a:rPr lang="tr-TR" dirty="0"/>
              <a:t>ile </a:t>
            </a:r>
            <a:r>
              <a:rPr lang="tr-TR" b="1" dirty="0"/>
              <a:t>idarî hizmetlerinin kalitesinin</a:t>
            </a:r>
            <a:r>
              <a:rPr lang="tr-TR" dirty="0"/>
              <a:t>, Yükseköğretim Kalite Kurulu tarafından yetkilendirilen dış değerlendiriciler </a:t>
            </a:r>
            <a:r>
              <a:rPr lang="tr-TR" dirty="0" smtClean="0"/>
              <a:t>tarafından </a:t>
            </a:r>
            <a:r>
              <a:rPr lang="tr-TR" dirty="0"/>
              <a:t>yürütülen dış değerlendirme </a:t>
            </a:r>
            <a:r>
              <a:rPr lang="tr-TR" dirty="0" smtClean="0"/>
              <a:t>sürecini ifade eder.</a:t>
            </a:r>
            <a:endParaRPr lang="tr-TR" dirty="0"/>
          </a:p>
        </p:txBody>
      </p:sp>
      <p:sp>
        <p:nvSpPr>
          <p:cNvPr id="6" name="Alt Başlık 2"/>
          <p:cNvSpPr txBox="1">
            <a:spLocks/>
          </p:cNvSpPr>
          <p:nvPr/>
        </p:nvSpPr>
        <p:spPr>
          <a:xfrm>
            <a:off x="3275856" y="6137764"/>
            <a:ext cx="3309803" cy="7202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r-TR" dirty="0" smtClean="0"/>
          </a:p>
          <a:p>
            <a:pPr marL="68580" indent="0" algn="ctr">
              <a:buNone/>
            </a:pPr>
            <a:r>
              <a:rPr lang="tr-TR" sz="1400" dirty="0" smtClean="0">
                <a:solidFill>
                  <a:schemeClr val="bg2">
                    <a:lumMod val="50000"/>
                  </a:schemeClr>
                </a:solidFill>
              </a:rPr>
              <a:t>Eylül 2017-SGDB</a:t>
            </a:r>
            <a:endParaRPr lang="tr-TR" sz="1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46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187624" y="1554622"/>
            <a:ext cx="6552727" cy="4250642"/>
          </a:xfrm>
        </p:spPr>
      </p:pic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1056160" y="548680"/>
            <a:ext cx="7488832" cy="792088"/>
          </a:xfrm>
        </p:spPr>
        <p:txBody>
          <a:bodyPr>
            <a:normAutofit fontScale="90000"/>
          </a:bodyPr>
          <a:lstStyle/>
          <a:p>
            <a:r>
              <a:rPr lang="tr-TR" sz="3300" dirty="0" smtClean="0"/>
              <a:t/>
            </a:r>
            <a:br>
              <a:rPr lang="tr-TR" sz="3300" dirty="0" smtClean="0"/>
            </a:br>
            <a:r>
              <a:rPr lang="tr-TR" sz="3300" dirty="0"/>
              <a:t/>
            </a:r>
            <a:br>
              <a:rPr lang="tr-TR" sz="3300" dirty="0"/>
            </a:br>
            <a:r>
              <a:rPr lang="tr-TR" sz="3300" dirty="0" smtClean="0"/>
              <a:t>Mevzuat Analizi: Ölçütler </a:t>
            </a:r>
            <a:r>
              <a:rPr lang="tr-TR" sz="3300" dirty="0"/>
              <a:t>ve Kılavuzlar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pic>
        <p:nvPicPr>
          <p:cNvPr id="3" name="Resim 2" descr="1- KUFREVİOGLU_Dış Değerlendirici Eğitimi_06 Temmuz 2017 (1) pptx_son.pdf - Adobe Acrobat Reader DC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76" t="67349" r="37738" b="8713"/>
          <a:stretch/>
        </p:blipFill>
        <p:spPr>
          <a:xfrm>
            <a:off x="1297291" y="4509121"/>
            <a:ext cx="6515069" cy="1908986"/>
          </a:xfrm>
          <a:prstGeom prst="rect">
            <a:avLst/>
          </a:prstGeom>
        </p:spPr>
      </p:pic>
      <p:sp>
        <p:nvSpPr>
          <p:cNvPr id="7" name="Alt Başlık 2"/>
          <p:cNvSpPr txBox="1">
            <a:spLocks/>
          </p:cNvSpPr>
          <p:nvPr/>
        </p:nvSpPr>
        <p:spPr>
          <a:xfrm>
            <a:off x="3275856" y="6137764"/>
            <a:ext cx="3309803" cy="7202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r-TR" dirty="0" smtClean="0"/>
          </a:p>
          <a:p>
            <a:pPr marL="68580" indent="0" algn="ctr">
              <a:buNone/>
            </a:pPr>
            <a:r>
              <a:rPr lang="tr-TR" sz="1400" dirty="0" smtClean="0">
                <a:solidFill>
                  <a:schemeClr val="bg2">
                    <a:lumMod val="50000"/>
                  </a:schemeClr>
                </a:solidFill>
              </a:rPr>
              <a:t>Eylül 2017-SGDB</a:t>
            </a:r>
            <a:endParaRPr lang="tr-TR" sz="1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14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 descr="Dış değerlendirme süreci 15.03.2017.pdf - Adobe Acrobat Reader DC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9" t="16064" r="26100" b="-14495"/>
          <a:stretch/>
        </p:blipFill>
        <p:spPr>
          <a:xfrm>
            <a:off x="1043608" y="1772816"/>
            <a:ext cx="7272808" cy="5955007"/>
          </a:xfrm>
        </p:spPr>
      </p:pic>
      <p:sp>
        <p:nvSpPr>
          <p:cNvPr id="2" name="Metin kutusu 1"/>
          <p:cNvSpPr txBox="1"/>
          <p:nvPr/>
        </p:nvSpPr>
        <p:spPr>
          <a:xfrm>
            <a:off x="899592" y="620688"/>
            <a:ext cx="7704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solidFill>
                  <a:schemeClr val="bg1"/>
                </a:solidFill>
                <a:latin typeface="+mj-lt"/>
              </a:rPr>
              <a:t>Kurumsal Dış Değerlendirme ve Yeni Yükseköğretim Sistemi Yaklaşımı</a:t>
            </a:r>
            <a:endParaRPr lang="tr-TR" sz="2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8861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55576" y="2132856"/>
            <a:ext cx="7488832" cy="3508977"/>
          </a:xfrm>
        </p:spPr>
        <p:txBody>
          <a:bodyPr>
            <a:normAutofit/>
          </a:bodyPr>
          <a:lstStyle/>
          <a:p>
            <a:pPr algn="just"/>
            <a:r>
              <a:rPr lang="tr-TR" dirty="0" smtClean="0"/>
              <a:t>Üniversitenin </a:t>
            </a:r>
            <a:r>
              <a:rPr lang="tr-TR" b="1" u="sng" dirty="0" smtClean="0"/>
              <a:t>Yükseköğretim Kalite Kurulu</a:t>
            </a:r>
            <a:r>
              <a:rPr lang="tr-TR" b="1" dirty="0" smtClean="0"/>
              <a:t> </a:t>
            </a:r>
            <a:r>
              <a:rPr lang="tr-TR" dirty="0" smtClean="0"/>
              <a:t>tarafından organize edilen bir değerlendirme takımı aracılığıyla değerlendirilmesini kapsamaktadır. </a:t>
            </a:r>
          </a:p>
          <a:p>
            <a:pPr algn="just"/>
            <a:r>
              <a:rPr lang="tr-TR" dirty="0" smtClean="0"/>
              <a:t>Bu süreç, program değerlendirmesi ve akreditasyonundan farklı olarak </a:t>
            </a:r>
            <a:r>
              <a:rPr lang="tr-TR" b="1" u="sng" dirty="0" smtClean="0"/>
              <a:t>kurumun genel değerlendirmesi </a:t>
            </a:r>
            <a:r>
              <a:rPr lang="tr-TR" dirty="0" smtClean="0"/>
              <a:t>üzerine odaklıdır.</a:t>
            </a:r>
            <a:endParaRPr lang="tr-TR" dirty="0"/>
          </a:p>
        </p:txBody>
      </p:sp>
      <p:sp>
        <p:nvSpPr>
          <p:cNvPr id="4" name="Metin kutusu 3"/>
          <p:cNvSpPr txBox="1"/>
          <p:nvPr/>
        </p:nvSpPr>
        <p:spPr>
          <a:xfrm>
            <a:off x="1439144" y="837059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800" dirty="0" smtClean="0">
                <a:solidFill>
                  <a:schemeClr val="bg1"/>
                </a:solidFill>
                <a:latin typeface="+mj-lt"/>
              </a:rPr>
              <a:t>Kurumsal Dış Değerlendirme Programı</a:t>
            </a:r>
            <a:endParaRPr lang="tr-TR" sz="2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2199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15616" y="2708920"/>
            <a:ext cx="6777317" cy="1969444"/>
          </a:xfrm>
        </p:spPr>
        <p:txBody>
          <a:bodyPr/>
          <a:lstStyle/>
          <a:p>
            <a:r>
              <a:rPr lang="tr-TR" sz="3000" b="1" dirty="0" smtClean="0"/>
              <a:t>Eğitim ve Öğretim</a:t>
            </a:r>
          </a:p>
          <a:p>
            <a:r>
              <a:rPr lang="tr-TR" sz="3000" b="1" dirty="0" smtClean="0"/>
              <a:t>Araştırma ve Geliştirme</a:t>
            </a:r>
          </a:p>
          <a:p>
            <a:r>
              <a:rPr lang="tr-TR" sz="3000" b="1" dirty="0" smtClean="0"/>
              <a:t>Yönetim Sistemi</a:t>
            </a:r>
          </a:p>
          <a:p>
            <a:pPr marL="68580" indent="0">
              <a:buNone/>
            </a:pPr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43608" y="620688"/>
            <a:ext cx="7024744" cy="1333952"/>
          </a:xfrm>
        </p:spPr>
        <p:txBody>
          <a:bodyPr>
            <a:noAutofit/>
          </a:bodyPr>
          <a:lstStyle/>
          <a:p>
            <a:pPr algn="r"/>
            <a:r>
              <a:rPr lang="tr-TR" sz="3000" dirty="0" smtClean="0"/>
              <a:t>Yüksek Öğretim Kalite Kurulu Kurumsal Dış Değerlendirme Ölçütleri</a:t>
            </a:r>
            <a:endParaRPr lang="tr-TR" sz="3000" dirty="0"/>
          </a:p>
        </p:txBody>
      </p:sp>
    </p:spTree>
    <p:extLst>
      <p:ext uri="{BB962C8B-B14F-4D97-AF65-F5344CB8AC3E}">
        <p14:creationId xmlns:p14="http://schemas.microsoft.com/office/powerpoint/2010/main" val="283795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Programın tasarımı ve onayı</a:t>
            </a:r>
          </a:p>
          <a:p>
            <a:r>
              <a:rPr lang="tr-TR" dirty="0" smtClean="0"/>
              <a:t>Programların sürekli izlenmesi  ve güncellenmesi</a:t>
            </a:r>
          </a:p>
          <a:p>
            <a:r>
              <a:rPr lang="tr-TR" dirty="0" smtClean="0"/>
              <a:t>Öğrenme kaynakları, erişilebilirlik ve destekler</a:t>
            </a:r>
          </a:p>
          <a:p>
            <a:r>
              <a:rPr lang="tr-TR" dirty="0" smtClean="0"/>
              <a:t>Eğitim-Öğretim kadrosu</a:t>
            </a:r>
          </a:p>
          <a:p>
            <a:r>
              <a:rPr lang="tr-TR" dirty="0" smtClean="0"/>
              <a:t>Öğrenci merkezli öğrenme, öğretme ve değerlendirme</a:t>
            </a:r>
          </a:p>
          <a:p>
            <a:r>
              <a:rPr lang="tr-TR" dirty="0" smtClean="0"/>
              <a:t>Öğrencinin kabulü ve gelişimi, tanınma ve sertifikalandırma</a:t>
            </a:r>
          </a:p>
          <a:p>
            <a:endParaRPr lang="tr-TR" dirty="0" smtClean="0"/>
          </a:p>
          <a:p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115616" y="1052736"/>
            <a:ext cx="7024744" cy="757888"/>
          </a:xfrm>
        </p:spPr>
        <p:txBody>
          <a:bodyPr>
            <a:normAutofit/>
          </a:bodyPr>
          <a:lstStyle/>
          <a:p>
            <a:r>
              <a:rPr lang="tr-TR" sz="3600" dirty="0" smtClean="0"/>
              <a:t>Eğitim ve Öğretim</a:t>
            </a: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182656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Araştırma stratejisi ve hedefleri</a:t>
            </a:r>
          </a:p>
          <a:p>
            <a:r>
              <a:rPr lang="tr-TR" dirty="0" smtClean="0"/>
              <a:t>Araştırma kaynakları</a:t>
            </a:r>
          </a:p>
          <a:p>
            <a:r>
              <a:rPr lang="tr-TR" dirty="0" smtClean="0"/>
              <a:t>Araştırma kadrosu</a:t>
            </a:r>
          </a:p>
          <a:p>
            <a:r>
              <a:rPr lang="tr-TR" dirty="0" smtClean="0"/>
              <a:t>Araştırma performansının izlenmesi ve iyileştirilmesi</a:t>
            </a:r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Araştırma ve Geliştirme</a:t>
            </a:r>
            <a:br>
              <a:rPr lang="tr-TR" dirty="0"/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0639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lga Biçimi">
  <a:themeElements>
    <a:clrScheme name="Dalga Biçimi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Dalga Biçimi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alga Biçimi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405</TotalTime>
  <Words>421</Words>
  <Application>Microsoft Office PowerPoint</Application>
  <PresentationFormat>On-screen Show (4:3)</PresentationFormat>
  <Paragraphs>67</Paragraphs>
  <Slides>26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Dalga Biçimi</vt:lpstr>
      <vt:lpstr>KURUMSAL DIŞ DEĞERLENDİRME SÜRECİ BİLGİLENDİRME SUNUMU</vt:lpstr>
      <vt:lpstr>Sunum Planı</vt:lpstr>
      <vt:lpstr>Mevzuat Analizi</vt:lpstr>
      <vt:lpstr>  Mevzuat Analizi: Ölçütler ve Kılavuzlar </vt:lpstr>
      <vt:lpstr>PowerPoint Presentation</vt:lpstr>
      <vt:lpstr>PowerPoint Presentation</vt:lpstr>
      <vt:lpstr>Yüksek Öğretim Kalite Kurulu Kurumsal Dış Değerlendirme Ölçütleri</vt:lpstr>
      <vt:lpstr>Eğitim ve Öğretim</vt:lpstr>
      <vt:lpstr>Araştırma ve Geliştirme </vt:lpstr>
      <vt:lpstr>Yönetim Sistemi </vt:lpstr>
      <vt:lpstr>PowerPoint Presentation</vt:lpstr>
      <vt:lpstr>Bir Günlük Ön Ziyaret</vt:lpstr>
      <vt:lpstr>PowerPoint Presentation</vt:lpstr>
      <vt:lpstr>Birinci Gün</vt:lpstr>
      <vt:lpstr>PowerPoint Presentation</vt:lpstr>
      <vt:lpstr>PowerPoint Presentation</vt:lpstr>
      <vt:lpstr>PowerPoint Presentation</vt:lpstr>
      <vt:lpstr>İkinci Gün</vt:lpstr>
      <vt:lpstr>PowerPoint Presentation</vt:lpstr>
      <vt:lpstr>PowerPoint Presentation</vt:lpstr>
      <vt:lpstr>Üçüncü Gün</vt:lpstr>
      <vt:lpstr>PowerPoint Presentation</vt:lpstr>
      <vt:lpstr>Kurum Ziyareti Sonrası Etkinlikler </vt:lpstr>
      <vt:lpstr>Kurum Ziyareti Sonrası Sürecin 3 Amacı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Windows7</dc:creator>
  <cp:lastModifiedBy>Mustafa BASARAN</cp:lastModifiedBy>
  <cp:revision>80</cp:revision>
  <dcterms:created xsi:type="dcterms:W3CDTF">2017-08-21T05:40:18Z</dcterms:created>
  <dcterms:modified xsi:type="dcterms:W3CDTF">2018-05-30T05:33:59Z</dcterms:modified>
</cp:coreProperties>
</file>