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3-10T17:54:40.688"/>
    </inkml:context>
    <inkml:brush xml:id="br0">
      <inkml:brushProperty name="width" value="0.1" units="cm"/>
      <inkml:brushProperty name="height" value="0.6" units="cm"/>
      <inkml:brushProperty name="ignorePressure" value="1"/>
      <inkml:brushProperty name="inkEffects" value="pencil"/>
    </inkml:brush>
  </inkml:definitions>
  <inkml:trace contextRef="#ctx0" brushRef="#br0">0 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A9E61E5-089D-41D0-B06F-192F993A03DB}" type="datetimeFigureOut">
              <a:rPr lang="tr-TR" smtClean="0"/>
              <a:t>21.03.2022</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2D6F5C1-A440-4594-B8FE-A41EC372C600}"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0312942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9E61E5-089D-41D0-B06F-192F993A03DB}" type="datetimeFigureOut">
              <a:rPr lang="tr-TR" smtClean="0"/>
              <a:t>21.03.2022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D6F5C1-A440-4594-B8FE-A41EC372C600}" type="slidenum">
              <a:rPr lang="tr-TR" smtClean="0"/>
              <a:t>‹#›</a:t>
            </a:fld>
            <a:endParaRPr lang="tr-TR"/>
          </a:p>
        </p:txBody>
      </p:sp>
    </p:spTree>
    <p:extLst>
      <p:ext uri="{BB962C8B-B14F-4D97-AF65-F5344CB8AC3E}">
        <p14:creationId xmlns:p14="http://schemas.microsoft.com/office/powerpoint/2010/main" val="243071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9E61E5-089D-41D0-B06F-192F993A03DB}" type="datetimeFigureOut">
              <a:rPr lang="tr-TR" smtClean="0"/>
              <a:t>21.03.2022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D6F5C1-A440-4594-B8FE-A41EC372C600}" type="slidenum">
              <a:rPr lang="tr-TR" smtClean="0"/>
              <a:t>‹#›</a:t>
            </a:fld>
            <a:endParaRPr lang="tr-TR"/>
          </a:p>
        </p:txBody>
      </p:sp>
    </p:spTree>
    <p:extLst>
      <p:ext uri="{BB962C8B-B14F-4D97-AF65-F5344CB8AC3E}">
        <p14:creationId xmlns:p14="http://schemas.microsoft.com/office/powerpoint/2010/main" val="2265958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A9E61E5-089D-41D0-B06F-192F993A03DB}" type="datetimeFigureOut">
              <a:rPr lang="tr-TR" smtClean="0"/>
              <a:t>21.03.2022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2D6F5C1-A440-4594-B8FE-A41EC372C600}" type="slidenum">
              <a:rPr lang="tr-TR" smtClean="0"/>
              <a:t>‹#›</a:t>
            </a:fld>
            <a:endParaRPr lang="tr-TR"/>
          </a:p>
        </p:txBody>
      </p:sp>
    </p:spTree>
    <p:extLst>
      <p:ext uri="{BB962C8B-B14F-4D97-AF65-F5344CB8AC3E}">
        <p14:creationId xmlns:p14="http://schemas.microsoft.com/office/powerpoint/2010/main" val="8467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A9E61E5-089D-41D0-B06F-192F993A03DB}" type="datetimeFigureOut">
              <a:rPr lang="tr-TR" smtClean="0"/>
              <a:t>21.03.2022</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2D6F5C1-A440-4594-B8FE-A41EC372C600}"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2851919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A9E61E5-089D-41D0-B06F-192F993A03DB}" type="datetimeFigureOut">
              <a:rPr lang="tr-TR" smtClean="0"/>
              <a:t>21.03.2022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2D6F5C1-A440-4594-B8FE-A41EC372C600}" type="slidenum">
              <a:rPr lang="tr-TR" smtClean="0"/>
              <a:t>‹#›</a:t>
            </a:fld>
            <a:endParaRPr lang="tr-TR"/>
          </a:p>
        </p:txBody>
      </p:sp>
    </p:spTree>
    <p:extLst>
      <p:ext uri="{BB962C8B-B14F-4D97-AF65-F5344CB8AC3E}">
        <p14:creationId xmlns:p14="http://schemas.microsoft.com/office/powerpoint/2010/main" val="173836892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9E61E5-089D-41D0-B06F-192F993A03DB}" type="datetimeFigureOut">
              <a:rPr lang="tr-TR" smtClean="0"/>
              <a:t>21.03.2022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2D6F5C1-A440-4594-B8FE-A41EC372C600}" type="slidenum">
              <a:rPr lang="tr-TR" smtClean="0"/>
              <a:t>‹#›</a:t>
            </a:fld>
            <a:endParaRPr lang="tr-TR"/>
          </a:p>
        </p:txBody>
      </p:sp>
    </p:spTree>
    <p:extLst>
      <p:ext uri="{BB962C8B-B14F-4D97-AF65-F5344CB8AC3E}">
        <p14:creationId xmlns:p14="http://schemas.microsoft.com/office/powerpoint/2010/main" val="63488221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A9E61E5-089D-41D0-B06F-192F993A03DB}" type="datetimeFigureOut">
              <a:rPr lang="tr-TR" smtClean="0"/>
              <a:t>21.03.2022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2D6F5C1-A440-4594-B8FE-A41EC372C600}" type="slidenum">
              <a:rPr lang="tr-TR" smtClean="0"/>
              <a:t>‹#›</a:t>
            </a:fld>
            <a:endParaRPr lang="tr-TR"/>
          </a:p>
        </p:txBody>
      </p:sp>
    </p:spTree>
    <p:extLst>
      <p:ext uri="{BB962C8B-B14F-4D97-AF65-F5344CB8AC3E}">
        <p14:creationId xmlns:p14="http://schemas.microsoft.com/office/powerpoint/2010/main" val="322254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9E61E5-089D-41D0-B06F-192F993A03DB}" type="datetimeFigureOut">
              <a:rPr lang="tr-TR" smtClean="0"/>
              <a:t>21.03.2022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2D6F5C1-A440-4594-B8FE-A41EC372C600}" type="slidenum">
              <a:rPr lang="tr-TR" smtClean="0"/>
              <a:t>‹#›</a:t>
            </a:fld>
            <a:endParaRPr lang="tr-TR"/>
          </a:p>
        </p:txBody>
      </p:sp>
    </p:spTree>
    <p:extLst>
      <p:ext uri="{BB962C8B-B14F-4D97-AF65-F5344CB8AC3E}">
        <p14:creationId xmlns:p14="http://schemas.microsoft.com/office/powerpoint/2010/main" val="1764291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A9E61E5-089D-41D0-B06F-192F993A03DB}" type="datetimeFigureOut">
              <a:rPr lang="tr-TR" smtClean="0"/>
              <a:t>21.03.2022</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2D6F5C1-A440-4594-B8FE-A41EC372C600}"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9024503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A9E61E5-089D-41D0-B06F-192F993A03DB}" type="datetimeFigureOut">
              <a:rPr lang="tr-TR" smtClean="0"/>
              <a:t>21.03.2022</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2D6F5C1-A440-4594-B8FE-A41EC372C600}"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55747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A9E61E5-089D-41D0-B06F-192F993A03DB}" type="datetimeFigureOut">
              <a:rPr lang="tr-TR" smtClean="0"/>
              <a:t>21.03.2022</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2D6F5C1-A440-4594-B8FE-A41EC372C600}"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64811529"/>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5EE3401F-EF4A-4470-94CA-C36DFAF56C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989903" cy="6858000"/>
          </a:xfrm>
          <a:prstGeom prst="rect">
            <a:avLst/>
          </a:prstGeom>
        </p:spPr>
      </p:pic>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0" name="Mürekkep 9">
                <a:extLst>
                  <a:ext uri="{FF2B5EF4-FFF2-40B4-BE49-F238E27FC236}">
                    <a16:creationId xmlns:a16="http://schemas.microsoft.com/office/drawing/2014/main" id="{B73AF30E-86DB-471D-B070-6F262A144232}"/>
                  </a:ext>
                </a:extLst>
              </p14:cNvPr>
              <p14:cNvContentPartPr/>
              <p14:nvPr/>
            </p14:nvContentPartPr>
            <p14:xfrm>
              <a:off x="9125913" y="2192673"/>
              <a:ext cx="360" cy="360"/>
            </p14:xfrm>
          </p:contentPart>
        </mc:Choice>
        <mc:Fallback xmlns="">
          <p:pic>
            <p:nvPicPr>
              <p:cNvPr id="10" name="Mürekkep 9">
                <a:extLst>
                  <a:ext uri="{FF2B5EF4-FFF2-40B4-BE49-F238E27FC236}">
                    <a16:creationId xmlns:a16="http://schemas.microsoft.com/office/drawing/2014/main" id="{B73AF30E-86DB-471D-B070-6F262A144232}"/>
                  </a:ext>
                </a:extLst>
              </p:cNvPr>
              <p:cNvPicPr/>
              <p:nvPr/>
            </p:nvPicPr>
            <p:blipFill>
              <a:blip r:embed="rId4"/>
              <a:stretch>
                <a:fillRect/>
              </a:stretch>
            </p:blipFill>
            <p:spPr>
              <a:xfrm>
                <a:off x="9107913" y="2084673"/>
                <a:ext cx="36000" cy="216000"/>
              </a:xfrm>
              <a:prstGeom prst="rect">
                <a:avLst/>
              </a:prstGeom>
            </p:spPr>
          </p:pic>
        </mc:Fallback>
      </mc:AlternateContent>
      <p:sp>
        <p:nvSpPr>
          <p:cNvPr id="14" name="Başlık 1">
            <a:extLst>
              <a:ext uri="{FF2B5EF4-FFF2-40B4-BE49-F238E27FC236}">
                <a16:creationId xmlns:a16="http://schemas.microsoft.com/office/drawing/2014/main" id="{964346B9-2D67-4252-B271-69638AB35221}"/>
              </a:ext>
            </a:extLst>
          </p:cNvPr>
          <p:cNvSpPr>
            <a:spLocks noGrp="1"/>
          </p:cNvSpPr>
          <p:nvPr>
            <p:ph type="ctrTitle"/>
          </p:nvPr>
        </p:nvSpPr>
        <p:spPr>
          <a:xfrm>
            <a:off x="5612637" y="177912"/>
            <a:ext cx="6579363" cy="1378776"/>
          </a:xfrm>
        </p:spPr>
        <p:txBody>
          <a:bodyPr/>
          <a:lstStyle/>
          <a:p>
            <a:r>
              <a:rPr lang="tr-TR" b="1" i="0" u="none" strike="noStrike" dirty="0">
                <a:solidFill>
                  <a:srgbClr val="C00000"/>
                </a:solidFill>
                <a:effectLst/>
                <a:latin typeface="Roboto" panose="02000000000000000000" pitchFamily="2" charset="0"/>
              </a:rPr>
              <a:t>BAĞIMLILIK</a:t>
            </a:r>
            <a:endParaRPr lang="tr-TR" dirty="0"/>
          </a:p>
        </p:txBody>
      </p:sp>
    </p:spTree>
    <p:extLst>
      <p:ext uri="{BB962C8B-B14F-4D97-AF65-F5344CB8AC3E}">
        <p14:creationId xmlns:p14="http://schemas.microsoft.com/office/powerpoint/2010/main" val="2169874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9F68770-78A7-40A9-830D-D4585079666C}"/>
              </a:ext>
            </a:extLst>
          </p:cNvPr>
          <p:cNvSpPr>
            <a:spLocks noGrp="1"/>
          </p:cNvSpPr>
          <p:nvPr>
            <p:ph idx="1"/>
          </p:nvPr>
        </p:nvSpPr>
        <p:spPr>
          <a:xfrm>
            <a:off x="1295400" y="1566909"/>
            <a:ext cx="9601200" cy="3581400"/>
          </a:xfrm>
        </p:spPr>
        <p:txBody>
          <a:bodyPr/>
          <a:lstStyle/>
          <a:p>
            <a:pPr algn="l"/>
            <a:r>
              <a:rPr lang="tr-TR" b="1" i="0" dirty="0">
                <a:solidFill>
                  <a:srgbClr val="3A3A3C"/>
                </a:solidFill>
                <a:effectLst/>
                <a:latin typeface="Ubuntu" panose="020B0504030602030204" pitchFamily="34" charset="0"/>
              </a:rPr>
              <a:t>Ne Yapmamalı?</a:t>
            </a:r>
          </a:p>
          <a:p>
            <a:pPr algn="l">
              <a:buFont typeface="+mj-lt"/>
              <a:buAutoNum type="arabicPeriod"/>
            </a:pPr>
            <a:r>
              <a:rPr lang="tr-TR" b="0" i="0" dirty="0">
                <a:solidFill>
                  <a:srgbClr val="000000"/>
                </a:solidFill>
                <a:effectLst/>
                <a:latin typeface="Open Sans" panose="020B0606030504020204" pitchFamily="34" charset="0"/>
              </a:rPr>
              <a:t>Nefret, düşmanlık, kötü söz söyleme, lanetleme, ahlak dersi vermek gibi yaklaşımlardan uzak durun ve ona yardım etmeye çalıştığınızı unutmayın.</a:t>
            </a:r>
          </a:p>
          <a:p>
            <a:pPr algn="l">
              <a:buFont typeface="+mj-lt"/>
              <a:buAutoNum type="arabicPeriod"/>
            </a:pPr>
            <a:r>
              <a:rPr lang="tr-TR" b="0" i="0" dirty="0">
                <a:solidFill>
                  <a:srgbClr val="000000"/>
                </a:solidFill>
                <a:effectLst/>
                <a:latin typeface="Open Sans" panose="020B0606030504020204" pitchFamily="34" charset="0"/>
              </a:rPr>
              <a:t>Gizlilikte bağımlılık devam eder ve artması mümkündür. Saklamak, çevreye belli etmemeye çalışmak sorunun daha derinleşmesine neden olacaktır.</a:t>
            </a:r>
          </a:p>
          <a:p>
            <a:endParaRPr lang="tr-TR" dirty="0"/>
          </a:p>
        </p:txBody>
      </p:sp>
    </p:spTree>
    <p:extLst>
      <p:ext uri="{BB962C8B-B14F-4D97-AF65-F5344CB8AC3E}">
        <p14:creationId xmlns:p14="http://schemas.microsoft.com/office/powerpoint/2010/main" val="1833195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832D07-E7EC-40F2-AEF5-947F5C48F423}"/>
              </a:ext>
            </a:extLst>
          </p:cNvPr>
          <p:cNvSpPr>
            <a:spLocks noGrp="1"/>
          </p:cNvSpPr>
          <p:nvPr>
            <p:ph type="title"/>
          </p:nvPr>
        </p:nvSpPr>
        <p:spPr/>
        <p:txBody>
          <a:bodyPr>
            <a:normAutofit/>
          </a:bodyPr>
          <a:lstStyle/>
          <a:p>
            <a:r>
              <a:rPr lang="tr-TR" b="1" i="0" dirty="0">
                <a:solidFill>
                  <a:srgbClr val="FF0000"/>
                </a:solidFill>
                <a:effectLst/>
                <a:latin typeface="Ubuntu" panose="020B0504030602030204" pitchFamily="34" charset="0"/>
              </a:rPr>
              <a:t>Kumar bağımlılığı nedir?</a:t>
            </a:r>
            <a:br>
              <a:rPr lang="tr-TR" b="1" i="0" dirty="0">
                <a:solidFill>
                  <a:srgbClr val="00AE42"/>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4AF7313B-7624-4684-8989-CE1515117AFE}"/>
              </a:ext>
            </a:extLst>
          </p:cNvPr>
          <p:cNvSpPr>
            <a:spLocks noGrp="1"/>
          </p:cNvSpPr>
          <p:nvPr>
            <p:ph idx="1"/>
          </p:nvPr>
        </p:nvSpPr>
        <p:spPr/>
        <p:txBody>
          <a:bodyPr/>
          <a:lstStyle/>
          <a:p>
            <a:pPr marL="0" indent="0" algn="just">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Dünya Sağlık Örgütünün yayımladığı Uluslararası Hastalık Sınıflandırması El Kitabı’nda (ICD-11) kumar oynama bozukluğu, davranışsal bağımlılıklar arasında yer almakta ve şu özelliklerle tanımlanmaktadır:</a:t>
            </a:r>
          </a:p>
          <a:p>
            <a:pPr algn="just"/>
            <a:endPar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0" indent="0" algn="just">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 Kumar oynama üzerinde kontrolün sağlanamaması (başlama, sıklık, yoğunluk, süre, sonlandırma ve bağlam açısından).</a:t>
            </a:r>
          </a:p>
          <a:p>
            <a:pPr marL="0" indent="0" algn="just">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 Kumar oynamaya yaşamdaki diğer ilgi alanlarına ya da günlük faaliyetlere göre öncelik verme.</a:t>
            </a:r>
          </a:p>
          <a:p>
            <a:pPr marL="0" indent="0" algn="just">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 Ortaya olumsuz sonuçlar çıkmasına rağmen kumar oynamaya devam etme ya da daha fazla oynama.</a:t>
            </a:r>
          </a:p>
        </p:txBody>
      </p:sp>
    </p:spTree>
    <p:extLst>
      <p:ext uri="{BB962C8B-B14F-4D97-AF65-F5344CB8AC3E}">
        <p14:creationId xmlns:p14="http://schemas.microsoft.com/office/powerpoint/2010/main" val="3862781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3AFDE6-751C-4C81-BFA5-195273DE1323}"/>
              </a:ext>
            </a:extLst>
          </p:cNvPr>
          <p:cNvSpPr>
            <a:spLocks noGrp="1"/>
          </p:cNvSpPr>
          <p:nvPr>
            <p:ph type="title"/>
          </p:nvPr>
        </p:nvSpPr>
        <p:spPr/>
        <p:txBody>
          <a:bodyPr>
            <a:normAutofit fontScale="90000"/>
          </a:bodyPr>
          <a:lstStyle/>
          <a:p>
            <a:r>
              <a:rPr lang="tr-TR" b="1" i="0" dirty="0">
                <a:solidFill>
                  <a:srgbClr val="00B050"/>
                </a:solidFill>
                <a:effectLst/>
                <a:latin typeface="Ubuntu" panose="020B0504030602030204" pitchFamily="34" charset="0"/>
              </a:rPr>
              <a:t>Kumar Oynama Bozukluğunun Olası Sebepleri Nelerdir?</a:t>
            </a:r>
            <a:br>
              <a:rPr lang="tr-TR" b="1" i="0" dirty="0">
                <a:solidFill>
                  <a:srgbClr val="3A3A3C"/>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09E142E4-3449-4466-A0CB-BEDFF0702E48}"/>
              </a:ext>
            </a:extLst>
          </p:cNvPr>
          <p:cNvSpPr>
            <a:spLocks noGrp="1"/>
          </p:cNvSpPr>
          <p:nvPr>
            <p:ph idx="1"/>
          </p:nvPr>
        </p:nvSpPr>
        <p:spPr/>
        <p:txBody>
          <a:bodyPr/>
          <a:lstStyle/>
          <a:p>
            <a:pPr marL="0" indent="0" algn="just">
              <a:buNone/>
            </a:pPr>
            <a:r>
              <a:rPr lang="tr-TR" b="0" i="0" dirty="0">
                <a:solidFill>
                  <a:schemeClr val="tx1"/>
                </a:solidFill>
                <a:effectLst/>
                <a:latin typeface="Open Sans" panose="020B0606030504020204" pitchFamily="34" charset="0"/>
              </a:rPr>
              <a:t>Amerikan Psikiyatri Derneği insanları kumar oynamaya yönelten birçok sebep olabileceğini belirtmektedir. Bu sebepler arasında en yaygın olanlar şöyle sıralanmaktadır.</a:t>
            </a:r>
          </a:p>
          <a:p>
            <a:pPr algn="just">
              <a:buFont typeface="+mj-lt"/>
              <a:buAutoNum type="arabicPeriod"/>
            </a:pPr>
            <a:r>
              <a:rPr lang="tr-TR" b="0" i="0" dirty="0">
                <a:solidFill>
                  <a:schemeClr val="tx1"/>
                </a:solidFill>
                <a:effectLst/>
                <a:latin typeface="Open Sans" panose="020B0606030504020204" pitchFamily="34" charset="0"/>
              </a:rPr>
              <a:t>Heyecan arama</a:t>
            </a:r>
          </a:p>
          <a:p>
            <a:pPr algn="just">
              <a:buFont typeface="+mj-lt"/>
              <a:buAutoNum type="arabicPeriod"/>
            </a:pPr>
            <a:r>
              <a:rPr lang="tr-TR" b="0" i="0" dirty="0">
                <a:solidFill>
                  <a:schemeClr val="tx1"/>
                </a:solidFill>
                <a:effectLst/>
                <a:latin typeface="Open Sans" panose="020B0606030504020204" pitchFamily="34" charset="0"/>
              </a:rPr>
              <a:t>Aksiyon arayışında olma</a:t>
            </a:r>
          </a:p>
          <a:p>
            <a:pPr algn="just">
              <a:buFont typeface="+mj-lt"/>
              <a:buAutoNum type="arabicPeriod"/>
            </a:pPr>
            <a:r>
              <a:rPr lang="tr-TR" b="0" i="0" dirty="0">
                <a:solidFill>
                  <a:schemeClr val="tx1"/>
                </a:solidFill>
                <a:effectLst/>
                <a:latin typeface="Open Sans" panose="020B0606030504020204" pitchFamily="34" charset="0"/>
              </a:rPr>
              <a:t>İstenmeyen duygu ve düşüncelerden kaçma</a:t>
            </a:r>
          </a:p>
          <a:p>
            <a:pPr algn="just">
              <a:buFont typeface="+mj-lt"/>
              <a:buAutoNum type="arabicPeriod"/>
            </a:pPr>
            <a:r>
              <a:rPr lang="tr-TR" b="0" i="0" dirty="0">
                <a:solidFill>
                  <a:schemeClr val="tx1"/>
                </a:solidFill>
                <a:effectLst/>
                <a:latin typeface="Open Sans" panose="020B0606030504020204" pitchFamily="34" charset="0"/>
              </a:rPr>
              <a:t>İstenmeyen duyguları bastırma</a:t>
            </a:r>
          </a:p>
          <a:p>
            <a:endParaRPr lang="tr-TR" dirty="0"/>
          </a:p>
        </p:txBody>
      </p:sp>
    </p:spTree>
    <p:extLst>
      <p:ext uri="{BB962C8B-B14F-4D97-AF65-F5344CB8AC3E}">
        <p14:creationId xmlns:p14="http://schemas.microsoft.com/office/powerpoint/2010/main" val="3044979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89D887-0BB6-4F2B-A09F-F4545B66266B}"/>
              </a:ext>
            </a:extLst>
          </p:cNvPr>
          <p:cNvSpPr>
            <a:spLocks noGrp="1"/>
          </p:cNvSpPr>
          <p:nvPr>
            <p:ph type="title"/>
          </p:nvPr>
        </p:nvSpPr>
        <p:spPr/>
        <p:txBody>
          <a:bodyPr/>
          <a:lstStyle/>
          <a:p>
            <a:r>
              <a:rPr lang="tr-TR" b="1" i="0" dirty="0">
                <a:solidFill>
                  <a:srgbClr val="00B050"/>
                </a:solidFill>
                <a:effectLst/>
                <a:latin typeface="Ubuntu" panose="020B0504030602030204" pitchFamily="34" charset="0"/>
              </a:rPr>
              <a:t>Kumarın Zararları Nelerdir?</a:t>
            </a:r>
            <a:br>
              <a:rPr lang="tr-TR" b="1" i="0" dirty="0">
                <a:solidFill>
                  <a:srgbClr val="3A3A3C"/>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F9D8F95C-A2E1-437B-A944-9C01EC3EFFC4}"/>
              </a:ext>
            </a:extLst>
          </p:cNvPr>
          <p:cNvSpPr>
            <a:spLocks noGrp="1"/>
          </p:cNvSpPr>
          <p:nvPr>
            <p:ph idx="1"/>
          </p:nvPr>
        </p:nvSpPr>
        <p:spPr/>
        <p:txBody>
          <a:bodyPr/>
          <a:lstStyle/>
          <a:p>
            <a:pPr marL="0" indent="0" algn="just">
              <a:buNone/>
            </a:pPr>
            <a:r>
              <a:rPr lang="tr-TR" b="0" i="0" dirty="0">
                <a:solidFill>
                  <a:schemeClr val="tx1"/>
                </a:solidFill>
                <a:effectLst/>
                <a:latin typeface="Open Sans" panose="020B0606030504020204" pitchFamily="34" charset="0"/>
              </a:rPr>
              <a:t>Kumar oynama bozukluğu; finansal, ilişkisel, duygusal/psikolojik, kültürel ve mesleki olarak kişiye, aileye ve topluma zarar vermekte; halk sağlığı ve suça karışma davranışları açısından risk oluşturmaktadır. </a:t>
            </a:r>
          </a:p>
          <a:p>
            <a:pPr marL="0" indent="0" algn="just">
              <a:buNone/>
            </a:pPr>
            <a:r>
              <a:rPr lang="tr-TR" b="0" i="0" dirty="0">
                <a:solidFill>
                  <a:schemeClr val="tx1"/>
                </a:solidFill>
                <a:effectLst/>
                <a:latin typeface="Open Sans" panose="020B0606030504020204" pitchFamily="34" charset="0"/>
              </a:rPr>
              <a:t>Amerikan Psikiyatri Derneği kumar oynayan kişilerin genellikle bu davranışlarını yakınlarından, özellikle aile fertlerinden gizlediğini; finansal açıdan zorlandıklarında ailelerinden ziyade başkalarından yardım istediklerini belirtmektedir. </a:t>
            </a:r>
          </a:p>
          <a:p>
            <a:pPr marL="0" indent="0" algn="just">
              <a:buNone/>
            </a:pPr>
            <a:r>
              <a:rPr lang="tr-TR" b="0" i="0" dirty="0">
                <a:solidFill>
                  <a:schemeClr val="tx1"/>
                </a:solidFill>
                <a:effectLst/>
                <a:latin typeface="Open Sans" panose="020B0606030504020204" pitchFamily="34" charset="0"/>
              </a:rPr>
              <a:t>Ayrıca kumar oynama bozukluğu olan kişilerin tıpkı alkol ve madde kullanım bozukluğu olan kişiler gibi davranışlarını gizleyebilmek için aile fertlerine yalan söyleyebildiğine değinmektedir.</a:t>
            </a:r>
            <a:endParaRPr lang="tr-TR" dirty="0">
              <a:solidFill>
                <a:schemeClr val="tx1"/>
              </a:solidFill>
            </a:endParaRPr>
          </a:p>
        </p:txBody>
      </p:sp>
    </p:spTree>
    <p:extLst>
      <p:ext uri="{BB962C8B-B14F-4D97-AF65-F5344CB8AC3E}">
        <p14:creationId xmlns:p14="http://schemas.microsoft.com/office/powerpoint/2010/main" val="370058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06AC5F-B7EE-48DB-AE1E-1A2242D23035}"/>
              </a:ext>
            </a:extLst>
          </p:cNvPr>
          <p:cNvSpPr>
            <a:spLocks noGrp="1"/>
          </p:cNvSpPr>
          <p:nvPr>
            <p:ph type="title"/>
          </p:nvPr>
        </p:nvSpPr>
        <p:spPr/>
        <p:txBody>
          <a:bodyPr>
            <a:normAutofit fontScale="90000"/>
          </a:bodyPr>
          <a:lstStyle/>
          <a:p>
            <a:r>
              <a:rPr lang="tr-TR" b="1" i="0" dirty="0">
                <a:solidFill>
                  <a:srgbClr val="00B050"/>
                </a:solidFill>
                <a:effectLst/>
                <a:latin typeface="Ubuntu" panose="020B0504030602030204" pitchFamily="34" charset="0"/>
              </a:rPr>
              <a:t>Tedavi İçin</a:t>
            </a:r>
            <a:br>
              <a:rPr lang="tr-TR" b="1" i="0" dirty="0">
                <a:solidFill>
                  <a:srgbClr val="3A3A3C"/>
                </a:solidFill>
                <a:effectLst/>
                <a:latin typeface="Ubuntu" panose="020B0504030602030204" pitchFamily="34" charset="0"/>
              </a:rPr>
            </a:br>
            <a:br>
              <a:rPr lang="tr-TR" b="1" i="0" dirty="0">
                <a:solidFill>
                  <a:srgbClr val="3A3A3C"/>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7588E8A2-4ABF-4BB5-A0E6-F15513C84264}"/>
              </a:ext>
            </a:extLst>
          </p:cNvPr>
          <p:cNvSpPr>
            <a:spLocks noGrp="1"/>
          </p:cNvSpPr>
          <p:nvPr>
            <p:ph idx="1"/>
          </p:nvPr>
        </p:nvSpPr>
        <p:spPr/>
        <p:txBody>
          <a:bodyPr>
            <a:normAutofit/>
          </a:bodyPr>
          <a:lstStyle/>
          <a:p>
            <a:pPr marL="0" indent="0" algn="just">
              <a:buNone/>
            </a:pPr>
            <a:r>
              <a:rPr lang="tr-TR" b="0" i="0" dirty="0">
                <a:solidFill>
                  <a:schemeClr val="tx1"/>
                </a:solidFill>
                <a:effectLst/>
                <a:latin typeface="Open Sans" panose="020B0606030504020204" pitchFamily="34" charset="0"/>
              </a:rPr>
              <a:t>Toplumları derinden sarsan ve toplumun temeli olan aileyi yıkan bu kötü alışkanlığın etkisi kişiyle sınırlı olmadığından bu patolojik bağımlılığı bir halk sağlığı sorunu olarak ele almak gerekir. Bu rahatsızlığın tedavisi mümkündür. Patolojik kumar bağımlılığının tedavisinde sıklıkla madde bağımlılığı tedavisi modeli uygulandığından bu kişiler madde bağımlılığı tedavi bölümlerine yönlendirilmelidir.</a:t>
            </a:r>
            <a:endParaRPr lang="tr-TR" dirty="0">
              <a:solidFill>
                <a:schemeClr val="tx1"/>
              </a:solidFill>
            </a:endParaRPr>
          </a:p>
        </p:txBody>
      </p:sp>
    </p:spTree>
    <p:extLst>
      <p:ext uri="{BB962C8B-B14F-4D97-AF65-F5344CB8AC3E}">
        <p14:creationId xmlns:p14="http://schemas.microsoft.com/office/powerpoint/2010/main" val="1633812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9F0406E-08AB-4E14-9458-0477A4B12C97}"/>
              </a:ext>
            </a:extLst>
          </p:cNvPr>
          <p:cNvSpPr>
            <a:spLocks noGrp="1"/>
          </p:cNvSpPr>
          <p:nvPr>
            <p:ph idx="1"/>
          </p:nvPr>
        </p:nvSpPr>
        <p:spPr>
          <a:xfrm>
            <a:off x="1362722" y="1638300"/>
            <a:ext cx="9601200" cy="3581400"/>
          </a:xfrm>
        </p:spPr>
        <p:txBody>
          <a:bodyPr/>
          <a:lstStyle/>
          <a:p>
            <a:pPr algn="l"/>
            <a:r>
              <a:rPr lang="tr-TR" b="1" i="0" dirty="0">
                <a:solidFill>
                  <a:srgbClr val="3A3A3C"/>
                </a:solidFill>
                <a:effectLst/>
                <a:latin typeface="Ubuntu" panose="020B0504030602030204" pitchFamily="34" charset="0"/>
              </a:rPr>
              <a:t>Nasıl Yardımcı Olabilirim?</a:t>
            </a:r>
          </a:p>
          <a:p>
            <a:pPr algn="l">
              <a:buFont typeface="+mj-lt"/>
              <a:buAutoNum type="arabicPeriod"/>
            </a:pPr>
            <a:r>
              <a:rPr lang="tr-TR" b="0" i="0" dirty="0">
                <a:solidFill>
                  <a:schemeClr val="tx1"/>
                </a:solidFill>
                <a:effectLst/>
                <a:latin typeface="Open Sans" panose="020B0606030504020204" pitchFamily="34" charset="0"/>
              </a:rPr>
              <a:t>Para idaresine sınırlar koyarak veya aile içerisinde finansal sorumluluğu üzerinize alarak kişinin kumar oynamasına karşı önlem almış olursunuz.</a:t>
            </a:r>
          </a:p>
          <a:p>
            <a:pPr algn="l">
              <a:buFont typeface="+mj-lt"/>
              <a:buAutoNum type="arabicPeriod"/>
            </a:pPr>
            <a:r>
              <a:rPr lang="tr-TR" b="0" i="0" dirty="0">
                <a:solidFill>
                  <a:schemeClr val="tx1"/>
                </a:solidFill>
                <a:effectLst/>
                <a:latin typeface="Open Sans" panose="020B0606030504020204" pitchFamily="34" charset="0"/>
              </a:rPr>
              <a:t>Kumar oynayan kişinin yalvarma, tehdit ya da suçlama yoluyla para istemesine karşı hazırlıklı olmalı ve stratejiler geliştirmelisiniz.</a:t>
            </a:r>
          </a:p>
          <a:p>
            <a:pPr algn="l">
              <a:buFont typeface="+mj-lt"/>
              <a:buAutoNum type="arabicPeriod"/>
            </a:pPr>
            <a:r>
              <a:rPr lang="tr-TR" b="0" i="0" dirty="0">
                <a:solidFill>
                  <a:schemeClr val="tx1"/>
                </a:solidFill>
                <a:effectLst/>
                <a:latin typeface="Open Sans" panose="020B0606030504020204" pitchFamily="34" charset="0"/>
              </a:rPr>
              <a:t>Hem kendiniz hem de kumar oynayan kişinin terapi desteği alması, bu sorunla daha kolay baş etmenize yardımcı olacaktır.</a:t>
            </a:r>
          </a:p>
          <a:p>
            <a:endParaRPr lang="tr-TR" dirty="0"/>
          </a:p>
        </p:txBody>
      </p:sp>
    </p:spTree>
    <p:extLst>
      <p:ext uri="{BB962C8B-B14F-4D97-AF65-F5344CB8AC3E}">
        <p14:creationId xmlns:p14="http://schemas.microsoft.com/office/powerpoint/2010/main" val="2335989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DF8A9B-91F8-4FBA-A220-19F9DE4615FD}"/>
              </a:ext>
            </a:extLst>
          </p:cNvPr>
          <p:cNvSpPr>
            <a:spLocks noGrp="1"/>
          </p:cNvSpPr>
          <p:nvPr>
            <p:ph type="title"/>
          </p:nvPr>
        </p:nvSpPr>
        <p:spPr/>
        <p:txBody>
          <a:bodyPr>
            <a:normAutofit/>
          </a:bodyPr>
          <a:lstStyle/>
          <a:p>
            <a:r>
              <a:rPr lang="tr-TR" b="1" i="0" dirty="0">
                <a:solidFill>
                  <a:srgbClr val="FF0000"/>
                </a:solidFill>
                <a:effectLst/>
                <a:latin typeface="Ubuntu" panose="020B0504030602030204" pitchFamily="34" charset="0"/>
              </a:rPr>
              <a:t>Madde bağımlılığı nedir?</a:t>
            </a:r>
            <a:br>
              <a:rPr lang="tr-TR" b="1" i="0" dirty="0">
                <a:solidFill>
                  <a:srgbClr val="00AE42"/>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A378DF79-828D-451E-841C-3AC758DFC1DB}"/>
              </a:ext>
            </a:extLst>
          </p:cNvPr>
          <p:cNvSpPr>
            <a:spLocks noGrp="1"/>
          </p:cNvSpPr>
          <p:nvPr>
            <p:ph idx="1"/>
          </p:nvPr>
        </p:nvSpPr>
        <p:spPr/>
        <p:txBody>
          <a:bodyPr/>
          <a:lstStyle/>
          <a:p>
            <a:pPr marL="0" indent="0" algn="just">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Madde bağımlılığı Dünya Sağlık Örgütünün, Uluslararası Hastalık Sınıflandırması El Kitabı’nda (ICD-11) madde kullanımına bağlı bozukluklar adı altında sınıflandırılmaktadır.  </a:t>
            </a:r>
          </a:p>
          <a:p>
            <a:pPr marL="0" indent="0" algn="just">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Madde </a:t>
            </a: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kavramı; uyuşturan, uyaran, halüsinasyon yaratıcı etkilere sahip olan, bireysel kullanıma bağlı olarak daha fazla kullanma isteği uyandıran, alınmadığında yoksunluk belirtilerine yol açan, bitkisel kökenli veya sentetik tüm maddeleri kapsamaktadır.</a:t>
            </a:r>
          </a:p>
          <a:p>
            <a:pPr marL="0" indent="0" algn="just">
              <a:buNone/>
            </a:pP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Madde bağımlılığı, temelde </a:t>
            </a:r>
            <a:r>
              <a:rPr lang="tr-TR" b="0" i="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biyopsikososyal</a:t>
            </a: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bir problem olarak tanımlanır. Fiziksel bağımlılık, maddenin varlığına karşı duyulan fizyolojik bir istektir. Psikolojik bağımlılık ise kişinin duygusal veya kişilik yapısı gereği, gereksinimlerini giderme amacıyla o maddeye düşkünlüğüdür.</a:t>
            </a:r>
            <a:endPar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616398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DA8CF0-1BF7-484D-B683-21FDF476B5AE}"/>
              </a:ext>
            </a:extLst>
          </p:cNvPr>
          <p:cNvSpPr>
            <a:spLocks noGrp="1"/>
          </p:cNvSpPr>
          <p:nvPr>
            <p:ph type="title"/>
          </p:nvPr>
        </p:nvSpPr>
        <p:spPr/>
        <p:txBody>
          <a:bodyPr>
            <a:normAutofit fontScale="90000"/>
          </a:bodyPr>
          <a:lstStyle/>
          <a:p>
            <a:r>
              <a:rPr lang="tr-TR" b="1" i="0" dirty="0">
                <a:solidFill>
                  <a:srgbClr val="00B050"/>
                </a:solidFill>
                <a:effectLst/>
                <a:latin typeface="Ubuntu" panose="020B0504030602030204" pitchFamily="34" charset="0"/>
              </a:rPr>
              <a:t>Madde Kullanımının Çocuk ve Ergenler Üzerindeki Etkileri Nelerdir?</a:t>
            </a:r>
            <a:br>
              <a:rPr lang="tr-TR" b="1" i="0" dirty="0">
                <a:solidFill>
                  <a:srgbClr val="3A3A3C"/>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E9C61C72-382B-4ED6-BDA2-9066AFEBBC27}"/>
              </a:ext>
            </a:extLst>
          </p:cNvPr>
          <p:cNvSpPr>
            <a:spLocks noGrp="1"/>
          </p:cNvSpPr>
          <p:nvPr>
            <p:ph idx="1"/>
          </p:nvPr>
        </p:nvSpPr>
        <p:spPr>
          <a:xfrm>
            <a:off x="1371600" y="2286000"/>
            <a:ext cx="9219460" cy="3581400"/>
          </a:xfrm>
        </p:spPr>
        <p:txBody>
          <a:bodyPr/>
          <a:lstStyle/>
          <a:p>
            <a:pPr marL="0" indent="0">
              <a:buNone/>
            </a:pPr>
            <a:r>
              <a:rPr lang="tr-TR" dirty="0">
                <a:solidFill>
                  <a:schemeClr val="tx1"/>
                </a:solidFill>
                <a:latin typeface="Open Sans" panose="020B0606030504020204" pitchFamily="34" charset="0"/>
              </a:rPr>
              <a:t>A</a:t>
            </a:r>
            <a:r>
              <a:rPr lang="tr-TR" b="0" i="0" dirty="0">
                <a:solidFill>
                  <a:schemeClr val="tx1"/>
                </a:solidFill>
                <a:effectLst/>
                <a:latin typeface="Open Sans" panose="020B0606030504020204" pitchFamily="34" charset="0"/>
              </a:rPr>
              <a:t>vrupa Komisyonu ve OECD tarafından yayımlanan </a:t>
            </a:r>
            <a:r>
              <a:rPr lang="tr-TR" b="0" i="1" dirty="0">
                <a:solidFill>
                  <a:schemeClr val="tx1"/>
                </a:solidFill>
                <a:effectLst/>
                <a:latin typeface="Open Sans" panose="020B0606030504020204" pitchFamily="34" charset="0"/>
              </a:rPr>
              <a:t>AB’de Sağlığın Durumu başlıklı Bir Bakışta Sağlık: Avrupa 2020 </a:t>
            </a:r>
            <a:r>
              <a:rPr lang="tr-TR" b="0" i="0" dirty="0">
                <a:solidFill>
                  <a:schemeClr val="tx1"/>
                </a:solidFill>
                <a:effectLst/>
                <a:latin typeface="Open Sans" panose="020B0606030504020204" pitchFamily="34" charset="0"/>
              </a:rPr>
              <a:t>raporuna göre;</a:t>
            </a:r>
          </a:p>
          <a:p>
            <a:pPr>
              <a:buFont typeface="Arial" panose="020B0604020202020204" pitchFamily="34" charset="0"/>
              <a:buChar char="•"/>
            </a:pPr>
            <a:r>
              <a:rPr lang="tr-TR" b="0" i="0" dirty="0">
                <a:solidFill>
                  <a:schemeClr val="tx1"/>
                </a:solidFill>
                <a:effectLst/>
                <a:latin typeface="Open Sans" panose="020B0606030504020204" pitchFamily="34" charset="0"/>
              </a:rPr>
              <a:t>Uzun vadede bağımlılık riskinin artırmaktadır.</a:t>
            </a:r>
          </a:p>
          <a:p>
            <a:pPr>
              <a:buFont typeface="Arial" panose="020B0604020202020204" pitchFamily="34" charset="0"/>
              <a:buChar char="•"/>
            </a:pPr>
            <a:r>
              <a:rPr lang="tr-TR" b="0" i="0" dirty="0">
                <a:solidFill>
                  <a:schemeClr val="tx1"/>
                </a:solidFill>
                <a:effectLst/>
                <a:latin typeface="Open Sans" panose="020B0606030504020204" pitchFamily="34" charset="0"/>
              </a:rPr>
              <a:t>Bilişsel işlev sorunları yaratmaktadır.</a:t>
            </a:r>
          </a:p>
          <a:p>
            <a:pPr>
              <a:buFont typeface="Arial" panose="020B0604020202020204" pitchFamily="34" charset="0"/>
              <a:buChar char="•"/>
            </a:pPr>
            <a:r>
              <a:rPr lang="tr-TR" b="0" i="0" dirty="0">
                <a:solidFill>
                  <a:schemeClr val="tx1"/>
                </a:solidFill>
                <a:effectLst/>
                <a:latin typeface="Open Sans" panose="020B0606030504020204" pitchFamily="34" charset="0"/>
              </a:rPr>
              <a:t>Hafıza kaybına yol açmaktadır.</a:t>
            </a:r>
          </a:p>
          <a:p>
            <a:pPr>
              <a:buFont typeface="Arial" panose="020B0604020202020204" pitchFamily="34" charset="0"/>
              <a:buChar char="•"/>
            </a:pPr>
            <a:r>
              <a:rPr lang="tr-TR" b="0" i="0" dirty="0">
                <a:solidFill>
                  <a:schemeClr val="tx1"/>
                </a:solidFill>
                <a:effectLst/>
                <a:latin typeface="Open Sans" panose="020B0606030504020204" pitchFamily="34" charset="0"/>
              </a:rPr>
              <a:t>Dikkat eksikliği gibi sorunlara neden olmaktadır.</a:t>
            </a:r>
          </a:p>
          <a:p>
            <a:pPr marL="0" indent="0">
              <a:buNone/>
            </a:pPr>
            <a:endParaRPr lang="tr-TR" dirty="0"/>
          </a:p>
        </p:txBody>
      </p:sp>
    </p:spTree>
    <p:extLst>
      <p:ext uri="{BB962C8B-B14F-4D97-AF65-F5344CB8AC3E}">
        <p14:creationId xmlns:p14="http://schemas.microsoft.com/office/powerpoint/2010/main" val="2821191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28AF36-1665-4B9D-B6A8-800C51AEDF84}"/>
              </a:ext>
            </a:extLst>
          </p:cNvPr>
          <p:cNvSpPr>
            <a:spLocks noGrp="1"/>
          </p:cNvSpPr>
          <p:nvPr>
            <p:ph type="title"/>
          </p:nvPr>
        </p:nvSpPr>
        <p:spPr/>
        <p:txBody>
          <a:bodyPr/>
          <a:lstStyle/>
          <a:p>
            <a:r>
              <a:rPr lang="tr-TR" b="1" i="0" dirty="0">
                <a:solidFill>
                  <a:srgbClr val="00B050"/>
                </a:solidFill>
                <a:effectLst/>
                <a:latin typeface="Ubuntu" panose="020B0504030602030204" pitchFamily="34" charset="0"/>
              </a:rPr>
              <a:t>Risk faktörleri</a:t>
            </a:r>
            <a:br>
              <a:rPr lang="tr-TR" b="1" i="0" dirty="0">
                <a:solidFill>
                  <a:srgbClr val="3A3A3C"/>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26730E0B-F9F5-4EFF-8C64-4E591E3C3B8D}"/>
              </a:ext>
            </a:extLst>
          </p:cNvPr>
          <p:cNvSpPr>
            <a:spLocks noGrp="1"/>
          </p:cNvSpPr>
          <p:nvPr>
            <p:ph idx="1"/>
          </p:nvPr>
        </p:nvSpPr>
        <p:spPr>
          <a:xfrm>
            <a:off x="1371600" y="2290439"/>
            <a:ext cx="9601200" cy="4376691"/>
          </a:xfrm>
        </p:spPr>
        <p:txBody>
          <a:bodyPr>
            <a:normAutofit/>
          </a:bodyPr>
          <a:lstStyle/>
          <a:p>
            <a:pPr marL="0" indent="0" algn="just">
              <a:buNone/>
            </a:pPr>
            <a:r>
              <a:rPr lang="tr-TR" b="0" i="0" dirty="0">
                <a:solidFill>
                  <a:srgbClr val="000000"/>
                </a:solidFill>
                <a:effectLst/>
                <a:latin typeface="Open Sans" panose="020B0606030504020204" pitchFamily="34" charset="0"/>
              </a:rPr>
              <a:t>Madde kullanım bozukluğu konusunda birçok farklı risk faktörü vardır. Bu risk faktörleri arasında en öne çıkanları şöyle sıralanmaktadır:</a:t>
            </a:r>
          </a:p>
          <a:p>
            <a:pPr algn="just">
              <a:buFont typeface="+mj-lt"/>
              <a:buAutoNum type="arabicPeriod"/>
            </a:pPr>
            <a:r>
              <a:rPr lang="tr-TR" b="0" i="0" dirty="0">
                <a:solidFill>
                  <a:srgbClr val="000000"/>
                </a:solidFill>
                <a:effectLst/>
                <a:latin typeface="Open Sans" panose="020B0606030504020204" pitchFamily="34" charset="0"/>
              </a:rPr>
              <a:t>Psikolojik sorunları olan ya da herhangi bir madde bağımlılığı bulunan ebeveynlere sahip çocukların daha fazla risk altında olması muhtemeldir.</a:t>
            </a:r>
          </a:p>
          <a:p>
            <a:pPr algn="just">
              <a:buFont typeface="+mj-lt"/>
              <a:buAutoNum type="arabicPeriod"/>
            </a:pPr>
            <a:r>
              <a:rPr lang="tr-TR" b="0" i="0" dirty="0">
                <a:solidFill>
                  <a:srgbClr val="000000"/>
                </a:solidFill>
                <a:effectLst/>
                <a:latin typeface="Open Sans" panose="020B0606030504020204" pitchFamily="34" charset="0"/>
              </a:rPr>
              <a:t>Ebeveyn-çocuk bağlanmasının güvensiz olması ve ilgi eksikliği (Özellikle ebeveynlerin çocuğun gelişim sürecinde ihmal davranışında bulunmaları)</a:t>
            </a:r>
          </a:p>
          <a:p>
            <a:pPr algn="just">
              <a:buFont typeface="+mj-lt"/>
              <a:buAutoNum type="arabicPeriod"/>
            </a:pPr>
            <a:r>
              <a:rPr lang="tr-TR" b="0" i="0" dirty="0">
                <a:solidFill>
                  <a:srgbClr val="000000"/>
                </a:solidFill>
                <a:effectLst/>
                <a:latin typeface="Open Sans" panose="020B0606030504020204" pitchFamily="34" charset="0"/>
              </a:rPr>
              <a:t>Sınıfta aşırı utangaçlık ya da şiddet içeren davranışlar</a:t>
            </a:r>
          </a:p>
          <a:p>
            <a:pPr algn="just">
              <a:buFont typeface="+mj-lt"/>
              <a:buAutoNum type="arabicPeriod"/>
            </a:pPr>
            <a:r>
              <a:rPr lang="tr-TR" b="0" i="0" dirty="0">
                <a:solidFill>
                  <a:srgbClr val="000000"/>
                </a:solidFill>
                <a:effectLst/>
                <a:latin typeface="Open Sans" panose="020B0606030504020204" pitchFamily="34" charset="0"/>
              </a:rPr>
              <a:t>Aile içi kuralların açık olmaması ve belirlenmiş kurallara aile üyelerinin uymaması</a:t>
            </a:r>
          </a:p>
          <a:p>
            <a:pPr algn="just">
              <a:buFont typeface="+mj-lt"/>
              <a:buAutoNum type="arabicPeriod"/>
            </a:pPr>
            <a:r>
              <a:rPr lang="tr-TR" b="0" i="0" dirty="0">
                <a:solidFill>
                  <a:srgbClr val="000000"/>
                </a:solidFill>
                <a:effectLst/>
                <a:latin typeface="Open Sans" panose="020B0606030504020204" pitchFamily="34" charset="0"/>
              </a:rPr>
              <a:t>Okul başarısında düşüş</a:t>
            </a:r>
          </a:p>
          <a:p>
            <a:pPr algn="just">
              <a:buFont typeface="+mj-lt"/>
              <a:buAutoNum type="arabicPeriod"/>
            </a:pPr>
            <a:r>
              <a:rPr lang="tr-TR" b="0" i="0" dirty="0">
                <a:solidFill>
                  <a:srgbClr val="000000"/>
                </a:solidFill>
                <a:effectLst/>
                <a:latin typeface="Open Sans" panose="020B0606030504020204" pitchFamily="34" charset="0"/>
              </a:rPr>
              <a:t>Biyolojik ve çevresel faktörler</a:t>
            </a:r>
          </a:p>
          <a:p>
            <a:endParaRPr lang="tr-TR" dirty="0"/>
          </a:p>
        </p:txBody>
      </p:sp>
    </p:spTree>
    <p:extLst>
      <p:ext uri="{BB962C8B-B14F-4D97-AF65-F5344CB8AC3E}">
        <p14:creationId xmlns:p14="http://schemas.microsoft.com/office/powerpoint/2010/main" val="1594104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380A6A-7583-43B1-96B5-8BB708C38AB4}"/>
              </a:ext>
            </a:extLst>
          </p:cNvPr>
          <p:cNvSpPr>
            <a:spLocks noGrp="1"/>
          </p:cNvSpPr>
          <p:nvPr>
            <p:ph type="title"/>
          </p:nvPr>
        </p:nvSpPr>
        <p:spPr/>
        <p:txBody>
          <a:bodyPr/>
          <a:lstStyle/>
          <a:p>
            <a:r>
              <a:rPr lang="tr-TR" b="1" i="0" dirty="0">
                <a:solidFill>
                  <a:srgbClr val="00B050"/>
                </a:solidFill>
                <a:effectLst/>
                <a:latin typeface="Ubuntu" panose="020B0504030602030204" pitchFamily="34" charset="0"/>
              </a:rPr>
              <a:t>Önleyici Faktörler</a:t>
            </a:r>
            <a:br>
              <a:rPr lang="tr-TR" b="1" i="0" dirty="0">
                <a:solidFill>
                  <a:srgbClr val="3A3A3C"/>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AC622CFE-C1F4-4B1C-A222-72EF4209324A}"/>
              </a:ext>
            </a:extLst>
          </p:cNvPr>
          <p:cNvSpPr>
            <a:spLocks noGrp="1"/>
          </p:cNvSpPr>
          <p:nvPr>
            <p:ph idx="1"/>
          </p:nvPr>
        </p:nvSpPr>
        <p:spPr>
          <a:xfrm>
            <a:off x="1371600" y="2286000"/>
            <a:ext cx="9601200" cy="4221332"/>
          </a:xfrm>
        </p:spPr>
        <p:txBody>
          <a:bodyPr>
            <a:normAutofit/>
          </a:bodyPr>
          <a:lstStyle/>
          <a:p>
            <a:pPr marL="0" indent="0" algn="just">
              <a:buNone/>
            </a:pPr>
            <a:r>
              <a:rPr lang="tr-TR" b="0" i="0" dirty="0">
                <a:solidFill>
                  <a:srgbClr val="000000"/>
                </a:solidFill>
                <a:effectLst/>
                <a:latin typeface="Open Sans" panose="020B0606030504020204" pitchFamily="34" charset="0"/>
              </a:rPr>
              <a:t>Madde kullanım bozukluğundan koruyucu ve önleyici bazı faktörler vardır. Bunlar arasında;</a:t>
            </a:r>
          </a:p>
          <a:p>
            <a:pPr algn="just">
              <a:buFont typeface="+mj-lt"/>
              <a:buAutoNum type="arabicPeriod"/>
            </a:pPr>
            <a:r>
              <a:rPr lang="tr-TR" b="0" i="0" dirty="0">
                <a:solidFill>
                  <a:srgbClr val="000000"/>
                </a:solidFill>
                <a:effectLst/>
                <a:latin typeface="Open Sans" panose="020B0606030504020204" pitchFamily="34" charset="0"/>
              </a:rPr>
              <a:t>Çocuk ile gençlere uyuşturucu maddelerin zararlı etkileri ve bağımlılık konusunda yaşlarına uygun doğru bilgilendirmeler yapma</a:t>
            </a:r>
          </a:p>
          <a:p>
            <a:pPr algn="just">
              <a:buFont typeface="+mj-lt"/>
              <a:buAutoNum type="arabicPeriod"/>
            </a:pPr>
            <a:r>
              <a:rPr lang="tr-TR" b="0" i="0" dirty="0">
                <a:solidFill>
                  <a:srgbClr val="000000"/>
                </a:solidFill>
                <a:effectLst/>
                <a:latin typeface="Open Sans" panose="020B0606030504020204" pitchFamily="34" charset="0"/>
              </a:rPr>
              <a:t>Aile sistemi içinde güçlü ve pozitif bağlar inşa etme.</a:t>
            </a:r>
          </a:p>
          <a:p>
            <a:pPr algn="just">
              <a:buFont typeface="+mj-lt"/>
              <a:buAutoNum type="arabicPeriod"/>
            </a:pPr>
            <a:r>
              <a:rPr lang="tr-TR" b="0" i="0" dirty="0">
                <a:solidFill>
                  <a:srgbClr val="000000"/>
                </a:solidFill>
                <a:effectLst/>
                <a:latin typeface="Open Sans" panose="020B0606030504020204" pitchFamily="34" charset="0"/>
              </a:rPr>
              <a:t>Ebeveynlerin çocuklarının arkadaş olduğu kişilerden ve sosyalleştikleri ortamlardan haberdar olması.</a:t>
            </a:r>
          </a:p>
          <a:p>
            <a:pPr algn="just">
              <a:buFont typeface="+mj-lt"/>
              <a:buAutoNum type="arabicPeriod"/>
            </a:pPr>
            <a:r>
              <a:rPr lang="tr-TR" b="0" i="0" dirty="0">
                <a:solidFill>
                  <a:srgbClr val="000000"/>
                </a:solidFill>
                <a:effectLst/>
                <a:latin typeface="Open Sans" panose="020B0606030504020204" pitchFamily="34" charset="0"/>
              </a:rPr>
              <a:t>Açık, anlaşılır kurallar koyma ve kurallara uyma konusunda tüm aile üyelerinin hassasiyet göstermesi</a:t>
            </a:r>
          </a:p>
          <a:p>
            <a:pPr algn="just">
              <a:buFont typeface="+mj-lt"/>
              <a:buAutoNum type="arabicPeriod"/>
            </a:pPr>
            <a:r>
              <a:rPr lang="tr-TR" b="0" i="0" dirty="0">
                <a:solidFill>
                  <a:srgbClr val="000000"/>
                </a:solidFill>
                <a:effectLst/>
                <a:latin typeface="Open Sans" panose="020B0606030504020204" pitchFamily="34" charset="0"/>
              </a:rPr>
              <a:t>Okul, sivil toplum kuruluşu ve kulüp gibi kurum ve kuruluşlarla temas içinde olma.</a:t>
            </a:r>
          </a:p>
          <a:p>
            <a:endParaRPr lang="tr-TR" dirty="0"/>
          </a:p>
        </p:txBody>
      </p:sp>
    </p:spTree>
    <p:extLst>
      <p:ext uri="{BB962C8B-B14F-4D97-AF65-F5344CB8AC3E}">
        <p14:creationId xmlns:p14="http://schemas.microsoft.com/office/powerpoint/2010/main" val="335809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54D199-9BC5-4037-8707-1FD5BE8CBE24}"/>
              </a:ext>
            </a:extLst>
          </p:cNvPr>
          <p:cNvSpPr>
            <a:spLocks noGrp="1"/>
          </p:cNvSpPr>
          <p:nvPr>
            <p:ph idx="1"/>
          </p:nvPr>
        </p:nvSpPr>
        <p:spPr/>
        <p:txBody>
          <a:bodyPr/>
          <a:lstStyle/>
          <a:p>
            <a:pPr algn="just"/>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Bağımlılık;</a:t>
            </a:r>
            <a:r>
              <a:rPr lang="tr-TR" b="1"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bir maddenin ruhsal, fiziksel ya da sosyal sorunlara yol açmasına rağmen, alımına devam edilmesi, bırakma isteğine karşılık bırakılamaması ve maddeyi alma isteğinin durdurulamamasıdır. </a:t>
            </a:r>
            <a:endPar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Başlık 1">
            <a:extLst>
              <a:ext uri="{FF2B5EF4-FFF2-40B4-BE49-F238E27FC236}">
                <a16:creationId xmlns:a16="http://schemas.microsoft.com/office/drawing/2014/main" id="{974D8705-D22B-48D7-912C-4F4DF89AA0E2}"/>
              </a:ext>
            </a:extLst>
          </p:cNvPr>
          <p:cNvSpPr>
            <a:spLocks noGrp="1"/>
          </p:cNvSpPr>
          <p:nvPr>
            <p:ph type="title"/>
          </p:nvPr>
        </p:nvSpPr>
        <p:spPr>
          <a:xfrm>
            <a:off x="1371600" y="685800"/>
            <a:ext cx="9601200" cy="1485900"/>
          </a:xfrm>
        </p:spPr>
        <p:txBody>
          <a:bodyPr/>
          <a:lstStyle/>
          <a:p>
            <a:r>
              <a:rPr lang="tr-TR" b="1" i="0" dirty="0">
                <a:solidFill>
                  <a:srgbClr val="00B050"/>
                </a:solidFill>
                <a:effectLst/>
                <a:latin typeface="Ubuntu" panose="020B0504030602030204" pitchFamily="34" charset="0"/>
              </a:rPr>
              <a:t>Bağımlılık Nedir?</a:t>
            </a:r>
            <a:br>
              <a:rPr lang="tr-TR" b="1" i="0" dirty="0">
                <a:solidFill>
                  <a:srgbClr val="3A3A3C"/>
                </a:solidFill>
                <a:effectLst/>
                <a:latin typeface="Ubuntu" panose="020B0504030602030204" pitchFamily="34" charset="0"/>
              </a:rPr>
            </a:br>
            <a:endParaRPr lang="tr-TR" cap="small" dirty="0">
              <a:solidFill>
                <a:schemeClr val="tx1"/>
              </a:solidFill>
            </a:endParaRPr>
          </a:p>
        </p:txBody>
      </p:sp>
    </p:spTree>
    <p:extLst>
      <p:ext uri="{BB962C8B-B14F-4D97-AF65-F5344CB8AC3E}">
        <p14:creationId xmlns:p14="http://schemas.microsoft.com/office/powerpoint/2010/main" val="1259336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9DFDDF8-D433-481B-856D-E12533916924}"/>
              </a:ext>
            </a:extLst>
          </p:cNvPr>
          <p:cNvSpPr>
            <a:spLocks noGrp="1"/>
          </p:cNvSpPr>
          <p:nvPr>
            <p:ph idx="1"/>
          </p:nvPr>
        </p:nvSpPr>
        <p:spPr>
          <a:xfrm>
            <a:off x="1295400" y="2288218"/>
            <a:ext cx="9601200" cy="3542191"/>
          </a:xfrm>
        </p:spPr>
        <p:txBody>
          <a:bodyPr/>
          <a:lstStyle/>
          <a:p>
            <a:pPr algn="just"/>
            <a:r>
              <a:rPr lang="tr-TR" b="1" i="0" dirty="0">
                <a:solidFill>
                  <a:srgbClr val="3A3A3C"/>
                </a:solidFill>
                <a:effectLst/>
                <a:latin typeface="Ubuntu" panose="020B0504030602030204" pitchFamily="34" charset="0"/>
              </a:rPr>
              <a:t>Madde Kullanım Bozukluğunda İyileşmek Mümkün!</a:t>
            </a:r>
          </a:p>
          <a:p>
            <a:pPr marL="0" indent="0" algn="just">
              <a:buNone/>
            </a:pPr>
            <a:r>
              <a:rPr lang="tr-TR" b="0" i="0" dirty="0">
                <a:solidFill>
                  <a:srgbClr val="000000"/>
                </a:solidFill>
                <a:effectLst/>
                <a:latin typeface="Open Sans" panose="020B0606030504020204" pitchFamily="34" charset="0"/>
              </a:rPr>
              <a:t>Bağımlılık doğru tedavi ve müdahale ile iyileşebilen bir hastalıktır; ancak iyileşmenin gerçekleşmesi için çaba ve zaman gerekmektedir. Kişinin tedavi olmayı istemesi ve kendini tedaviye hazır hissetmesi en önemli aşamadır. Bu süreçte yakınlarının bağımlı kişiyle sağlıklı bir iletişim içinde olması; bağımlı kişinin de yaşadıklarını yakınlarıyla paylaşması önemlidir. </a:t>
            </a:r>
          </a:p>
          <a:p>
            <a:pPr marL="0" indent="0" algn="just">
              <a:buNone/>
            </a:pPr>
            <a:r>
              <a:rPr lang="tr-TR" b="0" i="0" dirty="0">
                <a:solidFill>
                  <a:srgbClr val="000000"/>
                </a:solidFill>
                <a:effectLst/>
                <a:latin typeface="Open Sans" panose="020B0606030504020204" pitchFamily="34" charset="0"/>
              </a:rPr>
              <a:t>Bağımlılık tedavisi ile müdahalesi, kullanılan maddenin cinsine ve kullanım süresine göre değişkenlik göstermektedir. Madde kullanım bozukluğu olan bir kişinin madde kullanımını bırakması tek başına oldukça zordur.  Bu tür durumlarda muhakkak uzman yardımına ihtiyaç vardır.</a:t>
            </a:r>
          </a:p>
          <a:p>
            <a:endParaRPr lang="tr-TR" dirty="0"/>
          </a:p>
        </p:txBody>
      </p:sp>
    </p:spTree>
    <p:extLst>
      <p:ext uri="{BB962C8B-B14F-4D97-AF65-F5344CB8AC3E}">
        <p14:creationId xmlns:p14="http://schemas.microsoft.com/office/powerpoint/2010/main" val="552029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0629FED-366B-4805-83D8-912E28AE9C9F}"/>
              </a:ext>
            </a:extLst>
          </p:cNvPr>
          <p:cNvSpPr>
            <a:spLocks noGrp="1"/>
          </p:cNvSpPr>
          <p:nvPr>
            <p:ph idx="1"/>
          </p:nvPr>
        </p:nvSpPr>
        <p:spPr/>
        <p:txBody>
          <a:bodyPr/>
          <a:lstStyle/>
          <a:p>
            <a:pPr algn="just"/>
            <a:r>
              <a:rPr lang="tr-TR" b="1" i="0" dirty="0">
                <a:solidFill>
                  <a:srgbClr val="3A3A3C"/>
                </a:solidFill>
                <a:effectLst/>
                <a:latin typeface="Ubuntu" panose="020B0504030602030204" pitchFamily="34" charset="0"/>
              </a:rPr>
              <a:t>Önleme Önemlidir!</a:t>
            </a:r>
          </a:p>
          <a:p>
            <a:pPr marL="0" indent="0" algn="just">
              <a:buNone/>
            </a:pPr>
            <a:r>
              <a:rPr lang="tr-TR" b="0" i="0" dirty="0">
                <a:solidFill>
                  <a:srgbClr val="000000"/>
                </a:solidFill>
                <a:effectLst/>
                <a:latin typeface="Open Sans" panose="020B0606030504020204" pitchFamily="34" charset="0"/>
              </a:rPr>
              <a:t>Toplumda bağımlılık yapıcı maddelerin kullanılmasını ve yayılmasını önleme çalışmaları, bu maddelerin yarattığı bireysel ve toplumsal sorunları en aza indirmek ve toplumda sağlıklı davranışların gelişmesini sağlamak amacıyla yapılmaktadır.</a:t>
            </a:r>
            <a:endParaRPr lang="tr-TR" b="1" i="0" dirty="0">
              <a:solidFill>
                <a:srgbClr val="3A3A3C"/>
              </a:solidFill>
              <a:effectLst/>
              <a:latin typeface="Ubuntu" panose="020B0504030602030204" pitchFamily="34" charset="0"/>
            </a:endParaRPr>
          </a:p>
          <a:p>
            <a:pPr marL="0" indent="0" algn="just">
              <a:buNone/>
            </a:pPr>
            <a:r>
              <a:rPr lang="tr-TR" b="0" i="0" dirty="0">
                <a:solidFill>
                  <a:srgbClr val="000000"/>
                </a:solidFill>
                <a:effectLst/>
                <a:latin typeface="Open Sans" panose="020B0606030504020204" pitchFamily="34" charset="0"/>
              </a:rPr>
              <a:t>Bağımlılık bir anda gelişmeyebilir. Bağımlılık geliştiğinde tedavi zorlayıcı olabilmektedir.</a:t>
            </a:r>
          </a:p>
          <a:p>
            <a:pPr marL="0" indent="0" algn="just">
              <a:buNone/>
            </a:pPr>
            <a:r>
              <a:rPr lang="tr-TR" b="0" i="0" dirty="0">
                <a:solidFill>
                  <a:srgbClr val="000000"/>
                </a:solidFill>
                <a:effectLst/>
                <a:latin typeface="Open Sans" panose="020B0606030504020204" pitchFamily="34" charset="0"/>
              </a:rPr>
              <a:t>İyileşmeyi tamamlayan etmenlerden biri tıbbi destek ile birlikte </a:t>
            </a:r>
            <a:r>
              <a:rPr lang="tr-TR" b="0" i="0" dirty="0" err="1">
                <a:solidFill>
                  <a:srgbClr val="000000"/>
                </a:solidFill>
                <a:effectLst/>
                <a:latin typeface="Open Sans" panose="020B0606030504020204" pitchFamily="34" charset="0"/>
              </a:rPr>
              <a:t>psikososyal</a:t>
            </a:r>
            <a:r>
              <a:rPr lang="tr-TR" b="0" i="0" dirty="0">
                <a:solidFill>
                  <a:srgbClr val="000000"/>
                </a:solidFill>
                <a:effectLst/>
                <a:latin typeface="Open Sans" panose="020B0606030504020204" pitchFamily="34" charset="0"/>
              </a:rPr>
              <a:t> destek almaktır. </a:t>
            </a:r>
            <a:r>
              <a:rPr lang="tr-TR" b="0" i="0" dirty="0" err="1">
                <a:solidFill>
                  <a:srgbClr val="000000"/>
                </a:solidFill>
                <a:effectLst/>
                <a:latin typeface="Open Sans" panose="020B0606030504020204" pitchFamily="34" charset="0"/>
              </a:rPr>
              <a:t>Psikososyal</a:t>
            </a:r>
            <a:r>
              <a:rPr lang="tr-TR" b="0" i="0" dirty="0">
                <a:solidFill>
                  <a:srgbClr val="000000"/>
                </a:solidFill>
                <a:effectLst/>
                <a:latin typeface="Open Sans" panose="020B0606030504020204" pitchFamily="34" charset="0"/>
              </a:rPr>
              <a:t> destek ile bağımlılık hakkında bilgi sahibi olma ve tekrar kullanıma gitmemek için koruyucu etkenler çalışılmalıdır. </a:t>
            </a:r>
          </a:p>
          <a:p>
            <a:pPr algn="just"/>
            <a:endParaRPr lang="tr-TR" dirty="0"/>
          </a:p>
        </p:txBody>
      </p:sp>
    </p:spTree>
    <p:extLst>
      <p:ext uri="{BB962C8B-B14F-4D97-AF65-F5344CB8AC3E}">
        <p14:creationId xmlns:p14="http://schemas.microsoft.com/office/powerpoint/2010/main" val="3565057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7F2522-4739-4C19-A84B-16F238E57A67}"/>
              </a:ext>
            </a:extLst>
          </p:cNvPr>
          <p:cNvSpPr>
            <a:spLocks noGrp="1"/>
          </p:cNvSpPr>
          <p:nvPr>
            <p:ph type="title"/>
          </p:nvPr>
        </p:nvSpPr>
        <p:spPr/>
        <p:txBody>
          <a:bodyPr>
            <a:normAutofit/>
          </a:bodyPr>
          <a:lstStyle/>
          <a:p>
            <a:r>
              <a:rPr lang="tr-TR" b="1" i="0" dirty="0">
                <a:solidFill>
                  <a:srgbClr val="FF0000"/>
                </a:solidFill>
                <a:effectLst/>
                <a:latin typeface="Ubuntu" panose="020B0504030602030204" pitchFamily="34" charset="0"/>
              </a:rPr>
              <a:t>Teknoloji bağımlılığı nedir?</a:t>
            </a:r>
            <a:br>
              <a:rPr lang="tr-TR" b="1" i="0" dirty="0">
                <a:solidFill>
                  <a:srgbClr val="00AE42"/>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468A399F-BA1C-4F41-B9C4-6B9A9855C0FB}"/>
              </a:ext>
            </a:extLst>
          </p:cNvPr>
          <p:cNvSpPr>
            <a:spLocks noGrp="1"/>
          </p:cNvSpPr>
          <p:nvPr>
            <p:ph idx="1"/>
          </p:nvPr>
        </p:nvSpPr>
        <p:spPr/>
        <p:txBody>
          <a:bodyPr/>
          <a:lstStyle/>
          <a:p>
            <a:pPr marL="0" indent="0">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Teknoloji ve internetin bilinçli olmayan, kontrolsüz bir şekilde kullanımına bağlı olarak ortaya çıkan, davranışsal bağımlılıklar oyun oynama bozukluğu, kumar oynama bozukluğu, sosyal medyanın ve akıllı telefonun aşırı kullanımı gibi bağımlılık yapıcı alt davranışlarla kendini gösteren bağımlılık türü teknoloji bağımlılığı olarak tanımlanır.</a:t>
            </a:r>
          </a:p>
        </p:txBody>
      </p:sp>
    </p:spTree>
    <p:extLst>
      <p:ext uri="{BB962C8B-B14F-4D97-AF65-F5344CB8AC3E}">
        <p14:creationId xmlns:p14="http://schemas.microsoft.com/office/powerpoint/2010/main" val="2165009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719CF6-7F50-47E1-A370-6DDCC8FBB65F}"/>
              </a:ext>
            </a:extLst>
          </p:cNvPr>
          <p:cNvSpPr>
            <a:spLocks noGrp="1"/>
          </p:cNvSpPr>
          <p:nvPr>
            <p:ph type="title"/>
          </p:nvPr>
        </p:nvSpPr>
        <p:spPr/>
        <p:txBody>
          <a:bodyPr/>
          <a:lstStyle/>
          <a:p>
            <a:r>
              <a:rPr lang="tr-TR" b="1" dirty="0">
                <a:solidFill>
                  <a:srgbClr val="00B050"/>
                </a:solidFill>
                <a:latin typeface="Ubuntu" panose="020B0504030602030204" pitchFamily="34" charset="0"/>
              </a:rPr>
              <a:t>Teknoloji Bağımlılığının Neden Olduğu Sorunlar</a:t>
            </a:r>
          </a:p>
        </p:txBody>
      </p:sp>
      <p:sp>
        <p:nvSpPr>
          <p:cNvPr id="3" name="İçerik Yer Tutucusu 2">
            <a:extLst>
              <a:ext uri="{FF2B5EF4-FFF2-40B4-BE49-F238E27FC236}">
                <a16:creationId xmlns:a16="http://schemas.microsoft.com/office/drawing/2014/main" id="{B88F522E-23D0-4710-BB8D-140C94532384}"/>
              </a:ext>
            </a:extLst>
          </p:cNvPr>
          <p:cNvSpPr>
            <a:spLocks noGrp="1"/>
          </p:cNvSpPr>
          <p:nvPr>
            <p:ph idx="1"/>
          </p:nvPr>
        </p:nvSpPr>
        <p:spPr/>
        <p:txBody>
          <a:bodyPr>
            <a:normAutofit fontScale="92500" lnSpcReduction="20000"/>
          </a:bodyPr>
          <a:lstStyle/>
          <a:p>
            <a:pPr marL="0" indent="0" algn="l">
              <a:buNone/>
            </a:pPr>
            <a:r>
              <a:rPr lang="tr-TR" sz="2200" b="0" i="0" u="none" strike="noStrike" dirty="0">
                <a:solidFill>
                  <a:srgbClr val="C00000"/>
                </a:solidFill>
                <a:effectLst/>
                <a:latin typeface="Open Sans" panose="020B0606030504020204" pitchFamily="34" charset="0"/>
                <a:ea typeface="Open Sans" panose="020B0606030504020204" pitchFamily="34" charset="0"/>
                <a:cs typeface="Open Sans" panose="020B0606030504020204" pitchFamily="34" charset="0"/>
              </a:rPr>
              <a:t>Fiziksel Sorunlar</a:t>
            </a:r>
            <a:endParaRPr lang="tr-TR" sz="2200"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pPr algn="l">
              <a:buFont typeface="Arial" panose="020B0604020202020204" pitchFamily="34" charset="0"/>
              <a:buChar char="•"/>
            </a:pPr>
            <a:r>
              <a:rPr lang="tr-TR" sz="2200"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Göz hastalıkları</a:t>
            </a:r>
          </a:p>
          <a:p>
            <a:pPr algn="l">
              <a:buFont typeface="Arial" panose="020B0604020202020204" pitchFamily="34" charset="0"/>
              <a:buChar char="•"/>
            </a:pPr>
            <a:r>
              <a:rPr lang="tr-TR" sz="2200"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Boyun kaslarında ağrı ve sertleşme</a:t>
            </a:r>
          </a:p>
          <a:p>
            <a:pPr algn="l">
              <a:buFont typeface="Arial" panose="020B0604020202020204" pitchFamily="34" charset="0"/>
              <a:buChar char="•"/>
            </a:pPr>
            <a:r>
              <a:rPr lang="tr-TR" sz="2200"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Beden duruşunda bozukluk</a:t>
            </a:r>
          </a:p>
          <a:p>
            <a:pPr algn="l">
              <a:buFont typeface="Arial" panose="020B0604020202020204" pitchFamily="34" charset="0"/>
              <a:buChar char="•"/>
            </a:pPr>
            <a:r>
              <a:rPr lang="tr-TR" sz="2200"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Elde uyuşukluk</a:t>
            </a:r>
          </a:p>
          <a:p>
            <a:pPr algn="l">
              <a:buFont typeface="Arial" panose="020B0604020202020204" pitchFamily="34" charset="0"/>
              <a:buChar char="•"/>
            </a:pPr>
            <a:r>
              <a:rPr lang="tr-TR" sz="2200"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Halsizlik   </a:t>
            </a:r>
          </a:p>
          <a:p>
            <a:pPr algn="l">
              <a:buFont typeface="Arial" panose="020B0604020202020204" pitchFamily="34" charset="0"/>
              <a:buChar char="•"/>
            </a:pPr>
            <a:r>
              <a:rPr lang="tr-TR" sz="2200"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Çocukların motor gelişimiyle ilgili problemler</a:t>
            </a:r>
          </a:p>
          <a:p>
            <a:pPr algn="l">
              <a:buFont typeface="Arial" panose="020B0604020202020204" pitchFamily="34" charset="0"/>
              <a:buChar char="•"/>
            </a:pPr>
            <a:r>
              <a:rPr lang="tr-TR" sz="2200" b="0" i="0" u="none" strike="noStrike"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Obezite</a:t>
            </a:r>
            <a:endParaRPr lang="tr-TR" sz="2200"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gn="l">
              <a:buFont typeface="Arial" panose="020B0604020202020204" pitchFamily="34" charset="0"/>
              <a:buChar char="•"/>
            </a:pPr>
            <a:r>
              <a:rPr lang="tr-TR" sz="2200"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Solunum ve dolaşım sistemi problemleri </a:t>
            </a:r>
          </a:p>
          <a:p>
            <a:endParaRPr lang="tr-TR" dirty="0"/>
          </a:p>
        </p:txBody>
      </p:sp>
    </p:spTree>
    <p:extLst>
      <p:ext uri="{BB962C8B-B14F-4D97-AF65-F5344CB8AC3E}">
        <p14:creationId xmlns:p14="http://schemas.microsoft.com/office/powerpoint/2010/main" val="3873149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AB91BC1-D599-4F01-B1EF-67EDA934C11A}"/>
              </a:ext>
            </a:extLst>
          </p:cNvPr>
          <p:cNvSpPr>
            <a:spLocks noGrp="1"/>
          </p:cNvSpPr>
          <p:nvPr>
            <p:ph idx="1"/>
          </p:nvPr>
        </p:nvSpPr>
        <p:spPr/>
        <p:txBody>
          <a:bodyPr/>
          <a:lstStyle/>
          <a:p>
            <a:pPr marL="0" indent="0" algn="l">
              <a:buNone/>
            </a:pPr>
            <a:r>
              <a:rPr lang="tr-TR" b="0" i="0" u="none" strike="noStrike" dirty="0">
                <a:solidFill>
                  <a:srgbClr val="C00000"/>
                </a:solidFill>
                <a:effectLst/>
                <a:latin typeface="Open Sans" panose="020B0606030504020204" pitchFamily="34" charset="0"/>
                <a:ea typeface="Open Sans" panose="020B0606030504020204" pitchFamily="34" charset="0"/>
                <a:cs typeface="Open Sans" panose="020B0606030504020204" pitchFamily="34" charset="0"/>
              </a:rPr>
              <a:t>Psikolojik Sorunlar</a:t>
            </a:r>
            <a:endParaRPr lang="tr-TR"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Uyku bozuklukları</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Yeme bozuklukları</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Uyum problemleri</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Davranış bozuklukları</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Gerçeği değerlendirme yetisinin gelişmemesi veya gerilemesi</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Duygu düzenleme becerisinin gelişmemesi</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Olumsuz kimlik gelişimi ve kişilik bozuklukları</a:t>
            </a:r>
          </a:p>
          <a:p>
            <a:endParaRPr lang="tr-TR" dirty="0"/>
          </a:p>
        </p:txBody>
      </p:sp>
    </p:spTree>
    <p:extLst>
      <p:ext uri="{BB962C8B-B14F-4D97-AF65-F5344CB8AC3E}">
        <p14:creationId xmlns:p14="http://schemas.microsoft.com/office/powerpoint/2010/main" val="961632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2038D27-78DB-40E0-93E8-8835F2101CEE}"/>
              </a:ext>
            </a:extLst>
          </p:cNvPr>
          <p:cNvSpPr>
            <a:spLocks noGrp="1"/>
          </p:cNvSpPr>
          <p:nvPr>
            <p:ph idx="1"/>
          </p:nvPr>
        </p:nvSpPr>
        <p:spPr/>
        <p:txBody>
          <a:bodyPr>
            <a:normAutofit lnSpcReduction="10000"/>
          </a:bodyPr>
          <a:lstStyle/>
          <a:p>
            <a:pPr marL="0" indent="0" algn="l">
              <a:buNone/>
            </a:pPr>
            <a:r>
              <a:rPr lang="tr-TR" b="0" i="0" u="none" strike="noStrike" dirty="0">
                <a:solidFill>
                  <a:srgbClr val="C00000"/>
                </a:solidFill>
                <a:effectLst/>
                <a:latin typeface="Open Sans" panose="020B0606030504020204" pitchFamily="34" charset="0"/>
                <a:ea typeface="Open Sans" panose="020B0606030504020204" pitchFamily="34" charset="0"/>
                <a:cs typeface="Open Sans" panose="020B0606030504020204" pitchFamily="34" charset="0"/>
              </a:rPr>
              <a:t>Sosyal Sorunlar</a:t>
            </a:r>
            <a:endParaRPr lang="tr-TR" b="0" i="0" u="none" strike="noStrike"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endParaRP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Akademik başarıda düşüş</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İletişim kurma ve iletişimi sürdürme problemleri</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Fiziksel ve sosyal aktivitelerin azalması</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Sosyal alandan uzaklaşma ve sosyalleşememe</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Sorumlulukların ertelenmesi, ihmal edilmesi ve zaman yönetiminde başarısızlık</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Aile işlevlerinin bozulması</a:t>
            </a:r>
          </a:p>
          <a:p>
            <a:pPr algn="l">
              <a:buFont typeface="Arial" panose="020B0604020202020204" pitchFamily="34" charset="0"/>
              <a:buChar char="•"/>
            </a:pPr>
            <a:r>
              <a:rPr lang="tr-TR" b="0" i="0" u="none" strike="noStrike"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Yalnızlaşma, yabancılaşma, toplumsal olaylara karşı duyarsızlaşma</a:t>
            </a:r>
          </a:p>
          <a:p>
            <a:endParaRPr lang="tr-TR" dirty="0"/>
          </a:p>
        </p:txBody>
      </p:sp>
    </p:spTree>
    <p:extLst>
      <p:ext uri="{BB962C8B-B14F-4D97-AF65-F5344CB8AC3E}">
        <p14:creationId xmlns:p14="http://schemas.microsoft.com/office/powerpoint/2010/main" val="3117308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A397EC0-3881-450D-BDAC-8B0CD20FDFD3}"/>
              </a:ext>
            </a:extLst>
          </p:cNvPr>
          <p:cNvSpPr>
            <a:spLocks noGrp="1"/>
          </p:cNvSpPr>
          <p:nvPr>
            <p:ph idx="1"/>
          </p:nvPr>
        </p:nvSpPr>
        <p:spPr>
          <a:xfrm>
            <a:off x="1043125" y="1469254"/>
            <a:ext cx="10613255" cy="4572001"/>
          </a:xfrm>
        </p:spPr>
        <p:txBody>
          <a:bodyPr>
            <a:normAutofit fontScale="92500" lnSpcReduction="10000"/>
          </a:bodyPr>
          <a:lstStyle/>
          <a:p>
            <a:pPr algn="l"/>
            <a:r>
              <a:rPr lang="tr-TR" sz="2200" b="1"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Çocuk ve Gençler Risk Altında</a:t>
            </a:r>
          </a:p>
          <a:p>
            <a:pPr marL="0" indent="0" algn="just">
              <a:buNone/>
            </a:pPr>
            <a:r>
              <a:rPr lang="tr-TR" sz="22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UNICEF’in 2017 yılında yayımladığı </a:t>
            </a:r>
            <a:r>
              <a:rPr lang="tr-TR" sz="2200" b="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Dünya Çocuklarının Durumu: Dijital Dünyada Çocuk</a:t>
            </a:r>
            <a:r>
              <a:rPr lang="tr-TR" sz="22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adlı raporda çocukların çevrim içi ortamda karşı karşıya kaldığı riskler üç kategoride ele alınmaktadır: İçerik riskleri, iletişim riskleri ve davranış riskleri.</a:t>
            </a:r>
            <a:br>
              <a:rPr lang="tr-TR" sz="22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br>
              <a:rPr lang="tr-TR" sz="22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tr-TR" sz="2200" b="1"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İçerik riskleri</a:t>
            </a:r>
            <a:r>
              <a:rPr lang="tr-TR" sz="2200" b="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r>
              <a:rPr lang="tr-TR" sz="22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çocukların istenmeyen ve uygunsuz içeriklere maruz kaldığı durumları kapsamaktadır. Çocukların internette pornografik ve şiddet unsuru içeren videolarla/resimlerle, sağlıksız veya tehlikeli davranışları savunan web siteleri ile karşılaşması tehlike oluşturmaktadır. </a:t>
            </a:r>
          </a:p>
          <a:p>
            <a:pPr marL="0" indent="0" algn="just">
              <a:buNone/>
            </a:pPr>
            <a:r>
              <a:rPr lang="tr-TR" sz="2200" b="1"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İletişim riskleri</a:t>
            </a:r>
            <a:r>
              <a:rPr lang="tr-TR" sz="2200" b="1"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tr-TR" sz="22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çocukların yetişkinlerle fiziksel, duygusal, cinsel ve ekonomik istismarına yol açacak risk faktörlerini içermektedir. </a:t>
            </a:r>
          </a:p>
          <a:p>
            <a:pPr marL="0" indent="0" algn="just">
              <a:buNone/>
            </a:pPr>
            <a:r>
              <a:rPr lang="tr-TR" sz="2200" b="1"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Davranış riskleri </a:t>
            </a:r>
            <a:r>
              <a:rPr lang="tr-TR" sz="2200" b="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ise</a:t>
            </a:r>
            <a:r>
              <a:rPr lang="tr-TR" sz="2200"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çocukların riskli içeriğe veya iletişime katkıda bulunacak şekilde davrandığı durumları kapsamaktadır. Çocukların diğer çocuklar hakkında nefret uyandıran materyaller üretmesi, yayımlaması veya dağıtması bu kapsama girmektedir.</a:t>
            </a:r>
          </a:p>
          <a:p>
            <a:endParaRPr lang="tr-TR" dirty="0">
              <a:solidFill>
                <a:schemeClr val="tx1"/>
              </a:solidFill>
            </a:endParaRPr>
          </a:p>
        </p:txBody>
      </p:sp>
    </p:spTree>
    <p:extLst>
      <p:ext uri="{BB962C8B-B14F-4D97-AF65-F5344CB8AC3E}">
        <p14:creationId xmlns:p14="http://schemas.microsoft.com/office/powerpoint/2010/main" val="3768561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324799-5801-44E6-86AB-0D1A907A62FB}"/>
              </a:ext>
            </a:extLst>
          </p:cNvPr>
          <p:cNvSpPr>
            <a:spLocks noGrp="1"/>
          </p:cNvSpPr>
          <p:nvPr>
            <p:ph type="title"/>
          </p:nvPr>
        </p:nvSpPr>
        <p:spPr/>
        <p:txBody>
          <a:bodyPr/>
          <a:lstStyle/>
          <a:p>
            <a:r>
              <a:rPr lang="tr-TR" b="1" dirty="0">
                <a:solidFill>
                  <a:srgbClr val="00B050"/>
                </a:solidFill>
                <a:latin typeface="Ubuntu" panose="020B0504030602030204" pitchFamily="34" charset="0"/>
              </a:rPr>
              <a:t>Sınırla!</a:t>
            </a:r>
          </a:p>
        </p:txBody>
      </p:sp>
      <p:sp>
        <p:nvSpPr>
          <p:cNvPr id="3" name="İçerik Yer Tutucusu 2">
            <a:extLst>
              <a:ext uri="{FF2B5EF4-FFF2-40B4-BE49-F238E27FC236}">
                <a16:creationId xmlns:a16="http://schemas.microsoft.com/office/drawing/2014/main" id="{99E21D99-0127-4504-9449-8C561AC485FC}"/>
              </a:ext>
            </a:extLst>
          </p:cNvPr>
          <p:cNvSpPr>
            <a:spLocks noGrp="1"/>
          </p:cNvSpPr>
          <p:nvPr>
            <p:ph idx="1"/>
          </p:nvPr>
        </p:nvSpPr>
        <p:spPr/>
        <p:txBody>
          <a:bodyPr/>
          <a:lstStyle/>
          <a:p>
            <a:pPr marL="0" indent="0" algn="just">
              <a:buNone/>
            </a:pPr>
            <a:r>
              <a:rPr lang="tr-TR" b="0" i="0" dirty="0">
                <a:solidFill>
                  <a:schemeClr val="tx1"/>
                </a:solidFill>
                <a:effectLst/>
                <a:latin typeface="Open Sans" panose="020B0606030504020204" pitchFamily="34" charset="0"/>
              </a:rPr>
              <a:t>Tüm bu risk unsurları göz önünde bulundurulduğunda</a:t>
            </a:r>
            <a:r>
              <a:rPr lang="tr-TR" b="1" i="0" dirty="0">
                <a:solidFill>
                  <a:schemeClr val="tx1"/>
                </a:solidFill>
                <a:effectLst/>
                <a:latin typeface="Open Sans" panose="020B0606030504020204" pitchFamily="34" charset="0"/>
              </a:rPr>
              <a:t> </a:t>
            </a:r>
            <a:r>
              <a:rPr lang="tr-TR" b="0" i="0" dirty="0">
                <a:solidFill>
                  <a:schemeClr val="tx1"/>
                </a:solidFill>
                <a:effectLst/>
                <a:latin typeface="Open Sans" panose="020B0606030504020204" pitchFamily="34" charset="0"/>
              </a:rPr>
              <a:t>çocukların çevrim içi ortamlarda güvende olmasını sağlayacak bilgi ve becerilerle donatılması önemlidir. Bu bilgi ve beceriler arasında içerik oluşturma ve paylaşım yapmadaki risklerin kavranması, çevrim içi gizliliğin ve kişisel verilerin nasıl korunacağının öğrenilmesi, çevrim içi hoşgörü ve empati becerilerinin geliştirmesi vb. yer almaktadır.</a:t>
            </a:r>
          </a:p>
          <a:p>
            <a:pPr marL="0" indent="0" algn="just">
              <a:buNone/>
            </a:pPr>
            <a:r>
              <a:rPr lang="tr-TR" b="0" i="0" dirty="0">
                <a:solidFill>
                  <a:schemeClr val="tx1"/>
                </a:solidFill>
                <a:effectLst/>
                <a:latin typeface="Open Sans" panose="020B0606030504020204" pitchFamily="34" charset="0"/>
              </a:rPr>
              <a:t>Uzun süreli bilgisayar ve internet kullanımını önleyemiyorsanız mutlaka bir uzmandan destek alın.</a:t>
            </a:r>
            <a:endParaRPr lang="tr-TR" dirty="0">
              <a:solidFill>
                <a:schemeClr val="tx1"/>
              </a:solidFill>
            </a:endParaRPr>
          </a:p>
        </p:txBody>
      </p:sp>
    </p:spTree>
    <p:extLst>
      <p:ext uri="{BB962C8B-B14F-4D97-AF65-F5344CB8AC3E}">
        <p14:creationId xmlns:p14="http://schemas.microsoft.com/office/powerpoint/2010/main" val="39640080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E16477-1147-4E50-9F3E-8A2C458E52F0}"/>
              </a:ext>
            </a:extLst>
          </p:cNvPr>
          <p:cNvSpPr>
            <a:spLocks noGrp="1"/>
          </p:cNvSpPr>
          <p:nvPr>
            <p:ph type="title"/>
          </p:nvPr>
        </p:nvSpPr>
        <p:spPr/>
        <p:txBody>
          <a:bodyPr>
            <a:normAutofit/>
          </a:bodyPr>
          <a:lstStyle/>
          <a:p>
            <a:r>
              <a:rPr lang="tr-TR" b="1" i="0" dirty="0">
                <a:solidFill>
                  <a:srgbClr val="FF0000"/>
                </a:solidFill>
                <a:effectLst/>
                <a:latin typeface="Ubuntu" panose="020B0504030602030204" pitchFamily="34" charset="0"/>
              </a:rPr>
              <a:t>Tütün bağımlılığı nedir?</a:t>
            </a:r>
            <a:br>
              <a:rPr lang="tr-TR" b="1" i="0" dirty="0">
                <a:solidFill>
                  <a:srgbClr val="00AE42"/>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26D25984-91AA-482C-A302-D4D5AD513D3B}"/>
              </a:ext>
            </a:extLst>
          </p:cNvPr>
          <p:cNvSpPr>
            <a:spLocks noGrp="1"/>
          </p:cNvSpPr>
          <p:nvPr>
            <p:ph idx="1"/>
          </p:nvPr>
        </p:nvSpPr>
        <p:spPr/>
        <p:txBody>
          <a:bodyPr/>
          <a:lstStyle/>
          <a:p>
            <a:pPr marL="0" indent="0" algn="just">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Dünya Sağlık Örgütüne göre nikotin kullanım bozukluğu olarak da isimlendirilen, k</a:t>
            </a: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ullanan kişinin beyin hücrelerini, fonksiyonlarını ve insan sağlığını çeşitli şekillerde etkileyen ve devamlı tekrarlayan tütün kullanımı olan kronik bir rahatsızlıktır.</a:t>
            </a:r>
          </a:p>
          <a:p>
            <a:pPr marL="0" indent="0">
              <a:buNone/>
            </a:pPr>
            <a:r>
              <a:rPr lang="tr-TR" b="0" i="0" dirty="0">
                <a:solidFill>
                  <a:srgbClr val="000000"/>
                </a:solidFill>
                <a:effectLst/>
                <a:latin typeface="Open Sans" panose="020B0606030504020204" pitchFamily="34" charset="0"/>
              </a:rPr>
              <a:t>Tütün, yalnızca kullanıcı olanlarda değil, doğrudan kullanıcısı olmayanlarda da sağlık sorunlarıyla birlikte ciddi sonuçlara yol açabilmektedir. Bu nedenle tütün kullanmadığı halde tütüne maruz kalanların durumu da büyük bir önem arz etmektedir. </a:t>
            </a:r>
          </a:p>
          <a:p>
            <a:pPr marL="0" indent="0">
              <a:buNone/>
            </a:pPr>
            <a:r>
              <a:rPr lang="tr-TR" b="0" i="0" dirty="0">
                <a:solidFill>
                  <a:srgbClr val="000000"/>
                </a:solidFill>
                <a:effectLst/>
                <a:latin typeface="Open Sans" panose="020B0606030504020204" pitchFamily="34" charset="0"/>
              </a:rPr>
              <a:t>Bu durum </a:t>
            </a:r>
            <a:r>
              <a:rPr lang="tr-TR" b="1" i="0" dirty="0">
                <a:solidFill>
                  <a:srgbClr val="000000"/>
                </a:solidFill>
                <a:effectLst/>
                <a:latin typeface="Open Sans" panose="020B0606030504020204" pitchFamily="34" charset="0"/>
              </a:rPr>
              <a:t>pasif içicilik </a:t>
            </a:r>
            <a:r>
              <a:rPr lang="tr-TR" b="0" i="0" dirty="0">
                <a:solidFill>
                  <a:srgbClr val="000000"/>
                </a:solidFill>
                <a:effectLst/>
                <a:latin typeface="Open Sans" panose="020B0606030504020204" pitchFamily="34" charset="0"/>
              </a:rPr>
              <a:t>ya da </a:t>
            </a:r>
            <a:r>
              <a:rPr lang="tr-TR" b="1" i="0" dirty="0">
                <a:solidFill>
                  <a:srgbClr val="000000"/>
                </a:solidFill>
                <a:effectLst/>
                <a:latin typeface="Open Sans" panose="020B0606030504020204" pitchFamily="34" charset="0"/>
              </a:rPr>
              <a:t>ikinci el tütün dumanına maruz kalma </a:t>
            </a:r>
            <a:r>
              <a:rPr lang="tr-TR" b="0" i="0" dirty="0">
                <a:solidFill>
                  <a:srgbClr val="000000"/>
                </a:solidFill>
                <a:effectLst/>
                <a:latin typeface="Open Sans" panose="020B0606030504020204" pitchFamily="34" charset="0"/>
              </a:rPr>
              <a:t>olarak ele alınmaktadır.</a:t>
            </a:r>
            <a:endParaRPr lang="tr-TR" dirty="0"/>
          </a:p>
        </p:txBody>
      </p:sp>
    </p:spTree>
    <p:extLst>
      <p:ext uri="{BB962C8B-B14F-4D97-AF65-F5344CB8AC3E}">
        <p14:creationId xmlns:p14="http://schemas.microsoft.com/office/powerpoint/2010/main" val="1662692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67CA6C-B402-4A05-88BF-A2AF9288C937}"/>
              </a:ext>
            </a:extLst>
          </p:cNvPr>
          <p:cNvSpPr>
            <a:spLocks noGrp="1"/>
          </p:cNvSpPr>
          <p:nvPr>
            <p:ph type="title"/>
          </p:nvPr>
        </p:nvSpPr>
        <p:spPr/>
        <p:txBody>
          <a:bodyPr>
            <a:normAutofit fontScale="90000"/>
          </a:bodyPr>
          <a:lstStyle/>
          <a:p>
            <a:r>
              <a:rPr lang="tr-TR" b="1" i="0" dirty="0">
                <a:solidFill>
                  <a:srgbClr val="00B050"/>
                </a:solidFill>
                <a:effectLst/>
                <a:latin typeface="Ubuntu" panose="020B0504030602030204" pitchFamily="34" charset="0"/>
              </a:rPr>
              <a:t>Tütün Bağımlılığının Yol Açtığı Sağlık Sorunları Nelerdir?</a:t>
            </a:r>
            <a:br>
              <a:rPr lang="tr-TR" b="1" i="0" dirty="0">
                <a:solidFill>
                  <a:srgbClr val="00AE42"/>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81C1F2B2-C72F-4977-94A8-EA2CCDB9F2AD}"/>
              </a:ext>
            </a:extLst>
          </p:cNvPr>
          <p:cNvSpPr>
            <a:spLocks noGrp="1"/>
          </p:cNvSpPr>
          <p:nvPr>
            <p:ph idx="1"/>
          </p:nvPr>
        </p:nvSpPr>
        <p:spPr/>
        <p:txBody>
          <a:bodyPr/>
          <a:lstStyle/>
          <a:p>
            <a:pPr marL="0" indent="0" algn="l">
              <a:buNone/>
            </a:pPr>
            <a:r>
              <a:rPr lang="tr-TR" b="0" i="0" dirty="0">
                <a:solidFill>
                  <a:srgbClr val="000000"/>
                </a:solidFill>
                <a:effectLst/>
                <a:latin typeface="Open Sans" panose="020B0606030504020204" pitchFamily="34" charset="0"/>
              </a:rPr>
              <a:t>Tütün kullanımı aşağıdaki dört ana bulaşıcı olmayan hastalık üzerinde etkilidir:</a:t>
            </a:r>
          </a:p>
          <a:p>
            <a:pPr algn="l">
              <a:buFont typeface="+mj-lt"/>
              <a:buAutoNum type="arabicPeriod"/>
            </a:pPr>
            <a:r>
              <a:rPr lang="tr-TR" b="0" i="0" dirty="0">
                <a:solidFill>
                  <a:srgbClr val="000000"/>
                </a:solidFill>
                <a:effectLst/>
                <a:latin typeface="Open Sans" panose="020B0606030504020204" pitchFamily="34" charset="0"/>
              </a:rPr>
              <a:t>Kalp ve damar hastalıkları</a:t>
            </a:r>
          </a:p>
          <a:p>
            <a:pPr algn="l">
              <a:buFont typeface="+mj-lt"/>
              <a:buAutoNum type="arabicPeriod"/>
            </a:pPr>
            <a:r>
              <a:rPr lang="tr-TR" b="0" i="0" dirty="0">
                <a:solidFill>
                  <a:srgbClr val="000000"/>
                </a:solidFill>
                <a:effectLst/>
                <a:latin typeface="Open Sans" panose="020B0606030504020204" pitchFamily="34" charset="0"/>
              </a:rPr>
              <a:t>Kanser türleri</a:t>
            </a:r>
          </a:p>
          <a:p>
            <a:pPr algn="l">
              <a:buFont typeface="+mj-lt"/>
              <a:buAutoNum type="arabicPeriod"/>
            </a:pPr>
            <a:r>
              <a:rPr lang="tr-TR" b="0" i="0" dirty="0">
                <a:solidFill>
                  <a:srgbClr val="000000"/>
                </a:solidFill>
                <a:effectLst/>
                <a:latin typeface="Open Sans" panose="020B0606030504020204" pitchFamily="34" charset="0"/>
              </a:rPr>
              <a:t>Diyabet</a:t>
            </a:r>
          </a:p>
          <a:p>
            <a:pPr algn="l">
              <a:buFont typeface="+mj-lt"/>
              <a:buAutoNum type="arabicPeriod"/>
            </a:pPr>
            <a:r>
              <a:rPr lang="tr-TR" b="0" i="0" dirty="0">
                <a:solidFill>
                  <a:srgbClr val="000000"/>
                </a:solidFill>
                <a:effectLst/>
                <a:latin typeface="Open Sans" panose="020B0606030504020204" pitchFamily="34" charset="0"/>
              </a:rPr>
              <a:t>Solunum hastalıkları</a:t>
            </a:r>
          </a:p>
          <a:p>
            <a:endParaRPr lang="tr-TR" dirty="0"/>
          </a:p>
        </p:txBody>
      </p:sp>
    </p:spTree>
    <p:extLst>
      <p:ext uri="{BB962C8B-B14F-4D97-AF65-F5344CB8AC3E}">
        <p14:creationId xmlns:p14="http://schemas.microsoft.com/office/powerpoint/2010/main" val="1023439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D788C72-D11D-4CF0-A18F-7754BB8B4A44}"/>
              </a:ext>
            </a:extLst>
          </p:cNvPr>
          <p:cNvSpPr>
            <a:spLocks noGrp="1"/>
          </p:cNvSpPr>
          <p:nvPr>
            <p:ph idx="1"/>
          </p:nvPr>
        </p:nvSpPr>
        <p:spPr>
          <a:xfrm>
            <a:off x="1256190" y="1726706"/>
            <a:ext cx="10240392" cy="3937247"/>
          </a:xfrm>
        </p:spPr>
        <p:txBody>
          <a:bodyPr>
            <a:normAutofit fontScale="55000" lnSpcReduction="20000"/>
          </a:bodyPr>
          <a:lstStyle/>
          <a:p>
            <a:pPr marL="0" indent="0" algn="l">
              <a:buNone/>
            </a:pPr>
            <a:r>
              <a:rPr lang="tr-TR" sz="3600" b="1" i="0" dirty="0">
                <a:solidFill>
                  <a:schemeClr val="tx1"/>
                </a:solidFill>
                <a:effectLst/>
                <a:latin typeface="Ubuntu" panose="020B0504030602030204" pitchFamily="34" charset="0"/>
              </a:rPr>
              <a:t>DSM 5 Tanı Ölçütleri Başvuru El Kitabında (2013)  yer alan bağımlılık kriterleri şunlardır:</a:t>
            </a:r>
          </a:p>
          <a:p>
            <a:pPr marL="0" indent="0" algn="l">
              <a:buNone/>
            </a:pPr>
            <a:endParaRPr lang="tr-TR" sz="3600" b="1" i="0" dirty="0">
              <a:solidFill>
                <a:schemeClr val="tx1"/>
              </a:solidFill>
              <a:effectLst/>
              <a:latin typeface="Ubuntu" panose="020B0504030602030204" pitchFamily="34" charset="0"/>
            </a:endParaRPr>
          </a:p>
          <a:p>
            <a:pPr algn="l">
              <a:buFont typeface="+mj-lt"/>
              <a:buAutoNum type="arabicPeriod"/>
            </a:pPr>
            <a:r>
              <a:rPr lang="tr-TR" sz="3600" b="0" i="0" dirty="0">
                <a:solidFill>
                  <a:schemeClr val="tx1"/>
                </a:solidFill>
                <a:effectLst/>
                <a:latin typeface="Open Sans" panose="020B0606030504020204" pitchFamily="34" charset="0"/>
              </a:rPr>
              <a:t>Tasarladığından daha uzun süreli kullanım</a:t>
            </a:r>
          </a:p>
          <a:p>
            <a:pPr algn="l">
              <a:buFont typeface="+mj-lt"/>
              <a:buAutoNum type="arabicPeriod"/>
            </a:pPr>
            <a:r>
              <a:rPr lang="tr-TR" sz="3600" b="0" i="0" dirty="0">
                <a:solidFill>
                  <a:schemeClr val="tx1"/>
                </a:solidFill>
                <a:effectLst/>
                <a:latin typeface="Open Sans" panose="020B0606030504020204" pitchFamily="34" charset="0"/>
              </a:rPr>
              <a:t>Geçmişte başarısız bırakma girişimleri</a:t>
            </a:r>
          </a:p>
          <a:p>
            <a:pPr algn="l">
              <a:buFont typeface="+mj-lt"/>
              <a:buAutoNum type="arabicPeriod"/>
            </a:pPr>
            <a:r>
              <a:rPr lang="tr-TR" sz="3600" b="0" i="0" dirty="0">
                <a:solidFill>
                  <a:schemeClr val="tx1"/>
                </a:solidFill>
                <a:effectLst/>
                <a:latin typeface="Open Sans" panose="020B0606030504020204" pitchFamily="34" charset="0"/>
              </a:rPr>
              <a:t>Zamanının çoğunu madde bulmak ve kullanmak için ayırma</a:t>
            </a:r>
          </a:p>
          <a:p>
            <a:pPr algn="l">
              <a:buFont typeface="+mj-lt"/>
              <a:buAutoNum type="arabicPeriod"/>
            </a:pPr>
            <a:r>
              <a:rPr lang="tr-TR" sz="3600" b="0" i="0" dirty="0">
                <a:solidFill>
                  <a:schemeClr val="tx1"/>
                </a:solidFill>
                <a:effectLst/>
                <a:latin typeface="Open Sans" panose="020B0606030504020204" pitchFamily="34" charset="0"/>
              </a:rPr>
              <a:t>Olumsuz etkilerine ve zarar görmesine rağmen kullanmaya devam etme</a:t>
            </a:r>
          </a:p>
          <a:p>
            <a:pPr algn="l">
              <a:buFont typeface="+mj-lt"/>
              <a:buAutoNum type="arabicPeriod"/>
            </a:pPr>
            <a:r>
              <a:rPr lang="tr-TR" sz="3600" b="0" i="0" dirty="0">
                <a:solidFill>
                  <a:schemeClr val="tx1"/>
                </a:solidFill>
                <a:effectLst/>
                <a:latin typeface="Open Sans" panose="020B0606030504020204" pitchFamily="34" charset="0"/>
              </a:rPr>
              <a:t>Madde kullanım isteği</a:t>
            </a:r>
          </a:p>
          <a:p>
            <a:pPr algn="l">
              <a:buFont typeface="+mj-lt"/>
              <a:buAutoNum type="arabicPeriod"/>
            </a:pPr>
            <a:r>
              <a:rPr lang="tr-TR" sz="3600" b="0" i="0" dirty="0">
                <a:solidFill>
                  <a:schemeClr val="tx1"/>
                </a:solidFill>
                <a:effectLst/>
                <a:latin typeface="Open Sans" panose="020B0606030504020204" pitchFamily="34" charset="0"/>
              </a:rPr>
              <a:t>Tolerans (kullanılan madde miktarının yeterli gelmemesi sebebiyle giderek artırılması)</a:t>
            </a:r>
          </a:p>
          <a:p>
            <a:pPr algn="l">
              <a:buFont typeface="+mj-lt"/>
              <a:buAutoNum type="arabicPeriod"/>
            </a:pPr>
            <a:r>
              <a:rPr lang="tr-TR" sz="3600" b="0" i="0" dirty="0">
                <a:solidFill>
                  <a:schemeClr val="tx1"/>
                </a:solidFill>
                <a:effectLst/>
                <a:latin typeface="Open Sans" panose="020B0606030504020204" pitchFamily="34" charset="0"/>
              </a:rPr>
              <a:t>Yoksunluk (Amerikan Psikiyatri Birliği, çev. 2013). </a:t>
            </a:r>
            <a:br>
              <a:rPr lang="tr-TR" b="1" dirty="0"/>
            </a:br>
            <a:endParaRPr lang="tr-TR" b="1" dirty="0"/>
          </a:p>
        </p:txBody>
      </p:sp>
    </p:spTree>
    <p:extLst>
      <p:ext uri="{BB962C8B-B14F-4D97-AF65-F5344CB8AC3E}">
        <p14:creationId xmlns:p14="http://schemas.microsoft.com/office/powerpoint/2010/main" val="12138129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0C56D4-57FD-492C-BA10-4E66C4B1B85E}"/>
              </a:ext>
            </a:extLst>
          </p:cNvPr>
          <p:cNvSpPr>
            <a:spLocks noGrp="1"/>
          </p:cNvSpPr>
          <p:nvPr>
            <p:ph type="title"/>
          </p:nvPr>
        </p:nvSpPr>
        <p:spPr/>
        <p:txBody>
          <a:bodyPr>
            <a:normAutofit fontScale="90000"/>
          </a:bodyPr>
          <a:lstStyle/>
          <a:p>
            <a:r>
              <a:rPr lang="tr-TR" b="1" i="0" dirty="0">
                <a:solidFill>
                  <a:srgbClr val="00B050"/>
                </a:solidFill>
                <a:effectLst/>
                <a:latin typeface="Ubuntu" panose="020B0504030602030204" pitchFamily="34" charset="0"/>
              </a:rPr>
              <a:t>Elektronik Sigaralar Diğer Tütün Ürünleri Kadar Sağlığa Zararlıdır</a:t>
            </a:r>
            <a:br>
              <a:rPr lang="tr-TR" b="1" i="0" dirty="0">
                <a:solidFill>
                  <a:srgbClr val="3A3A3C"/>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4FD335C9-A4F4-4744-B252-D6E317634539}"/>
              </a:ext>
            </a:extLst>
          </p:cNvPr>
          <p:cNvSpPr>
            <a:spLocks noGrp="1"/>
          </p:cNvSpPr>
          <p:nvPr>
            <p:ph idx="1"/>
          </p:nvPr>
        </p:nvSpPr>
        <p:spPr/>
        <p:txBody>
          <a:bodyPr/>
          <a:lstStyle/>
          <a:p>
            <a:pPr marL="0" indent="0" algn="just">
              <a:buNone/>
            </a:pPr>
            <a:r>
              <a:rPr lang="tr-TR" b="0" i="0" dirty="0">
                <a:solidFill>
                  <a:srgbClr val="000000"/>
                </a:solidFill>
                <a:effectLst/>
                <a:latin typeface="Open Sans" panose="020B0606030504020204" pitchFamily="34" charset="0"/>
              </a:rPr>
              <a:t>Tütün ve tütün ürünlerinin zararlarına ilişkin mücadeleye son yıllarda yeni nesil tütün ürünleri de dâhil edilmiştir. Elektronik sigaralar, sıvı nikotin ve insanların sağlığı için </a:t>
            </a:r>
            <a:r>
              <a:rPr lang="tr-TR" b="0" i="0" dirty="0" err="1">
                <a:solidFill>
                  <a:srgbClr val="000000"/>
                </a:solidFill>
                <a:effectLst/>
                <a:latin typeface="Open Sans" panose="020B0606030504020204" pitchFamily="34" charset="0"/>
              </a:rPr>
              <a:t>toksik</a:t>
            </a:r>
            <a:r>
              <a:rPr lang="tr-TR" b="0" i="0" dirty="0">
                <a:solidFill>
                  <a:srgbClr val="000000"/>
                </a:solidFill>
                <a:effectLst/>
                <a:latin typeface="Open Sans" panose="020B0606030504020204" pitchFamily="34" charset="0"/>
              </a:rPr>
              <a:t> olabilecek diğer kimyasalları içermektedir. Tütün endüstrisi tarafından bu ürünler sigarayı bırakmak için kullanılabilecek, daha zararsız ürünler olarak tanıtılsa da Dünya Sağlık Örgütünün 2020 yılı açıklamasına göre bu ürünlerin de tütün ürünleri kadar sağlığa zararlı olduğunu bildirmektedir. </a:t>
            </a:r>
            <a:endParaRPr lang="tr-TR" dirty="0"/>
          </a:p>
        </p:txBody>
      </p:sp>
    </p:spTree>
    <p:extLst>
      <p:ext uri="{BB962C8B-B14F-4D97-AF65-F5344CB8AC3E}">
        <p14:creationId xmlns:p14="http://schemas.microsoft.com/office/powerpoint/2010/main" val="6649580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44572A-0DBC-4D1D-AA1D-A5E32B21FAE1}"/>
              </a:ext>
            </a:extLst>
          </p:cNvPr>
          <p:cNvSpPr>
            <a:spLocks noGrp="1"/>
          </p:cNvSpPr>
          <p:nvPr>
            <p:ph type="title"/>
          </p:nvPr>
        </p:nvSpPr>
        <p:spPr/>
        <p:txBody>
          <a:bodyPr/>
          <a:lstStyle/>
          <a:p>
            <a:r>
              <a:rPr lang="tr-TR" b="1" i="0" dirty="0">
                <a:solidFill>
                  <a:srgbClr val="00B050"/>
                </a:solidFill>
                <a:effectLst/>
                <a:latin typeface="Ubuntu" panose="020B0504030602030204" pitchFamily="34" charset="0"/>
              </a:rPr>
              <a:t>Bırakmak Mümkün!</a:t>
            </a:r>
            <a:endParaRPr lang="tr-TR" dirty="0"/>
          </a:p>
        </p:txBody>
      </p:sp>
      <p:sp>
        <p:nvSpPr>
          <p:cNvPr id="3" name="İçerik Yer Tutucusu 2">
            <a:extLst>
              <a:ext uri="{FF2B5EF4-FFF2-40B4-BE49-F238E27FC236}">
                <a16:creationId xmlns:a16="http://schemas.microsoft.com/office/drawing/2014/main" id="{E18583D8-55D3-49DB-B3E3-76EC6A1FD7A6}"/>
              </a:ext>
            </a:extLst>
          </p:cNvPr>
          <p:cNvSpPr>
            <a:spLocks noGrp="1"/>
          </p:cNvSpPr>
          <p:nvPr>
            <p:ph idx="1"/>
          </p:nvPr>
        </p:nvSpPr>
        <p:spPr/>
        <p:txBody>
          <a:bodyPr/>
          <a:lstStyle/>
          <a:p>
            <a:pPr marL="0" indent="0" algn="just">
              <a:buNone/>
            </a:pPr>
            <a:r>
              <a:rPr lang="tr-TR" b="0" i="0" dirty="0">
                <a:solidFill>
                  <a:srgbClr val="000000"/>
                </a:solidFill>
                <a:effectLst/>
                <a:latin typeface="Open Sans" panose="020B0606030504020204" pitchFamily="34" charset="0"/>
              </a:rPr>
              <a:t>Sigarayı bırakmanın zor olacağını düşünebilir ve bu süreci ertelemek isteyebilirsiniz. Ancak ilk adımı atmaya karar verdiğinizde ve bu süreçte bir uzmandan destek aldığınızda; sürecin çok daha kolay ilerlediğini görebilirsiniz.</a:t>
            </a:r>
          </a:p>
          <a:p>
            <a:pPr marL="0" indent="0" algn="just">
              <a:buNone/>
            </a:pPr>
            <a:r>
              <a:rPr lang="tr-TR" b="0" i="0" dirty="0">
                <a:solidFill>
                  <a:srgbClr val="000000"/>
                </a:solidFill>
                <a:effectLst/>
                <a:latin typeface="Open Sans" panose="020B0606030504020204" pitchFamily="34" charset="0"/>
              </a:rPr>
              <a:t>Sigarayı bıraktığınız anda sağlığınızda/vücut fonksiyonlarınızda meydana gelen iyileşmeler, bırakma sürecine bağlı kalmanızı sağlayacaktır.</a:t>
            </a:r>
          </a:p>
          <a:p>
            <a:pPr marL="0" indent="0" algn="just">
              <a:buNone/>
            </a:pPr>
            <a:r>
              <a:rPr lang="tr-TR" b="0" i="0" dirty="0">
                <a:solidFill>
                  <a:srgbClr val="000000"/>
                </a:solidFill>
                <a:effectLst/>
                <a:latin typeface="Open Sans" panose="020B0606030504020204" pitchFamily="34" charset="0"/>
              </a:rPr>
              <a:t>Bırakma yöntemleri ve bırakma süreci hakkında bilgi edinmek için Yeşilay Danışmanlık Merkezi (YEDAM) ile iletişime geçebilirsiniz. </a:t>
            </a:r>
            <a:r>
              <a:rPr lang="tr-TR" b="0" i="0" dirty="0">
                <a:solidFill>
                  <a:srgbClr val="FF0000"/>
                </a:solidFill>
                <a:effectLst/>
                <a:latin typeface="Open Sans" panose="020B0606030504020204" pitchFamily="34" charset="0"/>
              </a:rPr>
              <a:t>115 </a:t>
            </a:r>
            <a:r>
              <a:rPr lang="tr-TR" b="0" i="0" dirty="0">
                <a:solidFill>
                  <a:srgbClr val="000000"/>
                </a:solidFill>
                <a:effectLst/>
                <a:latin typeface="Open Sans" panose="020B0606030504020204" pitchFamily="34" charset="0"/>
              </a:rPr>
              <a:t>numaralı YEDAM Danışma Hattında alanda uzman psikologlar; size, ailenize ve çevrenize sigarayı bırakma konusunda destek sağlamakta, bağımlılık hakkında merak ettiğiniz soruları cevaplandırmaktadır.</a:t>
            </a:r>
          </a:p>
          <a:p>
            <a:endParaRPr lang="tr-TR" dirty="0"/>
          </a:p>
        </p:txBody>
      </p:sp>
    </p:spTree>
    <p:extLst>
      <p:ext uri="{BB962C8B-B14F-4D97-AF65-F5344CB8AC3E}">
        <p14:creationId xmlns:p14="http://schemas.microsoft.com/office/powerpoint/2010/main" val="998492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77406BE-E918-4373-843B-5ED5B33DA19D}"/>
              </a:ext>
            </a:extLst>
          </p:cNvPr>
          <p:cNvSpPr>
            <a:spLocks noGrp="1"/>
          </p:cNvSpPr>
          <p:nvPr>
            <p:ph idx="1"/>
          </p:nvPr>
        </p:nvSpPr>
        <p:spPr>
          <a:xfrm>
            <a:off x="1131903" y="554854"/>
            <a:ext cx="9601200" cy="3581400"/>
          </a:xfrm>
        </p:spPr>
        <p:txBody>
          <a:bodyPr/>
          <a:lstStyle/>
          <a:p>
            <a:r>
              <a:rPr lang="tr-TR" b="1" dirty="0">
                <a:latin typeface="Open Sans" panose="020B0606030504020204" pitchFamily="34" charset="0"/>
                <a:ea typeface="Open Sans" panose="020B0606030504020204" pitchFamily="34" charset="0"/>
                <a:cs typeface="Open Sans" panose="020B0606030504020204" pitchFamily="34" charset="0"/>
              </a:rPr>
              <a:t>Teşekkürler!</a:t>
            </a:r>
          </a:p>
        </p:txBody>
      </p:sp>
    </p:spTree>
    <p:extLst>
      <p:ext uri="{BB962C8B-B14F-4D97-AF65-F5344CB8AC3E}">
        <p14:creationId xmlns:p14="http://schemas.microsoft.com/office/powerpoint/2010/main" val="3977559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400246-8BC0-4FD9-9D36-97BA4F955EE2}"/>
              </a:ext>
            </a:extLst>
          </p:cNvPr>
          <p:cNvSpPr>
            <a:spLocks noGrp="1"/>
          </p:cNvSpPr>
          <p:nvPr>
            <p:ph type="title"/>
          </p:nvPr>
        </p:nvSpPr>
        <p:spPr/>
        <p:txBody>
          <a:bodyPr>
            <a:normAutofit/>
          </a:bodyPr>
          <a:lstStyle/>
          <a:p>
            <a:r>
              <a:rPr lang="tr-TR" b="1" i="0" dirty="0">
                <a:solidFill>
                  <a:srgbClr val="00B050"/>
                </a:solidFill>
                <a:effectLst/>
                <a:latin typeface="Ubuntu" panose="020B0604020202020204" pitchFamily="34" charset="0"/>
              </a:rPr>
              <a:t>Bağımlılık Nasıl Oluşur?</a:t>
            </a:r>
            <a:br>
              <a:rPr lang="tr-TR" b="1" i="0" dirty="0">
                <a:solidFill>
                  <a:srgbClr val="3A3A3C"/>
                </a:solidFill>
                <a:effectLst/>
                <a:latin typeface="Ubuntu" panose="020B0604020202020204" pitchFamily="34" charset="0"/>
              </a:rPr>
            </a:br>
            <a:endParaRPr lang="tr-TR" dirty="0"/>
          </a:p>
        </p:txBody>
      </p:sp>
      <p:sp>
        <p:nvSpPr>
          <p:cNvPr id="3" name="İçerik Yer Tutucusu 2">
            <a:extLst>
              <a:ext uri="{FF2B5EF4-FFF2-40B4-BE49-F238E27FC236}">
                <a16:creationId xmlns:a16="http://schemas.microsoft.com/office/drawing/2014/main" id="{812E31FC-20CD-4D2A-AD51-6AA799C02C3F}"/>
              </a:ext>
            </a:extLst>
          </p:cNvPr>
          <p:cNvSpPr>
            <a:spLocks noGrp="1"/>
          </p:cNvSpPr>
          <p:nvPr>
            <p:ph idx="1"/>
          </p:nvPr>
        </p:nvSpPr>
        <p:spPr/>
        <p:txBody>
          <a:bodyPr/>
          <a:lstStyle/>
          <a:p>
            <a:pPr marL="0" indent="0" algn="just">
              <a:buNone/>
            </a:pPr>
            <a:r>
              <a:rPr lang="tr-TR" b="0" i="0" dirty="0">
                <a:solidFill>
                  <a:schemeClr val="tx1"/>
                </a:solidFill>
                <a:effectLst/>
                <a:latin typeface="Open Sans" panose="020B0606030504020204" pitchFamily="34" charset="0"/>
              </a:rPr>
              <a:t>Bağımlılığa neden olan faktörler incelendiğinde bağımlılığın nedeni olarak tek bir etkenden söz etmek güçtür. Bağımlılık için birçok etken söz konusu olabilir.</a:t>
            </a:r>
          </a:p>
          <a:p>
            <a:pPr marL="0" indent="0" algn="just">
              <a:buNone/>
            </a:pPr>
            <a:r>
              <a:rPr lang="tr-TR" b="0" i="0" dirty="0">
                <a:solidFill>
                  <a:schemeClr val="tx1"/>
                </a:solidFill>
                <a:effectLst/>
                <a:latin typeface="Open Sans" panose="020B0606030504020204" pitchFamily="34" charset="0"/>
              </a:rPr>
              <a:t>Kullanılan maddeye bağlı olarak kullanım sıklığı, kullanım süresi, kullanılan madde türüne göre değişiklik gösterse de </a:t>
            </a:r>
            <a:r>
              <a:rPr lang="tr-TR" b="0" i="0" dirty="0" err="1">
                <a:solidFill>
                  <a:schemeClr val="tx1"/>
                </a:solidFill>
                <a:effectLst/>
                <a:latin typeface="Open Sans" panose="020B0606030504020204" pitchFamily="34" charset="0"/>
              </a:rPr>
              <a:t>dopamin</a:t>
            </a:r>
            <a:r>
              <a:rPr lang="tr-TR" b="0" i="0" dirty="0">
                <a:solidFill>
                  <a:schemeClr val="tx1"/>
                </a:solidFill>
                <a:effectLst/>
                <a:latin typeface="Open Sans" panose="020B0606030504020204" pitchFamily="34" charset="0"/>
              </a:rPr>
              <a:t> hormonunun kullanım sürecine bağlı olarak zarar görmesi sonucu beyin doğru şekilde çalışamamaya başlar ve bağımlılık ortaya çıkar.</a:t>
            </a:r>
          </a:p>
          <a:p>
            <a:pPr marL="0" indent="0" algn="just">
              <a:buNone/>
            </a:pP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Bir kereden bir şey olmaz diyerek, durumun kontrol edilebileceği, başkaları bağımlı olsa da kişide var olan kendisinin bağımlı olmayacağı düşüncesi, bireylerdeki kendi iradeleri ile bu durumu kontrol altında tutabilecekleri gibi inanışlar bağımlılık riskini arttırır.</a:t>
            </a:r>
          </a:p>
        </p:txBody>
      </p:sp>
    </p:spTree>
    <p:extLst>
      <p:ext uri="{BB962C8B-B14F-4D97-AF65-F5344CB8AC3E}">
        <p14:creationId xmlns:p14="http://schemas.microsoft.com/office/powerpoint/2010/main" val="1964952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E5D319-70CD-4237-9621-EB753D52E02B}"/>
              </a:ext>
            </a:extLst>
          </p:cNvPr>
          <p:cNvSpPr>
            <a:spLocks noGrp="1"/>
          </p:cNvSpPr>
          <p:nvPr>
            <p:ph type="title"/>
          </p:nvPr>
        </p:nvSpPr>
        <p:spPr/>
        <p:txBody>
          <a:bodyPr/>
          <a:lstStyle/>
          <a:p>
            <a:r>
              <a:rPr lang="tr-TR" b="1" i="0" dirty="0">
                <a:solidFill>
                  <a:srgbClr val="00B050"/>
                </a:solidFill>
                <a:effectLst/>
                <a:latin typeface="Ubuntu" panose="020B0604020202020204" pitchFamily="34" charset="0"/>
              </a:rPr>
              <a:t>Bağımlılık </a:t>
            </a:r>
            <a:r>
              <a:rPr lang="de-DE" b="1" i="0" dirty="0" err="1">
                <a:solidFill>
                  <a:srgbClr val="00B050"/>
                </a:solidFill>
                <a:effectLst/>
                <a:latin typeface="Ubuntu" panose="020B0604020202020204" pitchFamily="34" charset="0"/>
              </a:rPr>
              <a:t>Biter</a:t>
            </a:r>
            <a:r>
              <a:rPr lang="de-DE" b="1" i="0" dirty="0">
                <a:solidFill>
                  <a:srgbClr val="00B050"/>
                </a:solidFill>
                <a:effectLst/>
                <a:latin typeface="Ubuntu" panose="020B0604020202020204" pitchFamily="34" charset="0"/>
              </a:rPr>
              <a:t> Mi? </a:t>
            </a:r>
            <a:r>
              <a:rPr lang="de-DE" b="1" i="0" dirty="0" err="1">
                <a:solidFill>
                  <a:srgbClr val="00B050"/>
                </a:solidFill>
                <a:effectLst/>
                <a:latin typeface="Ubuntu" panose="020B0604020202020204" pitchFamily="34" charset="0"/>
              </a:rPr>
              <a:t>Tedavisi</a:t>
            </a:r>
            <a:r>
              <a:rPr lang="de-DE" b="1" i="0" dirty="0">
                <a:solidFill>
                  <a:srgbClr val="00B050"/>
                </a:solidFill>
                <a:effectLst/>
                <a:latin typeface="Ubuntu" panose="020B0604020202020204" pitchFamily="34" charset="0"/>
              </a:rPr>
              <a:t> </a:t>
            </a:r>
            <a:r>
              <a:rPr lang="de-DE" b="1" i="0" dirty="0" err="1">
                <a:solidFill>
                  <a:srgbClr val="00B050"/>
                </a:solidFill>
                <a:effectLst/>
                <a:latin typeface="Ubuntu" panose="020B0604020202020204" pitchFamily="34" charset="0"/>
              </a:rPr>
              <a:t>Mümkün</a:t>
            </a:r>
            <a:r>
              <a:rPr lang="de-DE" b="1" i="0" dirty="0">
                <a:solidFill>
                  <a:srgbClr val="00B050"/>
                </a:solidFill>
                <a:effectLst/>
                <a:latin typeface="Ubuntu" panose="020B0604020202020204" pitchFamily="34" charset="0"/>
              </a:rPr>
              <a:t> Mü?</a:t>
            </a:r>
            <a:endParaRPr lang="tr-TR" b="1" dirty="0">
              <a:solidFill>
                <a:srgbClr val="00B050"/>
              </a:solidFill>
              <a:latin typeface="Ubuntu" panose="020B0504030602030204" pitchFamily="34" charset="0"/>
            </a:endParaRPr>
          </a:p>
        </p:txBody>
      </p:sp>
      <p:sp>
        <p:nvSpPr>
          <p:cNvPr id="3" name="İçerik Yer Tutucusu 2">
            <a:extLst>
              <a:ext uri="{FF2B5EF4-FFF2-40B4-BE49-F238E27FC236}">
                <a16:creationId xmlns:a16="http://schemas.microsoft.com/office/drawing/2014/main" id="{140A1A47-6DA7-45D3-878E-61EDD8EDB917}"/>
              </a:ext>
            </a:extLst>
          </p:cNvPr>
          <p:cNvSpPr>
            <a:spLocks noGrp="1"/>
          </p:cNvSpPr>
          <p:nvPr>
            <p:ph idx="1"/>
          </p:nvPr>
        </p:nvSpPr>
        <p:spPr/>
        <p:txBody>
          <a:bodyPr/>
          <a:lstStyle/>
          <a:p>
            <a:pPr marL="0" indent="0" algn="just">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Evet, bağımlı </a:t>
            </a: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kişiler tedavi olabilir. </a:t>
            </a:r>
          </a:p>
          <a:p>
            <a:pPr marL="0" indent="0" algn="just">
              <a:buNone/>
            </a:pP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Hastanın bağımlılık kriterine göre planlanan psikolojik müdahale ile baş etme becerileri, öfke kontrolü, aile görüşmesi, motivasyona yönelik çalışmalar ve kişinin sürecine uygun terapi yöntemleri uygulanmaktadır.</a:t>
            </a:r>
          </a:p>
          <a:p>
            <a:pPr marL="0" indent="0" algn="just">
              <a:buNone/>
            </a:pP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Kişinin tedavi olma konusunda motivasyonu ve tedaviye uyumu çok önemlidir. Kullanıcılar arasında var olan  “bu hastalığın bir tedavisi olmadığı” düşüncesi yanlış bir kanıdır. İsteklilik ve kararlılık tedaviyi mümkün kılmaktadır.</a:t>
            </a:r>
          </a:p>
          <a:p>
            <a:pPr marL="0" indent="0">
              <a:buNone/>
            </a:pPr>
            <a:endParaRPr lang="tr-TR" dirty="0"/>
          </a:p>
        </p:txBody>
      </p:sp>
    </p:spTree>
    <p:extLst>
      <p:ext uri="{BB962C8B-B14F-4D97-AF65-F5344CB8AC3E}">
        <p14:creationId xmlns:p14="http://schemas.microsoft.com/office/powerpoint/2010/main" val="750178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F0FDC6-4AA7-41E1-ADF3-086A8DBFBD08}"/>
              </a:ext>
            </a:extLst>
          </p:cNvPr>
          <p:cNvSpPr>
            <a:spLocks noGrp="1"/>
          </p:cNvSpPr>
          <p:nvPr>
            <p:ph type="title"/>
          </p:nvPr>
        </p:nvSpPr>
        <p:spPr/>
        <p:txBody>
          <a:bodyPr>
            <a:normAutofit/>
          </a:bodyPr>
          <a:lstStyle/>
          <a:p>
            <a:r>
              <a:rPr lang="tr-TR" b="1" i="0" dirty="0">
                <a:solidFill>
                  <a:srgbClr val="FF0000"/>
                </a:solidFill>
                <a:effectLst/>
                <a:latin typeface="Ubuntu" panose="020B0504030602030204" pitchFamily="34" charset="0"/>
              </a:rPr>
              <a:t>Alkol bağımlılığı nedir?</a:t>
            </a:r>
            <a:br>
              <a:rPr lang="tr-TR" b="1" i="0" dirty="0">
                <a:solidFill>
                  <a:srgbClr val="00AE42"/>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C5096FB9-CCAC-4AE0-ABE0-76E0D1A66FF2}"/>
              </a:ext>
            </a:extLst>
          </p:cNvPr>
          <p:cNvSpPr>
            <a:spLocks noGrp="1"/>
          </p:cNvSpPr>
          <p:nvPr>
            <p:ph idx="1"/>
          </p:nvPr>
        </p:nvSpPr>
        <p:spPr/>
        <p:txBody>
          <a:bodyPr/>
          <a:lstStyle/>
          <a:p>
            <a:pPr marL="0" indent="0" algn="just">
              <a:buNone/>
            </a:pPr>
            <a:r>
              <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rPr>
              <a:t>Dünya Sağlık Örgütüne göre, alkol bağımlılığı, alkolün yinelenen bir biçimde veya sürekli kullanımından kaynaklanan kullanım bozukluğu olarak tanımlanmaktadır.</a:t>
            </a:r>
          </a:p>
          <a:p>
            <a:pPr marL="0" indent="0" algn="just">
              <a:buNone/>
            </a:pP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Alkol bağımlılığı, alkol kullanımına bağlı ortaya çıkan ve birçok fizyolojik, davranışsal ve bilişsel değişikliklerle seyreden kronik, tekrarlayıcı ve müdahale edilmediğinde ilerleyici bir hastalıktır. </a:t>
            </a:r>
          </a:p>
          <a:p>
            <a:pPr marL="0" indent="0" algn="just">
              <a:buNone/>
            </a:pP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Oluşumunda çok çeşitli faktörler (ruhsal, sosyokültürel, biyolojik) rol oynamaktadır.</a:t>
            </a:r>
            <a:endPar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7376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F2FC3DC-1A14-4E9F-9A12-4E91CF6AD388}"/>
              </a:ext>
            </a:extLst>
          </p:cNvPr>
          <p:cNvSpPr>
            <a:spLocks noGrp="1"/>
          </p:cNvSpPr>
          <p:nvPr>
            <p:ph idx="1"/>
          </p:nvPr>
        </p:nvSpPr>
        <p:spPr/>
        <p:txBody>
          <a:bodyPr/>
          <a:lstStyle/>
          <a:p>
            <a:pPr marL="0" indent="0" algn="just">
              <a:buNone/>
            </a:pP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Alkol riskli kullanımı dünya nüfusunun sağlığı konusunda önde gelen risk faktörlerinden biridir ve birçok hastalığa yol açmaktadır, toplumlar üzerinde sosyal ve ekonomik açıdan pek çok yük oluşturmaktadır. Alkol bağımlılığı sıklıkla farklı ruhsal veya bedensel sorunlarla birlikte görülür. </a:t>
            </a:r>
          </a:p>
          <a:p>
            <a:pPr marL="0" indent="0" algn="just">
              <a:buNone/>
            </a:pPr>
            <a:r>
              <a:rPr lang="tr-TR" b="0" i="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Alkol bağımlılığı tanısı alan kişilerde farklı maddelere bağımlılık riski, duygu durum bozuklukları, depresyon, kaygı sorunları şizofreni, kişilik bozuklukları gibi ruhsal problemler görülürken aynı zamanda bedensel olarak da karaciğerde büyüme, yağlanma, sarılık, kanser ve siroz, yüksek tansiyon, kalpte büyüme ve ani kriz, damar tıkanıkları görülmektedir.</a:t>
            </a:r>
            <a:endParaRPr lang="tr-TR"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endParaRPr lang="tr-TR" dirty="0"/>
          </a:p>
        </p:txBody>
      </p:sp>
      <p:sp>
        <p:nvSpPr>
          <p:cNvPr id="4" name="Başlık 1">
            <a:extLst>
              <a:ext uri="{FF2B5EF4-FFF2-40B4-BE49-F238E27FC236}">
                <a16:creationId xmlns:a16="http://schemas.microsoft.com/office/drawing/2014/main" id="{E72592E5-08FC-4A88-96FF-E950E460AA0A}"/>
              </a:ext>
            </a:extLst>
          </p:cNvPr>
          <p:cNvSpPr>
            <a:spLocks noGrp="1"/>
          </p:cNvSpPr>
          <p:nvPr>
            <p:ph type="title"/>
          </p:nvPr>
        </p:nvSpPr>
        <p:spPr>
          <a:xfrm>
            <a:off x="1371600" y="685800"/>
            <a:ext cx="8917619" cy="1485900"/>
          </a:xfrm>
        </p:spPr>
        <p:txBody>
          <a:bodyPr>
            <a:normAutofit fontScale="90000"/>
          </a:bodyPr>
          <a:lstStyle/>
          <a:p>
            <a:r>
              <a:rPr lang="tr-TR" b="1" i="0" dirty="0">
                <a:solidFill>
                  <a:srgbClr val="00B050"/>
                </a:solidFill>
                <a:effectLst/>
                <a:latin typeface="Ubuntu" panose="020B0504030602030204" pitchFamily="34" charset="0"/>
              </a:rPr>
              <a:t>Alkol Bağımlılığının Yol Açtığı Sağlık Sorunları Nelerdir?</a:t>
            </a:r>
            <a:br>
              <a:rPr lang="tr-TR" b="1" i="0" dirty="0">
                <a:solidFill>
                  <a:srgbClr val="00AE42"/>
                </a:solidFill>
                <a:effectLst/>
                <a:latin typeface="Ubuntu" panose="020B0504030602030204" pitchFamily="34" charset="0"/>
              </a:rPr>
            </a:br>
            <a:endParaRPr lang="tr-TR" dirty="0"/>
          </a:p>
        </p:txBody>
      </p:sp>
    </p:spTree>
    <p:extLst>
      <p:ext uri="{BB962C8B-B14F-4D97-AF65-F5344CB8AC3E}">
        <p14:creationId xmlns:p14="http://schemas.microsoft.com/office/powerpoint/2010/main" val="155937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AEC4DA-304B-4D46-8468-1B75555D0B11}"/>
              </a:ext>
            </a:extLst>
          </p:cNvPr>
          <p:cNvSpPr>
            <a:spLocks noGrp="1"/>
          </p:cNvSpPr>
          <p:nvPr>
            <p:ph type="title"/>
          </p:nvPr>
        </p:nvSpPr>
        <p:spPr/>
        <p:txBody>
          <a:bodyPr/>
          <a:lstStyle/>
          <a:p>
            <a:r>
              <a:rPr lang="tr-TR" b="1" i="0" dirty="0">
                <a:solidFill>
                  <a:srgbClr val="00B050"/>
                </a:solidFill>
                <a:effectLst/>
                <a:latin typeface="Ubuntu" panose="020B0504030602030204" pitchFamily="34" charset="0"/>
              </a:rPr>
              <a:t>Bırakmak Mümkün!</a:t>
            </a:r>
            <a:br>
              <a:rPr lang="tr-TR" b="1" i="0" dirty="0">
                <a:solidFill>
                  <a:srgbClr val="3A3A3C"/>
                </a:solidFill>
                <a:effectLst/>
                <a:latin typeface="Ubuntu" panose="020B0504030602030204" pitchFamily="34" charset="0"/>
              </a:rPr>
            </a:br>
            <a:endParaRPr lang="tr-TR" dirty="0"/>
          </a:p>
        </p:txBody>
      </p:sp>
      <p:sp>
        <p:nvSpPr>
          <p:cNvPr id="3" name="İçerik Yer Tutucusu 2">
            <a:extLst>
              <a:ext uri="{FF2B5EF4-FFF2-40B4-BE49-F238E27FC236}">
                <a16:creationId xmlns:a16="http://schemas.microsoft.com/office/drawing/2014/main" id="{0BCDCC66-46BF-408F-A7B6-39A1454B337A}"/>
              </a:ext>
            </a:extLst>
          </p:cNvPr>
          <p:cNvSpPr>
            <a:spLocks noGrp="1"/>
          </p:cNvSpPr>
          <p:nvPr>
            <p:ph idx="1"/>
          </p:nvPr>
        </p:nvSpPr>
        <p:spPr/>
        <p:txBody>
          <a:bodyPr/>
          <a:lstStyle/>
          <a:p>
            <a:pPr marL="0" indent="0" algn="just">
              <a:buNone/>
            </a:pPr>
            <a:r>
              <a:rPr lang="tr-TR" b="0" i="0" dirty="0">
                <a:solidFill>
                  <a:schemeClr val="tx1"/>
                </a:solidFill>
                <a:effectLst/>
                <a:latin typeface="Open Sans" panose="020B0606030504020204" pitchFamily="34" charset="0"/>
              </a:rPr>
              <a:t>Alkol iyileşebilen bir beyin hastalığıdır. Alkolü bırakmak zor olabilir, ancak bağımlılık üzerine uzman bir ekipten destek alarak bırakma sürecini daha detaylı öğrenebilir ve kolaylaştırabilirsiniz. Alkolü bıraktığınızda yaşadığınız ve gözlemlediğiniz iyileşmeler, bırakma sürecine bağlı kalmanızdaki motivasyonunuzu artıracaktır. </a:t>
            </a:r>
          </a:p>
          <a:p>
            <a:pPr marL="0" indent="0" algn="just">
              <a:buNone/>
            </a:pPr>
            <a:r>
              <a:rPr lang="tr-TR" b="0" i="0" dirty="0">
                <a:solidFill>
                  <a:srgbClr val="000000"/>
                </a:solidFill>
                <a:effectLst/>
                <a:latin typeface="Open Sans" panose="020B0606030504020204" pitchFamily="34" charset="0"/>
              </a:rPr>
              <a:t>Alkol kullanan ve bırakmak isteyen, bu konudaki problemlerine çözüm arayan kişi ve yakınları Yeşilay Danışmanlık Merkezleri (</a:t>
            </a:r>
            <a:r>
              <a:rPr lang="tr-TR" b="0" i="0" dirty="0">
                <a:solidFill>
                  <a:srgbClr val="FF0000"/>
                </a:solidFill>
                <a:effectLst/>
                <a:latin typeface="Open Sans" panose="020B0606030504020204" pitchFamily="34" charset="0"/>
              </a:rPr>
              <a:t>YEDAM</a:t>
            </a:r>
            <a:r>
              <a:rPr lang="tr-TR" b="0" i="0" dirty="0">
                <a:solidFill>
                  <a:srgbClr val="000000"/>
                </a:solidFill>
                <a:effectLst/>
                <a:latin typeface="Open Sans" panose="020B0606030504020204" pitchFamily="34" charset="0"/>
              </a:rPr>
              <a:t>), hastanelere bağlı alkol ve madde bağımlılığı tedavi merkezleri (</a:t>
            </a:r>
            <a:r>
              <a:rPr lang="tr-TR" b="0" i="0" dirty="0">
                <a:solidFill>
                  <a:srgbClr val="FF0000"/>
                </a:solidFill>
                <a:effectLst/>
                <a:latin typeface="Open Sans" panose="020B0606030504020204" pitchFamily="34" charset="0"/>
              </a:rPr>
              <a:t>AMATEM</a:t>
            </a:r>
            <a:r>
              <a:rPr lang="tr-TR" b="0" i="0" dirty="0">
                <a:solidFill>
                  <a:srgbClr val="000000"/>
                </a:solidFill>
                <a:effectLst/>
                <a:latin typeface="Open Sans" panose="020B0606030504020204" pitchFamily="34" charset="0"/>
              </a:rPr>
              <a:t>) ile psikiyatri kliniklerine başvurarak destek alabilirler.</a:t>
            </a:r>
            <a:endParaRPr lang="tr-TR" dirty="0"/>
          </a:p>
        </p:txBody>
      </p:sp>
    </p:spTree>
    <p:extLst>
      <p:ext uri="{BB962C8B-B14F-4D97-AF65-F5344CB8AC3E}">
        <p14:creationId xmlns:p14="http://schemas.microsoft.com/office/powerpoint/2010/main" val="2180141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41BAC18-57CB-49A1-B45B-49D017665F1A}"/>
              </a:ext>
            </a:extLst>
          </p:cNvPr>
          <p:cNvSpPr>
            <a:spLocks noGrp="1"/>
          </p:cNvSpPr>
          <p:nvPr>
            <p:ph idx="1"/>
          </p:nvPr>
        </p:nvSpPr>
        <p:spPr>
          <a:xfrm>
            <a:off x="1295400" y="1487010"/>
            <a:ext cx="9601200" cy="3581400"/>
          </a:xfrm>
        </p:spPr>
        <p:txBody>
          <a:bodyPr/>
          <a:lstStyle/>
          <a:p>
            <a:pPr algn="l"/>
            <a:r>
              <a:rPr lang="tr-TR" b="1" i="0" dirty="0">
                <a:solidFill>
                  <a:srgbClr val="3A3A3C"/>
                </a:solidFill>
                <a:effectLst/>
                <a:latin typeface="Ubuntu" panose="020B0504030602030204" pitchFamily="34" charset="0"/>
              </a:rPr>
              <a:t>Ne Yapmalı?</a:t>
            </a:r>
          </a:p>
          <a:p>
            <a:pPr algn="l">
              <a:buFont typeface="+mj-lt"/>
              <a:buAutoNum type="arabicPeriod"/>
            </a:pPr>
            <a:r>
              <a:rPr lang="tr-TR" b="0" i="0" dirty="0">
                <a:solidFill>
                  <a:srgbClr val="000000"/>
                </a:solidFill>
                <a:effectLst/>
                <a:latin typeface="Open Sans" panose="020B0606030504020204" pitchFamily="34" charset="0"/>
              </a:rPr>
              <a:t>Bağımlı kişinin davranışlarının sonuçlarını görmesine yardımcı olun.</a:t>
            </a:r>
          </a:p>
          <a:p>
            <a:pPr algn="l">
              <a:buFont typeface="+mj-lt"/>
              <a:buAutoNum type="arabicPeriod"/>
            </a:pPr>
            <a:r>
              <a:rPr lang="tr-TR" b="0" i="0" dirty="0">
                <a:solidFill>
                  <a:srgbClr val="000000"/>
                </a:solidFill>
                <a:effectLst/>
                <a:latin typeface="Open Sans" panose="020B0606030504020204" pitchFamily="34" charset="0"/>
              </a:rPr>
              <a:t>Alkol probleminin bir hastalık olduğunu unutmayın, değişim zaman alır. Birey ile doğru iletişim kurma şeklini bir öğrenin ve değişim için sabırlı olmaya çalışın.</a:t>
            </a:r>
          </a:p>
          <a:p>
            <a:pPr algn="l">
              <a:buFont typeface="+mj-lt"/>
              <a:buAutoNum type="arabicPeriod"/>
            </a:pPr>
            <a:r>
              <a:rPr lang="tr-TR" b="0" i="0" dirty="0">
                <a:solidFill>
                  <a:srgbClr val="000000"/>
                </a:solidFill>
                <a:effectLst/>
                <a:latin typeface="Open Sans" panose="020B0606030504020204" pitchFamily="34" charset="0"/>
              </a:rPr>
              <a:t>Bağımlılık tedavi metotları hakkında bilgi sahibi olun. Bağımlıya bunlardan bahsedin.</a:t>
            </a:r>
          </a:p>
          <a:p>
            <a:pPr algn="l">
              <a:buFont typeface="+mj-lt"/>
              <a:buAutoNum type="arabicPeriod"/>
            </a:pPr>
            <a:r>
              <a:rPr lang="tr-TR" b="0" i="0" dirty="0">
                <a:solidFill>
                  <a:srgbClr val="000000"/>
                </a:solidFill>
                <a:effectLst/>
                <a:latin typeface="Open Sans" panose="020B0606030504020204" pitchFamily="34" charset="0"/>
              </a:rPr>
              <a:t>Tedavi sürecinde bir merkeze gitme konusunda ona eşlik edebileceğinizi vurgulayarak motive edebilirsiniz.</a:t>
            </a:r>
          </a:p>
          <a:p>
            <a:endParaRPr lang="tr-TR" dirty="0"/>
          </a:p>
        </p:txBody>
      </p:sp>
    </p:spTree>
    <p:extLst>
      <p:ext uri="{BB962C8B-B14F-4D97-AF65-F5344CB8AC3E}">
        <p14:creationId xmlns:p14="http://schemas.microsoft.com/office/powerpoint/2010/main" val="2395912740"/>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143</TotalTime>
  <Words>2102</Words>
  <Application>Microsoft Office PowerPoint</Application>
  <PresentationFormat>Geniş ekran</PresentationFormat>
  <Paragraphs>144</Paragraphs>
  <Slides>32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32</vt:i4>
      </vt:variant>
    </vt:vector>
  </HeadingPairs>
  <TitlesOfParts>
    <vt:vector size="38" baseType="lpstr">
      <vt:lpstr>Arial</vt:lpstr>
      <vt:lpstr>Franklin Gothic Book</vt:lpstr>
      <vt:lpstr>Open Sans</vt:lpstr>
      <vt:lpstr>Roboto</vt:lpstr>
      <vt:lpstr>Ubuntu</vt:lpstr>
      <vt:lpstr>Kırpma</vt:lpstr>
      <vt:lpstr>BAĞIMLILIK</vt:lpstr>
      <vt:lpstr>Bağımlılık Nedir? </vt:lpstr>
      <vt:lpstr>PowerPoint Sunusu</vt:lpstr>
      <vt:lpstr>Bağımlılık Nasıl Oluşur? </vt:lpstr>
      <vt:lpstr>Bağımlılık Biter Mi? Tedavisi Mümkün Mü?</vt:lpstr>
      <vt:lpstr>Alkol bağımlılığı nedir? </vt:lpstr>
      <vt:lpstr>Alkol Bağımlılığının Yol Açtığı Sağlık Sorunları Nelerdir? </vt:lpstr>
      <vt:lpstr>Bırakmak Mümkün! </vt:lpstr>
      <vt:lpstr>PowerPoint Sunusu</vt:lpstr>
      <vt:lpstr>PowerPoint Sunusu</vt:lpstr>
      <vt:lpstr>Kumar bağımlılığı nedir? </vt:lpstr>
      <vt:lpstr>Kumar Oynama Bozukluğunun Olası Sebepleri Nelerdir? </vt:lpstr>
      <vt:lpstr>Kumarın Zararları Nelerdir? </vt:lpstr>
      <vt:lpstr>Tedavi İçin  </vt:lpstr>
      <vt:lpstr>PowerPoint Sunusu</vt:lpstr>
      <vt:lpstr>Madde bağımlılığı nedir? </vt:lpstr>
      <vt:lpstr>Madde Kullanımının Çocuk ve Ergenler Üzerindeki Etkileri Nelerdir? </vt:lpstr>
      <vt:lpstr>Risk faktörleri </vt:lpstr>
      <vt:lpstr>Önleyici Faktörler </vt:lpstr>
      <vt:lpstr>PowerPoint Sunusu</vt:lpstr>
      <vt:lpstr>PowerPoint Sunusu</vt:lpstr>
      <vt:lpstr>Teknoloji bağımlılığı nedir? </vt:lpstr>
      <vt:lpstr>Teknoloji Bağımlılığının Neden Olduğu Sorunlar</vt:lpstr>
      <vt:lpstr>PowerPoint Sunusu</vt:lpstr>
      <vt:lpstr>PowerPoint Sunusu</vt:lpstr>
      <vt:lpstr>PowerPoint Sunusu</vt:lpstr>
      <vt:lpstr>Sınırla!</vt:lpstr>
      <vt:lpstr>Tütün bağımlılığı nedir? </vt:lpstr>
      <vt:lpstr>Tütün Bağımlılığının Yol Açtığı Sağlık Sorunları Nelerdir? </vt:lpstr>
      <vt:lpstr>Elektronik Sigaralar Diğer Tütün Ürünleri Kadar Sağlığa Zararlıdır </vt:lpstr>
      <vt:lpstr>Bırakmak Mümkün!</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BAĞIMLILIK</dc:title>
  <dc:creator>Pelin</dc:creator>
  <cp:lastModifiedBy>Şükrü Uguz</cp:lastModifiedBy>
  <cp:revision>6</cp:revision>
  <dcterms:created xsi:type="dcterms:W3CDTF">2022-03-10T17:48:07Z</dcterms:created>
  <dcterms:modified xsi:type="dcterms:W3CDTF">2022-03-21T09:10:52Z</dcterms:modified>
</cp:coreProperties>
</file>