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 id="2147484006" r:id="rId2"/>
  </p:sldMasterIdLst>
  <p:notesMasterIdLst>
    <p:notesMasterId r:id="rId57"/>
  </p:notesMasterIdLst>
  <p:sldIdLst>
    <p:sldId id="299" r:id="rId3"/>
    <p:sldId id="256" r:id="rId4"/>
    <p:sldId id="257" r:id="rId5"/>
    <p:sldId id="258" r:id="rId6"/>
    <p:sldId id="292" r:id="rId7"/>
    <p:sldId id="293" r:id="rId8"/>
    <p:sldId id="259" r:id="rId9"/>
    <p:sldId id="260" r:id="rId10"/>
    <p:sldId id="261" r:id="rId11"/>
    <p:sldId id="297" r:id="rId12"/>
    <p:sldId id="298" r:id="rId13"/>
    <p:sldId id="262" r:id="rId14"/>
    <p:sldId id="263" r:id="rId15"/>
    <p:sldId id="264" r:id="rId16"/>
    <p:sldId id="265" r:id="rId17"/>
    <p:sldId id="266" r:id="rId18"/>
    <p:sldId id="267" r:id="rId19"/>
    <p:sldId id="268" r:id="rId20"/>
    <p:sldId id="269" r:id="rId21"/>
    <p:sldId id="328" r:id="rId22"/>
    <p:sldId id="270" r:id="rId23"/>
    <p:sldId id="271" r:id="rId24"/>
    <p:sldId id="273" r:id="rId25"/>
    <p:sldId id="325" r:id="rId26"/>
    <p:sldId id="326" r:id="rId27"/>
    <p:sldId id="274" r:id="rId28"/>
    <p:sldId id="300" r:id="rId29"/>
    <p:sldId id="275" r:id="rId30"/>
    <p:sldId id="303" r:id="rId31"/>
    <p:sldId id="276" r:id="rId32"/>
    <p:sldId id="301" r:id="rId33"/>
    <p:sldId id="302" r:id="rId34"/>
    <p:sldId id="304" r:id="rId35"/>
    <p:sldId id="280" r:id="rId36"/>
    <p:sldId id="305" r:id="rId37"/>
    <p:sldId id="306" r:id="rId38"/>
    <p:sldId id="282" r:id="rId39"/>
    <p:sldId id="307" r:id="rId40"/>
    <p:sldId id="308" r:id="rId41"/>
    <p:sldId id="284" r:id="rId42"/>
    <p:sldId id="309" r:id="rId43"/>
    <p:sldId id="310" r:id="rId44"/>
    <p:sldId id="287" r:id="rId45"/>
    <p:sldId id="311" r:id="rId46"/>
    <p:sldId id="288" r:id="rId47"/>
    <p:sldId id="289" r:id="rId48"/>
    <p:sldId id="290" r:id="rId49"/>
    <p:sldId id="291" r:id="rId50"/>
    <p:sldId id="295" r:id="rId51"/>
    <p:sldId id="329" r:id="rId52"/>
    <p:sldId id="327" r:id="rId53"/>
    <p:sldId id="321" r:id="rId54"/>
    <p:sldId id="323" r:id="rId55"/>
    <p:sldId id="32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90DA4-3FB2-4EA8-81B2-1062AFE71CF1}" v="57" dt="2018-10-31T10:12:03.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483" autoAdjust="0"/>
  </p:normalViewPr>
  <p:slideViewPr>
    <p:cSldViewPr snapToGrid="0">
      <p:cViewPr varScale="1">
        <p:scale>
          <a:sx n="61" d="100"/>
          <a:sy n="61" d="100"/>
        </p:scale>
        <p:origin x="-106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15D7F-A251-4B4B-8B12-B853E8870AB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FB55BB14-EE4D-4CC2-B885-F6B004F8CD56}">
      <dgm:prSet/>
      <dgm:spPr/>
      <dgm:t>
        <a:bodyPr/>
        <a:lstStyle/>
        <a:p>
          <a:pPr rtl="0"/>
          <a:r>
            <a:rPr lang="en-US"/>
            <a:t>Identifying your audience</a:t>
          </a:r>
        </a:p>
      </dgm:t>
    </dgm:pt>
    <dgm:pt modelId="{76CB6D95-93D5-4A2D-A1F2-BB3F58B871ED}" type="parTrans" cxnId="{92D3E826-7DDE-4B29-8FDA-B4252081E5AE}">
      <dgm:prSet/>
      <dgm:spPr/>
      <dgm:t>
        <a:bodyPr/>
        <a:lstStyle/>
        <a:p>
          <a:endParaRPr lang="en-US"/>
        </a:p>
      </dgm:t>
    </dgm:pt>
    <dgm:pt modelId="{50B94001-23D4-4153-9FBE-33D2625D8DC5}" type="sibTrans" cxnId="{92D3E826-7DDE-4B29-8FDA-B4252081E5AE}">
      <dgm:prSet/>
      <dgm:spPr/>
      <dgm:t>
        <a:bodyPr/>
        <a:lstStyle/>
        <a:p>
          <a:endParaRPr lang="en-US"/>
        </a:p>
      </dgm:t>
    </dgm:pt>
    <dgm:pt modelId="{85B3D12C-04B5-494F-9221-A2F1088BCD88}">
      <dgm:prSet/>
      <dgm:spPr/>
      <dgm:t>
        <a:bodyPr/>
        <a:lstStyle/>
        <a:p>
          <a:pPr rtl="0"/>
          <a:r>
            <a:rPr lang="en-US" dirty="0"/>
            <a:t>Ways to Analyze your Audience</a:t>
          </a:r>
        </a:p>
      </dgm:t>
    </dgm:pt>
    <dgm:pt modelId="{3C6F4ADB-11DA-49D9-81CE-8F37C6B97705}" type="parTrans" cxnId="{030EB07A-046C-48F5-BD92-B8BFF2A59534}">
      <dgm:prSet/>
      <dgm:spPr/>
      <dgm:t>
        <a:bodyPr/>
        <a:lstStyle/>
        <a:p>
          <a:endParaRPr lang="en-US"/>
        </a:p>
      </dgm:t>
    </dgm:pt>
    <dgm:pt modelId="{AB77546A-F913-4884-BFA8-21A38BCE7ACF}" type="sibTrans" cxnId="{030EB07A-046C-48F5-BD92-B8BFF2A59534}">
      <dgm:prSet/>
      <dgm:spPr/>
      <dgm:t>
        <a:bodyPr/>
        <a:lstStyle/>
        <a:p>
          <a:endParaRPr lang="en-US"/>
        </a:p>
      </dgm:t>
    </dgm:pt>
    <dgm:pt modelId="{3A62A30C-8868-4C1F-9EE3-0AF876D76068}">
      <dgm:prSet/>
      <dgm:spPr/>
      <dgm:t>
        <a:bodyPr/>
        <a:lstStyle/>
        <a:p>
          <a:pPr rtl="0"/>
          <a:r>
            <a:rPr lang="en-US" dirty="0"/>
            <a:t>Choosing channels to reach your audience</a:t>
          </a:r>
        </a:p>
      </dgm:t>
    </dgm:pt>
    <dgm:pt modelId="{AC37C489-FD28-4C12-9E90-7FC73E5AEC4E}" type="parTrans" cxnId="{26A68BE4-A918-4114-A6B5-12D5FE0F2D38}">
      <dgm:prSet/>
      <dgm:spPr/>
      <dgm:t>
        <a:bodyPr/>
        <a:lstStyle/>
        <a:p>
          <a:endParaRPr lang="en-US"/>
        </a:p>
      </dgm:t>
    </dgm:pt>
    <dgm:pt modelId="{57103E81-3C94-4C28-8DF4-1C892262C8F6}" type="sibTrans" cxnId="{26A68BE4-A918-4114-A6B5-12D5FE0F2D38}">
      <dgm:prSet/>
      <dgm:spPr/>
      <dgm:t>
        <a:bodyPr/>
        <a:lstStyle/>
        <a:p>
          <a:endParaRPr lang="en-US"/>
        </a:p>
      </dgm:t>
    </dgm:pt>
    <dgm:pt modelId="{D8CB670E-E53F-42D9-B6B8-6E93AAE2635B}">
      <dgm:prSet/>
      <dgm:spPr/>
      <dgm:t>
        <a:bodyPr/>
        <a:lstStyle/>
        <a:p>
          <a:pPr rtl="0"/>
          <a:r>
            <a:rPr lang="en-US" dirty="0"/>
            <a:t>Using Audience Analysis to Adapt your Message</a:t>
          </a:r>
        </a:p>
      </dgm:t>
    </dgm:pt>
    <dgm:pt modelId="{A302A13D-E7BB-4764-93A7-B129D1A81156}" type="parTrans" cxnId="{87452F9A-5FDE-478D-B86C-8D6AB5F6B36E}">
      <dgm:prSet/>
      <dgm:spPr/>
      <dgm:t>
        <a:bodyPr/>
        <a:lstStyle/>
        <a:p>
          <a:endParaRPr lang="en-US"/>
        </a:p>
      </dgm:t>
    </dgm:pt>
    <dgm:pt modelId="{7C9CA09C-83AE-47A5-AD18-1CEC71D4C864}" type="sibTrans" cxnId="{87452F9A-5FDE-478D-B86C-8D6AB5F6B36E}">
      <dgm:prSet/>
      <dgm:spPr/>
      <dgm:t>
        <a:bodyPr/>
        <a:lstStyle/>
        <a:p>
          <a:endParaRPr lang="en-US"/>
        </a:p>
      </dgm:t>
    </dgm:pt>
    <dgm:pt modelId="{DCCCC960-D014-4C0C-B95C-4DAECA5B962C}" type="pres">
      <dgm:prSet presAssocID="{16A15D7F-A251-4B4B-8B12-B853E8870ABB}" presName="Name0" presStyleCnt="0">
        <dgm:presLayoutVars>
          <dgm:chMax val="7"/>
          <dgm:chPref val="7"/>
          <dgm:dir/>
        </dgm:presLayoutVars>
      </dgm:prSet>
      <dgm:spPr/>
      <dgm:t>
        <a:bodyPr/>
        <a:lstStyle/>
        <a:p>
          <a:endParaRPr lang="tr-TR"/>
        </a:p>
      </dgm:t>
    </dgm:pt>
    <dgm:pt modelId="{0EC8CC8C-FB59-454E-A933-84C5467FE0C7}" type="pres">
      <dgm:prSet presAssocID="{16A15D7F-A251-4B4B-8B12-B853E8870ABB}" presName="Name1" presStyleCnt="0"/>
      <dgm:spPr/>
    </dgm:pt>
    <dgm:pt modelId="{BC1189F5-C615-48D2-BDA3-59D535185A9E}" type="pres">
      <dgm:prSet presAssocID="{16A15D7F-A251-4B4B-8B12-B853E8870ABB}" presName="cycle" presStyleCnt="0"/>
      <dgm:spPr/>
    </dgm:pt>
    <dgm:pt modelId="{8B86E260-D90D-4E76-9483-33830E13FF5C}" type="pres">
      <dgm:prSet presAssocID="{16A15D7F-A251-4B4B-8B12-B853E8870ABB}" presName="srcNode" presStyleLbl="node1" presStyleIdx="0" presStyleCnt="4"/>
      <dgm:spPr/>
    </dgm:pt>
    <dgm:pt modelId="{C7CD6D32-AA57-4667-974D-F9782B2316AA}" type="pres">
      <dgm:prSet presAssocID="{16A15D7F-A251-4B4B-8B12-B853E8870ABB}" presName="conn" presStyleLbl="parChTrans1D2" presStyleIdx="0" presStyleCnt="1"/>
      <dgm:spPr/>
      <dgm:t>
        <a:bodyPr/>
        <a:lstStyle/>
        <a:p>
          <a:endParaRPr lang="tr-TR"/>
        </a:p>
      </dgm:t>
    </dgm:pt>
    <dgm:pt modelId="{86ECE472-62A0-4C01-BA7F-A8011B6A9C49}" type="pres">
      <dgm:prSet presAssocID="{16A15D7F-A251-4B4B-8B12-B853E8870ABB}" presName="extraNode" presStyleLbl="node1" presStyleIdx="0" presStyleCnt="4"/>
      <dgm:spPr/>
    </dgm:pt>
    <dgm:pt modelId="{ED5474E3-7A52-486F-89E3-FF256246F9C8}" type="pres">
      <dgm:prSet presAssocID="{16A15D7F-A251-4B4B-8B12-B853E8870ABB}" presName="dstNode" presStyleLbl="node1" presStyleIdx="0" presStyleCnt="4"/>
      <dgm:spPr/>
    </dgm:pt>
    <dgm:pt modelId="{466617C5-7341-4DD6-84C7-169D6131B411}" type="pres">
      <dgm:prSet presAssocID="{FB55BB14-EE4D-4CC2-B885-F6B004F8CD56}" presName="text_1" presStyleLbl="node1" presStyleIdx="0" presStyleCnt="4">
        <dgm:presLayoutVars>
          <dgm:bulletEnabled val="1"/>
        </dgm:presLayoutVars>
      </dgm:prSet>
      <dgm:spPr/>
      <dgm:t>
        <a:bodyPr/>
        <a:lstStyle/>
        <a:p>
          <a:endParaRPr lang="tr-TR"/>
        </a:p>
      </dgm:t>
    </dgm:pt>
    <dgm:pt modelId="{FA061792-1F39-4670-8636-4A9E2A632A7A}" type="pres">
      <dgm:prSet presAssocID="{FB55BB14-EE4D-4CC2-B885-F6B004F8CD56}" presName="accent_1" presStyleCnt="0"/>
      <dgm:spPr/>
    </dgm:pt>
    <dgm:pt modelId="{45B71C21-BA40-41E3-9D23-1283636237CC}" type="pres">
      <dgm:prSet presAssocID="{FB55BB14-EE4D-4CC2-B885-F6B004F8CD56}" presName="accentRepeatNode" presStyleLbl="solidFgAcc1" presStyleIdx="0" presStyleCnt="4"/>
      <dgm:spPr/>
    </dgm:pt>
    <dgm:pt modelId="{F08F8F11-50AF-4902-A7DB-66E353DC3199}" type="pres">
      <dgm:prSet presAssocID="{85B3D12C-04B5-494F-9221-A2F1088BCD88}" presName="text_2" presStyleLbl="node1" presStyleIdx="1" presStyleCnt="4">
        <dgm:presLayoutVars>
          <dgm:bulletEnabled val="1"/>
        </dgm:presLayoutVars>
      </dgm:prSet>
      <dgm:spPr/>
      <dgm:t>
        <a:bodyPr/>
        <a:lstStyle/>
        <a:p>
          <a:endParaRPr lang="tr-TR"/>
        </a:p>
      </dgm:t>
    </dgm:pt>
    <dgm:pt modelId="{77D88610-DAA1-4B4E-807A-251C315F4FD9}" type="pres">
      <dgm:prSet presAssocID="{85B3D12C-04B5-494F-9221-A2F1088BCD88}" presName="accent_2" presStyleCnt="0"/>
      <dgm:spPr/>
    </dgm:pt>
    <dgm:pt modelId="{5B115715-FBFB-4461-8406-28A0E187FE4F}" type="pres">
      <dgm:prSet presAssocID="{85B3D12C-04B5-494F-9221-A2F1088BCD88}" presName="accentRepeatNode" presStyleLbl="solidFgAcc1" presStyleIdx="1" presStyleCnt="4"/>
      <dgm:spPr/>
    </dgm:pt>
    <dgm:pt modelId="{F2D0A363-1C2D-4592-BFB4-48250245EFC5}" type="pres">
      <dgm:prSet presAssocID="{3A62A30C-8868-4C1F-9EE3-0AF876D76068}" presName="text_3" presStyleLbl="node1" presStyleIdx="2" presStyleCnt="4">
        <dgm:presLayoutVars>
          <dgm:bulletEnabled val="1"/>
        </dgm:presLayoutVars>
      </dgm:prSet>
      <dgm:spPr/>
      <dgm:t>
        <a:bodyPr/>
        <a:lstStyle/>
        <a:p>
          <a:endParaRPr lang="tr-TR"/>
        </a:p>
      </dgm:t>
    </dgm:pt>
    <dgm:pt modelId="{1AC8A599-0191-4590-BF52-DCAC3869F4EF}" type="pres">
      <dgm:prSet presAssocID="{3A62A30C-8868-4C1F-9EE3-0AF876D76068}" presName="accent_3" presStyleCnt="0"/>
      <dgm:spPr/>
    </dgm:pt>
    <dgm:pt modelId="{3042E901-E4F4-41A9-B9B8-05E6570E5329}" type="pres">
      <dgm:prSet presAssocID="{3A62A30C-8868-4C1F-9EE3-0AF876D76068}" presName="accentRepeatNode" presStyleLbl="solidFgAcc1" presStyleIdx="2" presStyleCnt="4"/>
      <dgm:spPr/>
    </dgm:pt>
    <dgm:pt modelId="{F3252640-241B-46E6-87A9-4A3A0F9F79AC}" type="pres">
      <dgm:prSet presAssocID="{D8CB670E-E53F-42D9-B6B8-6E93AAE2635B}" presName="text_4" presStyleLbl="node1" presStyleIdx="3" presStyleCnt="4">
        <dgm:presLayoutVars>
          <dgm:bulletEnabled val="1"/>
        </dgm:presLayoutVars>
      </dgm:prSet>
      <dgm:spPr/>
      <dgm:t>
        <a:bodyPr/>
        <a:lstStyle/>
        <a:p>
          <a:endParaRPr lang="tr-TR"/>
        </a:p>
      </dgm:t>
    </dgm:pt>
    <dgm:pt modelId="{1F7935C6-19F3-4E84-9480-CAE4592BCD04}" type="pres">
      <dgm:prSet presAssocID="{D8CB670E-E53F-42D9-B6B8-6E93AAE2635B}" presName="accent_4" presStyleCnt="0"/>
      <dgm:spPr/>
    </dgm:pt>
    <dgm:pt modelId="{05ED35D0-5C3C-4762-A292-0C478C6C1B67}" type="pres">
      <dgm:prSet presAssocID="{D8CB670E-E53F-42D9-B6B8-6E93AAE2635B}" presName="accentRepeatNode" presStyleLbl="solidFgAcc1" presStyleIdx="3" presStyleCnt="4"/>
      <dgm:spPr/>
    </dgm:pt>
  </dgm:ptLst>
  <dgm:cxnLst>
    <dgm:cxn modelId="{ED94A5D7-8696-4BDC-B81E-4D266B5BD824}" type="presOf" srcId="{85B3D12C-04B5-494F-9221-A2F1088BCD88}" destId="{F08F8F11-50AF-4902-A7DB-66E353DC3199}" srcOrd="0" destOrd="0" presId="urn:microsoft.com/office/officeart/2008/layout/VerticalCurvedList"/>
    <dgm:cxn modelId="{82806A0F-5E97-462E-BC9C-CB969D91609C}" type="presOf" srcId="{D8CB670E-E53F-42D9-B6B8-6E93AAE2635B}" destId="{F3252640-241B-46E6-87A9-4A3A0F9F79AC}" srcOrd="0" destOrd="0" presId="urn:microsoft.com/office/officeart/2008/layout/VerticalCurvedList"/>
    <dgm:cxn modelId="{26A68BE4-A918-4114-A6B5-12D5FE0F2D38}" srcId="{16A15D7F-A251-4B4B-8B12-B853E8870ABB}" destId="{3A62A30C-8868-4C1F-9EE3-0AF876D76068}" srcOrd="2" destOrd="0" parTransId="{AC37C489-FD28-4C12-9E90-7FC73E5AEC4E}" sibTransId="{57103E81-3C94-4C28-8DF4-1C892262C8F6}"/>
    <dgm:cxn modelId="{F53FDD8F-6D58-4007-98E4-BE19EDAAB5E3}" type="presOf" srcId="{3A62A30C-8868-4C1F-9EE3-0AF876D76068}" destId="{F2D0A363-1C2D-4592-BFB4-48250245EFC5}" srcOrd="0" destOrd="0" presId="urn:microsoft.com/office/officeart/2008/layout/VerticalCurvedList"/>
    <dgm:cxn modelId="{030EB07A-046C-48F5-BD92-B8BFF2A59534}" srcId="{16A15D7F-A251-4B4B-8B12-B853E8870ABB}" destId="{85B3D12C-04B5-494F-9221-A2F1088BCD88}" srcOrd="1" destOrd="0" parTransId="{3C6F4ADB-11DA-49D9-81CE-8F37C6B97705}" sibTransId="{AB77546A-F913-4884-BFA8-21A38BCE7ACF}"/>
    <dgm:cxn modelId="{92D3E826-7DDE-4B29-8FDA-B4252081E5AE}" srcId="{16A15D7F-A251-4B4B-8B12-B853E8870ABB}" destId="{FB55BB14-EE4D-4CC2-B885-F6B004F8CD56}" srcOrd="0" destOrd="0" parTransId="{76CB6D95-93D5-4A2D-A1F2-BB3F58B871ED}" sibTransId="{50B94001-23D4-4153-9FBE-33D2625D8DC5}"/>
    <dgm:cxn modelId="{87452F9A-5FDE-478D-B86C-8D6AB5F6B36E}" srcId="{16A15D7F-A251-4B4B-8B12-B853E8870ABB}" destId="{D8CB670E-E53F-42D9-B6B8-6E93AAE2635B}" srcOrd="3" destOrd="0" parTransId="{A302A13D-E7BB-4764-93A7-B129D1A81156}" sibTransId="{7C9CA09C-83AE-47A5-AD18-1CEC71D4C864}"/>
    <dgm:cxn modelId="{F65C76BE-B81E-4B86-B040-6739EB1EBB5B}" type="presOf" srcId="{50B94001-23D4-4153-9FBE-33D2625D8DC5}" destId="{C7CD6D32-AA57-4667-974D-F9782B2316AA}" srcOrd="0" destOrd="0" presId="urn:microsoft.com/office/officeart/2008/layout/VerticalCurvedList"/>
    <dgm:cxn modelId="{B9FCAA1B-9075-435A-9789-3AE59871405A}" type="presOf" srcId="{FB55BB14-EE4D-4CC2-B885-F6B004F8CD56}" destId="{466617C5-7341-4DD6-84C7-169D6131B411}" srcOrd="0" destOrd="0" presId="urn:microsoft.com/office/officeart/2008/layout/VerticalCurvedList"/>
    <dgm:cxn modelId="{43983D53-30FE-41D0-BAAA-33A7622C8614}" type="presOf" srcId="{16A15D7F-A251-4B4B-8B12-B853E8870ABB}" destId="{DCCCC960-D014-4C0C-B95C-4DAECA5B962C}" srcOrd="0" destOrd="0" presId="urn:microsoft.com/office/officeart/2008/layout/VerticalCurvedList"/>
    <dgm:cxn modelId="{6420B0ED-4628-4590-9E29-DDD57F4587B0}" type="presParOf" srcId="{DCCCC960-D014-4C0C-B95C-4DAECA5B962C}" destId="{0EC8CC8C-FB59-454E-A933-84C5467FE0C7}" srcOrd="0" destOrd="0" presId="urn:microsoft.com/office/officeart/2008/layout/VerticalCurvedList"/>
    <dgm:cxn modelId="{62EF514D-A41D-4A8A-95A0-842BEC6694B4}" type="presParOf" srcId="{0EC8CC8C-FB59-454E-A933-84C5467FE0C7}" destId="{BC1189F5-C615-48D2-BDA3-59D535185A9E}" srcOrd="0" destOrd="0" presId="urn:microsoft.com/office/officeart/2008/layout/VerticalCurvedList"/>
    <dgm:cxn modelId="{550EF5CC-8DF7-4B16-8EC3-3473D6BF9D37}" type="presParOf" srcId="{BC1189F5-C615-48D2-BDA3-59D535185A9E}" destId="{8B86E260-D90D-4E76-9483-33830E13FF5C}" srcOrd="0" destOrd="0" presId="urn:microsoft.com/office/officeart/2008/layout/VerticalCurvedList"/>
    <dgm:cxn modelId="{0F295502-05B5-4B51-A2ED-15C7E2404F2C}" type="presParOf" srcId="{BC1189F5-C615-48D2-BDA3-59D535185A9E}" destId="{C7CD6D32-AA57-4667-974D-F9782B2316AA}" srcOrd="1" destOrd="0" presId="urn:microsoft.com/office/officeart/2008/layout/VerticalCurvedList"/>
    <dgm:cxn modelId="{FD61F952-5BD6-4904-98AA-3293D06468D2}" type="presParOf" srcId="{BC1189F5-C615-48D2-BDA3-59D535185A9E}" destId="{86ECE472-62A0-4C01-BA7F-A8011B6A9C49}" srcOrd="2" destOrd="0" presId="urn:microsoft.com/office/officeart/2008/layout/VerticalCurvedList"/>
    <dgm:cxn modelId="{69F8E291-51BA-4295-A223-FF413B6264D0}" type="presParOf" srcId="{BC1189F5-C615-48D2-BDA3-59D535185A9E}" destId="{ED5474E3-7A52-486F-89E3-FF256246F9C8}" srcOrd="3" destOrd="0" presId="urn:microsoft.com/office/officeart/2008/layout/VerticalCurvedList"/>
    <dgm:cxn modelId="{5BD48AA9-FC6F-4D77-8959-1C554F958031}" type="presParOf" srcId="{0EC8CC8C-FB59-454E-A933-84C5467FE0C7}" destId="{466617C5-7341-4DD6-84C7-169D6131B411}" srcOrd="1" destOrd="0" presId="urn:microsoft.com/office/officeart/2008/layout/VerticalCurvedList"/>
    <dgm:cxn modelId="{1E34D2AE-533F-47F0-BC37-DC11DE20D551}" type="presParOf" srcId="{0EC8CC8C-FB59-454E-A933-84C5467FE0C7}" destId="{FA061792-1F39-4670-8636-4A9E2A632A7A}" srcOrd="2" destOrd="0" presId="urn:microsoft.com/office/officeart/2008/layout/VerticalCurvedList"/>
    <dgm:cxn modelId="{B387CAE7-BBB6-4218-85AE-726C4A27B4EA}" type="presParOf" srcId="{FA061792-1F39-4670-8636-4A9E2A632A7A}" destId="{45B71C21-BA40-41E3-9D23-1283636237CC}" srcOrd="0" destOrd="0" presId="urn:microsoft.com/office/officeart/2008/layout/VerticalCurvedList"/>
    <dgm:cxn modelId="{9D01F587-2EEC-41DB-9DB2-78CDB587D294}" type="presParOf" srcId="{0EC8CC8C-FB59-454E-A933-84C5467FE0C7}" destId="{F08F8F11-50AF-4902-A7DB-66E353DC3199}" srcOrd="3" destOrd="0" presId="urn:microsoft.com/office/officeart/2008/layout/VerticalCurvedList"/>
    <dgm:cxn modelId="{69EBF61A-404B-4B74-8AA5-612D3374F200}" type="presParOf" srcId="{0EC8CC8C-FB59-454E-A933-84C5467FE0C7}" destId="{77D88610-DAA1-4B4E-807A-251C315F4FD9}" srcOrd="4" destOrd="0" presId="urn:microsoft.com/office/officeart/2008/layout/VerticalCurvedList"/>
    <dgm:cxn modelId="{0B291585-6EF7-4DFB-90BF-60B75D421EC8}" type="presParOf" srcId="{77D88610-DAA1-4B4E-807A-251C315F4FD9}" destId="{5B115715-FBFB-4461-8406-28A0E187FE4F}" srcOrd="0" destOrd="0" presId="urn:microsoft.com/office/officeart/2008/layout/VerticalCurvedList"/>
    <dgm:cxn modelId="{B0260DA0-F0F9-4BB1-9A2A-E28B4602B2FD}" type="presParOf" srcId="{0EC8CC8C-FB59-454E-A933-84C5467FE0C7}" destId="{F2D0A363-1C2D-4592-BFB4-48250245EFC5}" srcOrd="5" destOrd="0" presId="urn:microsoft.com/office/officeart/2008/layout/VerticalCurvedList"/>
    <dgm:cxn modelId="{CDCFF4CF-D6F3-471C-848E-8F64DD52B838}" type="presParOf" srcId="{0EC8CC8C-FB59-454E-A933-84C5467FE0C7}" destId="{1AC8A599-0191-4590-BF52-DCAC3869F4EF}" srcOrd="6" destOrd="0" presId="urn:microsoft.com/office/officeart/2008/layout/VerticalCurvedList"/>
    <dgm:cxn modelId="{CD06BE76-5B48-460F-BAAC-2740EBCC6D4F}" type="presParOf" srcId="{1AC8A599-0191-4590-BF52-DCAC3869F4EF}" destId="{3042E901-E4F4-41A9-B9B8-05E6570E5329}" srcOrd="0" destOrd="0" presId="urn:microsoft.com/office/officeart/2008/layout/VerticalCurvedList"/>
    <dgm:cxn modelId="{F805AD62-4A85-4870-97FD-6B7A1813E465}" type="presParOf" srcId="{0EC8CC8C-FB59-454E-A933-84C5467FE0C7}" destId="{F3252640-241B-46E6-87A9-4A3A0F9F79AC}" srcOrd="7" destOrd="0" presId="urn:microsoft.com/office/officeart/2008/layout/VerticalCurvedList"/>
    <dgm:cxn modelId="{2213DCBD-F0B5-40C1-9225-7E21A07FF18B}" type="presParOf" srcId="{0EC8CC8C-FB59-454E-A933-84C5467FE0C7}" destId="{1F7935C6-19F3-4E84-9480-CAE4592BCD04}" srcOrd="8" destOrd="0" presId="urn:microsoft.com/office/officeart/2008/layout/VerticalCurvedList"/>
    <dgm:cxn modelId="{793A12C8-0EAC-443E-A542-E7DA70AEA1C6}" type="presParOf" srcId="{1F7935C6-19F3-4E84-9480-CAE4592BCD04}" destId="{05ED35D0-5C3C-4762-A292-0C478C6C1B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6D32-AA57-4667-974D-F9782B2316AA}">
      <dsp:nvSpPr>
        <dsp:cNvPr id="0" name=""/>
        <dsp:cNvSpPr/>
      </dsp:nvSpPr>
      <dsp:spPr>
        <a:xfrm>
          <a:off x="-4387036" y="-672892"/>
          <a:ext cx="5226558" cy="5226558"/>
        </a:xfrm>
        <a:prstGeom prst="blockArc">
          <a:avLst>
            <a:gd name="adj1" fmla="val 18900000"/>
            <a:gd name="adj2" fmla="val 2700000"/>
            <a:gd name="adj3" fmla="val 413"/>
          </a:avLst>
        </a:pr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6617C5-7341-4DD6-84C7-169D6131B411}">
      <dsp:nvSpPr>
        <dsp:cNvPr id="0" name=""/>
        <dsp:cNvSpPr/>
      </dsp:nvSpPr>
      <dsp:spPr>
        <a:xfrm>
          <a:off x="439789" y="298353"/>
          <a:ext cx="8104585" cy="59701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a:t>Identifying your audience</a:t>
          </a:r>
        </a:p>
      </dsp:txBody>
      <dsp:txXfrm>
        <a:off x="439789" y="298353"/>
        <a:ext cx="8104585" cy="597018"/>
      </dsp:txXfrm>
    </dsp:sp>
    <dsp:sp modelId="{45B71C21-BA40-41E3-9D23-1283636237CC}">
      <dsp:nvSpPr>
        <dsp:cNvPr id="0" name=""/>
        <dsp:cNvSpPr/>
      </dsp:nvSpPr>
      <dsp:spPr>
        <a:xfrm>
          <a:off x="66652" y="223726"/>
          <a:ext cx="746272" cy="7462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8F8F11-50AF-4902-A7DB-66E353DC3199}">
      <dsp:nvSpPr>
        <dsp:cNvPr id="0" name=""/>
        <dsp:cNvSpPr/>
      </dsp:nvSpPr>
      <dsp:spPr>
        <a:xfrm>
          <a:off x="782073" y="1194036"/>
          <a:ext cx="7762301" cy="59701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Ways to Analyze your Audience</a:t>
          </a:r>
        </a:p>
      </dsp:txBody>
      <dsp:txXfrm>
        <a:off x="782073" y="1194036"/>
        <a:ext cx="7762301" cy="597018"/>
      </dsp:txXfrm>
    </dsp:sp>
    <dsp:sp modelId="{5B115715-FBFB-4461-8406-28A0E187FE4F}">
      <dsp:nvSpPr>
        <dsp:cNvPr id="0" name=""/>
        <dsp:cNvSpPr/>
      </dsp:nvSpPr>
      <dsp:spPr>
        <a:xfrm>
          <a:off x="408937" y="1119408"/>
          <a:ext cx="746272" cy="7462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D0A363-1C2D-4592-BFB4-48250245EFC5}">
      <dsp:nvSpPr>
        <dsp:cNvPr id="0" name=""/>
        <dsp:cNvSpPr/>
      </dsp:nvSpPr>
      <dsp:spPr>
        <a:xfrm>
          <a:off x="782073" y="2089718"/>
          <a:ext cx="7762301" cy="59701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Choosing channels to reach your audience</a:t>
          </a:r>
        </a:p>
      </dsp:txBody>
      <dsp:txXfrm>
        <a:off x="782073" y="2089718"/>
        <a:ext cx="7762301" cy="597018"/>
      </dsp:txXfrm>
    </dsp:sp>
    <dsp:sp modelId="{3042E901-E4F4-41A9-B9B8-05E6570E5329}">
      <dsp:nvSpPr>
        <dsp:cNvPr id="0" name=""/>
        <dsp:cNvSpPr/>
      </dsp:nvSpPr>
      <dsp:spPr>
        <a:xfrm>
          <a:off x="408937" y="2015091"/>
          <a:ext cx="746272" cy="7462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3252640-241B-46E6-87A9-4A3A0F9F79AC}">
      <dsp:nvSpPr>
        <dsp:cNvPr id="0" name=""/>
        <dsp:cNvSpPr/>
      </dsp:nvSpPr>
      <dsp:spPr>
        <a:xfrm>
          <a:off x="439789" y="2985401"/>
          <a:ext cx="8104585" cy="597018"/>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dsp:txBody>
      <dsp:txXfrm>
        <a:off x="439789" y="2985401"/>
        <a:ext cx="8104585" cy="597018"/>
      </dsp:txXfrm>
    </dsp:sp>
    <dsp:sp modelId="{05ED35D0-5C3C-4762-A292-0C478C6C1B67}">
      <dsp:nvSpPr>
        <dsp:cNvPr id="0" name=""/>
        <dsp:cNvSpPr/>
      </dsp:nvSpPr>
      <dsp:spPr>
        <a:xfrm>
          <a:off x="66652" y="2910773"/>
          <a:ext cx="746272" cy="7462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E605-81CB-4A10-8301-882DCE595C80}"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1F2A8-24F0-4EA2-A274-2FD325F5A9BF}" type="slidenum">
              <a:rPr lang="en-US" smtClean="0"/>
              <a:t>‹#›</a:t>
            </a:fld>
            <a:endParaRPr lang="en-US"/>
          </a:p>
        </p:txBody>
      </p:sp>
    </p:spTree>
    <p:extLst>
      <p:ext uri="{BB962C8B-B14F-4D97-AF65-F5344CB8AC3E}">
        <p14:creationId xmlns:p14="http://schemas.microsoft.com/office/powerpoint/2010/main" val="354483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http://www.forbes.com/sites/elenabajic/2015/09/28/how-the-mbti-can-help-you-build-a-stronger-company/#6de1576631fb</a:t>
            </a:r>
          </a:p>
        </p:txBody>
      </p:sp>
      <p:sp>
        <p:nvSpPr>
          <p:cNvPr id="4" name="Slide Number Placeholder 3"/>
          <p:cNvSpPr>
            <a:spLocks noGrp="1"/>
          </p:cNvSpPr>
          <p:nvPr>
            <p:ph type="sldNum" sz="quarter" idx="10"/>
          </p:nvPr>
        </p:nvSpPr>
        <p:spPr/>
        <p:txBody>
          <a:bodyPr/>
          <a:lstStyle/>
          <a:p>
            <a:fld id="{D8D1F2A8-24F0-4EA2-A274-2FD325F5A9BF}" type="slidenum">
              <a:rPr lang="en-US" smtClean="0"/>
              <a:t>8</a:t>
            </a:fld>
            <a:endParaRPr lang="en-US"/>
          </a:p>
        </p:txBody>
      </p:sp>
    </p:spTree>
    <p:extLst>
      <p:ext uri="{BB962C8B-B14F-4D97-AF65-F5344CB8AC3E}">
        <p14:creationId xmlns:p14="http://schemas.microsoft.com/office/powerpoint/2010/main" val="76977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reader's experience with you, your organization, and the subject you're writing about shapes the way the reader responds to this new message. Some­one who thinks well of you and your organization will be prepared to receive your message favorably; someone who thinks poorly of you and the organiza­tion will be quick to find fault with what you say and the way you say it.</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28</a:t>
            </a:fld>
            <a:endParaRPr lang="en-US"/>
          </a:p>
        </p:txBody>
      </p:sp>
    </p:spTree>
    <p:extLst>
      <p:ext uri="{BB962C8B-B14F-4D97-AF65-F5344CB8AC3E}">
        <p14:creationId xmlns:p14="http://schemas.microsoft.com/office/powerpoint/2010/main" val="334587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29</a:t>
            </a:fld>
            <a:endParaRPr lang="en-US"/>
          </a:p>
        </p:txBody>
      </p:sp>
    </p:spTree>
    <p:extLst>
      <p:ext uri="{BB962C8B-B14F-4D97-AF65-F5344CB8AC3E}">
        <p14:creationId xmlns:p14="http://schemas.microsoft.com/office/powerpoint/2010/main" val="146817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easy to overestimate the knowledge an audience has. People outside your own immediate unit may not really know what it is you do. Even people who once worked in your unit may have forgotten specific details now that their daily work is in management. People outside your organization won't know how your organization does things.</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30</a:t>
            </a:fld>
            <a:endParaRPr lang="en-US"/>
          </a:p>
        </p:txBody>
      </p:sp>
    </p:spTree>
    <p:extLst>
      <p:ext uri="{BB962C8B-B14F-4D97-AF65-F5344CB8AC3E}">
        <p14:creationId xmlns:p14="http://schemas.microsoft.com/office/powerpoint/2010/main" val="18449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easy to overestimate the knowledge an audience has. People outside your own immediate unit may not really know what it is you do. Even people who once worked in your unit may have forgotten specific details now that their daily work is in management. People outside your organization won't know how your organization does things.</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31</a:t>
            </a:fld>
            <a:endParaRPr lang="en-US"/>
          </a:p>
        </p:txBody>
      </p:sp>
    </p:spTree>
    <p:extLst>
      <p:ext uri="{BB962C8B-B14F-4D97-AF65-F5344CB8AC3E}">
        <p14:creationId xmlns:p14="http://schemas.microsoft.com/office/powerpoint/2010/main" val="240332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easy to overestimate the knowledge an audience has. People outside your own immediate unit may not really know what it is you do. Even people who once worked in your unit may have forgotten specific details now that their daily work is in management. People outside your organization won't know how your organization does things.</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32</a:t>
            </a:fld>
            <a:endParaRPr lang="en-US"/>
          </a:p>
        </p:txBody>
      </p:sp>
    </p:spTree>
    <p:extLst>
      <p:ext uri="{BB962C8B-B14F-4D97-AF65-F5344CB8AC3E}">
        <p14:creationId xmlns:p14="http://schemas.microsoft.com/office/powerpoint/2010/main" val="361141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33</a:t>
            </a:fld>
            <a:endParaRPr lang="en-US"/>
          </a:p>
        </p:txBody>
      </p:sp>
    </p:spTree>
    <p:extLst>
      <p:ext uri="{BB962C8B-B14F-4D97-AF65-F5344CB8AC3E}">
        <p14:creationId xmlns:p14="http://schemas.microsoft.com/office/powerpoint/2010/main" val="57047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Readers who have already made up their minds are highly resistant to change.</a:t>
            </a:r>
          </a:p>
        </p:txBody>
      </p:sp>
      <p:sp>
        <p:nvSpPr>
          <p:cNvPr id="4" name="Slide Number Placeholder 3"/>
          <p:cNvSpPr>
            <a:spLocks noGrp="1"/>
          </p:cNvSpPr>
          <p:nvPr>
            <p:ph type="sldNum" sz="quarter" idx="10"/>
          </p:nvPr>
        </p:nvSpPr>
        <p:spPr/>
        <p:txBody>
          <a:bodyPr/>
          <a:lstStyle/>
          <a:p>
            <a:fld id="{D8D1F2A8-24F0-4EA2-A274-2FD325F5A9BF}" type="slidenum">
              <a:rPr lang="en-US" smtClean="0"/>
              <a:t>34</a:t>
            </a:fld>
            <a:endParaRPr lang="en-US"/>
          </a:p>
        </p:txBody>
      </p:sp>
    </p:spTree>
    <p:extLst>
      <p:ext uri="{BB962C8B-B14F-4D97-AF65-F5344CB8AC3E}">
        <p14:creationId xmlns:p14="http://schemas.microsoft.com/office/powerpoint/2010/main" val="2981207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Readers who have already made up their minds are highly resistant to change.</a:t>
            </a:r>
          </a:p>
        </p:txBody>
      </p:sp>
      <p:sp>
        <p:nvSpPr>
          <p:cNvPr id="4" name="Slide Number Placeholder 3"/>
          <p:cNvSpPr>
            <a:spLocks noGrp="1"/>
          </p:cNvSpPr>
          <p:nvPr>
            <p:ph type="sldNum" sz="quarter" idx="10"/>
          </p:nvPr>
        </p:nvSpPr>
        <p:spPr/>
        <p:txBody>
          <a:bodyPr/>
          <a:lstStyle/>
          <a:p>
            <a:fld id="{D8D1F2A8-24F0-4EA2-A274-2FD325F5A9BF}" type="slidenum">
              <a:rPr lang="en-US" smtClean="0"/>
              <a:t>35</a:t>
            </a:fld>
            <a:endParaRPr lang="en-US"/>
          </a:p>
        </p:txBody>
      </p:sp>
    </p:spTree>
    <p:extLst>
      <p:ext uri="{BB962C8B-B14F-4D97-AF65-F5344CB8AC3E}">
        <p14:creationId xmlns:p14="http://schemas.microsoft.com/office/powerpoint/2010/main" val="283197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36</a:t>
            </a:fld>
            <a:endParaRPr lang="en-US"/>
          </a:p>
        </p:txBody>
      </p:sp>
    </p:spTree>
    <p:extLst>
      <p:ext uri="{BB962C8B-B14F-4D97-AF65-F5344CB8AC3E}">
        <p14:creationId xmlns:p14="http://schemas.microsoft.com/office/powerpoint/2010/main" val="254960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Benefits help persuade the reader that your ideas are good ones. Make the most of the good points inherent(natural) in the message you want to convey.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37</a:t>
            </a:fld>
            <a:endParaRPr lang="en-US"/>
          </a:p>
        </p:txBody>
      </p:sp>
    </p:spTree>
    <p:extLst>
      <p:ext uri="{BB962C8B-B14F-4D97-AF65-F5344CB8AC3E}">
        <p14:creationId xmlns:p14="http://schemas.microsoft.com/office/powerpoint/2010/main" val="55583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MBTI</a:t>
            </a:r>
            <a:r>
              <a:rPr lang="en-US" baseline="0" dirty="0"/>
              <a:t> Test: http://www.humanmetrics.com/cgi-win/jtypes2.asp</a:t>
            </a:r>
          </a:p>
          <a:p>
            <a:r>
              <a:rPr lang="en-US" dirty="0"/>
              <a:t>16 Personalities: https://www.16personalities.com/</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9</a:t>
            </a:fld>
            <a:endParaRPr lang="en-US"/>
          </a:p>
        </p:txBody>
      </p:sp>
    </p:spTree>
    <p:extLst>
      <p:ext uri="{BB962C8B-B14F-4D97-AF65-F5344CB8AC3E}">
        <p14:creationId xmlns:p14="http://schemas.microsoft.com/office/powerpoint/2010/main" val="3212550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Benefits help persuade the reader that your ideas are good ones. Make the most of the good points inherent(natural) in the message you want to convey.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38</a:t>
            </a:fld>
            <a:endParaRPr lang="en-US"/>
          </a:p>
        </p:txBody>
      </p:sp>
    </p:spTree>
    <p:extLst>
      <p:ext uri="{BB962C8B-B14F-4D97-AF65-F5344CB8AC3E}">
        <p14:creationId xmlns:p14="http://schemas.microsoft.com/office/powerpoint/2010/main" val="409846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39</a:t>
            </a:fld>
            <a:endParaRPr lang="en-US"/>
          </a:p>
        </p:txBody>
      </p:sp>
    </p:spTree>
    <p:extLst>
      <p:ext uri="{BB962C8B-B14F-4D97-AF65-F5344CB8AC3E}">
        <p14:creationId xmlns:p14="http://schemas.microsoft.com/office/powerpoint/2010/main" val="106096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writers adapt their style to suit the reader's preferences. A reader who sees contractions as too informal needs a different style from one who sees tra­ditional business writing as too stuffy</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40</a:t>
            </a:fld>
            <a:endParaRPr lang="en-US"/>
          </a:p>
        </p:txBody>
      </p:sp>
    </p:spTree>
    <p:extLst>
      <p:ext uri="{BB962C8B-B14F-4D97-AF65-F5344CB8AC3E}">
        <p14:creationId xmlns:p14="http://schemas.microsoft.com/office/powerpoint/2010/main" val="377497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writers adapt their style to suit the reader's preferences. A reader who sees contractions as too informal needs a different style from one who sees tra­ditional business writing as too stuffy</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41</a:t>
            </a:fld>
            <a:endParaRPr lang="en-US"/>
          </a:p>
        </p:txBody>
      </p:sp>
    </p:spTree>
    <p:extLst>
      <p:ext uri="{BB962C8B-B14F-4D97-AF65-F5344CB8AC3E}">
        <p14:creationId xmlns:p14="http://schemas.microsoft.com/office/powerpoint/2010/main" val="399474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A message that does not give the reader the amount of or kind of detail he or she wants may fail. When you know your readers, ask them how much detail they want.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Individual personality or cultural background may lead a reader to prefer a particular kind of structure. You'll be more effective if you use the structure and organization your reader prefers.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D1F2A8-24F0-4EA2-A274-2FD325F5A9BF}" type="slidenum">
              <a:rPr lang="en-US" smtClean="0"/>
              <a:t>42</a:t>
            </a:fld>
            <a:endParaRPr lang="en-US"/>
          </a:p>
        </p:txBody>
      </p:sp>
    </p:spTree>
    <p:extLst>
      <p:ext uri="{BB962C8B-B14F-4D97-AF65-F5344CB8AC3E}">
        <p14:creationId xmlns:p14="http://schemas.microsoft.com/office/powerpoint/2010/main" val="12296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document that meets the reader's expectations about length, number of visuals, and footnote format is more likely to succeed.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D1F2A8-24F0-4EA2-A274-2FD325F5A9BF}" type="slidenum">
              <a:rPr lang="en-US" smtClean="0"/>
              <a:t>43</a:t>
            </a:fld>
            <a:endParaRPr lang="en-US"/>
          </a:p>
        </p:txBody>
      </p:sp>
    </p:spTree>
    <p:extLst>
      <p:ext uri="{BB962C8B-B14F-4D97-AF65-F5344CB8AC3E}">
        <p14:creationId xmlns:p14="http://schemas.microsoft.com/office/powerpoint/2010/main" val="3612851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44</a:t>
            </a:fld>
            <a:endParaRPr lang="en-US"/>
          </a:p>
        </p:txBody>
      </p:sp>
    </p:spTree>
    <p:extLst>
      <p:ext uri="{BB962C8B-B14F-4D97-AF65-F5344CB8AC3E}">
        <p14:creationId xmlns:p14="http://schemas.microsoft.com/office/powerpoint/2010/main" val="207280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Reading a document in a quiet office calls for no special care. But suppose the reader will be reading your message on the train commuting home or on a </a:t>
            </a:r>
            <a:r>
              <a:rPr lang="en-US" sz="1200" kern="1200" dirty="0" err="1">
                <a:solidFill>
                  <a:schemeClr val="tx1"/>
                </a:solidFill>
                <a:effectLst/>
                <a:latin typeface="+mn-lt"/>
                <a:ea typeface="+mn-ea"/>
                <a:cs typeface="+mn-cs"/>
              </a:rPr>
              <a:t>lad¬der</a:t>
            </a:r>
            <a:r>
              <a:rPr lang="en-US" sz="1200" kern="1200" dirty="0">
                <a:solidFill>
                  <a:schemeClr val="tx1"/>
                </a:solidFill>
                <a:effectLst/>
                <a:latin typeface="+mn-lt"/>
                <a:ea typeface="+mn-ea"/>
                <a:cs typeface="+mn-cs"/>
              </a:rPr>
              <a:t> as he or she attempts to follow instructions. Then the physical preparation of the document can make it easier or harder to use.</a:t>
            </a:r>
          </a:p>
        </p:txBody>
      </p:sp>
      <p:sp>
        <p:nvSpPr>
          <p:cNvPr id="4" name="Slide Number Placeholder 3"/>
          <p:cNvSpPr>
            <a:spLocks noGrp="1"/>
          </p:cNvSpPr>
          <p:nvPr>
            <p:ph type="sldNum" sz="quarter" idx="10"/>
          </p:nvPr>
        </p:nvSpPr>
        <p:spPr/>
        <p:txBody>
          <a:bodyPr/>
          <a:lstStyle/>
          <a:p>
            <a:fld id="{D8D1F2A8-24F0-4EA2-A274-2FD325F5A9BF}" type="slidenum">
              <a:rPr lang="en-US" smtClean="0"/>
              <a:t>45</a:t>
            </a:fld>
            <a:endParaRPr lang="en-US"/>
          </a:p>
        </p:txBody>
      </p:sp>
    </p:spTree>
    <p:extLst>
      <p:ext uri="{BB962C8B-B14F-4D97-AF65-F5344CB8AC3E}">
        <p14:creationId xmlns:p14="http://schemas.microsoft.com/office/powerpoint/2010/main" val="3851211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how your audience will use the document will enable you to choose the best pattern of organization and the best level of detail. </a:t>
            </a:r>
          </a:p>
        </p:txBody>
      </p:sp>
      <p:sp>
        <p:nvSpPr>
          <p:cNvPr id="4" name="Slide Number Placeholder 3"/>
          <p:cNvSpPr>
            <a:spLocks noGrp="1"/>
          </p:cNvSpPr>
          <p:nvPr>
            <p:ph type="sldNum" sz="quarter" idx="10"/>
          </p:nvPr>
        </p:nvSpPr>
        <p:spPr/>
        <p:txBody>
          <a:bodyPr/>
          <a:lstStyle/>
          <a:p>
            <a:fld id="{D8D1F2A8-24F0-4EA2-A274-2FD325F5A9BF}" type="slidenum">
              <a:rPr lang="en-US" smtClean="0"/>
              <a:t>46</a:t>
            </a:fld>
            <a:endParaRPr lang="en-US"/>
          </a:p>
        </p:txBody>
      </p:sp>
    </p:spTree>
    <p:extLst>
      <p:ext uri="{BB962C8B-B14F-4D97-AF65-F5344CB8AC3E}">
        <p14:creationId xmlns:p14="http://schemas.microsoft.com/office/powerpoint/2010/main" val="3696704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D1F2A8-24F0-4EA2-A274-2FD325F5A9BF}" type="slidenum">
              <a:rPr lang="en-US" smtClean="0"/>
              <a:t>47</a:t>
            </a:fld>
            <a:endParaRPr lang="en-US"/>
          </a:p>
        </p:txBody>
      </p:sp>
    </p:spTree>
    <p:extLst>
      <p:ext uri="{BB962C8B-B14F-4D97-AF65-F5344CB8AC3E}">
        <p14:creationId xmlns:p14="http://schemas.microsoft.com/office/powerpoint/2010/main" val="403067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MBTI</a:t>
            </a:r>
            <a:r>
              <a:rPr lang="en-US" baseline="0" dirty="0"/>
              <a:t> Test: http://www.humanmetrics.com/cgi-win/jtypes2.asp</a:t>
            </a:r>
          </a:p>
          <a:p>
            <a:r>
              <a:rPr lang="en-US" dirty="0"/>
              <a:t>16 Personalities: https://www.16personalities.com/</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10</a:t>
            </a:fld>
            <a:endParaRPr lang="en-US"/>
          </a:p>
        </p:txBody>
      </p:sp>
    </p:spTree>
    <p:extLst>
      <p:ext uri="{BB962C8B-B14F-4D97-AF65-F5344CB8AC3E}">
        <p14:creationId xmlns:p14="http://schemas.microsoft.com/office/powerpoint/2010/main" val="274735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D1F2A8-24F0-4EA2-A274-2FD325F5A9BF}" type="slidenum">
              <a:rPr lang="en-US" smtClean="0"/>
              <a:t>48</a:t>
            </a:fld>
            <a:endParaRPr lang="en-US"/>
          </a:p>
        </p:txBody>
      </p:sp>
    </p:spTree>
    <p:extLst>
      <p:ext uri="{BB962C8B-B14F-4D97-AF65-F5344CB8AC3E}">
        <p14:creationId xmlns:p14="http://schemas.microsoft.com/office/powerpoint/2010/main" val="81064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MBTI</a:t>
            </a:r>
            <a:r>
              <a:rPr lang="en-US" baseline="0" dirty="0"/>
              <a:t> Test: http://www.humanmetrics.com/cgi-win/jtypes2.asp</a:t>
            </a:r>
          </a:p>
          <a:p>
            <a:r>
              <a:rPr lang="en-US" dirty="0"/>
              <a:t>16 Personalities: https://www.16personalities.com/</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11</a:t>
            </a:fld>
            <a:endParaRPr lang="en-US"/>
          </a:p>
        </p:txBody>
      </p:sp>
    </p:spTree>
    <p:extLst>
      <p:ext uri="{BB962C8B-B14F-4D97-AF65-F5344CB8AC3E}">
        <p14:creationId xmlns:p14="http://schemas.microsoft.com/office/powerpoint/2010/main" val="387743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8D1F2A8-24F0-4EA2-A274-2FD325F5A9BF}" type="slidenum">
              <a:rPr lang="en-US" smtClean="0"/>
              <a:t>13</a:t>
            </a:fld>
            <a:endParaRPr lang="en-US"/>
          </a:p>
        </p:txBody>
      </p:sp>
    </p:spTree>
    <p:extLst>
      <p:ext uri="{BB962C8B-B14F-4D97-AF65-F5344CB8AC3E}">
        <p14:creationId xmlns:p14="http://schemas.microsoft.com/office/powerpoint/2010/main" val="281250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your degree is from is not as important as how much you know about accounting, or whatever subject you are communicating</a:t>
            </a:r>
          </a:p>
          <a:p>
            <a:r>
              <a:rPr lang="en-US" dirty="0"/>
              <a:t>Age accommodations for</a:t>
            </a:r>
            <a:r>
              <a:rPr lang="en-US" baseline="0" dirty="0"/>
              <a:t> baby boomers: talk and get to the point, font size on labels</a:t>
            </a:r>
          </a:p>
          <a:p>
            <a:pPr marL="171450" indent="-171450">
              <a:buFontTx/>
              <a:buChar char="-"/>
            </a:pPr>
            <a:r>
              <a:rPr lang="en-US" baseline="0" dirty="0"/>
              <a:t>ADT “companion services” instead of medical alert</a:t>
            </a:r>
          </a:p>
          <a:p>
            <a:pPr marL="171450" indent="-171450">
              <a:buFontTx/>
              <a:buChar char="-"/>
            </a:pPr>
            <a:r>
              <a:rPr lang="en-US" baseline="0" dirty="0"/>
              <a:t>“belay” bars instead of “grab” bars</a:t>
            </a:r>
          </a:p>
          <a:p>
            <a:pPr marL="0" indent="0">
              <a:buFontTx/>
              <a:buNone/>
            </a:pPr>
            <a:r>
              <a:rPr lang="en-US" baseline="0" dirty="0"/>
              <a:t>- Kimberly </a:t>
            </a:r>
            <a:r>
              <a:rPr lang="en-US" baseline="0" dirty="0" err="1"/>
              <a:t>clark</a:t>
            </a:r>
            <a:r>
              <a:rPr lang="en-US" baseline="0" dirty="0"/>
              <a:t> and </a:t>
            </a:r>
            <a:r>
              <a:rPr lang="en-US" baseline="0" dirty="0" err="1"/>
              <a:t>Dependsd</a:t>
            </a:r>
            <a:endParaRPr lang="en-US" baseline="0" dirty="0"/>
          </a:p>
        </p:txBody>
      </p:sp>
      <p:sp>
        <p:nvSpPr>
          <p:cNvPr id="4" name="Slide Number Placeholder 3"/>
          <p:cNvSpPr>
            <a:spLocks noGrp="1"/>
          </p:cNvSpPr>
          <p:nvPr>
            <p:ph type="sldNum" sz="quarter" idx="10"/>
          </p:nvPr>
        </p:nvSpPr>
        <p:spPr/>
        <p:txBody>
          <a:bodyPr/>
          <a:lstStyle/>
          <a:p>
            <a:fld id="{D8D1F2A8-24F0-4EA2-A274-2FD325F5A9BF}" type="slidenum">
              <a:rPr lang="en-US" smtClean="0"/>
              <a:t>14</a:t>
            </a:fld>
            <a:endParaRPr lang="en-US"/>
          </a:p>
        </p:txBody>
      </p:sp>
    </p:spTree>
    <p:extLst>
      <p:ext uri="{BB962C8B-B14F-4D97-AF65-F5344CB8AC3E}">
        <p14:creationId xmlns:p14="http://schemas.microsoft.com/office/powerpoint/2010/main" val="285973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and Peele</a:t>
            </a:r>
            <a:r>
              <a:rPr lang="en-US" baseline="0" dirty="0"/>
              <a:t> Text Confusion: </a:t>
            </a:r>
            <a:r>
              <a:rPr lang="en-US" dirty="0"/>
              <a:t>https://www.youtube.com/watch?v=naleynXS7yo&amp;t=104s</a:t>
            </a:r>
          </a:p>
        </p:txBody>
      </p:sp>
      <p:sp>
        <p:nvSpPr>
          <p:cNvPr id="4" name="Slide Number Placeholder 3"/>
          <p:cNvSpPr>
            <a:spLocks noGrp="1"/>
          </p:cNvSpPr>
          <p:nvPr>
            <p:ph type="sldNum" sz="quarter" idx="10"/>
          </p:nvPr>
        </p:nvSpPr>
        <p:spPr/>
        <p:txBody>
          <a:bodyPr/>
          <a:lstStyle/>
          <a:p>
            <a:fld id="{D8D1F2A8-24F0-4EA2-A274-2FD325F5A9BF}" type="slidenum">
              <a:rPr lang="en-US" smtClean="0"/>
              <a:t>22</a:t>
            </a:fld>
            <a:endParaRPr lang="en-US"/>
          </a:p>
        </p:txBody>
      </p:sp>
    </p:spTree>
    <p:extLst>
      <p:ext uri="{BB962C8B-B14F-4D97-AF65-F5344CB8AC3E}">
        <p14:creationId xmlns:p14="http://schemas.microsoft.com/office/powerpoint/2010/main" val="54990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r>
              <a:rPr lang="en-US" sz="1200" kern="1200" dirty="0" smtClean="0">
                <a:solidFill>
                  <a:schemeClr val="tx1"/>
                </a:solidFill>
                <a:effectLst/>
                <a:latin typeface="+mn-lt"/>
                <a:ea typeface="+mn-ea"/>
                <a:cs typeface="+mn-cs"/>
              </a:rPr>
              <a:t>.</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Situation 1: PR crisis</a:t>
            </a:r>
          </a:p>
          <a:p>
            <a:r>
              <a:rPr lang="tr-TR" sz="1200" kern="1200" dirty="0" smtClean="0">
                <a:solidFill>
                  <a:schemeClr val="tx1"/>
                </a:solidFill>
                <a:effectLst/>
                <a:latin typeface="+mn-lt"/>
                <a:ea typeface="+mn-ea"/>
                <a:cs typeface="+mn-cs"/>
              </a:rPr>
              <a:t>Situation 2: Turkish air promotion</a:t>
            </a:r>
          </a:p>
          <a:p>
            <a:r>
              <a:rPr lang="tr-TR" sz="1200" kern="1200" dirty="0" smtClean="0">
                <a:solidFill>
                  <a:schemeClr val="tx1"/>
                </a:solidFill>
                <a:effectLst/>
                <a:latin typeface="+mn-lt"/>
                <a:ea typeface="+mn-ea"/>
                <a:cs typeface="+mn-cs"/>
              </a:rPr>
              <a:t>Situation 3: Installing IoT and sensors in inventory</a:t>
            </a:r>
            <a:r>
              <a:rPr lang="tr-TR" sz="1200" kern="1200" baseline="0" dirty="0" smtClean="0">
                <a:solidFill>
                  <a:schemeClr val="tx1"/>
                </a:solidFill>
                <a:effectLst/>
                <a:latin typeface="+mn-lt"/>
                <a:ea typeface="+mn-ea"/>
                <a:cs typeface="+mn-cs"/>
              </a:rPr>
              <a:t> and trucks</a:t>
            </a:r>
          </a:p>
          <a:p>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26</a:t>
            </a:fld>
            <a:endParaRPr lang="en-US"/>
          </a:p>
        </p:txBody>
      </p:sp>
    </p:spTree>
    <p:extLst>
      <p:ext uri="{BB962C8B-B14F-4D97-AF65-F5344CB8AC3E}">
        <p14:creationId xmlns:p14="http://schemas.microsoft.com/office/powerpoint/2010/main" val="282401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Readers will read and act on messages they see as important to their own careers; they may ignore messages that seem unimportant to them.</a:t>
            </a:r>
            <a:endParaRPr lang="en-US" dirty="0"/>
          </a:p>
        </p:txBody>
      </p:sp>
      <p:sp>
        <p:nvSpPr>
          <p:cNvPr id="4" name="Slide Number Placeholder 3"/>
          <p:cNvSpPr>
            <a:spLocks noGrp="1"/>
          </p:cNvSpPr>
          <p:nvPr>
            <p:ph type="sldNum" sz="quarter" idx="10"/>
          </p:nvPr>
        </p:nvSpPr>
        <p:spPr/>
        <p:txBody>
          <a:bodyPr/>
          <a:lstStyle/>
          <a:p>
            <a:fld id="{D8D1F2A8-24F0-4EA2-A274-2FD325F5A9BF}" type="slidenum">
              <a:rPr lang="en-US" smtClean="0"/>
              <a:t>27</a:t>
            </a:fld>
            <a:endParaRPr lang="en-US"/>
          </a:p>
        </p:txBody>
      </p:sp>
    </p:spTree>
    <p:extLst>
      <p:ext uri="{BB962C8B-B14F-4D97-AF65-F5344CB8AC3E}">
        <p14:creationId xmlns:p14="http://schemas.microsoft.com/office/powerpoint/2010/main" val="126035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0777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942346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576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79001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41119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460378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74298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31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8DAC0-64C8-4D0C-B769-05BFCF733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AC39A56-0BD9-4874-B786-B1A001ADF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FE8C001-21AA-488E-9A5F-104E91EB973F}"/>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6EB9DFAF-AB2A-4922-8902-72D3DAD5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C9895E9-F57E-4458-BC3F-45B2E91E0327}"/>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3023747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BF1CAB-1A53-4142-BAA3-FA134886A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95C616-250C-4909-8D48-9FB6DCB4A7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C38CA9-42B0-4E81-A4B8-23BF455BA73D}"/>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2FFDDC45-AFB5-4BA4-9687-96585C4CF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A5F40E0-C058-4345-A67E-40E24C8176EE}"/>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195311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E830DB-9254-4033-B66B-478A63BB54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922D5A5-1C49-441F-94B2-C28844BA4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DED2C3C-B15B-4A2D-9767-34321C13E9D0}"/>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A9CE6DBC-D27D-4E96-97CE-B33DF49B6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DA1812-EFCC-4796-9C83-CA5740CE60CC}"/>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39832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692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6B7629-71AF-4045-B48F-4C10891FA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2A927A-2B95-4F80-830F-C095772C6B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6B9E3E5-4C24-4AE7-AD3F-265CA34F4C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14F5D3-F7BC-430A-806F-C335BDDA0BB0}"/>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6" name="Footer Placeholder 5">
            <a:extLst>
              <a:ext uri="{FF2B5EF4-FFF2-40B4-BE49-F238E27FC236}">
                <a16:creationId xmlns="" xmlns:a16="http://schemas.microsoft.com/office/drawing/2014/main" id="{9842205F-5557-4A13-BFFA-3EA893D05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E8B181-02CD-46CB-8375-B10E0590F3B7}"/>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75097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E48C7-D518-4865-BE36-8F62D28D8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5185700-123B-4333-8343-7DF638E0C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B995AD4-BE10-4FC6-93F9-9B8A8643E7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17AE88-825C-4D3E-8FCB-E2330361B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C2F6A58-0186-46B9-8005-084D3ACEC3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28BF2E6-449A-4BCE-8ABA-E8EFF7485BC7}"/>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8" name="Footer Placeholder 7">
            <a:extLst>
              <a:ext uri="{FF2B5EF4-FFF2-40B4-BE49-F238E27FC236}">
                <a16:creationId xmlns="" xmlns:a16="http://schemas.microsoft.com/office/drawing/2014/main" id="{EB44B5E1-FAA9-4350-B5F6-28DC26A94B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92AA7BD-9947-4E62-B799-D41CB12386C1}"/>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763464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A80048-0655-40D5-8211-76DF359B3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ACE8C69-B39C-44E9-BACA-D7379365F481}"/>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4" name="Footer Placeholder 3">
            <a:extLst>
              <a:ext uri="{FF2B5EF4-FFF2-40B4-BE49-F238E27FC236}">
                <a16:creationId xmlns="" xmlns:a16="http://schemas.microsoft.com/office/drawing/2014/main" id="{D2EE9978-C7D0-4867-9D7A-6C3468373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C376E16-D718-41A2-9255-828B984BA0A3}"/>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28027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37444A-6A49-4DCC-8712-80B4656ACB57}"/>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3" name="Footer Placeholder 2">
            <a:extLst>
              <a:ext uri="{FF2B5EF4-FFF2-40B4-BE49-F238E27FC236}">
                <a16:creationId xmlns="" xmlns:a16="http://schemas.microsoft.com/office/drawing/2014/main" id="{CF513339-6AD7-46FF-B262-83C53106CC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9B76E1A-F1A7-432C-998B-367B590BF0B6}"/>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4001849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84385C-D552-41EE-82D3-0EABD4CBC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7310185-0C1F-4A33-9353-429286B82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7C321E6-648B-40E1-BB45-F24E5BCF6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5EA2624-378F-4C56-9360-293B11963791}"/>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6" name="Footer Placeholder 5">
            <a:extLst>
              <a:ext uri="{FF2B5EF4-FFF2-40B4-BE49-F238E27FC236}">
                <a16:creationId xmlns="" xmlns:a16="http://schemas.microsoft.com/office/drawing/2014/main" id="{C3FD4A30-9146-4D3F-B94E-1586DE466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003B271-AC3E-49A9-8F1A-5B3446D9710C}"/>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2893197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7F30D-F144-44FD-9CDB-3FA42CECB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14FFDB9-3D74-4005-92D6-CC257F9B8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929C947-A82B-40F6-BF50-466A3F1F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509F14C-DC98-492F-8DE5-F7CC4DF330B7}"/>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6" name="Footer Placeholder 5">
            <a:extLst>
              <a:ext uri="{FF2B5EF4-FFF2-40B4-BE49-F238E27FC236}">
                <a16:creationId xmlns="" xmlns:a16="http://schemas.microsoft.com/office/drawing/2014/main" id="{2A42ECB3-D159-4518-AB3A-C5DBA485B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7888DB-D649-4838-8E7C-0A7CB2671FDB}"/>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76836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1F717-6536-4B5F-9C5A-A98444B41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F41AB0E-6E7D-4D5D-A36E-B355837DC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BE29062-B142-4A75-86BB-58F633148E7F}"/>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CCB87582-BC79-441B-BE54-1083F6E0E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6511BD3-C659-4E4C-8E41-F4F1824E09C2}"/>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1091819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879B4D5-75E8-4D24-B8EA-3F6D37E796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D18673C-4657-4AC4-B3AF-2551463366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E5508D-0DC2-41FC-9A95-038BBF6A7201}"/>
              </a:ext>
            </a:extLst>
          </p:cNvPr>
          <p:cNvSpPr>
            <a:spLocks noGrp="1"/>
          </p:cNvSpPr>
          <p:nvPr>
            <p:ph type="dt" sz="half" idx="10"/>
          </p:nvPr>
        </p:nvSpPr>
        <p:spPr/>
        <p:txBody>
          <a:body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BF8FF935-2E9F-4C5C-9ABB-0DDCDCA79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95708E8-5006-4489-B171-0ED2848AA282}"/>
              </a:ext>
            </a:extLst>
          </p:cNvPr>
          <p:cNvSpPr>
            <a:spLocks noGrp="1"/>
          </p:cNvSpPr>
          <p:nvPr>
            <p:ph type="sldNum" sz="quarter" idx="12"/>
          </p:nvPr>
        </p:nvSpPr>
        <p:spPr/>
        <p:txBody>
          <a:bodyPr/>
          <a:lstStyle/>
          <a:p>
            <a:fld id="{8ADD0DA9-8692-43C8-9BF7-B88E75E10149}" type="slidenum">
              <a:rPr lang="en-US" smtClean="0"/>
              <a:t>‹#›</a:t>
            </a:fld>
            <a:endParaRPr lang="en-US"/>
          </a:p>
        </p:txBody>
      </p:sp>
    </p:spTree>
    <p:extLst>
      <p:ext uri="{BB962C8B-B14F-4D97-AF65-F5344CB8AC3E}">
        <p14:creationId xmlns:p14="http://schemas.microsoft.com/office/powerpoint/2010/main" val="95232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212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6511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0093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7055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5580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1256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193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1">
              <a:rPr lang="en-US" smtClean="0"/>
              <a:t>2/18/2020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197734893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09485F3-A5CF-4E41-9784-22A4619F9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A45264F-4E0E-4BA3-87CB-85D3CECA2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2626B2-B73E-409D-80A6-76AB839AB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D3C7-F9B2-41D3-ACA5-73B85584EC0F}" type="datetimeFigureOut">
              <a:rPr lang="en-US" smtClean="0"/>
              <a:t>2/18/2020</a:t>
            </a:fld>
            <a:endParaRPr lang="en-US"/>
          </a:p>
        </p:txBody>
      </p:sp>
      <p:sp>
        <p:nvSpPr>
          <p:cNvPr id="5" name="Footer Placeholder 4">
            <a:extLst>
              <a:ext uri="{FF2B5EF4-FFF2-40B4-BE49-F238E27FC236}">
                <a16:creationId xmlns="" xmlns:a16="http://schemas.microsoft.com/office/drawing/2014/main" id="{03A49210-C8D2-4948-B531-28B7C5F97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EDB6DC9-EC5F-4EB9-8585-94D42D1E1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D0DA9-8692-43C8-9BF7-B88E75E10149}" type="slidenum">
              <a:rPr lang="en-US" smtClean="0"/>
              <a:t>‹#›</a:t>
            </a:fld>
            <a:endParaRPr lang="en-US"/>
          </a:p>
        </p:txBody>
      </p:sp>
    </p:spTree>
    <p:extLst>
      <p:ext uri="{BB962C8B-B14F-4D97-AF65-F5344CB8AC3E}">
        <p14:creationId xmlns:p14="http://schemas.microsoft.com/office/powerpoint/2010/main" val="129378696"/>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jobs.netflix.com/culture"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forbes.com/sites/stephaniedenning/2018/10/26/the-netflix-pressure-cooker-a-culture-that-drives-performance/#20ddb36d151a" TargetMode="External"/><Relationship Id="rId4" Type="http://schemas.openxmlformats.org/officeDocument/2006/relationships/hyperlink" Target="https://www.youtube.com/watch?v=2fuOs6nJSj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zRwMIcPDMQ4" TargetMode="External"/><Relationship Id="rId2" Type="http://schemas.openxmlformats.org/officeDocument/2006/relationships/hyperlink" Target="http://freakonomics.com/podcast/indra-nooyi/" TargetMode="External"/><Relationship Id="rId1" Type="http://schemas.openxmlformats.org/officeDocument/2006/relationships/slideLayout" Target="../slideLayouts/slideLayout2.xml"/><Relationship Id="rId4" Type="http://schemas.openxmlformats.org/officeDocument/2006/relationships/hyperlink" Target="https://www.youtube.com/watch?v=Fe35WtvyBVc"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t is the mark of an educated mind to be able to entertain a thought without accepting it. - Aristotle"/>
          <p:cNvPicPr>
            <a:picLocks noChangeAspect="1" noChangeArrowheads="1"/>
          </p:cNvPicPr>
          <p:nvPr/>
        </p:nvPicPr>
        <p:blipFill rotWithShape="1">
          <a:blip r:embed="rId2">
            <a:extLst>
              <a:ext uri="{28A0092B-C50C-407E-A947-70E740481C1C}">
                <a14:useLocalDpi xmlns:a14="http://schemas.microsoft.com/office/drawing/2010/main" val="0"/>
              </a:ext>
            </a:extLst>
          </a:blip>
          <a:srcRect l="3440" r="3780" b="10961"/>
          <a:stretch/>
        </p:blipFill>
        <p:spPr bwMode="auto">
          <a:xfrm>
            <a:off x="-369128" y="0"/>
            <a:ext cx="128579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61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88" y="160149"/>
            <a:ext cx="8596668" cy="1320800"/>
          </a:xfrm>
        </p:spPr>
        <p:txBody>
          <a:bodyPr/>
          <a:lstStyle/>
          <a:p>
            <a:r>
              <a:rPr lang="en-US" dirty="0"/>
              <a:t>Ways to Analyze your Audience</a:t>
            </a:r>
          </a:p>
        </p:txBody>
      </p:sp>
      <p:sp>
        <p:nvSpPr>
          <p:cNvPr id="3" name="Content Placeholder 2"/>
          <p:cNvSpPr>
            <a:spLocks noGrp="1"/>
          </p:cNvSpPr>
          <p:nvPr>
            <p:ph idx="1"/>
          </p:nvPr>
        </p:nvSpPr>
        <p:spPr>
          <a:xfrm>
            <a:off x="0" y="820548"/>
            <a:ext cx="10290875" cy="5905715"/>
          </a:xfrm>
        </p:spPr>
        <p:txBody>
          <a:bodyPr>
            <a:noAutofit/>
          </a:bodyPr>
          <a:lstStyle/>
          <a:p>
            <a:pPr lvl="0">
              <a:spcBef>
                <a:spcPts val="0"/>
              </a:spcBef>
            </a:pPr>
            <a:r>
              <a:rPr lang="en-US" sz="3200" b="1" dirty="0">
                <a:solidFill>
                  <a:schemeClr val="accent2">
                    <a:lumMod val="75000"/>
                  </a:schemeClr>
                </a:solidFill>
                <a:latin typeface="Comic Sans MS" panose="030F0702030302020204" pitchFamily="66" charset="0"/>
              </a:rPr>
              <a:t>Thinking-Feeling</a:t>
            </a:r>
            <a:r>
              <a:rPr lang="en-US" sz="3200" b="1" dirty="0"/>
              <a:t>: measures the way an individual makes decisions</a:t>
            </a:r>
          </a:p>
          <a:p>
            <a:pPr lvl="1">
              <a:spcBef>
                <a:spcPts val="0"/>
              </a:spcBef>
            </a:pPr>
            <a:r>
              <a:rPr lang="en-US" sz="2800" b="1" dirty="0"/>
              <a:t>Thinking</a:t>
            </a:r>
            <a:r>
              <a:rPr lang="en-US" sz="2800" dirty="0"/>
              <a:t> types use objective logic to reach de­cisions. </a:t>
            </a:r>
          </a:p>
          <a:p>
            <a:pPr lvl="1">
              <a:spcBef>
                <a:spcPts val="0"/>
              </a:spcBef>
            </a:pPr>
            <a:r>
              <a:rPr lang="en-US" sz="2800" b="1" dirty="0"/>
              <a:t>Feeling</a:t>
            </a:r>
            <a:r>
              <a:rPr lang="en-US" sz="2800" dirty="0"/>
              <a:t> make decisions based on the impact to people, considering what is important to them and to others involved</a:t>
            </a:r>
          </a:p>
          <a:p>
            <a:pPr>
              <a:spcBef>
                <a:spcPts val="0"/>
              </a:spcBef>
            </a:pPr>
            <a:endParaRPr lang="en-US" sz="3200" dirty="0"/>
          </a:p>
        </p:txBody>
      </p:sp>
      <p:pic>
        <p:nvPicPr>
          <p:cNvPr id="2050" name="Picture 2" descr="logical think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42102"/>
            <a:ext cx="4019873" cy="3215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eling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784" y="3096090"/>
            <a:ext cx="5636216" cy="376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88" y="160149"/>
            <a:ext cx="8596668" cy="1320800"/>
          </a:xfrm>
        </p:spPr>
        <p:txBody>
          <a:bodyPr/>
          <a:lstStyle/>
          <a:p>
            <a:r>
              <a:rPr lang="en-US" dirty="0"/>
              <a:t>Ways to Analyze your Audience</a:t>
            </a:r>
          </a:p>
        </p:txBody>
      </p:sp>
      <p:sp>
        <p:nvSpPr>
          <p:cNvPr id="3" name="Content Placeholder 2"/>
          <p:cNvSpPr>
            <a:spLocks noGrp="1"/>
          </p:cNvSpPr>
          <p:nvPr>
            <p:ph idx="1"/>
          </p:nvPr>
        </p:nvSpPr>
        <p:spPr>
          <a:xfrm>
            <a:off x="0" y="820548"/>
            <a:ext cx="10290875" cy="5905715"/>
          </a:xfrm>
        </p:spPr>
        <p:txBody>
          <a:bodyPr>
            <a:noAutofit/>
          </a:bodyPr>
          <a:lstStyle/>
          <a:p>
            <a:pPr lvl="0">
              <a:spcBef>
                <a:spcPts val="0"/>
              </a:spcBef>
            </a:pPr>
            <a:r>
              <a:rPr lang="en-US" sz="3200" b="1" dirty="0">
                <a:solidFill>
                  <a:schemeClr val="accent2">
                    <a:lumMod val="75000"/>
                  </a:schemeClr>
                </a:solidFill>
                <a:latin typeface="Comic Sans MS" panose="030F0702030302020204" pitchFamily="66" charset="0"/>
              </a:rPr>
              <a:t>Perceiving-Judging</a:t>
            </a:r>
            <a:r>
              <a:rPr lang="en-US" sz="3200" b="1" dirty="0"/>
              <a:t>: measures how individuals orient themselves to the external world</a:t>
            </a:r>
          </a:p>
          <a:p>
            <a:pPr lvl="1">
              <a:spcBef>
                <a:spcPts val="0"/>
              </a:spcBef>
            </a:pPr>
            <a:r>
              <a:rPr lang="en-US" sz="2800" b="1" dirty="0"/>
              <a:t>Perception</a:t>
            </a:r>
            <a:r>
              <a:rPr lang="en-US" sz="2800" dirty="0"/>
              <a:t> (understanding) prefer to live in a flexible, spontaneous way, enjoying possibilities</a:t>
            </a:r>
          </a:p>
          <a:p>
            <a:pPr lvl="1">
              <a:spcBef>
                <a:spcPts val="0"/>
              </a:spcBef>
            </a:pPr>
            <a:r>
              <a:rPr lang="en-US" sz="2800" b="1" dirty="0"/>
              <a:t>Judging</a:t>
            </a:r>
            <a:r>
              <a:rPr lang="en-US" sz="2800" dirty="0"/>
              <a:t> types like to live in a planned, orderly way, seeking closure. (ending, finishing)</a:t>
            </a:r>
          </a:p>
          <a:p>
            <a:pPr>
              <a:spcBef>
                <a:spcPts val="0"/>
              </a:spcBef>
            </a:pPr>
            <a:endParaRPr lang="en-US" sz="3200" dirty="0"/>
          </a:p>
        </p:txBody>
      </p:sp>
    </p:spTree>
    <p:extLst>
      <p:ext uri="{BB962C8B-B14F-4D97-AF65-F5344CB8AC3E}">
        <p14:creationId xmlns:p14="http://schemas.microsoft.com/office/powerpoint/2010/main" val="20051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p:spPr>
        <p:txBody>
          <a:bodyPr/>
          <a:lstStyle/>
          <a:p>
            <a:r>
              <a:rPr lang="en-US" dirty="0"/>
              <a:t>Ways to Analyze your Audience</a:t>
            </a: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930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0" y="311755"/>
            <a:ext cx="8596668" cy="1320800"/>
          </a:xfrm>
        </p:spPr>
        <p:txBody>
          <a:bodyPr/>
          <a:lstStyle/>
          <a:p>
            <a:r>
              <a:rPr lang="en-US" dirty="0"/>
              <a:t>Ways to Analyze your Audience:</a:t>
            </a:r>
            <a:br>
              <a:rPr lang="en-US" dirty="0"/>
            </a:br>
            <a:r>
              <a:rPr lang="en-US" dirty="0"/>
              <a:t>Groups</a:t>
            </a:r>
          </a:p>
        </p:txBody>
      </p:sp>
      <p:sp>
        <p:nvSpPr>
          <p:cNvPr id="3" name="Content Placeholder 2"/>
          <p:cNvSpPr>
            <a:spLocks noGrp="1"/>
          </p:cNvSpPr>
          <p:nvPr>
            <p:ph idx="1"/>
          </p:nvPr>
        </p:nvSpPr>
        <p:spPr>
          <a:xfrm>
            <a:off x="574302" y="1632555"/>
            <a:ext cx="9871555" cy="5016218"/>
          </a:xfrm>
        </p:spPr>
        <p:txBody>
          <a:bodyPr>
            <a:noAutofit/>
          </a:bodyPr>
          <a:lstStyle/>
          <a:p>
            <a:r>
              <a:rPr lang="en-US" sz="2800" dirty="0"/>
              <a:t>Focus on what they have in common</a:t>
            </a:r>
          </a:p>
          <a:p>
            <a:pPr lvl="1"/>
            <a:r>
              <a:rPr lang="en-US" sz="2400" dirty="0"/>
              <a:t>“taxpayers who must be notified that they owe more income tax”</a:t>
            </a:r>
          </a:p>
          <a:p>
            <a:pPr lvl="1"/>
            <a:r>
              <a:rPr lang="en-US" sz="2400" dirty="0"/>
              <a:t>“customers who use our accounting services”</a:t>
            </a:r>
          </a:p>
          <a:p>
            <a:pPr lvl="1"/>
            <a:r>
              <a:rPr lang="en-US" sz="2400" dirty="0"/>
              <a:t>“employees with small children”</a:t>
            </a:r>
          </a:p>
          <a:p>
            <a:r>
              <a:rPr lang="en-US" sz="2800" dirty="0"/>
              <a:t>Sometimes you may generalize, use a </a:t>
            </a:r>
            <a:r>
              <a:rPr lang="en-US" sz="2800" b="1" dirty="0">
                <a:solidFill>
                  <a:srgbClr val="002060"/>
                </a:solidFill>
              </a:rPr>
              <a:t>database</a:t>
            </a:r>
            <a:r>
              <a:rPr lang="en-US" sz="2800" dirty="0"/>
              <a:t>, or do research</a:t>
            </a:r>
          </a:p>
          <a:p>
            <a:r>
              <a:rPr lang="en-US" sz="2800" dirty="0"/>
              <a:t>Geographic</a:t>
            </a:r>
            <a:r>
              <a:rPr lang="tr-TR" sz="2800" dirty="0"/>
              <a:t>,</a:t>
            </a:r>
            <a:r>
              <a:rPr lang="en-US" sz="2800" dirty="0"/>
              <a:t> Demographic, Behavioral characteristics</a:t>
            </a:r>
          </a:p>
          <a:p>
            <a:r>
              <a:rPr lang="en-US" sz="2800" dirty="0"/>
              <a:t>Psychographic characteristics</a:t>
            </a:r>
          </a:p>
          <a:p>
            <a:endParaRPr lang="en-US" sz="2800" dirty="0"/>
          </a:p>
        </p:txBody>
      </p:sp>
    </p:spTree>
    <p:extLst>
      <p:ext uri="{BB962C8B-B14F-4D97-AF65-F5344CB8AC3E}">
        <p14:creationId xmlns:p14="http://schemas.microsoft.com/office/powerpoint/2010/main" val="194058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5096" b="93949" l="0" r="98205"/>
                    </a14:imgEffect>
                  </a14:imgLayer>
                </a14:imgProps>
              </a:ext>
            </a:extLst>
          </a:blip>
          <a:stretch>
            <a:fillRect/>
          </a:stretch>
        </p:blipFill>
        <p:spPr>
          <a:xfrm>
            <a:off x="4742481" y="2658451"/>
            <a:ext cx="7449520" cy="4199550"/>
          </a:xfrm>
          <a:prstGeom prst="rect">
            <a:avLst/>
          </a:prstGeom>
        </p:spPr>
      </p:pic>
      <p:sp>
        <p:nvSpPr>
          <p:cNvPr id="2" name="Title 1"/>
          <p:cNvSpPr>
            <a:spLocks noGrp="1"/>
          </p:cNvSpPr>
          <p:nvPr>
            <p:ph type="title"/>
          </p:nvPr>
        </p:nvSpPr>
        <p:spPr>
          <a:xfrm>
            <a:off x="444860" y="284136"/>
            <a:ext cx="8596668" cy="1320800"/>
          </a:xfrm>
        </p:spPr>
        <p:txBody>
          <a:bodyPr/>
          <a:lstStyle/>
          <a:p>
            <a:r>
              <a:rPr lang="en-US" dirty="0"/>
              <a:t>Ways to Analyze your Audience:</a:t>
            </a:r>
            <a:br>
              <a:rPr lang="en-US" dirty="0"/>
            </a:br>
            <a:r>
              <a:rPr lang="en-US" dirty="0"/>
              <a:t>Groups</a:t>
            </a:r>
          </a:p>
        </p:txBody>
      </p:sp>
      <p:sp>
        <p:nvSpPr>
          <p:cNvPr id="3" name="Content Placeholder 2"/>
          <p:cNvSpPr>
            <a:spLocks noGrp="1"/>
          </p:cNvSpPr>
          <p:nvPr>
            <p:ph idx="1"/>
          </p:nvPr>
        </p:nvSpPr>
        <p:spPr>
          <a:xfrm>
            <a:off x="258880" y="1481802"/>
            <a:ext cx="8596668" cy="3880773"/>
          </a:xfrm>
        </p:spPr>
        <p:txBody>
          <a:bodyPr>
            <a:normAutofit/>
          </a:bodyPr>
          <a:lstStyle/>
          <a:p>
            <a:r>
              <a:rPr lang="en-US" sz="2800" dirty="0"/>
              <a:t>Demographics</a:t>
            </a:r>
          </a:p>
          <a:p>
            <a:pPr lvl="1"/>
            <a:r>
              <a:rPr lang="en-US" sz="2400" dirty="0"/>
              <a:t>Measurable features that can be counted objectively </a:t>
            </a:r>
          </a:p>
          <a:p>
            <a:pPr lvl="1"/>
            <a:r>
              <a:rPr lang="en-US" sz="2400" dirty="0"/>
              <a:t>Age, sex, race, religion, income, occupation, education level, family structure</a:t>
            </a:r>
          </a:p>
          <a:p>
            <a:pPr lvl="1"/>
            <a:r>
              <a:rPr lang="en-US" sz="2400" dirty="0"/>
              <a:t>sometimes important, sometimes not</a:t>
            </a:r>
          </a:p>
          <a:p>
            <a:endParaRPr lang="en-US" sz="2800" dirty="0"/>
          </a:p>
          <a:p>
            <a:pPr marL="0" indent="0">
              <a:buNone/>
            </a:pPr>
            <a:endParaRPr lang="en-US" sz="2800" dirty="0"/>
          </a:p>
          <a:p>
            <a:endParaRPr lang="en-US" sz="2800" dirty="0"/>
          </a:p>
          <a:p>
            <a:pPr lvl="1"/>
            <a:endParaRPr lang="en-US" sz="2400" dirty="0"/>
          </a:p>
        </p:txBody>
      </p:sp>
    </p:spTree>
    <p:extLst>
      <p:ext uri="{BB962C8B-B14F-4D97-AF65-F5344CB8AC3E}">
        <p14:creationId xmlns:p14="http://schemas.microsoft.com/office/powerpoint/2010/main" val="430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315" y="0"/>
            <a:ext cx="12224315" cy="6857999"/>
          </a:xfrm>
          <a:prstGeom prst="rect">
            <a:avLst/>
          </a:prstGeom>
        </p:spPr>
      </p:pic>
    </p:spTree>
    <p:extLst>
      <p:ext uri="{BB962C8B-B14F-4D97-AF65-F5344CB8AC3E}">
        <p14:creationId xmlns:p14="http://schemas.microsoft.com/office/powerpoint/2010/main" val="161401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51" y="299634"/>
            <a:ext cx="8596668" cy="1320800"/>
          </a:xfrm>
        </p:spPr>
        <p:txBody>
          <a:bodyPr/>
          <a:lstStyle/>
          <a:p>
            <a:r>
              <a:rPr lang="en-US" dirty="0"/>
              <a:t>Ways to Analyze your Audience:</a:t>
            </a:r>
            <a:br>
              <a:rPr lang="en-US" dirty="0"/>
            </a:br>
            <a:r>
              <a:rPr lang="en-US" dirty="0"/>
              <a:t>Groups</a:t>
            </a:r>
          </a:p>
        </p:txBody>
      </p:sp>
      <p:sp>
        <p:nvSpPr>
          <p:cNvPr id="3" name="Content Placeholder 2"/>
          <p:cNvSpPr>
            <a:spLocks noGrp="1"/>
          </p:cNvSpPr>
          <p:nvPr>
            <p:ph idx="1"/>
          </p:nvPr>
        </p:nvSpPr>
        <p:spPr>
          <a:xfrm>
            <a:off x="382866" y="1759918"/>
            <a:ext cx="8596668" cy="3880773"/>
          </a:xfrm>
        </p:spPr>
        <p:txBody>
          <a:bodyPr>
            <a:normAutofit/>
          </a:bodyPr>
          <a:lstStyle/>
          <a:p>
            <a:r>
              <a:rPr lang="en-US" sz="3200" dirty="0"/>
              <a:t>Psychographic characteristics</a:t>
            </a:r>
          </a:p>
          <a:p>
            <a:pPr lvl="1"/>
            <a:r>
              <a:rPr lang="en-US" sz="2800" dirty="0"/>
              <a:t>qualitative rather than quantitative: values, beliefs, goals, and lifestyles</a:t>
            </a:r>
          </a:p>
          <a:p>
            <a:pPr lvl="1"/>
            <a:r>
              <a:rPr lang="en-US" sz="2800" dirty="0"/>
              <a:t>Know what they consider important, so you can choose information and benefits to craft persuasive messages</a:t>
            </a:r>
          </a:p>
        </p:txBody>
      </p:sp>
    </p:spTree>
    <p:extLst>
      <p:ext uri="{BB962C8B-B14F-4D97-AF65-F5344CB8AC3E}">
        <p14:creationId xmlns:p14="http://schemas.microsoft.com/office/powerpoint/2010/main" val="243717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62" y="330630"/>
            <a:ext cx="10047493" cy="1219200"/>
          </a:xfrm>
        </p:spPr>
        <p:txBody>
          <a:bodyPr>
            <a:normAutofit fontScale="90000"/>
          </a:bodyPr>
          <a:lstStyle/>
          <a:p>
            <a:r>
              <a:rPr lang="en-US" dirty="0"/>
              <a:t>Ways to Analyze your Audience:</a:t>
            </a:r>
            <a:br>
              <a:rPr lang="en-US" dirty="0"/>
            </a:br>
            <a:r>
              <a:rPr lang="en-US" dirty="0"/>
              <a:t>Organizational Culture and Discourse Community</a:t>
            </a:r>
          </a:p>
        </p:txBody>
      </p:sp>
      <p:sp>
        <p:nvSpPr>
          <p:cNvPr id="3" name="Content Placeholder 2"/>
          <p:cNvSpPr>
            <a:spLocks noGrp="1"/>
          </p:cNvSpPr>
          <p:nvPr>
            <p:ph idx="1"/>
          </p:nvPr>
        </p:nvSpPr>
        <p:spPr>
          <a:xfrm>
            <a:off x="134892" y="1397861"/>
            <a:ext cx="10543440" cy="5250912"/>
          </a:xfrm>
        </p:spPr>
        <p:txBody>
          <a:bodyPr>
            <a:noAutofit/>
          </a:bodyPr>
          <a:lstStyle/>
          <a:p>
            <a:pPr>
              <a:spcBef>
                <a:spcPts val="600"/>
              </a:spcBef>
            </a:pPr>
            <a:r>
              <a:rPr lang="en-US" sz="2800" dirty="0"/>
              <a:t> </a:t>
            </a:r>
            <a:r>
              <a:rPr lang="en-US" sz="2800" b="1" dirty="0"/>
              <a:t>An organization's culture</a:t>
            </a:r>
            <a:r>
              <a:rPr lang="en-US" sz="2800" dirty="0"/>
              <a:t> is its values, attitudes, and philosophies.</a:t>
            </a:r>
          </a:p>
          <a:p>
            <a:pPr lvl="1">
              <a:spcBef>
                <a:spcPts val="600"/>
              </a:spcBef>
            </a:pPr>
            <a:r>
              <a:rPr lang="en-US" sz="2400" dirty="0"/>
              <a:t>revealed (expressed) verbally in the organization's myths, stories, and heroes and nonverbally in the alloca­tion of space, money, and power </a:t>
            </a:r>
          </a:p>
          <a:p>
            <a:pPr lvl="1">
              <a:spcBef>
                <a:spcPts val="600"/>
              </a:spcBef>
            </a:pPr>
            <a:r>
              <a:rPr lang="en-US" sz="2400" dirty="0"/>
              <a:t>revealed nonverbally through means such as dress codes, behavior standards, or the allocation of space, money, and power</a:t>
            </a:r>
          </a:p>
          <a:p>
            <a:pPr>
              <a:spcBef>
                <a:spcPts val="600"/>
              </a:spcBef>
            </a:pPr>
            <a:r>
              <a:rPr lang="en-US" sz="2800" b="1" dirty="0"/>
              <a:t>A discourse (</a:t>
            </a:r>
            <a:r>
              <a:rPr lang="en-US" sz="2800" dirty="0"/>
              <a:t>communication</a:t>
            </a:r>
            <a:r>
              <a:rPr lang="en-US" sz="2800" b="1" dirty="0"/>
              <a:t>) community</a:t>
            </a:r>
            <a:r>
              <a:rPr lang="en-US" sz="2800" dirty="0"/>
              <a:t> is a group of peo­ple who share assumptions about what channels, formats, and styles to use for communication, what topics to discuss and how to discuss them, and what constitutes evidence.</a:t>
            </a:r>
          </a:p>
        </p:txBody>
      </p:sp>
    </p:spTree>
    <p:extLst>
      <p:ext uri="{BB962C8B-B14F-4D97-AF65-F5344CB8AC3E}">
        <p14:creationId xmlns:p14="http://schemas.microsoft.com/office/powerpoint/2010/main" val="23564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78" y="0"/>
            <a:ext cx="10682924" cy="1550989"/>
          </a:xfrm>
        </p:spPr>
        <p:txBody>
          <a:bodyPr>
            <a:normAutofit/>
          </a:bodyPr>
          <a:lstStyle/>
          <a:p>
            <a:r>
              <a:rPr lang="en-US" dirty="0"/>
              <a:t>Ways to Analyze your Audience:</a:t>
            </a:r>
            <a:br>
              <a:rPr lang="en-US" dirty="0"/>
            </a:br>
            <a:r>
              <a:rPr lang="en-US" dirty="0"/>
              <a:t>Organizational Culture and Discourse Community</a:t>
            </a:r>
          </a:p>
        </p:txBody>
      </p:sp>
      <p:sp>
        <p:nvSpPr>
          <p:cNvPr id="3" name="Content Placeholder 2"/>
          <p:cNvSpPr>
            <a:spLocks noGrp="1"/>
          </p:cNvSpPr>
          <p:nvPr>
            <p:ph idx="1"/>
          </p:nvPr>
        </p:nvSpPr>
        <p:spPr>
          <a:xfrm>
            <a:off x="127145" y="1154625"/>
            <a:ext cx="11713560" cy="5703375"/>
          </a:xfrm>
        </p:spPr>
        <p:txBody>
          <a:bodyPr>
            <a:noAutofit/>
          </a:bodyPr>
          <a:lstStyle/>
          <a:p>
            <a:pPr marL="0" indent="0">
              <a:spcBef>
                <a:spcPts val="0"/>
              </a:spcBef>
              <a:buNone/>
            </a:pPr>
            <a:r>
              <a:rPr lang="en-US" sz="2600" dirty="0"/>
              <a:t>Culture analysis questions</a:t>
            </a:r>
          </a:p>
          <a:p>
            <a:pPr>
              <a:spcBef>
                <a:spcPts val="0"/>
              </a:spcBef>
            </a:pPr>
            <a:r>
              <a:rPr lang="en-US" sz="2600" dirty="0"/>
              <a:t>Is the organization tall or flat? </a:t>
            </a:r>
            <a:endParaRPr lang="tr-TR" sz="2600" dirty="0"/>
          </a:p>
          <a:p>
            <a:pPr>
              <a:spcBef>
                <a:spcPts val="0"/>
              </a:spcBef>
            </a:pPr>
            <a:r>
              <a:rPr lang="en-US" sz="2600" dirty="0"/>
              <a:t>How do people get ahead? </a:t>
            </a:r>
            <a:r>
              <a:rPr lang="tr-TR" sz="2600" dirty="0"/>
              <a:t>S</a:t>
            </a:r>
            <a:r>
              <a:rPr lang="en-US" sz="2600" dirty="0" err="1"/>
              <a:t>eniority</a:t>
            </a:r>
            <a:r>
              <a:rPr lang="en-US" sz="2600" dirty="0"/>
              <a:t>, education, being well-liked, saving money, or serving customers? </a:t>
            </a:r>
            <a:endParaRPr lang="tr-TR" sz="2600" dirty="0"/>
          </a:p>
          <a:p>
            <a:pPr>
              <a:spcBef>
                <a:spcPts val="0"/>
              </a:spcBef>
            </a:pPr>
            <a:r>
              <a:rPr lang="en-US" sz="2600" dirty="0"/>
              <a:t>Does the organization value diversity or homogeneity? </a:t>
            </a:r>
            <a:r>
              <a:rPr lang="tr-TR" sz="2600" dirty="0"/>
              <a:t>I</a:t>
            </a:r>
            <a:r>
              <a:rPr lang="en-US" sz="2600" dirty="0" err="1"/>
              <a:t>ndependence</a:t>
            </a:r>
            <a:r>
              <a:rPr lang="en-US" sz="2600" dirty="0"/>
              <a:t> and creativity or being a team player and following orders? </a:t>
            </a:r>
          </a:p>
          <a:p>
            <a:pPr>
              <a:spcBef>
                <a:spcPts val="0"/>
              </a:spcBef>
            </a:pPr>
            <a:r>
              <a:rPr lang="en-US" sz="2600" dirty="0"/>
              <a:t>What stories do people tell? Who are the organization’s heroes and villains?</a:t>
            </a:r>
          </a:p>
          <a:p>
            <a:pPr>
              <a:spcBef>
                <a:spcPts val="0"/>
              </a:spcBef>
            </a:pPr>
            <a:r>
              <a:rPr lang="en-US" sz="2600" dirty="0"/>
              <a:t>How important are friendship and sociability? To what extent do workers agree on goals, and how intently do they pursue them?</a:t>
            </a:r>
          </a:p>
          <a:p>
            <a:pPr>
              <a:spcBef>
                <a:spcPts val="0"/>
              </a:spcBef>
            </a:pPr>
            <a:r>
              <a:rPr lang="en-US" sz="2600" dirty="0"/>
              <a:t>How formal are behavior, language, and dress?</a:t>
            </a:r>
          </a:p>
          <a:p>
            <a:pPr>
              <a:spcBef>
                <a:spcPts val="0"/>
              </a:spcBef>
            </a:pPr>
            <a:r>
              <a:rPr lang="en-US" sz="2600" dirty="0"/>
              <a:t>What does the work space look like? </a:t>
            </a:r>
          </a:p>
          <a:p>
            <a:pPr>
              <a:spcBef>
                <a:spcPts val="0"/>
              </a:spcBef>
            </a:pPr>
            <a:r>
              <a:rPr lang="en-US" sz="2600" dirty="0"/>
              <a:t>What are the organization’s goals? Making money? Serving customers and clients? Advancing knowledge? Contributing to the community? </a:t>
            </a:r>
          </a:p>
        </p:txBody>
      </p:sp>
    </p:spTree>
    <p:extLst>
      <p:ext uri="{BB962C8B-B14F-4D97-AF65-F5344CB8AC3E}">
        <p14:creationId xmlns:p14="http://schemas.microsoft.com/office/powerpoint/2010/main" val="4938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90" y="206643"/>
            <a:ext cx="10682924" cy="1550989"/>
          </a:xfrm>
        </p:spPr>
        <p:txBody>
          <a:bodyPr>
            <a:normAutofit/>
          </a:bodyPr>
          <a:lstStyle/>
          <a:p>
            <a:r>
              <a:rPr lang="en-US" dirty="0"/>
              <a:t>Ways to Analyze your Audience:</a:t>
            </a:r>
            <a:br>
              <a:rPr lang="en-US" dirty="0"/>
            </a:br>
            <a:r>
              <a:rPr lang="en-US" dirty="0"/>
              <a:t>Organizational Culture and Discourse Community</a:t>
            </a:r>
          </a:p>
        </p:txBody>
      </p:sp>
      <p:sp>
        <p:nvSpPr>
          <p:cNvPr id="3" name="Content Placeholder 2"/>
          <p:cNvSpPr>
            <a:spLocks noGrp="1"/>
          </p:cNvSpPr>
          <p:nvPr>
            <p:ph idx="1"/>
          </p:nvPr>
        </p:nvSpPr>
        <p:spPr>
          <a:xfrm>
            <a:off x="638588" y="1619573"/>
            <a:ext cx="9737527" cy="5238427"/>
          </a:xfrm>
        </p:spPr>
        <p:txBody>
          <a:bodyPr>
            <a:normAutofit/>
          </a:bodyPr>
          <a:lstStyle/>
          <a:p>
            <a:pPr marL="0" indent="0">
              <a:buNone/>
            </a:pPr>
            <a:r>
              <a:rPr lang="en-US" sz="2400" dirty="0"/>
              <a:t>Discourse Community analysis questions</a:t>
            </a:r>
          </a:p>
          <a:p>
            <a:pPr lvl="0"/>
            <a:r>
              <a:rPr lang="en-US" sz="2400" dirty="0"/>
              <a:t>What channels, formats, and styles are preferred for communication?</a:t>
            </a:r>
          </a:p>
          <a:p>
            <a:pPr lvl="0"/>
            <a:r>
              <a:rPr lang="en-US" sz="2400" dirty="0"/>
              <a:t>What do people talk about? What topics are not discussed?</a:t>
            </a:r>
          </a:p>
          <a:p>
            <a:pPr lvl="0"/>
            <a:r>
              <a:rPr lang="en-US" sz="2400" dirty="0"/>
              <a:t>What kind of and how much evidence is needed to be convincing?</a:t>
            </a:r>
          </a:p>
        </p:txBody>
      </p:sp>
    </p:spTree>
    <p:extLst>
      <p:ext uri="{BB962C8B-B14F-4D97-AF65-F5344CB8AC3E}">
        <p14:creationId xmlns:p14="http://schemas.microsoft.com/office/powerpoint/2010/main" val="12906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Audience Analysis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425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44860" y="2238081"/>
            <a:ext cx="8596668" cy="3880773"/>
          </a:xfrm>
        </p:spPr>
        <p:txBody>
          <a:bodyPr>
            <a:noAutofit/>
          </a:bodyPr>
          <a:lstStyle/>
          <a:p>
            <a:r>
              <a:rPr lang="tr-TR" sz="3200" dirty="0" smtClean="0"/>
              <a:t>Competitive </a:t>
            </a:r>
          </a:p>
          <a:p>
            <a:pPr lvl="1"/>
            <a:r>
              <a:rPr lang="tr-TR" sz="2800" dirty="0" smtClean="0"/>
              <a:t>Cutthroat</a:t>
            </a:r>
          </a:p>
          <a:p>
            <a:pPr lvl="1"/>
            <a:r>
              <a:rPr lang="tr-TR" sz="2800" dirty="0" smtClean="0"/>
              <a:t>Keeper test</a:t>
            </a:r>
          </a:p>
          <a:p>
            <a:r>
              <a:rPr lang="tr-TR" sz="3200" dirty="0" smtClean="0"/>
              <a:t>Transparency</a:t>
            </a:r>
          </a:p>
          <a:p>
            <a:pPr lvl="1"/>
            <a:r>
              <a:rPr lang="tr-TR" sz="2800" dirty="0" smtClean="0"/>
              <a:t>Salary</a:t>
            </a:r>
          </a:p>
          <a:p>
            <a:pPr lvl="1"/>
            <a:r>
              <a:rPr lang="tr-TR" sz="2800" dirty="0" smtClean="0"/>
              <a:t>Performance reviews</a:t>
            </a:r>
          </a:p>
          <a:p>
            <a:pPr lvl="1"/>
            <a:r>
              <a:rPr lang="tr-TR" sz="2800" dirty="0" smtClean="0"/>
              <a:t>Sunshining</a:t>
            </a:r>
          </a:p>
          <a:p>
            <a:pPr lvl="1"/>
            <a:endParaRPr 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324" y="-2"/>
            <a:ext cx="7764651" cy="360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60936" y="3952068"/>
            <a:ext cx="5439905" cy="2308324"/>
          </a:xfrm>
          <a:prstGeom prst="rect">
            <a:avLst/>
          </a:prstGeom>
          <a:noFill/>
        </p:spPr>
        <p:txBody>
          <a:bodyPr wrap="square" rtlCol="0">
            <a:spAutoFit/>
          </a:bodyPr>
          <a:lstStyle/>
          <a:p>
            <a:r>
              <a:rPr lang="tr-TR" dirty="0" smtClean="0"/>
              <a:t>Netflix culture: </a:t>
            </a:r>
            <a:r>
              <a:rPr lang="tr-TR" dirty="0">
                <a:hlinkClick r:id="rId3"/>
              </a:rPr>
              <a:t>https://jobs.netflix.com/culture</a:t>
            </a:r>
            <a:endParaRPr lang="tr-TR" dirty="0" smtClean="0"/>
          </a:p>
          <a:p>
            <a:endParaRPr lang="tr-TR" dirty="0"/>
          </a:p>
          <a:p>
            <a:r>
              <a:rPr lang="tr-TR" dirty="0" smtClean="0"/>
              <a:t>Reed </a:t>
            </a:r>
            <a:r>
              <a:rPr lang="tr-TR" dirty="0"/>
              <a:t>Hastings: </a:t>
            </a:r>
            <a:r>
              <a:rPr lang="tr-TR" dirty="0">
                <a:hlinkClick r:id="rId4"/>
              </a:rPr>
              <a:t>https://</a:t>
            </a:r>
            <a:r>
              <a:rPr lang="tr-TR" dirty="0" smtClean="0">
                <a:hlinkClick r:id="rId4"/>
              </a:rPr>
              <a:t>www.youtube.com/watch?v=2fuOs6nJSjY</a:t>
            </a:r>
            <a:r>
              <a:rPr lang="tr-TR" dirty="0" smtClean="0"/>
              <a:t> </a:t>
            </a:r>
          </a:p>
          <a:p>
            <a:r>
              <a:rPr lang="tr-TR" dirty="0"/>
              <a:t>Forbes: </a:t>
            </a:r>
            <a:r>
              <a:rPr lang="tr-TR" dirty="0">
                <a:hlinkClick r:id="rId5"/>
              </a:rPr>
              <a:t>https://www.forbes.com/sites/stephaniedenning/2018/10/26/the-netflix-pressure-cooker-a-culture-that-drives-performance/#</a:t>
            </a:r>
            <a:r>
              <a:rPr lang="tr-TR" dirty="0" smtClean="0">
                <a:hlinkClick r:id="rId5"/>
              </a:rPr>
              <a:t>20ddb36d151a</a:t>
            </a:r>
            <a:r>
              <a:rPr lang="tr-TR" dirty="0" smtClean="0"/>
              <a:t> </a:t>
            </a:r>
            <a:endParaRPr lang="tr-TR" dirty="0"/>
          </a:p>
        </p:txBody>
      </p:sp>
    </p:spTree>
    <p:extLst>
      <p:ext uri="{BB962C8B-B14F-4D97-AF65-F5344CB8AC3E}">
        <p14:creationId xmlns:p14="http://schemas.microsoft.com/office/powerpoint/2010/main" val="36778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98" y="1288080"/>
            <a:ext cx="10899899" cy="5066224"/>
          </a:xfrm>
        </p:spPr>
        <p:txBody>
          <a:bodyPr>
            <a:noAutofit/>
          </a:bodyPr>
          <a:lstStyle/>
          <a:p>
            <a:r>
              <a:rPr lang="en-US" sz="2800" dirty="0"/>
              <a:t>communication </a:t>
            </a:r>
            <a:r>
              <a:rPr lang="en-US" sz="2800" b="1" dirty="0"/>
              <a:t>channel</a:t>
            </a:r>
            <a:r>
              <a:rPr lang="en-US" sz="2800" dirty="0"/>
              <a:t> is the means by which you convey your message</a:t>
            </a:r>
          </a:p>
          <a:p>
            <a:pPr>
              <a:spcBef>
                <a:spcPts val="0"/>
              </a:spcBef>
            </a:pPr>
            <a:r>
              <a:rPr lang="en-US" sz="2800" dirty="0"/>
              <a:t>Varies by:</a:t>
            </a:r>
          </a:p>
          <a:p>
            <a:pPr lvl="1">
              <a:spcBef>
                <a:spcPts val="0"/>
              </a:spcBef>
            </a:pPr>
            <a:r>
              <a:rPr lang="en-US" sz="2400" dirty="0"/>
              <a:t>Speed</a:t>
            </a:r>
          </a:p>
          <a:p>
            <a:pPr lvl="1">
              <a:spcBef>
                <a:spcPts val="0"/>
              </a:spcBef>
            </a:pPr>
            <a:r>
              <a:rPr lang="en-US" sz="2400" dirty="0"/>
              <a:t>Accuracy of transmission</a:t>
            </a:r>
          </a:p>
          <a:p>
            <a:pPr lvl="1">
              <a:spcBef>
                <a:spcPts val="0"/>
              </a:spcBef>
            </a:pPr>
            <a:r>
              <a:rPr lang="en-US" sz="2400" dirty="0"/>
              <a:t>Cost</a:t>
            </a:r>
          </a:p>
          <a:p>
            <a:pPr lvl="1">
              <a:spcBef>
                <a:spcPts val="0"/>
              </a:spcBef>
            </a:pPr>
            <a:r>
              <a:rPr lang="en-US" sz="2400" dirty="0"/>
              <a:t>Number of messages carried</a:t>
            </a:r>
          </a:p>
          <a:p>
            <a:pPr lvl="1">
              <a:spcBef>
                <a:spcPts val="0"/>
              </a:spcBef>
            </a:pPr>
            <a:r>
              <a:rPr lang="en-US" sz="2400" dirty="0"/>
              <a:t>Number of people reached</a:t>
            </a:r>
          </a:p>
          <a:p>
            <a:pPr lvl="1">
              <a:spcBef>
                <a:spcPts val="0"/>
              </a:spcBef>
            </a:pPr>
            <a:r>
              <a:rPr lang="en-US" sz="2400" dirty="0"/>
              <a:t>Efficiency</a:t>
            </a:r>
          </a:p>
          <a:p>
            <a:r>
              <a:rPr lang="en-US" sz="2800" dirty="0"/>
              <a:t>Depending on the audience, purpose, and situation, one method can be better than another</a:t>
            </a:r>
          </a:p>
        </p:txBody>
      </p:sp>
      <p:sp>
        <p:nvSpPr>
          <p:cNvPr id="4" name="Title 3"/>
          <p:cNvSpPr>
            <a:spLocks noGrp="1"/>
          </p:cNvSpPr>
          <p:nvPr>
            <p:ph type="title"/>
          </p:nvPr>
        </p:nvSpPr>
        <p:spPr/>
        <p:txBody>
          <a:bodyPr/>
          <a:lstStyle/>
          <a:p>
            <a:endParaRPr lang="en-US"/>
          </a:p>
        </p:txBody>
      </p:sp>
      <p:grpSp>
        <p:nvGrpSpPr>
          <p:cNvPr id="5" name="Group 4"/>
          <p:cNvGrpSpPr/>
          <p:nvPr/>
        </p:nvGrpSpPr>
        <p:grpSpPr>
          <a:xfrm>
            <a:off x="677334" y="408931"/>
            <a:ext cx="7762301" cy="597018"/>
            <a:chOff x="782073" y="2089718"/>
            <a:chExt cx="7762301" cy="597018"/>
          </a:xfrm>
          <a:scene3d>
            <a:camera prst="orthographicFront"/>
            <a:lightRig rig="flat" dir="t"/>
          </a:scene3d>
        </p:grpSpPr>
        <p:sp>
          <p:nvSpPr>
            <p:cNvPr id="7" name="Rectangle 6"/>
            <p:cNvSpPr/>
            <p:nvPr/>
          </p:nvSpPr>
          <p:spPr>
            <a:xfrm>
              <a:off x="782073" y="2089718"/>
              <a:ext cx="7762301"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7"/>
            <p:cNvSpPr/>
            <p:nvPr/>
          </p:nvSpPr>
          <p:spPr>
            <a:xfrm>
              <a:off x="782073" y="2089718"/>
              <a:ext cx="7762301"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Choosing channels to reach your audience</a:t>
              </a:r>
            </a:p>
          </p:txBody>
        </p:sp>
      </p:grpSp>
      <p:sp>
        <p:nvSpPr>
          <p:cNvPr id="6" name="Oval 5"/>
          <p:cNvSpPr/>
          <p:nvPr/>
        </p:nvSpPr>
        <p:spPr>
          <a:xfrm>
            <a:off x="304198" y="334304"/>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 name="TextBox 1"/>
          <p:cNvSpPr txBox="1"/>
          <p:nvPr/>
        </p:nvSpPr>
        <p:spPr>
          <a:xfrm>
            <a:off x="5754147" y="2528530"/>
            <a:ext cx="5145436" cy="258532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tx1">
                    <a:lumMod val="75000"/>
                    <a:lumOff val="25000"/>
                  </a:schemeClr>
                </a:solidFill>
              </a:rPr>
              <a:t>Level of formality</a:t>
            </a:r>
          </a:p>
          <a:p>
            <a:pPr marL="342900" indent="-342900">
              <a:buFont typeface="Wingdings" panose="05000000000000000000" pitchFamily="2" charset="2"/>
              <a:buChar char="Ø"/>
            </a:pPr>
            <a:r>
              <a:rPr lang="en-US" sz="2400" dirty="0">
                <a:solidFill>
                  <a:schemeClr val="tx1">
                    <a:lumMod val="75000"/>
                    <a:lumOff val="25000"/>
                  </a:schemeClr>
                </a:solidFill>
              </a:rPr>
              <a:t>Confidentiality </a:t>
            </a:r>
          </a:p>
          <a:p>
            <a:pPr marL="342900" indent="-342900">
              <a:buFont typeface="Wingdings" panose="05000000000000000000" pitchFamily="2" charset="2"/>
              <a:buChar char="Ø"/>
            </a:pPr>
            <a:r>
              <a:rPr lang="en-US" sz="2400" dirty="0">
                <a:solidFill>
                  <a:schemeClr val="tx1">
                    <a:lumMod val="75000"/>
                    <a:lumOff val="25000"/>
                  </a:schemeClr>
                </a:solidFill>
              </a:rPr>
              <a:t>Necessity of permanent record</a:t>
            </a:r>
          </a:p>
          <a:p>
            <a:pPr marL="342900" indent="-342900">
              <a:buFont typeface="Wingdings" panose="05000000000000000000" pitchFamily="2" charset="2"/>
              <a:buChar char="Ø"/>
            </a:pPr>
            <a:r>
              <a:rPr lang="en-US" sz="2400" dirty="0">
                <a:solidFill>
                  <a:schemeClr val="tx1">
                    <a:lumMod val="75000"/>
                    <a:lumOff val="25000"/>
                  </a:schemeClr>
                </a:solidFill>
              </a:rPr>
              <a:t>Receiver’s preference and technical expertise</a:t>
            </a:r>
          </a:p>
          <a:p>
            <a:pPr marL="342900" indent="-342900">
              <a:buFont typeface="Wingdings" panose="05000000000000000000" pitchFamily="2" charset="2"/>
              <a:buChar char="Ø"/>
            </a:pPr>
            <a:r>
              <a:rPr lang="en-US" sz="2400" dirty="0">
                <a:solidFill>
                  <a:schemeClr val="tx1">
                    <a:lumMod val="75000"/>
                    <a:lumOff val="25000"/>
                  </a:schemeClr>
                </a:solidFill>
              </a:rPr>
              <a:t>Ability to promote goodwill</a:t>
            </a:r>
          </a:p>
          <a:p>
            <a:endParaRPr lang="en-US" dirty="0"/>
          </a:p>
        </p:txBody>
      </p:sp>
    </p:spTree>
    <p:extLst>
      <p:ext uri="{BB962C8B-B14F-4D97-AF65-F5344CB8AC3E}">
        <p14:creationId xmlns:p14="http://schemas.microsoft.com/office/powerpoint/2010/main" val="15658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3032" y="0"/>
            <a:ext cx="10006812" cy="1100380"/>
          </a:xfrm>
        </p:spPr>
        <p:txBody>
          <a:bodyPr/>
          <a:lstStyle/>
          <a:p>
            <a:r>
              <a:rPr lang="en-US" dirty="0"/>
              <a:t>Choosing Channels to Reach your Audience</a:t>
            </a:r>
          </a:p>
        </p:txBody>
      </p:sp>
      <p:sp>
        <p:nvSpPr>
          <p:cNvPr id="4" name="Text Placeholder 3"/>
          <p:cNvSpPr>
            <a:spLocks noGrp="1"/>
          </p:cNvSpPr>
          <p:nvPr>
            <p:ph type="body" idx="1"/>
          </p:nvPr>
        </p:nvSpPr>
        <p:spPr>
          <a:xfrm>
            <a:off x="563032" y="812249"/>
            <a:ext cx="4185623" cy="576262"/>
          </a:xfrm>
        </p:spPr>
        <p:txBody>
          <a:bodyPr/>
          <a:lstStyle/>
          <a:p>
            <a:r>
              <a:rPr lang="en-US" sz="3600" dirty="0"/>
              <a:t>Written</a:t>
            </a:r>
          </a:p>
        </p:txBody>
      </p:sp>
      <p:sp>
        <p:nvSpPr>
          <p:cNvPr id="3" name="Content Placeholder 2"/>
          <p:cNvSpPr>
            <a:spLocks noGrp="1"/>
          </p:cNvSpPr>
          <p:nvPr>
            <p:ph sz="half" idx="2"/>
          </p:nvPr>
        </p:nvSpPr>
        <p:spPr>
          <a:xfrm>
            <a:off x="365777" y="1586308"/>
            <a:ext cx="4722606" cy="4566519"/>
          </a:xfrm>
        </p:spPr>
        <p:txBody>
          <a:bodyPr>
            <a:noAutofit/>
          </a:bodyPr>
          <a:lstStyle/>
          <a:p>
            <a:pPr lvl="1">
              <a:spcBef>
                <a:spcPts val="600"/>
              </a:spcBef>
            </a:pPr>
            <a:r>
              <a:rPr lang="en-US" sz="2800" b="1" dirty="0"/>
              <a:t>Present extensive or complex financial data.</a:t>
            </a:r>
            <a:endParaRPr lang="en-US" sz="2800" dirty="0"/>
          </a:p>
          <a:p>
            <a:pPr lvl="1">
              <a:spcBef>
                <a:spcPts val="600"/>
              </a:spcBef>
            </a:pPr>
            <a:r>
              <a:rPr lang="en-US" sz="2800" b="1" dirty="0"/>
              <a:t>Present many specific details of a law, policy, or procedure.</a:t>
            </a:r>
            <a:endParaRPr lang="en-US" sz="2800" dirty="0"/>
          </a:p>
          <a:p>
            <a:pPr lvl="1">
              <a:spcBef>
                <a:spcPts val="600"/>
              </a:spcBef>
            </a:pPr>
            <a:r>
              <a:rPr lang="en-US" sz="2800" b="1" dirty="0"/>
              <a:t>Minimize undesirable emotions.</a:t>
            </a:r>
          </a:p>
          <a:p>
            <a:pPr lvl="1">
              <a:spcBef>
                <a:spcPts val="600"/>
              </a:spcBef>
            </a:pPr>
            <a:r>
              <a:rPr lang="en-US" sz="2800" b="1" dirty="0"/>
              <a:t>Track details and agreements</a:t>
            </a:r>
          </a:p>
          <a:p>
            <a:pPr>
              <a:spcBef>
                <a:spcPts val="600"/>
              </a:spcBef>
            </a:pPr>
            <a:endParaRPr lang="en-US" sz="3200" dirty="0"/>
          </a:p>
          <a:p>
            <a:pPr>
              <a:spcBef>
                <a:spcPts val="600"/>
              </a:spcBef>
            </a:pPr>
            <a:endParaRPr lang="en-US" sz="3200" dirty="0"/>
          </a:p>
        </p:txBody>
      </p:sp>
      <p:sp>
        <p:nvSpPr>
          <p:cNvPr id="5" name="Text Placeholder 4"/>
          <p:cNvSpPr>
            <a:spLocks noGrp="1"/>
          </p:cNvSpPr>
          <p:nvPr>
            <p:ph type="body" sz="quarter" idx="3"/>
          </p:nvPr>
        </p:nvSpPr>
        <p:spPr>
          <a:xfrm>
            <a:off x="5088383" y="812249"/>
            <a:ext cx="4185618" cy="576262"/>
          </a:xfrm>
        </p:spPr>
        <p:txBody>
          <a:bodyPr/>
          <a:lstStyle/>
          <a:p>
            <a:r>
              <a:rPr lang="en-US" sz="3600" dirty="0"/>
              <a:t>Oral</a:t>
            </a:r>
          </a:p>
        </p:txBody>
      </p:sp>
      <p:sp>
        <p:nvSpPr>
          <p:cNvPr id="6" name="Content Placeholder 5"/>
          <p:cNvSpPr>
            <a:spLocks noGrp="1"/>
          </p:cNvSpPr>
          <p:nvPr>
            <p:ph sz="quarter" idx="4"/>
          </p:nvPr>
        </p:nvSpPr>
        <p:spPr>
          <a:xfrm>
            <a:off x="4597830" y="1580826"/>
            <a:ext cx="7594170" cy="4990455"/>
          </a:xfrm>
        </p:spPr>
        <p:txBody>
          <a:bodyPr>
            <a:noAutofit/>
          </a:bodyPr>
          <a:lstStyle/>
          <a:p>
            <a:pPr lvl="1">
              <a:spcBef>
                <a:spcPts val="600"/>
              </a:spcBef>
            </a:pPr>
            <a:r>
              <a:rPr lang="en-US" sz="2800" b="1" dirty="0"/>
              <a:t>Use emotion to help persuade the audience.</a:t>
            </a:r>
            <a:endParaRPr lang="en-US" sz="2800" dirty="0"/>
          </a:p>
          <a:p>
            <a:pPr lvl="1">
              <a:spcBef>
                <a:spcPts val="600"/>
              </a:spcBef>
            </a:pPr>
            <a:r>
              <a:rPr lang="en-US" sz="2800" b="1" dirty="0"/>
              <a:t>Focus the audience's attention on specific points.</a:t>
            </a:r>
            <a:endParaRPr lang="en-US" sz="2800" dirty="0"/>
          </a:p>
          <a:p>
            <a:pPr lvl="1">
              <a:spcBef>
                <a:spcPts val="600"/>
              </a:spcBef>
            </a:pPr>
            <a:r>
              <a:rPr lang="en-US" sz="2800" b="1" dirty="0"/>
              <a:t>Answer questions, resolve conflicts, and build consensus.</a:t>
            </a:r>
            <a:endParaRPr lang="en-US" sz="2800" dirty="0"/>
          </a:p>
          <a:p>
            <a:pPr lvl="1">
              <a:spcBef>
                <a:spcPts val="600"/>
              </a:spcBef>
            </a:pPr>
            <a:r>
              <a:rPr lang="en-US" sz="2800" b="1" dirty="0"/>
              <a:t>Modify a proposal that may not be acceptable in its original form.</a:t>
            </a:r>
            <a:endParaRPr lang="en-US" sz="2800" dirty="0"/>
          </a:p>
          <a:p>
            <a:pPr lvl="1">
              <a:spcBef>
                <a:spcPts val="600"/>
              </a:spcBef>
            </a:pPr>
            <a:r>
              <a:rPr lang="en-US" sz="2800" b="1" dirty="0"/>
              <a:t>Get immediate action or response.</a:t>
            </a:r>
            <a:endParaRPr lang="en-US" sz="2800" dirty="0"/>
          </a:p>
          <a:p>
            <a:endParaRPr lang="en-US" sz="2000" dirty="0"/>
          </a:p>
        </p:txBody>
      </p:sp>
    </p:spTree>
    <p:extLst>
      <p:ext uri="{BB962C8B-B14F-4D97-AF65-F5344CB8AC3E}">
        <p14:creationId xmlns:p14="http://schemas.microsoft.com/office/powerpoint/2010/main" val="38118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63" y="299634"/>
            <a:ext cx="8596668" cy="1320800"/>
          </a:xfrm>
        </p:spPr>
        <p:txBody>
          <a:bodyPr/>
          <a:lstStyle/>
          <a:p>
            <a:r>
              <a:rPr lang="en-US" dirty="0"/>
              <a:t>Choosing Channels to Reach your Audience</a:t>
            </a:r>
          </a:p>
        </p:txBody>
      </p:sp>
      <p:sp>
        <p:nvSpPr>
          <p:cNvPr id="3" name="Content Placeholder 2"/>
          <p:cNvSpPr>
            <a:spLocks noGrp="1"/>
          </p:cNvSpPr>
          <p:nvPr>
            <p:ph idx="1"/>
          </p:nvPr>
        </p:nvSpPr>
        <p:spPr>
          <a:xfrm>
            <a:off x="413863" y="1620434"/>
            <a:ext cx="10000998" cy="4578888"/>
          </a:xfrm>
        </p:spPr>
        <p:txBody>
          <a:bodyPr>
            <a:normAutofit/>
          </a:bodyPr>
          <a:lstStyle/>
          <a:p>
            <a:r>
              <a:rPr lang="en-US" sz="2800" b="1" dirty="0"/>
              <a:t>In both, you should:</a:t>
            </a:r>
            <a:endParaRPr lang="en-US" sz="2800" dirty="0"/>
          </a:p>
          <a:p>
            <a:pPr lvl="1"/>
            <a:r>
              <a:rPr lang="en-US" sz="2400" b="1" dirty="0"/>
              <a:t>Adapt the message to the specific audience.</a:t>
            </a:r>
            <a:endParaRPr lang="en-US" sz="2400" dirty="0"/>
          </a:p>
          <a:p>
            <a:pPr lvl="1"/>
            <a:r>
              <a:rPr lang="en-US" sz="2400" b="1" dirty="0"/>
              <a:t>Show the audience how they would benefit from the idea, policy, service, or product.</a:t>
            </a:r>
            <a:endParaRPr lang="en-US" sz="2400" dirty="0"/>
          </a:p>
          <a:p>
            <a:pPr lvl="1"/>
            <a:r>
              <a:rPr lang="en-US" sz="2400" b="1" dirty="0"/>
              <a:t>Overcome any objections the audience may have.</a:t>
            </a:r>
            <a:endParaRPr lang="en-US" sz="2400" dirty="0"/>
          </a:p>
          <a:p>
            <a:pPr lvl="1"/>
            <a:r>
              <a:rPr lang="en-US" sz="2400" b="1" dirty="0"/>
              <a:t>Use </a:t>
            </a:r>
            <a:r>
              <a:rPr lang="en-US" sz="2400" b="1" i="1" dirty="0"/>
              <a:t>you</a:t>
            </a:r>
            <a:r>
              <a:rPr lang="en-US" sz="2400" b="1" dirty="0"/>
              <a:t>-attitude and positive emphasis. </a:t>
            </a:r>
            <a:endParaRPr lang="en-US" sz="2400" dirty="0"/>
          </a:p>
          <a:p>
            <a:pPr lvl="1"/>
            <a:r>
              <a:rPr lang="en-US" sz="2400" b="1" dirty="0"/>
              <a:t>Use visuals to clarify or emphasize material.</a:t>
            </a:r>
            <a:endParaRPr lang="en-US" sz="2400" dirty="0"/>
          </a:p>
          <a:p>
            <a:pPr lvl="1"/>
            <a:r>
              <a:rPr lang="en-US" sz="2400" b="1" dirty="0"/>
              <a:t>Specify exactly what the audience should do.</a:t>
            </a:r>
            <a:endParaRPr lang="en-US" sz="2400" dirty="0"/>
          </a:p>
          <a:p>
            <a:endParaRPr lang="en-US" sz="2800" dirty="0"/>
          </a:p>
        </p:txBody>
      </p:sp>
    </p:spTree>
    <p:extLst>
      <p:ext uri="{BB962C8B-B14F-4D97-AF65-F5344CB8AC3E}">
        <p14:creationId xmlns:p14="http://schemas.microsoft.com/office/powerpoint/2010/main" val="1368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Selection activity</a:t>
            </a:r>
            <a:endParaRPr lang="en-US" dirty="0"/>
          </a:p>
        </p:txBody>
      </p:sp>
      <p:sp>
        <p:nvSpPr>
          <p:cNvPr id="3" name="Content Placeholder 2">
            <a:extLst>
              <a:ext uri="{FF2B5EF4-FFF2-40B4-BE49-F238E27FC236}">
                <a16:creationId xmlns="" xmlns:a16="http://schemas.microsoft.com/office/drawing/2014/main" id="{547AED65-5CFD-4756-82BA-5EB0C438CA63}"/>
              </a:ext>
            </a:extLst>
          </p:cNvPr>
          <p:cNvSpPr>
            <a:spLocks noGrp="1"/>
          </p:cNvSpPr>
          <p:nvPr>
            <p:ph idx="1"/>
          </p:nvPr>
        </p:nvSpPr>
        <p:spPr/>
        <p:txBody>
          <a:bodyPr>
            <a:normAutofit fontScale="77500" lnSpcReduction="20000"/>
          </a:bodyPr>
          <a:lstStyle/>
          <a:p>
            <a:r>
              <a:rPr lang="en-US" sz="3800" dirty="0"/>
              <a:t>As part of a task force to investigate cell phone marketing, you need to establish a central location where each team member can see general information about the task as well as add comments for others to see. Task force members are located throughout the country.</a:t>
            </a:r>
          </a:p>
          <a:p>
            <a:r>
              <a:rPr lang="en-US" sz="3800" dirty="0"/>
              <a:t>You’re sitting on the couch in the evening watching TV when you suddenly remember that you were supposed to send Jeremy some information about a shared project. Should you text him right away before you forget?</a:t>
            </a:r>
          </a:p>
          <a:p>
            <a:r>
              <a:rPr lang="en-US" sz="3800" dirty="0"/>
              <a:t>As an event planner, you have been engaged to research sites for a celebrity golf tournament. What is the best channel for conveying your findings to your boss or planning committee?</a:t>
            </a:r>
          </a:p>
          <a:p>
            <a:endParaRPr lang="en-US" dirty="0"/>
          </a:p>
          <a:p>
            <a:endParaRPr lang="en-US" dirty="0"/>
          </a:p>
        </p:txBody>
      </p:sp>
    </p:spTree>
    <p:extLst>
      <p:ext uri="{BB962C8B-B14F-4D97-AF65-F5344CB8AC3E}">
        <p14:creationId xmlns:p14="http://schemas.microsoft.com/office/powerpoint/2010/main" val="5336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47AED65-5CFD-4756-82BA-5EB0C438CA63}"/>
              </a:ext>
            </a:extLst>
          </p:cNvPr>
          <p:cNvSpPr>
            <a:spLocks noGrp="1"/>
          </p:cNvSpPr>
          <p:nvPr>
            <p:ph idx="4294967295"/>
          </p:nvPr>
        </p:nvSpPr>
        <p:spPr>
          <a:xfrm>
            <a:off x="182880" y="494982"/>
            <a:ext cx="11522075" cy="6202997"/>
          </a:xfrm>
        </p:spPr>
        <p:txBody>
          <a:bodyPr>
            <a:normAutofit/>
          </a:bodyPr>
          <a:lstStyle/>
          <a:p>
            <a:r>
              <a:rPr lang="en-US" sz="3200" dirty="0"/>
              <a:t>You want to persuade your manager to change your work schedule.</a:t>
            </a:r>
          </a:p>
          <a:p>
            <a:r>
              <a:rPr lang="en-US" sz="3200" dirty="0"/>
              <a:t>As a sales manager, you want to know which of your sales reps in the field are available immediately for a quick teleconference meeting.</a:t>
            </a:r>
          </a:p>
          <a:p>
            <a:r>
              <a:rPr lang="en-US" sz="3200" dirty="0"/>
              <a:t>You need to know whether Amanda in Reprographics can produce a rush job for you in two days.</a:t>
            </a:r>
          </a:p>
          <a:p>
            <a:r>
              <a:rPr lang="en-US" sz="3200" dirty="0"/>
              <a:t>Your firm must respond to a notice from the Internal Revenue Service announcing that the company owes a penalty because it underreported its income in the previous fiscal year.</a:t>
            </a:r>
          </a:p>
          <a:p>
            <a:endParaRPr lang="en-US" sz="3200" dirty="0"/>
          </a:p>
        </p:txBody>
      </p:sp>
    </p:spTree>
    <p:extLst>
      <p:ext uri="{BB962C8B-B14F-4D97-AF65-F5344CB8AC3E}">
        <p14:creationId xmlns:p14="http://schemas.microsoft.com/office/powerpoint/2010/main" val="21375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150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498531" y="-275753"/>
            <a:ext cx="3502617" cy="5386090"/>
          </a:xfrm>
          <a:prstGeom prst="rect">
            <a:avLst/>
          </a:prstGeom>
          <a:noFill/>
          <a:ln>
            <a:solidFill>
              <a:schemeClr val="accent1">
                <a:alpha val="0"/>
              </a:schemeClr>
            </a:solidFill>
          </a:ln>
        </p:spPr>
        <p:txBody>
          <a:bodyPr wrap="square" lIns="91440" tIns="45720" rIns="91440" bIns="45720">
            <a:spAutoFit/>
          </a:bodyPr>
          <a:lstStyle/>
          <a:p>
            <a:pPr algn="ctr"/>
            <a:r>
              <a:rPr lang="en-US" sz="344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A</a:t>
            </a:r>
          </a:p>
        </p:txBody>
      </p:sp>
      <p:sp>
        <p:nvSpPr>
          <p:cNvPr id="3" name="Content Placeholder 2"/>
          <p:cNvSpPr>
            <a:spLocks noGrp="1"/>
          </p:cNvSpPr>
          <p:nvPr>
            <p:ph idx="1"/>
          </p:nvPr>
        </p:nvSpPr>
        <p:spPr>
          <a:xfrm>
            <a:off x="1792562" y="1199273"/>
            <a:ext cx="10495013" cy="5250147"/>
          </a:xfrm>
        </p:spPr>
        <p:txBody>
          <a:bodyPr>
            <a:noAutofit/>
          </a:bodyPr>
          <a:lstStyle/>
          <a:p>
            <a:r>
              <a:rPr lang="en-US" sz="2400" dirty="0"/>
              <a:t>Will the reader see this message as highly important?</a:t>
            </a:r>
          </a:p>
          <a:p>
            <a:pPr lvl="1"/>
            <a:r>
              <a:rPr lang="en-US" sz="2200" dirty="0"/>
              <a:t>WIIFM</a:t>
            </a:r>
          </a:p>
          <a:p>
            <a:r>
              <a:rPr lang="en-US" sz="2400" b="1" u="sng" dirty="0"/>
              <a:t>If the reader may see your message as unimportant, you need to</a:t>
            </a:r>
          </a:p>
          <a:p>
            <a:endParaRPr lang="en-US" sz="2400" dirty="0"/>
          </a:p>
          <a:p>
            <a:pPr lvl="1"/>
            <a:endParaRPr lang="en-US" sz="2000" dirty="0"/>
          </a:p>
          <a:p>
            <a:endParaRPr lang="en-US" sz="2400" dirty="0"/>
          </a:p>
        </p:txBody>
      </p:sp>
      <p:grpSp>
        <p:nvGrpSpPr>
          <p:cNvPr id="8" name="Group 7"/>
          <p:cNvGrpSpPr/>
          <p:nvPr/>
        </p:nvGrpSpPr>
        <p:grpSpPr>
          <a:xfrm>
            <a:off x="-201478" y="141332"/>
            <a:ext cx="12192000" cy="1057940"/>
            <a:chOff x="0" y="0"/>
            <a:chExt cx="12192000" cy="1057940"/>
          </a:xfrm>
          <a:scene3d>
            <a:camera prst="orthographicFront"/>
            <a:lightRig rig="threePt" dir="t">
              <a:rot lat="0" lon="0" rev="7500000"/>
            </a:lightRig>
          </a:scene3d>
        </p:grpSpPr>
        <p:sp>
          <p:nvSpPr>
            <p:cNvPr id="9" name="Up Arrow Callout 8"/>
            <p:cNvSpPr/>
            <p:nvPr/>
          </p:nvSpPr>
          <p:spPr>
            <a:xfrm rot="10800000">
              <a:off x="0" y="0"/>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Up Arrow Callout 4"/>
            <p:cNvSpPr/>
            <p:nvPr/>
          </p:nvSpPr>
          <p:spPr>
            <a:xfrm rot="21600000">
              <a:off x="0" y="0"/>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a:t>1. What Will the Reader's Initial Reaction Be to the Message?</a:t>
              </a:r>
            </a:p>
          </p:txBody>
        </p:sp>
      </p:grpSp>
      <p:sp>
        <p:nvSpPr>
          <p:cNvPr id="12" name="TextBox 11"/>
          <p:cNvSpPr txBox="1"/>
          <p:nvPr/>
        </p:nvSpPr>
        <p:spPr>
          <a:xfrm>
            <a:off x="1792562" y="3180235"/>
            <a:ext cx="9934414" cy="2485787"/>
          </a:xfrm>
          <a:prstGeom prst="roundRect">
            <a:avLst/>
          </a:prstGeom>
          <a:solidFill>
            <a:schemeClr val="accent3">
              <a:lumMod val="20000"/>
              <a:lumOff val="80000"/>
              <a:alpha val="54000"/>
            </a:schemeClr>
          </a:solidFill>
          <a:ln>
            <a:solidFill>
              <a:schemeClr val="accent2">
                <a:lumMod val="40000"/>
                <a:lumOff val="60000"/>
              </a:schemeClr>
            </a:solidFill>
          </a:ln>
        </p:spPr>
        <p:txBody>
          <a:bodyPr wrap="square" rtlCol="0">
            <a:spAutoFit/>
          </a:bodyPr>
          <a:lstStyle/>
          <a:p>
            <a:pPr lvl="1"/>
            <a:r>
              <a:rPr lang="en-US" sz="2800" dirty="0" err="1"/>
              <a:t>i</a:t>
            </a:r>
            <a:r>
              <a:rPr lang="en-US" sz="2800" dirty="0"/>
              <a:t>.  In a subject line or first paragraph, show your reader that this message is important and relevant.</a:t>
            </a:r>
          </a:p>
          <a:p>
            <a:pPr lvl="1"/>
            <a:r>
              <a:rPr lang="en-US" sz="2800" dirty="0"/>
              <a:t>ii.  Make the action as easy as possible.</a:t>
            </a:r>
          </a:p>
          <a:p>
            <a:pPr lvl="1"/>
            <a:r>
              <a:rPr lang="en-US" sz="2800" dirty="0"/>
              <a:t>iii.  Suggest a realistic deadline for action.</a:t>
            </a:r>
          </a:p>
          <a:p>
            <a:pPr lvl="1"/>
            <a:r>
              <a:rPr lang="en-US" sz="2800" dirty="0"/>
              <a:t>iv.  Keep the message as short as possible.</a:t>
            </a:r>
          </a:p>
        </p:txBody>
      </p:sp>
    </p:spTree>
    <p:extLst>
      <p:ext uri="{BB962C8B-B14F-4D97-AF65-F5344CB8AC3E}">
        <p14:creationId xmlns:p14="http://schemas.microsoft.com/office/powerpoint/2010/main" val="20584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6523" y="1199272"/>
            <a:ext cx="9632600" cy="4816195"/>
          </a:xfrm>
        </p:spPr>
        <p:txBody>
          <a:bodyPr>
            <a:noAutofit/>
          </a:bodyPr>
          <a:lstStyle/>
          <a:p>
            <a:r>
              <a:rPr lang="en-US" sz="2400" dirty="0"/>
              <a:t>How will the fact that the message is from you affect the reader's reaction to the words you use?</a:t>
            </a:r>
          </a:p>
          <a:p>
            <a:r>
              <a:rPr lang="en-US" sz="2400" b="1" u="sng" dirty="0"/>
              <a:t>When you must write to a reader who has negative feelings about your organization, your position, or you personally, you need to:</a:t>
            </a:r>
          </a:p>
          <a:p>
            <a:pPr lvl="1"/>
            <a:endParaRPr lang="en-US" sz="2000" dirty="0"/>
          </a:p>
          <a:p>
            <a:endParaRPr lang="en-US" sz="2400" dirty="0"/>
          </a:p>
        </p:txBody>
      </p:sp>
      <p:sp>
        <p:nvSpPr>
          <p:cNvPr id="9" name="Rectangle 8"/>
          <p:cNvSpPr/>
          <p:nvPr/>
        </p:nvSpPr>
        <p:spPr>
          <a:xfrm>
            <a:off x="-872082" y="-37713"/>
            <a:ext cx="3502617" cy="4508927"/>
          </a:xfrm>
          <a:prstGeom prst="rect">
            <a:avLst/>
          </a:prstGeom>
          <a:noFill/>
          <a:ln>
            <a:solidFill>
              <a:schemeClr val="accent1">
                <a:alpha val="0"/>
              </a:schemeClr>
            </a:solidFill>
          </a:ln>
        </p:spPr>
        <p:txBody>
          <a:bodyPr wrap="square" lIns="91440" tIns="45720" rIns="91440" bIns="45720">
            <a:spAutoFit/>
          </a:bodyPr>
          <a:lstStyle/>
          <a:p>
            <a:pPr algn="ctr"/>
            <a:r>
              <a:rPr lang="en-US" sz="28700" b="1"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B</a:t>
            </a:r>
            <a:endParaRPr lang="en-US" sz="287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endParaRPr>
          </a:p>
        </p:txBody>
      </p:sp>
      <p:grpSp>
        <p:nvGrpSpPr>
          <p:cNvPr id="10" name="Group 9"/>
          <p:cNvGrpSpPr/>
          <p:nvPr/>
        </p:nvGrpSpPr>
        <p:grpSpPr>
          <a:xfrm>
            <a:off x="-201478" y="141332"/>
            <a:ext cx="12192000" cy="1057940"/>
            <a:chOff x="0" y="0"/>
            <a:chExt cx="12192000" cy="1057940"/>
          </a:xfrm>
          <a:scene3d>
            <a:camera prst="orthographicFront"/>
            <a:lightRig rig="threePt" dir="t">
              <a:rot lat="0" lon="0" rev="7500000"/>
            </a:lightRig>
          </a:scene3d>
        </p:grpSpPr>
        <p:sp>
          <p:nvSpPr>
            <p:cNvPr id="11" name="Up Arrow Callout 10"/>
            <p:cNvSpPr/>
            <p:nvPr/>
          </p:nvSpPr>
          <p:spPr>
            <a:xfrm rot="10800000">
              <a:off x="0" y="0"/>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Up Arrow Callout 4"/>
            <p:cNvSpPr/>
            <p:nvPr/>
          </p:nvSpPr>
          <p:spPr>
            <a:xfrm rot="21600000">
              <a:off x="0" y="0"/>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a:t>1. What Will the Reader's Initial Reaction Be to the Message?</a:t>
              </a:r>
            </a:p>
          </p:txBody>
        </p:sp>
      </p:grpSp>
      <p:sp>
        <p:nvSpPr>
          <p:cNvPr id="13" name="TextBox 12"/>
          <p:cNvSpPr txBox="1"/>
          <p:nvPr/>
        </p:nvSpPr>
        <p:spPr>
          <a:xfrm>
            <a:off x="1916523" y="3467885"/>
            <a:ext cx="9007099" cy="2781240"/>
          </a:xfrm>
          <a:prstGeom prst="roundRect">
            <a:avLst>
              <a:gd name="adj" fmla="val 7932"/>
            </a:avLst>
          </a:prstGeom>
          <a:solidFill>
            <a:schemeClr val="accent3">
              <a:lumMod val="20000"/>
              <a:lumOff val="80000"/>
              <a:alpha val="68000"/>
            </a:schemeClr>
          </a:solidFill>
          <a:ln>
            <a:solidFill>
              <a:schemeClr val="accent2">
                <a:lumMod val="40000"/>
                <a:lumOff val="60000"/>
              </a:schemeClr>
            </a:solidFill>
          </a:ln>
        </p:spPr>
        <p:txBody>
          <a:bodyPr wrap="square" rtlCol="0">
            <a:spAutoFit/>
          </a:bodyPr>
          <a:lstStyle/>
          <a:p>
            <a:pPr lvl="1"/>
            <a:r>
              <a:rPr lang="en-US" sz="2800" dirty="0" err="1"/>
              <a:t>i</a:t>
            </a:r>
            <a:r>
              <a:rPr lang="en-US" sz="2800" dirty="0"/>
              <a:t>.	Make a special effort to avoid phrases that could seem condescending, arrogant, rude, hostile, or uncaring.</a:t>
            </a:r>
          </a:p>
          <a:p>
            <a:pPr lvl="1"/>
            <a:r>
              <a:rPr lang="en-US" sz="2800" dirty="0"/>
              <a:t>ii.  Use positive emphasis to counteract the natural tendency to sound defensive.</a:t>
            </a:r>
          </a:p>
          <a:p>
            <a:pPr lvl="1"/>
            <a:r>
              <a:rPr lang="en-US" sz="2800" dirty="0"/>
              <a:t>iii.  Develop logic and reader benefits fully.</a:t>
            </a:r>
            <a:endParaRPr lang="en-US" sz="2400" dirty="0"/>
          </a:p>
        </p:txBody>
      </p:sp>
    </p:spTree>
    <p:extLst>
      <p:ext uri="{BB962C8B-B14F-4D97-AF65-F5344CB8AC3E}">
        <p14:creationId xmlns:p14="http://schemas.microsoft.com/office/powerpoint/2010/main" val="9284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a:solidFill>
                  <a:schemeClr val="tx2">
                    <a:lumMod val="90000"/>
                    <a:lumOff val="10000"/>
                  </a:schemeClr>
                </a:solidFill>
              </a:rPr>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2842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5839866"/>
              </p:ext>
            </p:extLst>
          </p:nvPr>
        </p:nvGraphicFramePr>
        <p:xfrm>
          <a:off x="677334" y="1930400"/>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17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517" y="1282665"/>
            <a:ext cx="10381483" cy="5071917"/>
          </a:xfrm>
        </p:spPr>
        <p:txBody>
          <a:bodyPr>
            <a:noAutofit/>
          </a:bodyPr>
          <a:lstStyle/>
          <a:p>
            <a:r>
              <a:rPr lang="en-US" sz="2400" dirty="0"/>
              <a:t> How much does the reader already know about this subject?</a:t>
            </a:r>
          </a:p>
          <a:p>
            <a:r>
              <a:rPr lang="en-US" sz="2400" b="1" u="sng" dirty="0"/>
              <a:t>When some of your information is new to the reader, you need to</a:t>
            </a:r>
            <a:r>
              <a:rPr lang="en-US" sz="2400" u="sng" dirty="0"/>
              <a:t>:</a:t>
            </a:r>
            <a:endParaRPr lang="en-US" sz="2400" dirty="0"/>
          </a:p>
          <a:p>
            <a:pPr lvl="1"/>
            <a:endParaRPr lang="en-US" sz="2000" dirty="0"/>
          </a:p>
          <a:p>
            <a:endParaRPr lang="en-US" sz="2400" dirty="0"/>
          </a:p>
        </p:txBody>
      </p:sp>
      <p:grpSp>
        <p:nvGrpSpPr>
          <p:cNvPr id="9" name="Group 8"/>
          <p:cNvGrpSpPr/>
          <p:nvPr/>
        </p:nvGrpSpPr>
        <p:grpSpPr>
          <a:xfrm>
            <a:off x="0" y="156830"/>
            <a:ext cx="12192000" cy="1057940"/>
            <a:chOff x="0" y="1047973"/>
            <a:chExt cx="12192000" cy="1057940"/>
          </a:xfrm>
          <a:scene3d>
            <a:camera prst="orthographicFront"/>
            <a:lightRig rig="threePt" dir="t">
              <a:rot lat="0" lon="0" rev="7500000"/>
            </a:lightRig>
          </a:scene3d>
        </p:grpSpPr>
        <p:sp>
          <p:nvSpPr>
            <p:cNvPr id="10" name="Up Arrow Callout 9"/>
            <p:cNvSpPr/>
            <p:nvPr/>
          </p:nvSpPr>
          <p:spPr>
            <a:xfrm rot="10800000">
              <a:off x="0" y="1047973"/>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1" name="Up Arrow Callout 4"/>
            <p:cNvSpPr/>
            <p:nvPr/>
          </p:nvSpPr>
          <p:spPr>
            <a:xfrm rot="21600000">
              <a:off x="0" y="1047973"/>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2. </a:t>
              </a:r>
              <a:r>
                <a:rPr lang="en-US" sz="3200" kern="1200"/>
                <a:t>How Much Information Does the Reader Need?</a:t>
              </a:r>
            </a:p>
          </p:txBody>
        </p:sp>
      </p:grpSp>
      <p:sp>
        <p:nvSpPr>
          <p:cNvPr id="12" name="Rectangle 11"/>
          <p:cNvSpPr/>
          <p:nvPr/>
        </p:nvSpPr>
        <p:spPr>
          <a:xfrm>
            <a:off x="-731005" y="224724"/>
            <a:ext cx="3502617" cy="3770263"/>
          </a:xfrm>
          <a:prstGeom prst="rect">
            <a:avLst/>
          </a:prstGeom>
          <a:noFill/>
          <a:ln>
            <a:solidFill>
              <a:schemeClr val="accent1">
                <a:alpha val="0"/>
              </a:schemeClr>
            </a:solidFill>
          </a:ln>
        </p:spPr>
        <p:txBody>
          <a:bodyPr wrap="square" lIns="91440" tIns="45720" rIns="91440" bIns="45720">
            <a:spAutoFit/>
          </a:bodyPr>
          <a:lstStyle/>
          <a:p>
            <a:pPr algn="ctr"/>
            <a:r>
              <a:rPr lang="en-US" sz="239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A</a:t>
            </a:r>
          </a:p>
        </p:txBody>
      </p:sp>
      <p:sp>
        <p:nvSpPr>
          <p:cNvPr id="13" name="TextBox 12"/>
          <p:cNvSpPr txBox="1"/>
          <p:nvPr/>
        </p:nvSpPr>
        <p:spPr>
          <a:xfrm>
            <a:off x="488838" y="2903969"/>
            <a:ext cx="11431300" cy="3228796"/>
          </a:xfrm>
          <a:prstGeom prst="roundRect">
            <a:avLst>
              <a:gd name="adj" fmla="val 7588"/>
            </a:avLst>
          </a:prstGeom>
          <a:solidFill>
            <a:schemeClr val="accent6">
              <a:lumMod val="60000"/>
              <a:lumOff val="40000"/>
              <a:alpha val="54000"/>
            </a:schemeClr>
          </a:solidFill>
          <a:ln>
            <a:solidFill>
              <a:schemeClr val="accent6">
                <a:lumMod val="75000"/>
              </a:schemeClr>
            </a:solidFill>
          </a:ln>
        </p:spPr>
        <p:txBody>
          <a:bodyPr wrap="square" rtlCol="0">
            <a:spAutoFit/>
          </a:bodyPr>
          <a:lstStyle/>
          <a:p>
            <a:pPr lvl="1"/>
            <a:r>
              <a:rPr lang="en-US" sz="2800" dirty="0" err="1"/>
              <a:t>i</a:t>
            </a:r>
            <a:r>
              <a:rPr lang="en-US" sz="2800" dirty="0"/>
              <a:t>.	Be clear. Define terms, explain concepts, and use examples.</a:t>
            </a:r>
          </a:p>
          <a:p>
            <a:pPr lvl="1"/>
            <a:r>
              <a:rPr lang="en-US" sz="2800" dirty="0"/>
              <a:t>ii.  Link new information to old information that the reader already knows.</a:t>
            </a:r>
          </a:p>
          <a:p>
            <a:pPr marL="971550" lvl="1" indent="-514350">
              <a:buAutoNum type="romanLcPeriod" startAt="3"/>
            </a:pPr>
            <a:r>
              <a:rPr lang="en-US" sz="2800" dirty="0"/>
              <a:t>Use paragraphs and headings to break up new information into related parts</a:t>
            </a:r>
          </a:p>
          <a:p>
            <a:pPr lvl="1"/>
            <a:r>
              <a:rPr lang="en-US" sz="2800" dirty="0"/>
              <a:t>iv.  Test a draft of your document with a reader to see whether the audience can understand and use what you've written.</a:t>
            </a:r>
            <a:endParaRPr lang="en-US" sz="2400" dirty="0"/>
          </a:p>
        </p:txBody>
      </p:sp>
    </p:spTree>
    <p:extLst>
      <p:ext uri="{BB962C8B-B14F-4D97-AF65-F5344CB8AC3E}">
        <p14:creationId xmlns:p14="http://schemas.microsoft.com/office/powerpoint/2010/main" val="59568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405" y="1214771"/>
            <a:ext cx="10381483" cy="5071917"/>
          </a:xfrm>
        </p:spPr>
        <p:txBody>
          <a:bodyPr>
            <a:noAutofit/>
          </a:bodyPr>
          <a:lstStyle/>
          <a:p>
            <a:r>
              <a:rPr lang="en-US" sz="2400" dirty="0"/>
              <a:t>Is the reader's knowledge based on reading? Personal Experience?</a:t>
            </a:r>
          </a:p>
          <a:p>
            <a:r>
              <a:rPr lang="en-US" sz="2400" b="1" u="sng" dirty="0"/>
              <a:t>If you're trying to change a reader's understanding of a policy or organiza­tion, you need to</a:t>
            </a:r>
            <a:r>
              <a:rPr lang="en-US" sz="2400" dirty="0"/>
              <a:t>:</a:t>
            </a:r>
          </a:p>
          <a:p>
            <a:endParaRPr lang="en-US" sz="2400" dirty="0"/>
          </a:p>
          <a:p>
            <a:endParaRPr lang="en-US" sz="2400" dirty="0"/>
          </a:p>
        </p:txBody>
      </p:sp>
      <p:grpSp>
        <p:nvGrpSpPr>
          <p:cNvPr id="9" name="Group 8"/>
          <p:cNvGrpSpPr/>
          <p:nvPr/>
        </p:nvGrpSpPr>
        <p:grpSpPr>
          <a:xfrm>
            <a:off x="0" y="156830"/>
            <a:ext cx="12192000" cy="1057940"/>
            <a:chOff x="0" y="1047973"/>
            <a:chExt cx="12192000" cy="1057940"/>
          </a:xfrm>
          <a:scene3d>
            <a:camera prst="orthographicFront"/>
            <a:lightRig rig="threePt" dir="t">
              <a:rot lat="0" lon="0" rev="7500000"/>
            </a:lightRig>
          </a:scene3d>
        </p:grpSpPr>
        <p:sp>
          <p:nvSpPr>
            <p:cNvPr id="10" name="Up Arrow Callout 9"/>
            <p:cNvSpPr/>
            <p:nvPr/>
          </p:nvSpPr>
          <p:spPr>
            <a:xfrm rot="10800000">
              <a:off x="0" y="1047973"/>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1" name="Up Arrow Callout 4"/>
            <p:cNvSpPr/>
            <p:nvPr/>
          </p:nvSpPr>
          <p:spPr>
            <a:xfrm rot="21600000">
              <a:off x="0" y="1047973"/>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2. </a:t>
              </a:r>
              <a:r>
                <a:rPr lang="en-US" sz="3200" kern="1200"/>
                <a:t>How Much Information Does the Reader Need?</a:t>
              </a:r>
            </a:p>
          </p:txBody>
        </p:sp>
      </p:grpSp>
      <p:sp>
        <p:nvSpPr>
          <p:cNvPr id="12" name="Rectangle 11"/>
          <p:cNvSpPr/>
          <p:nvPr/>
        </p:nvSpPr>
        <p:spPr>
          <a:xfrm>
            <a:off x="-708106" y="190446"/>
            <a:ext cx="3502617" cy="3770263"/>
          </a:xfrm>
          <a:prstGeom prst="rect">
            <a:avLst/>
          </a:prstGeom>
          <a:noFill/>
          <a:ln>
            <a:solidFill>
              <a:schemeClr val="accent1">
                <a:alpha val="0"/>
              </a:schemeClr>
            </a:solidFill>
          </a:ln>
        </p:spPr>
        <p:txBody>
          <a:bodyPr wrap="square" lIns="91440" tIns="45720" rIns="91440" bIns="45720">
            <a:spAutoFit/>
          </a:bodyPr>
          <a:lstStyle/>
          <a:p>
            <a:pPr algn="ctr"/>
            <a:r>
              <a:rPr lang="en-US" sz="239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B</a:t>
            </a:r>
          </a:p>
        </p:txBody>
      </p:sp>
      <p:sp>
        <p:nvSpPr>
          <p:cNvPr id="13" name="TextBox 12"/>
          <p:cNvSpPr txBox="1"/>
          <p:nvPr/>
        </p:nvSpPr>
        <p:spPr>
          <a:xfrm>
            <a:off x="1159788" y="2980859"/>
            <a:ext cx="10868280" cy="3676352"/>
          </a:xfrm>
          <a:prstGeom prst="roundRect">
            <a:avLst>
              <a:gd name="adj" fmla="val 7588"/>
            </a:avLst>
          </a:prstGeom>
          <a:solidFill>
            <a:schemeClr val="accent6">
              <a:lumMod val="60000"/>
              <a:lumOff val="40000"/>
              <a:alpha val="54000"/>
            </a:schemeClr>
          </a:solidFill>
          <a:ln>
            <a:solidFill>
              <a:schemeClr val="accent6">
                <a:lumMod val="75000"/>
              </a:schemeClr>
            </a:solidFill>
          </a:ln>
        </p:spPr>
        <p:txBody>
          <a:bodyPr wrap="square" rtlCol="0">
            <a:spAutoFit/>
          </a:bodyPr>
          <a:lstStyle/>
          <a:p>
            <a:pPr marL="514350" indent="-514350">
              <a:buFont typeface="+mj-lt"/>
              <a:buAutoNum type="romanLcPeriod"/>
            </a:pPr>
            <a:r>
              <a:rPr lang="en-US" sz="2800" dirty="0"/>
              <a:t>Acknowledge the reader's initial understanding early in the message.</a:t>
            </a:r>
          </a:p>
          <a:p>
            <a:pPr marL="514350" indent="-514350">
              <a:buFont typeface="+mj-lt"/>
              <a:buAutoNum type="romanLcPeriod"/>
            </a:pPr>
            <a:r>
              <a:rPr lang="en-US" sz="2800" dirty="0"/>
              <a:t>Use examples as well as theory or statistics to show the difference between short-term and long-term effects, or to show that the reader's experience is not universal.</a:t>
            </a:r>
          </a:p>
          <a:p>
            <a:pPr marL="514350" indent="-514350">
              <a:buFont typeface="+mj-lt"/>
              <a:buAutoNum type="romanLcPeriod"/>
            </a:pPr>
            <a:r>
              <a:rPr lang="en-US" sz="2800" dirty="0"/>
              <a:t>Allow the reader to save face (handle the situation) by suggesting that changed circumstances call for new attitudes or action.</a:t>
            </a:r>
          </a:p>
        </p:txBody>
      </p:sp>
    </p:spTree>
    <p:extLst>
      <p:ext uri="{BB962C8B-B14F-4D97-AF65-F5344CB8AC3E}">
        <p14:creationId xmlns:p14="http://schemas.microsoft.com/office/powerpoint/2010/main" val="40650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517" y="1214771"/>
            <a:ext cx="10381483" cy="5071917"/>
          </a:xfrm>
        </p:spPr>
        <p:txBody>
          <a:bodyPr>
            <a:noAutofit/>
          </a:bodyPr>
          <a:lstStyle/>
          <a:p>
            <a:r>
              <a:rPr lang="en-US" sz="2400" dirty="0"/>
              <a:t>What aspects of the subject does the reader need to be aware of to   appreciate your points?</a:t>
            </a:r>
          </a:p>
          <a:p>
            <a:r>
              <a:rPr lang="en-US" sz="2400" dirty="0"/>
              <a:t> </a:t>
            </a:r>
            <a:r>
              <a:rPr lang="en-US" sz="2400" b="1" u="sng" dirty="0"/>
              <a:t>When the reader must think of background or old information to appreciate your points, you can</a:t>
            </a:r>
            <a:r>
              <a:rPr lang="en-US" sz="2400" dirty="0"/>
              <a:t>:</a:t>
            </a:r>
          </a:p>
          <a:p>
            <a:endParaRPr lang="en-US" sz="2400" dirty="0"/>
          </a:p>
          <a:p>
            <a:endParaRPr lang="en-US" sz="2400" dirty="0"/>
          </a:p>
        </p:txBody>
      </p:sp>
      <p:grpSp>
        <p:nvGrpSpPr>
          <p:cNvPr id="9" name="Group 8"/>
          <p:cNvGrpSpPr/>
          <p:nvPr/>
        </p:nvGrpSpPr>
        <p:grpSpPr>
          <a:xfrm>
            <a:off x="0" y="156830"/>
            <a:ext cx="12192000" cy="1057940"/>
            <a:chOff x="0" y="1047973"/>
            <a:chExt cx="12192000" cy="1057940"/>
          </a:xfrm>
          <a:scene3d>
            <a:camera prst="orthographicFront"/>
            <a:lightRig rig="threePt" dir="t">
              <a:rot lat="0" lon="0" rev="7500000"/>
            </a:lightRig>
          </a:scene3d>
        </p:grpSpPr>
        <p:sp>
          <p:nvSpPr>
            <p:cNvPr id="10" name="Up Arrow Callout 9"/>
            <p:cNvSpPr/>
            <p:nvPr/>
          </p:nvSpPr>
          <p:spPr>
            <a:xfrm rot="10800000">
              <a:off x="0" y="1047973"/>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1" name="Up Arrow Callout 4"/>
            <p:cNvSpPr/>
            <p:nvPr/>
          </p:nvSpPr>
          <p:spPr>
            <a:xfrm rot="21600000">
              <a:off x="0" y="1047973"/>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2. </a:t>
              </a:r>
              <a:r>
                <a:rPr lang="en-US" sz="3200" kern="1200"/>
                <a:t>How Much Information Does the Reader Need?</a:t>
              </a:r>
            </a:p>
          </p:txBody>
        </p:sp>
      </p:grpSp>
      <p:sp>
        <p:nvSpPr>
          <p:cNvPr id="12" name="Rectangle 11"/>
          <p:cNvSpPr/>
          <p:nvPr/>
        </p:nvSpPr>
        <p:spPr>
          <a:xfrm>
            <a:off x="-777501" y="156828"/>
            <a:ext cx="3502617" cy="3770263"/>
          </a:xfrm>
          <a:prstGeom prst="rect">
            <a:avLst/>
          </a:prstGeom>
          <a:noFill/>
          <a:ln>
            <a:solidFill>
              <a:schemeClr val="accent1">
                <a:alpha val="0"/>
              </a:schemeClr>
            </a:solidFill>
          </a:ln>
        </p:spPr>
        <p:txBody>
          <a:bodyPr wrap="square" lIns="91440" tIns="45720" rIns="91440" bIns="45720">
            <a:spAutoFit/>
          </a:bodyPr>
          <a:lstStyle/>
          <a:p>
            <a:pPr algn="ctr"/>
            <a:r>
              <a:rPr lang="en-US" sz="239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C</a:t>
            </a:r>
          </a:p>
        </p:txBody>
      </p:sp>
      <p:sp>
        <p:nvSpPr>
          <p:cNvPr id="13" name="TextBox 12"/>
          <p:cNvSpPr txBox="1"/>
          <p:nvPr/>
        </p:nvSpPr>
        <p:spPr>
          <a:xfrm>
            <a:off x="444286" y="3301139"/>
            <a:ext cx="11747714" cy="3228796"/>
          </a:xfrm>
          <a:prstGeom prst="roundRect">
            <a:avLst>
              <a:gd name="adj" fmla="val 7588"/>
            </a:avLst>
          </a:prstGeom>
          <a:solidFill>
            <a:schemeClr val="accent6">
              <a:lumMod val="60000"/>
              <a:lumOff val="40000"/>
              <a:alpha val="54000"/>
            </a:schemeClr>
          </a:solidFill>
          <a:ln>
            <a:solidFill>
              <a:schemeClr val="accent6">
                <a:lumMod val="75000"/>
              </a:schemeClr>
            </a:solidFill>
          </a:ln>
        </p:spPr>
        <p:txBody>
          <a:bodyPr wrap="square" rtlCol="0">
            <a:spAutoFit/>
          </a:bodyPr>
          <a:lstStyle/>
          <a:p>
            <a:pPr marL="514350" indent="-514350">
              <a:buFont typeface="+mj-lt"/>
              <a:buAutoNum type="romanLcPeriod"/>
            </a:pPr>
            <a:r>
              <a:rPr lang="en-US" sz="2800" dirty="0"/>
              <a:t>Preface information with "As you know" or "As you may remember" to avoid suggesting that you think the reader does not know what you're saying.</a:t>
            </a:r>
          </a:p>
          <a:p>
            <a:pPr marL="514350" indent="-514350">
              <a:buFont typeface="+mj-lt"/>
              <a:buAutoNum type="romanLcPeriod"/>
            </a:pPr>
            <a:r>
              <a:rPr lang="en-US" sz="2800" dirty="0"/>
              <a:t>Put old or obvious information in a subordinate clause.</a:t>
            </a:r>
          </a:p>
          <a:p>
            <a:pPr marL="514350" indent="-514350">
              <a:buFont typeface="+mj-lt"/>
              <a:buAutoNum type="romanLcPeriod"/>
            </a:pPr>
            <a:r>
              <a:rPr lang="en-US" sz="2800" dirty="0"/>
              <a:t>If the background information or reminder is long, put it in a separate section with an appropriate heading or in an attachment to your letter or memo.</a:t>
            </a:r>
          </a:p>
        </p:txBody>
      </p:sp>
    </p:spTree>
    <p:extLst>
      <p:ext uri="{BB962C8B-B14F-4D97-AF65-F5344CB8AC3E}">
        <p14:creationId xmlns:p14="http://schemas.microsoft.com/office/powerpoint/2010/main" val="32685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a:solidFill>
                  <a:schemeClr val="tx2">
                    <a:lumMod val="90000"/>
                    <a:lumOff val="10000"/>
                  </a:schemeClr>
                </a:solidFill>
              </a:rPr>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a:solidFill>
                  <a:schemeClr val="tx2">
                    <a:lumMod val="90000"/>
                    <a:lumOff val="10000"/>
                  </a:schemeClr>
                </a:solidFill>
              </a:rPr>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17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0138" y="1366858"/>
            <a:ext cx="9285799" cy="1617330"/>
          </a:xfrm>
        </p:spPr>
        <p:txBody>
          <a:bodyPr>
            <a:noAutofit/>
          </a:bodyPr>
          <a:lstStyle/>
          <a:p>
            <a:pPr marL="0" indent="0">
              <a:spcBef>
                <a:spcPts val="600"/>
              </a:spcBef>
              <a:buNone/>
            </a:pPr>
            <a:r>
              <a:rPr lang="en-US" sz="2400" dirty="0"/>
              <a:t>Is your reader opposed to what you have to say?</a:t>
            </a:r>
          </a:p>
          <a:p>
            <a:pPr>
              <a:spcBef>
                <a:spcPts val="600"/>
              </a:spcBef>
            </a:pPr>
            <a:r>
              <a:rPr lang="en-US" sz="2400" dirty="0"/>
              <a:t> </a:t>
            </a:r>
            <a:r>
              <a:rPr lang="en-US" sz="2400" b="1" u="sng" dirty="0"/>
              <a:t>When you must write to readers who oppose what you have to say, you need to</a:t>
            </a:r>
            <a:r>
              <a:rPr lang="en-US" sz="2400" dirty="0"/>
              <a:t>:</a:t>
            </a:r>
          </a:p>
          <a:p>
            <a:pPr lvl="1">
              <a:spcBef>
                <a:spcPts val="600"/>
              </a:spcBef>
            </a:pPr>
            <a:endParaRPr lang="en-US" sz="2000" dirty="0"/>
          </a:p>
          <a:p>
            <a:pPr>
              <a:spcBef>
                <a:spcPts val="600"/>
              </a:spcBef>
            </a:pPr>
            <a:endParaRPr lang="en-US" sz="2400" dirty="0"/>
          </a:p>
          <a:p>
            <a:pPr>
              <a:spcBef>
                <a:spcPts val="600"/>
              </a:spcBef>
            </a:pPr>
            <a:endParaRPr lang="en-US" sz="2400" dirty="0"/>
          </a:p>
        </p:txBody>
      </p:sp>
      <p:grpSp>
        <p:nvGrpSpPr>
          <p:cNvPr id="9" name="Group 8"/>
          <p:cNvGrpSpPr/>
          <p:nvPr/>
        </p:nvGrpSpPr>
        <p:grpSpPr>
          <a:xfrm>
            <a:off x="229815" y="249820"/>
            <a:ext cx="12192000" cy="1057940"/>
            <a:chOff x="0" y="2095596"/>
            <a:chExt cx="12192000" cy="1057940"/>
          </a:xfrm>
          <a:scene3d>
            <a:camera prst="orthographicFront"/>
            <a:lightRig rig="threePt" dir="t">
              <a:rot lat="0" lon="0" rev="7500000"/>
            </a:lightRig>
          </a:scene3d>
        </p:grpSpPr>
        <p:sp>
          <p:nvSpPr>
            <p:cNvPr id="10" name="Up Arrow Callout 9"/>
            <p:cNvSpPr/>
            <p:nvPr/>
          </p:nvSpPr>
          <p:spPr>
            <a:xfrm rot="10800000">
              <a:off x="0" y="2095596"/>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Up Arrow Callout 4"/>
            <p:cNvSpPr/>
            <p:nvPr/>
          </p:nvSpPr>
          <p:spPr>
            <a:xfrm rot="21600000">
              <a:off x="0" y="2095596"/>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3. What Obstacles Must You Overcome?</a:t>
              </a:r>
            </a:p>
          </p:txBody>
        </p:sp>
      </p:grpSp>
      <p:sp>
        <p:nvSpPr>
          <p:cNvPr id="13" name="Rectangle 12"/>
          <p:cNvSpPr/>
          <p:nvPr/>
        </p:nvSpPr>
        <p:spPr>
          <a:xfrm>
            <a:off x="-529529" y="337310"/>
            <a:ext cx="3502617" cy="2646878"/>
          </a:xfrm>
          <a:prstGeom prst="rect">
            <a:avLst/>
          </a:prstGeom>
          <a:noFill/>
          <a:ln>
            <a:solidFill>
              <a:schemeClr val="accent1">
                <a:alpha val="0"/>
              </a:schemeClr>
            </a:solid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A</a:t>
            </a:r>
            <a:endParaRPr lang="en-US" sz="166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endParaRPr>
          </a:p>
        </p:txBody>
      </p:sp>
      <p:sp>
        <p:nvSpPr>
          <p:cNvPr id="14" name="TextBox 13"/>
          <p:cNvSpPr txBox="1"/>
          <p:nvPr/>
        </p:nvSpPr>
        <p:spPr>
          <a:xfrm>
            <a:off x="229815" y="2534654"/>
            <a:ext cx="11839074" cy="4531960"/>
          </a:xfrm>
          <a:prstGeom prst="roundRect">
            <a:avLst>
              <a:gd name="adj" fmla="val 15888"/>
            </a:avLst>
          </a:prstGeom>
          <a:solidFill>
            <a:schemeClr val="accent4">
              <a:lumMod val="60000"/>
              <a:lumOff val="40000"/>
              <a:alpha val="53000"/>
            </a:schemeClr>
          </a:solidFill>
          <a:ln>
            <a:solidFill>
              <a:schemeClr val="accent6">
                <a:lumMod val="75000"/>
              </a:schemeClr>
            </a:solidFill>
          </a:ln>
        </p:spPr>
        <p:txBody>
          <a:bodyPr wrap="square" rtlCol="0">
            <a:spAutoFit/>
          </a:bodyPr>
          <a:lstStyle/>
          <a:p>
            <a:pPr marL="971550" lvl="1" indent="-514350">
              <a:spcBef>
                <a:spcPts val="600"/>
              </a:spcBef>
              <a:buFont typeface="+mj-lt"/>
              <a:buAutoNum type="romanLcPeriod"/>
            </a:pPr>
            <a:r>
              <a:rPr lang="en-US" sz="2400" dirty="0"/>
              <a:t>Start your message with any areas of agreement or common ground that you share with your reader.</a:t>
            </a:r>
          </a:p>
          <a:p>
            <a:pPr marL="971550" lvl="1" indent="-514350">
              <a:spcBef>
                <a:spcPts val="600"/>
              </a:spcBef>
              <a:buFont typeface="+mj-lt"/>
              <a:buAutoNum type="romanLcPeriod"/>
            </a:pPr>
            <a:r>
              <a:rPr lang="en-US" sz="2400" dirty="0"/>
              <a:t>Make a special effort to be clear and unambiguous. Points that might be clear to a neutral reader can be misread by someone with a chip on his or her shoulder.</a:t>
            </a:r>
          </a:p>
          <a:p>
            <a:pPr marL="971550" lvl="1" indent="-514350">
              <a:spcBef>
                <a:spcPts val="600"/>
              </a:spcBef>
              <a:buFont typeface="+mj-lt"/>
              <a:buAutoNum type="romanLcPeriod"/>
            </a:pPr>
            <a:r>
              <a:rPr lang="en-US" sz="2400" dirty="0"/>
              <a:t>Make a special effort to avoid statements that will anger the reader.</a:t>
            </a:r>
          </a:p>
          <a:p>
            <a:pPr marL="971550" lvl="1" indent="-514350">
              <a:spcBef>
                <a:spcPts val="600"/>
              </a:spcBef>
              <a:buFont typeface="+mj-lt"/>
              <a:buAutoNum type="romanLcPeriod"/>
            </a:pPr>
            <a:r>
              <a:rPr lang="en-US" sz="2400" dirty="0"/>
              <a:t>Limit your statement or request to the smallest possible area. If parts of your message could be delivered later, postpone them.</a:t>
            </a:r>
          </a:p>
          <a:p>
            <a:pPr marL="971550" lvl="1" indent="-514350">
              <a:spcBef>
                <a:spcPts val="600"/>
              </a:spcBef>
              <a:buFont typeface="+mj-lt"/>
              <a:buAutoNum type="romanLcPeriod"/>
            </a:pPr>
            <a:r>
              <a:rPr lang="en-US" sz="2400" dirty="0"/>
              <a:t>Show that your solution is the best solution currently available, even though it isn't perfect.</a:t>
            </a:r>
            <a:endParaRPr lang="en-US" sz="2000" dirty="0"/>
          </a:p>
        </p:txBody>
      </p:sp>
    </p:spTree>
    <p:extLst>
      <p:ext uri="{BB962C8B-B14F-4D97-AF65-F5344CB8AC3E}">
        <p14:creationId xmlns:p14="http://schemas.microsoft.com/office/powerpoint/2010/main" val="39667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549" y="1136726"/>
            <a:ext cx="9285799" cy="1617330"/>
          </a:xfrm>
        </p:spPr>
        <p:txBody>
          <a:bodyPr>
            <a:noAutofit/>
          </a:bodyPr>
          <a:lstStyle/>
          <a:p>
            <a:pPr marL="0" indent="0">
              <a:buNone/>
            </a:pPr>
            <a:r>
              <a:rPr lang="en-US" sz="2400" dirty="0"/>
              <a:t>Will it be easy for the reader to do as you ask?</a:t>
            </a:r>
          </a:p>
          <a:p>
            <a:r>
              <a:rPr lang="en-US" sz="2400" b="1" u="sng" dirty="0"/>
              <a:t>When your request is time-consuming, complicated, or physically or psy­chologically difficult, you need to:</a:t>
            </a:r>
            <a:endParaRPr lang="en-US" sz="2400" dirty="0"/>
          </a:p>
          <a:p>
            <a:pPr lvl="1">
              <a:spcBef>
                <a:spcPts val="600"/>
              </a:spcBef>
            </a:pPr>
            <a:endParaRPr lang="en-US" sz="2000" dirty="0"/>
          </a:p>
          <a:p>
            <a:pPr>
              <a:spcBef>
                <a:spcPts val="600"/>
              </a:spcBef>
            </a:pPr>
            <a:endParaRPr lang="en-US" sz="2400" dirty="0"/>
          </a:p>
          <a:p>
            <a:pPr>
              <a:spcBef>
                <a:spcPts val="600"/>
              </a:spcBef>
            </a:pPr>
            <a:endParaRPr lang="en-US" sz="2400" dirty="0"/>
          </a:p>
        </p:txBody>
      </p:sp>
      <p:grpSp>
        <p:nvGrpSpPr>
          <p:cNvPr id="9" name="Group 8"/>
          <p:cNvGrpSpPr/>
          <p:nvPr/>
        </p:nvGrpSpPr>
        <p:grpSpPr>
          <a:xfrm>
            <a:off x="229815" y="249820"/>
            <a:ext cx="12192000" cy="1057940"/>
            <a:chOff x="0" y="2095596"/>
            <a:chExt cx="12192000" cy="1057940"/>
          </a:xfrm>
          <a:scene3d>
            <a:camera prst="orthographicFront"/>
            <a:lightRig rig="threePt" dir="t">
              <a:rot lat="0" lon="0" rev="7500000"/>
            </a:lightRig>
          </a:scene3d>
        </p:grpSpPr>
        <p:sp>
          <p:nvSpPr>
            <p:cNvPr id="10" name="Up Arrow Callout 9"/>
            <p:cNvSpPr/>
            <p:nvPr/>
          </p:nvSpPr>
          <p:spPr>
            <a:xfrm rot="10800000">
              <a:off x="0" y="2095596"/>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Up Arrow Callout 4"/>
            <p:cNvSpPr/>
            <p:nvPr/>
          </p:nvSpPr>
          <p:spPr>
            <a:xfrm rot="21600000">
              <a:off x="0" y="2095596"/>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a:t>3. What Obstacles Must You Overcome?</a:t>
              </a:r>
            </a:p>
          </p:txBody>
        </p:sp>
      </p:grpSp>
      <p:sp>
        <p:nvSpPr>
          <p:cNvPr id="13" name="Rectangle 12"/>
          <p:cNvSpPr/>
          <p:nvPr/>
        </p:nvSpPr>
        <p:spPr>
          <a:xfrm>
            <a:off x="-529529" y="337310"/>
            <a:ext cx="3502617" cy="2646878"/>
          </a:xfrm>
          <a:prstGeom prst="rect">
            <a:avLst/>
          </a:prstGeom>
          <a:noFill/>
          <a:ln>
            <a:solidFill>
              <a:schemeClr val="accent1">
                <a:alpha val="0"/>
              </a:schemeClr>
            </a:solid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B</a:t>
            </a:r>
            <a:endParaRPr lang="en-US" sz="166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endParaRPr>
          </a:p>
        </p:txBody>
      </p:sp>
      <p:sp>
        <p:nvSpPr>
          <p:cNvPr id="14" name="TextBox 13"/>
          <p:cNvSpPr txBox="1"/>
          <p:nvPr/>
        </p:nvSpPr>
        <p:spPr>
          <a:xfrm>
            <a:off x="0" y="2582780"/>
            <a:ext cx="11839074" cy="3746718"/>
          </a:xfrm>
          <a:prstGeom prst="roundRect">
            <a:avLst>
              <a:gd name="adj" fmla="val 15888"/>
            </a:avLst>
          </a:prstGeom>
          <a:solidFill>
            <a:schemeClr val="accent4">
              <a:lumMod val="60000"/>
              <a:lumOff val="40000"/>
              <a:alpha val="53000"/>
            </a:schemeClr>
          </a:solidFill>
          <a:ln>
            <a:solidFill>
              <a:schemeClr val="accent6">
                <a:lumMod val="75000"/>
              </a:schemeClr>
            </a:solidFill>
          </a:ln>
        </p:spPr>
        <p:txBody>
          <a:bodyPr wrap="square" rtlCol="0">
            <a:spAutoFit/>
          </a:bodyPr>
          <a:lstStyle/>
          <a:p>
            <a:pPr marL="514350" indent="-514350">
              <a:buFont typeface="+mj-lt"/>
              <a:buAutoNum type="romanLcPeriod"/>
            </a:pPr>
            <a:r>
              <a:rPr lang="en-US" sz="2400" dirty="0"/>
              <a:t>Make the action as easy as possible. Provide a form that can be filled out quickly; provide a stamped, self-addressed envelope if you are writing to someone in another organization.</a:t>
            </a:r>
          </a:p>
          <a:p>
            <a:pPr marL="514350" indent="-514350">
              <a:buFont typeface="+mj-lt"/>
              <a:buAutoNum type="romanLcPeriod"/>
            </a:pPr>
            <a:r>
              <a:rPr lang="en-US" sz="2400" dirty="0"/>
              <a:t>Break down actions into a list, so the reader can check off each step as it is completed.</a:t>
            </a:r>
          </a:p>
          <a:p>
            <a:pPr marL="514350" indent="-514350">
              <a:buFont typeface="+mj-lt"/>
              <a:buAutoNum type="romanLcPeriod"/>
            </a:pPr>
            <a:r>
              <a:rPr lang="en-US" sz="2400" dirty="0"/>
              <a:t>Show that what you ask is consistent (relevant, steady) with some aspect of what the reader believes.</a:t>
            </a:r>
          </a:p>
          <a:p>
            <a:pPr marL="514350" indent="-514350">
              <a:buFont typeface="+mj-lt"/>
              <a:buAutoNum type="romanLcPeriod"/>
            </a:pPr>
            <a:r>
              <a:rPr lang="en-US" sz="2400" dirty="0"/>
              <a:t>Show how the reader (not just you or your organization) will benefit when the action is completed.</a:t>
            </a:r>
          </a:p>
        </p:txBody>
      </p:sp>
    </p:spTree>
    <p:extLst>
      <p:ext uri="{BB962C8B-B14F-4D97-AF65-F5344CB8AC3E}">
        <p14:creationId xmlns:p14="http://schemas.microsoft.com/office/powerpoint/2010/main" val="21388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a:solidFill>
                  <a:schemeClr val="tx2">
                    <a:lumMod val="90000"/>
                    <a:lumOff val="10000"/>
                  </a:schemeClr>
                </a:solidFill>
              </a:rPr>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a:solidFill>
                  <a:schemeClr val="tx2">
                    <a:lumMod val="90000"/>
                    <a:lumOff val="10000"/>
                  </a:schemeClr>
                </a:solidFill>
              </a:rPr>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00269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090" y="1308183"/>
            <a:ext cx="10045560" cy="1528008"/>
          </a:xfrm>
        </p:spPr>
        <p:txBody>
          <a:bodyPr>
            <a:normAutofit/>
          </a:bodyPr>
          <a:lstStyle/>
          <a:p>
            <a:pPr marL="0" indent="0">
              <a:buNone/>
            </a:pPr>
            <a:r>
              <a:rPr lang="en-US" sz="2800" dirty="0"/>
              <a:t>From the readers point of view, what are the benefits of what you have to say?</a:t>
            </a:r>
          </a:p>
          <a:p>
            <a:pPr lvl="1"/>
            <a:endParaRPr lang="en-US" sz="2400" dirty="0"/>
          </a:p>
          <a:p>
            <a:endParaRPr lang="en-US" sz="2800" dirty="0"/>
          </a:p>
          <a:p>
            <a:endParaRPr lang="en-US" sz="2800" dirty="0"/>
          </a:p>
        </p:txBody>
      </p:sp>
      <p:grpSp>
        <p:nvGrpSpPr>
          <p:cNvPr id="9" name="Group 8"/>
          <p:cNvGrpSpPr/>
          <p:nvPr/>
        </p:nvGrpSpPr>
        <p:grpSpPr>
          <a:xfrm>
            <a:off x="0" y="125833"/>
            <a:ext cx="12192000" cy="1057940"/>
            <a:chOff x="0" y="3143219"/>
            <a:chExt cx="12192000" cy="1057940"/>
          </a:xfrm>
          <a:scene3d>
            <a:camera prst="orthographicFront"/>
            <a:lightRig rig="threePt" dir="t">
              <a:rot lat="0" lon="0" rev="7500000"/>
            </a:lightRig>
          </a:scene3d>
        </p:grpSpPr>
        <p:sp>
          <p:nvSpPr>
            <p:cNvPr id="10" name="Up Arrow Callout 9"/>
            <p:cNvSpPr/>
            <p:nvPr/>
          </p:nvSpPr>
          <p:spPr>
            <a:xfrm rot="10800000">
              <a:off x="0" y="3143219"/>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Up Arrow Callout 4"/>
            <p:cNvSpPr/>
            <p:nvPr/>
          </p:nvSpPr>
          <p:spPr>
            <a:xfrm rot="21600000">
              <a:off x="0" y="3143219"/>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a:t>4. What Positive Aspects Can You Emphasize?</a:t>
              </a:r>
            </a:p>
          </p:txBody>
        </p:sp>
      </p:grpSp>
      <p:sp>
        <p:nvSpPr>
          <p:cNvPr id="12" name="Rectangle 11"/>
          <p:cNvSpPr/>
          <p:nvPr/>
        </p:nvSpPr>
        <p:spPr>
          <a:xfrm>
            <a:off x="-839567" y="413452"/>
            <a:ext cx="3502617" cy="2646878"/>
          </a:xfrm>
          <a:prstGeom prst="rect">
            <a:avLst/>
          </a:prstGeom>
          <a:noFill/>
          <a:ln>
            <a:solidFill>
              <a:schemeClr val="accent1">
                <a:alpha val="0"/>
              </a:schemeClr>
            </a:solid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A</a:t>
            </a:r>
            <a:endParaRPr lang="en-US" sz="166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endParaRPr>
          </a:p>
        </p:txBody>
      </p:sp>
      <p:sp>
        <p:nvSpPr>
          <p:cNvPr id="13" name="TextBox 12"/>
          <p:cNvSpPr txBox="1"/>
          <p:nvPr/>
        </p:nvSpPr>
        <p:spPr>
          <a:xfrm>
            <a:off x="911741" y="3347950"/>
            <a:ext cx="9608949" cy="2009061"/>
          </a:xfrm>
          <a:prstGeom prst="roundRect">
            <a:avLst/>
          </a:prstGeom>
          <a:solidFill>
            <a:schemeClr val="accent6">
              <a:lumMod val="75000"/>
              <a:alpha val="39000"/>
            </a:schemeClr>
          </a:solidFill>
          <a:ln w="28575">
            <a:solidFill>
              <a:srgbClr val="AE9775"/>
            </a:solidFill>
          </a:ln>
        </p:spPr>
        <p:txBody>
          <a:bodyPr wrap="square" rtlCol="0">
            <a:spAutoFit/>
          </a:bodyPr>
          <a:lstStyle/>
          <a:p>
            <a:pPr marL="571500" indent="-571500">
              <a:buFont typeface="+mj-lt"/>
              <a:buAutoNum type="romanLcPeriod"/>
            </a:pPr>
            <a:r>
              <a:rPr lang="en-US" sz="2800" dirty="0"/>
              <a:t>Put good news in the first paragraph.</a:t>
            </a:r>
          </a:p>
          <a:p>
            <a:pPr marL="571500" indent="-571500">
              <a:buFont typeface="+mj-lt"/>
              <a:buAutoNum type="romanLcPeriod"/>
            </a:pPr>
            <a:r>
              <a:rPr lang="en-US" sz="2800" dirty="0"/>
              <a:t>Use reader benefits that go beyond the basic good news of the first paragraph.</a:t>
            </a:r>
          </a:p>
          <a:p>
            <a:pPr marL="571500" indent="-571500">
              <a:buFont typeface="+mj-lt"/>
              <a:buAutoNum type="romanLcPeriod"/>
            </a:pPr>
            <a:endParaRPr lang="en-US" sz="2800" dirty="0"/>
          </a:p>
        </p:txBody>
      </p:sp>
    </p:spTree>
    <p:extLst>
      <p:ext uri="{BB962C8B-B14F-4D97-AF65-F5344CB8AC3E}">
        <p14:creationId xmlns:p14="http://schemas.microsoft.com/office/powerpoint/2010/main" val="2365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634" y="1011919"/>
            <a:ext cx="10628078" cy="1762278"/>
          </a:xfrm>
        </p:spPr>
        <p:txBody>
          <a:bodyPr>
            <a:noAutofit/>
          </a:bodyPr>
          <a:lstStyle/>
          <a:p>
            <a:pPr marL="0" indent="0">
              <a:buNone/>
            </a:pPr>
            <a:r>
              <a:rPr lang="en-US" sz="2400" dirty="0"/>
              <a:t>What experiences, interests, goals, and values do you share with the reader?</a:t>
            </a:r>
          </a:p>
          <a:p>
            <a:r>
              <a:rPr lang="en-US" sz="2400" b="1" u="sng" dirty="0"/>
              <a:t>When the message will be read by only one reader, or by readers who all share the same experiences, interests, goals, and values, you can:</a:t>
            </a:r>
          </a:p>
          <a:p>
            <a:pPr lvl="1"/>
            <a:endParaRPr lang="en-US" sz="2000" dirty="0"/>
          </a:p>
          <a:p>
            <a:endParaRPr lang="en-US" sz="2400" dirty="0"/>
          </a:p>
          <a:p>
            <a:endParaRPr lang="en-US" sz="2400" dirty="0"/>
          </a:p>
        </p:txBody>
      </p:sp>
      <p:grpSp>
        <p:nvGrpSpPr>
          <p:cNvPr id="9" name="Group 8"/>
          <p:cNvGrpSpPr/>
          <p:nvPr/>
        </p:nvGrpSpPr>
        <p:grpSpPr>
          <a:xfrm>
            <a:off x="0" y="125833"/>
            <a:ext cx="12192000" cy="1057940"/>
            <a:chOff x="0" y="3143219"/>
            <a:chExt cx="12192000" cy="1057940"/>
          </a:xfrm>
          <a:scene3d>
            <a:camera prst="orthographicFront"/>
            <a:lightRig rig="threePt" dir="t">
              <a:rot lat="0" lon="0" rev="7500000"/>
            </a:lightRig>
          </a:scene3d>
        </p:grpSpPr>
        <p:sp>
          <p:nvSpPr>
            <p:cNvPr id="10" name="Up Arrow Callout 9"/>
            <p:cNvSpPr/>
            <p:nvPr/>
          </p:nvSpPr>
          <p:spPr>
            <a:xfrm rot="10800000">
              <a:off x="0" y="3143219"/>
              <a:ext cx="12192000" cy="1057940"/>
            </a:xfrm>
            <a:prstGeom prst="upArrowCallou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Up Arrow Callout 4"/>
            <p:cNvSpPr/>
            <p:nvPr/>
          </p:nvSpPr>
          <p:spPr>
            <a:xfrm rot="21600000">
              <a:off x="0" y="3143219"/>
              <a:ext cx="12192000" cy="6874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a:t>4. What Positive Aspects Can You Emphasize?</a:t>
              </a:r>
            </a:p>
          </p:txBody>
        </p:sp>
      </p:grpSp>
      <p:sp>
        <p:nvSpPr>
          <p:cNvPr id="12" name="Rectangle 11"/>
          <p:cNvSpPr/>
          <p:nvPr/>
        </p:nvSpPr>
        <p:spPr>
          <a:xfrm>
            <a:off x="-1028757" y="469542"/>
            <a:ext cx="3502617" cy="2646878"/>
          </a:xfrm>
          <a:prstGeom prst="rect">
            <a:avLst/>
          </a:prstGeom>
          <a:noFill/>
          <a:ln>
            <a:solidFill>
              <a:schemeClr val="accent1">
                <a:alpha val="0"/>
              </a:schemeClr>
            </a:solidFill>
          </a:ln>
        </p:spPr>
        <p:txBody>
          <a:bodyPr wrap="square" lIns="91440" tIns="45720" rIns="91440" bIns="45720">
            <a:spAutoFit/>
          </a:bodyPr>
          <a:lstStyle/>
          <a:p>
            <a:pPr algn="ctr"/>
            <a:r>
              <a:rPr lang="en-US" sz="16600" b="1" cap="none" spc="0" dirty="0">
                <a:ln w="12700">
                  <a:solidFill>
                    <a:schemeClr val="accent1">
                      <a:alpha val="47000"/>
                    </a:schemeClr>
                  </a:solidFill>
                  <a:prstDash val="solid"/>
                </a:ln>
                <a:solidFill>
                  <a:schemeClr val="accent1">
                    <a:alpha val="14000"/>
                  </a:schemeClr>
                </a:solidFill>
                <a:effectLst>
                  <a:outerShdw dist="38100" dir="2640000" algn="bl" rotWithShape="0">
                    <a:schemeClr val="accent1"/>
                  </a:outerShdw>
                </a:effectLst>
              </a:rPr>
              <a:t>B</a:t>
            </a:r>
          </a:p>
        </p:txBody>
      </p:sp>
      <p:sp>
        <p:nvSpPr>
          <p:cNvPr id="13" name="TextBox 12"/>
          <p:cNvSpPr txBox="1"/>
          <p:nvPr/>
        </p:nvSpPr>
        <p:spPr>
          <a:xfrm>
            <a:off x="508784" y="2900584"/>
            <a:ext cx="11099446" cy="3915966"/>
          </a:xfrm>
          <a:prstGeom prst="roundRect">
            <a:avLst/>
          </a:prstGeom>
          <a:solidFill>
            <a:schemeClr val="accent6">
              <a:lumMod val="75000"/>
              <a:alpha val="39000"/>
            </a:schemeClr>
          </a:solidFill>
          <a:ln w="28575">
            <a:solidFill>
              <a:srgbClr val="AE9775"/>
            </a:solidFill>
          </a:ln>
        </p:spPr>
        <p:txBody>
          <a:bodyPr wrap="square" rtlCol="0">
            <a:spAutoFit/>
          </a:bodyPr>
          <a:lstStyle/>
          <a:p>
            <a:pPr marL="514350" indent="-514350">
              <a:buFont typeface="+mj-lt"/>
              <a:buAutoNum type="romanLcPeriod"/>
            </a:pPr>
            <a:r>
              <a:rPr lang="en-US" sz="2800" dirty="0"/>
              <a:t>Consider using a vivid (clear, lively) anecdote to remind the reader of what you share. The details of the anecdote should be interesting or new; otherwise, you may seem to be lecturing the reader.</a:t>
            </a:r>
          </a:p>
          <a:p>
            <a:pPr marL="514350" indent="-514350">
              <a:buFont typeface="+mj-lt"/>
              <a:buAutoNum type="romanLcPeriod"/>
            </a:pPr>
            <a:r>
              <a:rPr lang="en-US" sz="2800" dirty="0"/>
              <a:t>Make a special effort to make your writing style friendly and informal.</a:t>
            </a:r>
          </a:p>
          <a:p>
            <a:pPr marL="514350" indent="-514350">
              <a:buFont typeface="+mj-lt"/>
              <a:buAutoNum type="romanLcPeriod"/>
            </a:pPr>
            <a:r>
              <a:rPr lang="en-US" sz="2800" dirty="0"/>
              <a:t>Use a salutation and close that remind readers of their membership in this formal or informal group.</a:t>
            </a:r>
            <a:endParaRPr lang="en-US" sz="3600" dirty="0"/>
          </a:p>
        </p:txBody>
      </p:sp>
    </p:spTree>
    <p:extLst>
      <p:ext uri="{BB962C8B-B14F-4D97-AF65-F5344CB8AC3E}">
        <p14:creationId xmlns:p14="http://schemas.microsoft.com/office/powerpoint/2010/main" val="34996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a:solidFill>
                  <a:schemeClr val="tx2">
                    <a:lumMod val="90000"/>
                    <a:lumOff val="10000"/>
                  </a:schemeClr>
                </a:solidFill>
              </a:rPr>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a:solidFill>
                  <a:schemeClr val="tx2">
                    <a:lumMod val="90000"/>
                    <a:lumOff val="10000"/>
                  </a:schemeClr>
                </a:solidFill>
              </a:rPr>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a:solidFill>
                  <a:schemeClr val="tx2">
                    <a:lumMod val="90000"/>
                    <a:lumOff val="10000"/>
                  </a:schemeClr>
                </a:solidFill>
              </a:rPr>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2717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71" y="198028"/>
            <a:ext cx="8596668" cy="979837"/>
          </a:xfrm>
        </p:spPr>
        <p:txBody>
          <a:bodyPr/>
          <a:lstStyle/>
          <a:p>
            <a:r>
              <a:rPr lang="en-US" dirty="0"/>
              <a:t>Identifying your audiences</a:t>
            </a:r>
          </a:p>
        </p:txBody>
      </p:sp>
      <p:sp>
        <p:nvSpPr>
          <p:cNvPr id="3" name="Content Placeholder 2"/>
          <p:cNvSpPr>
            <a:spLocks noGrp="1"/>
          </p:cNvSpPr>
          <p:nvPr>
            <p:ph idx="1"/>
          </p:nvPr>
        </p:nvSpPr>
        <p:spPr>
          <a:xfrm>
            <a:off x="212385" y="1038380"/>
            <a:ext cx="9939005" cy="5145443"/>
          </a:xfrm>
        </p:spPr>
        <p:txBody>
          <a:bodyPr>
            <a:noAutofit/>
          </a:bodyPr>
          <a:lstStyle/>
          <a:p>
            <a:r>
              <a:rPr lang="en-US" sz="2400" b="1" dirty="0"/>
              <a:t>Gatekeeper</a:t>
            </a:r>
            <a:r>
              <a:rPr lang="en-US" sz="2400" dirty="0"/>
              <a:t>: has the power to stop your message instead of sending it on to other audiences</a:t>
            </a:r>
          </a:p>
          <a:p>
            <a:r>
              <a:rPr lang="en-US" sz="2400" b="1" dirty="0"/>
              <a:t>Primary audience</a:t>
            </a:r>
            <a:r>
              <a:rPr lang="en-US" sz="2400" dirty="0"/>
              <a:t>: decides whether to accept your recommendations or acts on the basis of your message</a:t>
            </a:r>
          </a:p>
          <a:p>
            <a:r>
              <a:rPr lang="en-US" sz="2400" b="1" dirty="0"/>
              <a:t>Secondary audience</a:t>
            </a:r>
            <a:r>
              <a:rPr lang="en-US" sz="2400" dirty="0"/>
              <a:t>: may be asked to comment on your message or to implement your ideas after they’ve been approved</a:t>
            </a:r>
          </a:p>
          <a:p>
            <a:r>
              <a:rPr lang="en-US" sz="2400" b="1" dirty="0"/>
              <a:t>Auxiliary audience</a:t>
            </a:r>
            <a:r>
              <a:rPr lang="en-US" sz="2400" dirty="0"/>
              <a:t>: may encounter your message but will not have to interact with it. This audience includes the “read-only” people</a:t>
            </a:r>
          </a:p>
          <a:p>
            <a:r>
              <a:rPr lang="en-US" sz="2400" b="1" dirty="0"/>
              <a:t>Watchdog audience</a:t>
            </a:r>
            <a:r>
              <a:rPr lang="en-US" sz="2400" dirty="0"/>
              <a:t>: can’t stop the message and will not act directly on it, but has political, social, or economic power. It pays close attention to the transaction between you and the primary audience and may base future actions on its evaluation of your message</a:t>
            </a:r>
          </a:p>
          <a:p>
            <a:endParaRPr lang="en-US" sz="2800" dirty="0"/>
          </a:p>
        </p:txBody>
      </p:sp>
    </p:spTree>
    <p:extLst>
      <p:ext uri="{BB962C8B-B14F-4D97-AF65-F5344CB8AC3E}">
        <p14:creationId xmlns:p14="http://schemas.microsoft.com/office/powerpoint/2010/main" val="17611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2222" y="1319340"/>
            <a:ext cx="10340028" cy="1711785"/>
          </a:xfrm>
        </p:spPr>
        <p:txBody>
          <a:bodyPr>
            <a:normAutofit/>
          </a:bodyPr>
          <a:lstStyle/>
          <a:p>
            <a:pPr marL="0" indent="0">
              <a:buNone/>
            </a:pPr>
            <a:r>
              <a:rPr lang="en-US" sz="3200" dirty="0"/>
              <a:t>	 What style of writing does the reader prefer?</a:t>
            </a:r>
          </a:p>
          <a:p>
            <a:pPr lvl="2"/>
            <a:r>
              <a:rPr lang="en-US" sz="3200" b="1" u="sng" dirty="0"/>
              <a:t>As you write</a:t>
            </a:r>
            <a:r>
              <a:rPr lang="en-US" sz="3200" dirty="0"/>
              <a:t>,</a:t>
            </a:r>
          </a:p>
          <a:p>
            <a:endParaRPr lang="en-US" dirty="0"/>
          </a:p>
        </p:txBody>
      </p:sp>
      <p:grpSp>
        <p:nvGrpSpPr>
          <p:cNvPr id="9" name="Group 8"/>
          <p:cNvGrpSpPr/>
          <p:nvPr/>
        </p:nvGrpSpPr>
        <p:grpSpPr>
          <a:xfrm>
            <a:off x="0" y="203793"/>
            <a:ext cx="12192000" cy="1242985"/>
            <a:chOff x="0" y="4190841"/>
            <a:chExt cx="12192000" cy="1242985"/>
          </a:xfrm>
          <a:scene3d>
            <a:camera prst="orthographicFront"/>
            <a:lightRig rig="threePt" dir="t">
              <a:rot lat="0" lon="0" rev="7500000"/>
            </a:lightRig>
          </a:scene3d>
        </p:grpSpPr>
        <p:sp>
          <p:nvSpPr>
            <p:cNvPr id="10" name="Up Arrow Callout 9"/>
            <p:cNvSpPr/>
            <p:nvPr/>
          </p:nvSpPr>
          <p:spPr>
            <a:xfrm rot="10800000">
              <a:off x="0" y="4190841"/>
              <a:ext cx="12192000" cy="1242985"/>
            </a:xfrm>
            <a:prstGeom prst="upArrowCallou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Up Arrow Callout 4"/>
            <p:cNvSpPr/>
            <p:nvPr/>
          </p:nvSpPr>
          <p:spPr>
            <a:xfrm rot="21600000">
              <a:off x="0" y="4190841"/>
              <a:ext cx="12192000" cy="8076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grpSp>
      <p:sp>
        <p:nvSpPr>
          <p:cNvPr id="12" name="Rectangle 11"/>
          <p:cNvSpPr/>
          <p:nvPr/>
        </p:nvSpPr>
        <p:spPr>
          <a:xfrm>
            <a:off x="-669087" y="607620"/>
            <a:ext cx="3502617" cy="2646878"/>
          </a:xfrm>
          <a:prstGeom prst="rect">
            <a:avLst/>
          </a:prstGeom>
          <a:noFill/>
          <a:ln>
            <a:no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A</a:t>
            </a:r>
            <a:endPar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13" name="TextBox 12"/>
          <p:cNvSpPr txBox="1"/>
          <p:nvPr/>
        </p:nvSpPr>
        <p:spPr>
          <a:xfrm>
            <a:off x="446791" y="3251409"/>
            <a:ext cx="9224151" cy="2781240"/>
          </a:xfrm>
          <a:prstGeom prst="roundRect">
            <a:avLst>
              <a:gd name="adj" fmla="val 7914"/>
            </a:avLst>
          </a:prstGeom>
          <a:solidFill>
            <a:srgbClr val="FFC000">
              <a:alpha val="32000"/>
            </a:srgbClr>
          </a:solidFill>
          <a:ln w="28575">
            <a:solidFill>
              <a:schemeClr val="accent3">
                <a:lumMod val="75000"/>
              </a:schemeClr>
            </a:solidFill>
          </a:ln>
        </p:spPr>
        <p:txBody>
          <a:bodyPr wrap="square" rtlCol="0">
            <a:spAutoFit/>
          </a:bodyPr>
          <a:lstStyle/>
          <a:p>
            <a:pPr marL="1028700" lvl="1" indent="-571500">
              <a:buFont typeface="+mj-lt"/>
              <a:buAutoNum type="romanLcPeriod"/>
            </a:pPr>
            <a:r>
              <a:rPr lang="en-US" sz="2800" dirty="0"/>
              <a:t>Use what you know about your reader to choose a more or less distant, more or less friendly style.</a:t>
            </a:r>
          </a:p>
          <a:p>
            <a:pPr marL="1028700" lvl="1" indent="-571500">
              <a:buFont typeface="+mj-lt"/>
              <a:buAutoNum type="romanLcPeriod"/>
            </a:pPr>
            <a:r>
              <a:rPr lang="en-US" sz="2800" dirty="0"/>
              <a:t>Use the reader's first name in the salutation only if you use that name when you talk to him or her in person or on the phone.</a:t>
            </a:r>
          </a:p>
        </p:txBody>
      </p:sp>
    </p:spTree>
    <p:extLst>
      <p:ext uri="{BB962C8B-B14F-4D97-AF65-F5344CB8AC3E}">
        <p14:creationId xmlns:p14="http://schemas.microsoft.com/office/powerpoint/2010/main" val="36487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7173" y="1405212"/>
            <a:ext cx="10340028" cy="1711785"/>
          </a:xfrm>
        </p:spPr>
        <p:txBody>
          <a:bodyPr>
            <a:normAutofit/>
          </a:bodyPr>
          <a:lstStyle/>
          <a:p>
            <a:pPr marL="0" indent="0">
              <a:buNone/>
            </a:pPr>
            <a:r>
              <a:rPr lang="en-US" sz="2800" dirty="0"/>
              <a:t>Are there “hot buttons” or "red flag" words that may create an immediate negative response?</a:t>
            </a:r>
          </a:p>
          <a:p>
            <a:r>
              <a:rPr lang="en-US" sz="2800" b="1" u="sng" dirty="0"/>
              <a:t>When you need agreement or approval, you should</a:t>
            </a:r>
            <a:endParaRPr lang="en-US" sz="2800" dirty="0"/>
          </a:p>
        </p:txBody>
      </p:sp>
      <p:grpSp>
        <p:nvGrpSpPr>
          <p:cNvPr id="9" name="Group 8"/>
          <p:cNvGrpSpPr/>
          <p:nvPr/>
        </p:nvGrpSpPr>
        <p:grpSpPr>
          <a:xfrm>
            <a:off x="0" y="203793"/>
            <a:ext cx="12192000" cy="1242985"/>
            <a:chOff x="0" y="4190841"/>
            <a:chExt cx="12192000" cy="1242985"/>
          </a:xfrm>
          <a:scene3d>
            <a:camera prst="orthographicFront"/>
            <a:lightRig rig="threePt" dir="t">
              <a:rot lat="0" lon="0" rev="7500000"/>
            </a:lightRig>
          </a:scene3d>
        </p:grpSpPr>
        <p:sp>
          <p:nvSpPr>
            <p:cNvPr id="10" name="Up Arrow Callout 9"/>
            <p:cNvSpPr/>
            <p:nvPr/>
          </p:nvSpPr>
          <p:spPr>
            <a:xfrm rot="10800000">
              <a:off x="0" y="4190841"/>
              <a:ext cx="12192000" cy="1242985"/>
            </a:xfrm>
            <a:prstGeom prst="upArrowCallou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Up Arrow Callout 4"/>
            <p:cNvSpPr/>
            <p:nvPr/>
          </p:nvSpPr>
          <p:spPr>
            <a:xfrm rot="21600000">
              <a:off x="0" y="4190841"/>
              <a:ext cx="12192000" cy="8076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grpSp>
      <p:sp>
        <p:nvSpPr>
          <p:cNvPr id="12" name="Rectangle 11"/>
          <p:cNvSpPr/>
          <p:nvPr/>
        </p:nvSpPr>
        <p:spPr>
          <a:xfrm>
            <a:off x="-915730" y="607620"/>
            <a:ext cx="3502617" cy="2646878"/>
          </a:xfrm>
          <a:prstGeom prst="rect">
            <a:avLst/>
          </a:prstGeom>
          <a:noFill/>
          <a:ln>
            <a:no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B</a:t>
            </a:r>
            <a:endPar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13" name="TextBox 12"/>
          <p:cNvSpPr txBox="1"/>
          <p:nvPr/>
        </p:nvSpPr>
        <p:spPr>
          <a:xfrm>
            <a:off x="685762" y="3593896"/>
            <a:ext cx="11161439" cy="2781240"/>
          </a:xfrm>
          <a:prstGeom prst="roundRect">
            <a:avLst>
              <a:gd name="adj" fmla="val 7914"/>
            </a:avLst>
          </a:prstGeom>
          <a:solidFill>
            <a:srgbClr val="FFC000">
              <a:alpha val="32000"/>
            </a:srgbClr>
          </a:solidFill>
          <a:ln w="28575">
            <a:solidFill>
              <a:schemeClr val="accent3">
                <a:lumMod val="75000"/>
              </a:schemeClr>
            </a:solidFill>
          </a:ln>
        </p:spPr>
        <p:txBody>
          <a:bodyPr wrap="square" rtlCol="0">
            <a:spAutoFit/>
          </a:bodyPr>
          <a:lstStyle/>
          <a:p>
            <a:pPr marL="1028700" lvl="1" indent="-571500">
              <a:buFont typeface="+mj-lt"/>
              <a:buAutoNum type="romanLcPeriod"/>
            </a:pPr>
            <a:r>
              <a:rPr lang="en-US" sz="2800" dirty="0"/>
              <a:t>Avoid terms that carry emotional charges for many readers: for example, </a:t>
            </a:r>
            <a:r>
              <a:rPr lang="en-US" sz="2800" i="1" dirty="0"/>
              <a:t>criminal</a:t>
            </a:r>
            <a:r>
              <a:rPr lang="en-US" sz="2800" dirty="0"/>
              <a:t>, </a:t>
            </a:r>
            <a:r>
              <a:rPr lang="en-US" sz="2800" i="1" dirty="0"/>
              <a:t>un-American</a:t>
            </a:r>
            <a:r>
              <a:rPr lang="en-US" sz="2800" dirty="0"/>
              <a:t>, </a:t>
            </a:r>
            <a:r>
              <a:rPr lang="en-US" sz="2800" i="1" dirty="0"/>
              <a:t>feminist</a:t>
            </a:r>
            <a:r>
              <a:rPr lang="en-US" sz="2800" dirty="0"/>
              <a:t>, </a:t>
            </a:r>
            <a:r>
              <a:rPr lang="en-US" sz="2800" i="1" dirty="0"/>
              <a:t>fundamentalist</a:t>
            </a:r>
            <a:r>
              <a:rPr lang="en-US" sz="2800" dirty="0"/>
              <a:t>, </a:t>
            </a:r>
            <a:r>
              <a:rPr lang="en-US" sz="2800" i="1" dirty="0"/>
              <a:t>libera</a:t>
            </a:r>
            <a:r>
              <a:rPr lang="en-US" sz="2800" dirty="0"/>
              <a:t>l.</a:t>
            </a:r>
          </a:p>
          <a:p>
            <a:pPr marL="1028700" lvl="1" indent="-571500">
              <a:buFont typeface="+mj-lt"/>
              <a:buAutoNum type="romanLcPeriod"/>
            </a:pPr>
            <a:r>
              <a:rPr lang="en-US" sz="2800" dirty="0"/>
              <a:t>Use your previous experience with an individual reader to replace any terms that have particular meanings for him or her.</a:t>
            </a:r>
          </a:p>
        </p:txBody>
      </p:sp>
      <p:sp>
        <p:nvSpPr>
          <p:cNvPr id="2" name="TextBox 1"/>
          <p:cNvSpPr txBox="1"/>
          <p:nvPr/>
        </p:nvSpPr>
        <p:spPr>
          <a:xfrm>
            <a:off x="7609667" y="1840544"/>
            <a:ext cx="3440624" cy="646331"/>
          </a:xfrm>
          <a:prstGeom prst="rect">
            <a:avLst/>
          </a:prstGeom>
          <a:noFill/>
        </p:spPr>
        <p:txBody>
          <a:bodyPr wrap="square" rtlCol="0">
            <a:spAutoFit/>
          </a:bodyPr>
          <a:lstStyle/>
          <a:p>
            <a:r>
              <a:rPr lang="en-US" sz="3600" dirty="0"/>
              <a:t>“Triggers”</a:t>
            </a:r>
          </a:p>
        </p:txBody>
      </p:sp>
    </p:spTree>
    <p:extLst>
      <p:ext uri="{BB962C8B-B14F-4D97-AF65-F5344CB8AC3E}">
        <p14:creationId xmlns:p14="http://schemas.microsoft.com/office/powerpoint/2010/main" val="1902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7173" y="1405212"/>
            <a:ext cx="10340028" cy="1711785"/>
          </a:xfrm>
        </p:spPr>
        <p:txBody>
          <a:bodyPr>
            <a:normAutofit/>
          </a:bodyPr>
          <a:lstStyle/>
          <a:p>
            <a:pPr marL="0" indent="0">
              <a:buNone/>
            </a:pPr>
            <a:r>
              <a:rPr lang="en-US" sz="2800" dirty="0"/>
              <a:t>How much detail does the reader want?</a:t>
            </a:r>
          </a:p>
          <a:p>
            <a:r>
              <a:rPr lang="en-US" sz="2800" b="1" u="sng" dirty="0"/>
              <a:t>When you write to readers you do not know well, you can</a:t>
            </a:r>
            <a:endParaRPr lang="en-US" sz="2800" dirty="0"/>
          </a:p>
        </p:txBody>
      </p:sp>
      <p:grpSp>
        <p:nvGrpSpPr>
          <p:cNvPr id="9" name="Group 8"/>
          <p:cNvGrpSpPr/>
          <p:nvPr/>
        </p:nvGrpSpPr>
        <p:grpSpPr>
          <a:xfrm>
            <a:off x="0" y="203793"/>
            <a:ext cx="12192000" cy="1242985"/>
            <a:chOff x="0" y="4190841"/>
            <a:chExt cx="12192000" cy="1242985"/>
          </a:xfrm>
          <a:scene3d>
            <a:camera prst="orthographicFront"/>
            <a:lightRig rig="threePt" dir="t">
              <a:rot lat="0" lon="0" rev="7500000"/>
            </a:lightRig>
          </a:scene3d>
        </p:grpSpPr>
        <p:sp>
          <p:nvSpPr>
            <p:cNvPr id="10" name="Up Arrow Callout 9"/>
            <p:cNvSpPr/>
            <p:nvPr/>
          </p:nvSpPr>
          <p:spPr>
            <a:xfrm rot="10800000">
              <a:off x="0" y="4190841"/>
              <a:ext cx="12192000" cy="1242985"/>
            </a:xfrm>
            <a:prstGeom prst="upArrowCallou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Up Arrow Callout 4"/>
            <p:cNvSpPr/>
            <p:nvPr/>
          </p:nvSpPr>
          <p:spPr>
            <a:xfrm rot="21600000">
              <a:off x="0" y="4190841"/>
              <a:ext cx="12192000" cy="8076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grpSp>
      <p:sp>
        <p:nvSpPr>
          <p:cNvPr id="12" name="Rectangle 11"/>
          <p:cNvSpPr/>
          <p:nvPr/>
        </p:nvSpPr>
        <p:spPr>
          <a:xfrm>
            <a:off x="-915730" y="607620"/>
            <a:ext cx="3502617" cy="2646878"/>
          </a:xfrm>
          <a:prstGeom prst="rect">
            <a:avLst/>
          </a:prstGeom>
          <a:noFill/>
          <a:ln>
            <a:noFill/>
          </a:ln>
        </p:spPr>
        <p:txBody>
          <a:bodyPr wrap="square" lIns="91440" tIns="45720" rIns="91440" bIns="45720">
            <a:spAutoFit/>
          </a:bodyPr>
          <a:lstStyle/>
          <a:p>
            <a:pPr algn="ctr"/>
            <a:r>
              <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C</a:t>
            </a:r>
          </a:p>
        </p:txBody>
      </p:sp>
      <p:sp>
        <p:nvSpPr>
          <p:cNvPr id="13" name="TextBox 12"/>
          <p:cNvSpPr txBox="1"/>
          <p:nvPr/>
        </p:nvSpPr>
        <p:spPr>
          <a:xfrm>
            <a:off x="685762" y="3115286"/>
            <a:ext cx="11161439" cy="1694319"/>
          </a:xfrm>
          <a:prstGeom prst="roundRect">
            <a:avLst>
              <a:gd name="adj" fmla="val 7914"/>
            </a:avLst>
          </a:prstGeom>
          <a:solidFill>
            <a:srgbClr val="FFC000">
              <a:alpha val="32000"/>
            </a:srgbClr>
          </a:solidFill>
          <a:ln w="28575">
            <a:solidFill>
              <a:schemeClr val="accent3">
                <a:lumMod val="75000"/>
              </a:schemeClr>
            </a:solidFill>
          </a:ln>
        </p:spPr>
        <p:txBody>
          <a:bodyPr wrap="square" rtlCol="0">
            <a:spAutoFit/>
          </a:bodyPr>
          <a:lstStyle/>
          <a:p>
            <a:pPr marL="514350" indent="-514350">
              <a:buFont typeface="+mj-lt"/>
              <a:buAutoNum type="romanLcPeriod"/>
            </a:pPr>
            <a:r>
              <a:rPr lang="en-US" sz="2000" dirty="0"/>
              <a:t>Provide all the detail the reader needs to understand and act on your message.</a:t>
            </a:r>
          </a:p>
          <a:p>
            <a:pPr marL="514350" indent="-514350">
              <a:buFont typeface="+mj-lt"/>
              <a:buAutoNum type="romanLcPeriod"/>
            </a:pPr>
            <a:r>
              <a:rPr lang="en-US" sz="2000" dirty="0"/>
              <a:t>Group chunks (parts) of information under headings so that the reader can go directly to the parts of the message that he or she finds most interesting and relevant.</a:t>
            </a:r>
          </a:p>
          <a:p>
            <a:pPr marL="514350" indent="-514350">
              <a:buFont typeface="+mj-lt"/>
              <a:buAutoNum type="romanLcPeriod"/>
            </a:pPr>
            <a:r>
              <a:rPr lang="en-US" sz="2000" dirty="0"/>
              <a:t>Imitate the level of detail in similar documents to the same audience. If they have succeeded, you're probably safe in using the same level of detail that they do.</a:t>
            </a:r>
          </a:p>
        </p:txBody>
      </p:sp>
      <p:sp>
        <p:nvSpPr>
          <p:cNvPr id="14" name="Rectangle 13"/>
          <p:cNvSpPr/>
          <p:nvPr/>
        </p:nvSpPr>
        <p:spPr>
          <a:xfrm>
            <a:off x="-661261" y="4402121"/>
            <a:ext cx="3502617" cy="2646878"/>
          </a:xfrm>
          <a:prstGeom prst="rect">
            <a:avLst/>
          </a:prstGeom>
          <a:noFill/>
          <a:ln>
            <a:no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D</a:t>
            </a:r>
            <a:endPar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4" name="TextBox 3"/>
          <p:cNvSpPr txBox="1"/>
          <p:nvPr/>
        </p:nvSpPr>
        <p:spPr>
          <a:xfrm>
            <a:off x="1890793" y="5248507"/>
            <a:ext cx="8973518" cy="954107"/>
          </a:xfrm>
          <a:prstGeom prst="rect">
            <a:avLst/>
          </a:prstGeom>
          <a:noFill/>
        </p:spPr>
        <p:txBody>
          <a:bodyPr wrap="square" rtlCol="0">
            <a:spAutoFit/>
          </a:bodyPr>
          <a:lstStyle/>
          <a:p>
            <a:r>
              <a:rPr lang="en-US" sz="2800" dirty="0"/>
              <a:t>Does the reader prefer a direct or indirect structure?</a:t>
            </a:r>
          </a:p>
          <a:p>
            <a:endParaRPr lang="en-US" sz="2800" dirty="0"/>
          </a:p>
        </p:txBody>
      </p:sp>
    </p:spTree>
    <p:extLst>
      <p:ext uri="{BB962C8B-B14F-4D97-AF65-F5344CB8AC3E}">
        <p14:creationId xmlns:p14="http://schemas.microsoft.com/office/powerpoint/2010/main" val="16305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3153" y="1380094"/>
            <a:ext cx="10045560" cy="1840519"/>
          </a:xfrm>
        </p:spPr>
        <p:txBody>
          <a:bodyPr>
            <a:normAutofit/>
          </a:bodyPr>
          <a:lstStyle/>
          <a:p>
            <a:pPr marL="0" indent="0">
              <a:buNone/>
            </a:pPr>
            <a:r>
              <a:rPr lang="en-US" sz="2400" dirty="0"/>
              <a:t>Does the reader have expectations about formal elements such as length, visuals, or footnotes?</a:t>
            </a:r>
          </a:p>
          <a:p>
            <a:pPr marL="0" indent="0">
              <a:buNone/>
            </a:pPr>
            <a:r>
              <a:rPr lang="en-US" sz="2400" b="1" u="sng" dirty="0"/>
              <a:t>If you can't meet those expectations, you need to</a:t>
            </a:r>
            <a:endParaRPr lang="en-US" sz="2400" dirty="0"/>
          </a:p>
          <a:p>
            <a:pPr lvl="1"/>
            <a:endParaRPr lang="en-US" sz="2000" dirty="0"/>
          </a:p>
          <a:p>
            <a:endParaRPr lang="en-US" sz="2400" dirty="0"/>
          </a:p>
          <a:p>
            <a:endParaRPr lang="en-US" sz="2400" dirty="0"/>
          </a:p>
        </p:txBody>
      </p:sp>
      <p:sp>
        <p:nvSpPr>
          <p:cNvPr id="6" name="Rectangle 5"/>
          <p:cNvSpPr/>
          <p:nvPr/>
        </p:nvSpPr>
        <p:spPr>
          <a:xfrm>
            <a:off x="-974474" y="640420"/>
            <a:ext cx="3502617" cy="2646878"/>
          </a:xfrm>
          <a:prstGeom prst="rect">
            <a:avLst/>
          </a:prstGeom>
          <a:noFill/>
          <a:ln>
            <a:noFill/>
          </a:ln>
        </p:spPr>
        <p:txBody>
          <a:bodyPr wrap="square" lIns="91440" tIns="45720" rIns="91440" bIns="45720">
            <a:spAutoFit/>
          </a:bodyPr>
          <a:lstStyle/>
          <a:p>
            <a:pPr algn="ctr"/>
            <a:r>
              <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E</a:t>
            </a:r>
          </a:p>
        </p:txBody>
      </p:sp>
      <p:grpSp>
        <p:nvGrpSpPr>
          <p:cNvPr id="11" name="Group 10"/>
          <p:cNvGrpSpPr/>
          <p:nvPr/>
        </p:nvGrpSpPr>
        <p:grpSpPr>
          <a:xfrm>
            <a:off x="0" y="203793"/>
            <a:ext cx="12192000" cy="1242985"/>
            <a:chOff x="0" y="4190841"/>
            <a:chExt cx="12192000" cy="1242985"/>
          </a:xfrm>
          <a:scene3d>
            <a:camera prst="orthographicFront"/>
            <a:lightRig rig="threePt" dir="t">
              <a:rot lat="0" lon="0" rev="7500000"/>
            </a:lightRig>
          </a:scene3d>
        </p:grpSpPr>
        <p:sp>
          <p:nvSpPr>
            <p:cNvPr id="12" name="Up Arrow Callout 11"/>
            <p:cNvSpPr/>
            <p:nvPr/>
          </p:nvSpPr>
          <p:spPr>
            <a:xfrm rot="10800000">
              <a:off x="0" y="4190841"/>
              <a:ext cx="12192000" cy="1242985"/>
            </a:xfrm>
            <a:prstGeom prst="upArrowCallou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Up Arrow Callout 4"/>
            <p:cNvSpPr/>
            <p:nvPr/>
          </p:nvSpPr>
          <p:spPr>
            <a:xfrm rot="21600000">
              <a:off x="0" y="4190841"/>
              <a:ext cx="12192000" cy="8076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5. What Expectations Does the Reader Have about the Appropriate Language, Structure, and Form for Messages?</a:t>
              </a:r>
            </a:p>
          </p:txBody>
        </p:sp>
      </p:grpSp>
      <p:sp>
        <p:nvSpPr>
          <p:cNvPr id="14" name="TextBox 13"/>
          <p:cNvSpPr txBox="1"/>
          <p:nvPr/>
        </p:nvSpPr>
        <p:spPr>
          <a:xfrm>
            <a:off x="437789" y="2735686"/>
            <a:ext cx="11161439" cy="4123908"/>
          </a:xfrm>
          <a:prstGeom prst="roundRect">
            <a:avLst>
              <a:gd name="adj" fmla="val 7914"/>
            </a:avLst>
          </a:prstGeom>
          <a:solidFill>
            <a:srgbClr val="FFC000">
              <a:alpha val="32000"/>
            </a:srgbClr>
          </a:solidFill>
          <a:ln w="28575">
            <a:solidFill>
              <a:schemeClr val="accent3">
                <a:lumMod val="75000"/>
              </a:schemeClr>
            </a:solidFill>
          </a:ln>
        </p:spPr>
        <p:txBody>
          <a:bodyPr wrap="square" rtlCol="0">
            <a:spAutoFit/>
          </a:bodyPr>
          <a:lstStyle/>
          <a:p>
            <a:pPr marL="971550" lvl="1" indent="-514350">
              <a:buFont typeface="+mj-lt"/>
              <a:buAutoNum type="romanLcPeriod"/>
            </a:pPr>
            <a:r>
              <a:rPr lang="en-US" sz="2800" dirty="0"/>
              <a:t>Revise your document carefully. Be sure that a shorter-than-usual document covers the essential points; be sure that a longer-than-usual document is free from wordiness and repetition.</a:t>
            </a:r>
          </a:p>
          <a:p>
            <a:pPr marL="971550" lvl="1" indent="-514350">
              <a:buFont typeface="+mj-lt"/>
              <a:buAutoNum type="romanLcPeriod"/>
            </a:pPr>
            <a:r>
              <a:rPr lang="en-US" sz="2800" dirty="0"/>
              <a:t>Check with the reader to see whether the standards are flexible.</a:t>
            </a:r>
          </a:p>
          <a:p>
            <a:pPr marL="971550" lvl="1" indent="-514350">
              <a:buFont typeface="+mj-lt"/>
              <a:buAutoNum type="romanLcPeriod"/>
            </a:pPr>
            <a:r>
              <a:rPr lang="en-US" sz="2800" dirty="0"/>
              <a:t>Pretest the message on a subset of your audience to see if the format enhances or interferes with comprehension and action</a:t>
            </a:r>
            <a:endParaRPr lang="en-US" sz="2000" dirty="0"/>
          </a:p>
        </p:txBody>
      </p:sp>
    </p:spTree>
    <p:extLst>
      <p:ext uri="{BB962C8B-B14F-4D97-AF65-F5344CB8AC3E}">
        <p14:creationId xmlns:p14="http://schemas.microsoft.com/office/powerpoint/2010/main" val="10677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6169781"/>
            <a:ext cx="12192000" cy="687867"/>
          </a:xfrm>
          <a:custGeom>
            <a:avLst/>
            <a:gdLst>
              <a:gd name="connsiteX0" fmla="*/ 0 w 12192000"/>
              <a:gd name="connsiteY0" fmla="*/ 0 h 687867"/>
              <a:gd name="connsiteX1" fmla="*/ 12192000 w 12192000"/>
              <a:gd name="connsiteY1" fmla="*/ 0 h 687867"/>
              <a:gd name="connsiteX2" fmla="*/ 12192000 w 12192000"/>
              <a:gd name="connsiteY2" fmla="*/ 687867 h 687867"/>
              <a:gd name="connsiteX3" fmla="*/ 0 w 12192000"/>
              <a:gd name="connsiteY3" fmla="*/ 687867 h 687867"/>
              <a:gd name="connsiteX4" fmla="*/ 0 w 12192000"/>
              <a:gd name="connsiteY4" fmla="*/ 0 h 68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7867">
                <a:moveTo>
                  <a:pt x="0" y="0"/>
                </a:moveTo>
                <a:lnTo>
                  <a:pt x="12192000" y="0"/>
                </a:lnTo>
                <a:lnTo>
                  <a:pt x="12192000" y="687867"/>
                </a:lnTo>
                <a:lnTo>
                  <a:pt x="0" y="68786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a:t>6. How Will the Reader Use the Document?</a:t>
            </a:r>
          </a:p>
        </p:txBody>
      </p:sp>
      <p:sp>
        <p:nvSpPr>
          <p:cNvPr id="9" name="Freeform 8"/>
          <p:cNvSpPr/>
          <p:nvPr/>
        </p:nvSpPr>
        <p:spPr>
          <a:xfrm>
            <a:off x="0" y="4937112"/>
            <a:ext cx="12192000" cy="1242986"/>
          </a:xfrm>
          <a:custGeom>
            <a:avLst/>
            <a:gdLst>
              <a:gd name="connsiteX0" fmla="*/ 0 w 12192000"/>
              <a:gd name="connsiteY0" fmla="*/ 435331 h 1242985"/>
              <a:gd name="connsiteX1" fmla="*/ 5940627 w 12192000"/>
              <a:gd name="connsiteY1" fmla="*/ 435331 h 1242985"/>
              <a:gd name="connsiteX2" fmla="*/ 5940627 w 12192000"/>
              <a:gd name="connsiteY2" fmla="*/ 310746 h 1242985"/>
              <a:gd name="connsiteX3" fmla="*/ 5785254 w 12192000"/>
              <a:gd name="connsiteY3" fmla="*/ 310746 h 1242985"/>
              <a:gd name="connsiteX4" fmla="*/ 6096000 w 12192000"/>
              <a:gd name="connsiteY4" fmla="*/ 0 h 1242985"/>
              <a:gd name="connsiteX5" fmla="*/ 6406746 w 12192000"/>
              <a:gd name="connsiteY5" fmla="*/ 310746 h 1242985"/>
              <a:gd name="connsiteX6" fmla="*/ 6251373 w 12192000"/>
              <a:gd name="connsiteY6" fmla="*/ 310746 h 1242985"/>
              <a:gd name="connsiteX7" fmla="*/ 6251373 w 12192000"/>
              <a:gd name="connsiteY7" fmla="*/ 435331 h 1242985"/>
              <a:gd name="connsiteX8" fmla="*/ 12192000 w 12192000"/>
              <a:gd name="connsiteY8" fmla="*/ 435331 h 1242985"/>
              <a:gd name="connsiteX9" fmla="*/ 12192000 w 12192000"/>
              <a:gd name="connsiteY9" fmla="*/ 1242985 h 1242985"/>
              <a:gd name="connsiteX10" fmla="*/ 0 w 12192000"/>
              <a:gd name="connsiteY10" fmla="*/ 1242985 h 1242985"/>
              <a:gd name="connsiteX11" fmla="*/ 0 w 12192000"/>
              <a:gd name="connsiteY11" fmla="*/ 435331 h 124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242985">
                <a:moveTo>
                  <a:pt x="12192000" y="807654"/>
                </a:moveTo>
                <a:lnTo>
                  <a:pt x="6251373" y="807654"/>
                </a:lnTo>
                <a:lnTo>
                  <a:pt x="6251373" y="932239"/>
                </a:lnTo>
                <a:lnTo>
                  <a:pt x="6406746" y="932239"/>
                </a:lnTo>
                <a:lnTo>
                  <a:pt x="6096000" y="1242984"/>
                </a:lnTo>
                <a:lnTo>
                  <a:pt x="5785254" y="932239"/>
                </a:lnTo>
                <a:lnTo>
                  <a:pt x="5940627" y="932239"/>
                </a:lnTo>
                <a:lnTo>
                  <a:pt x="5940627" y="807654"/>
                </a:lnTo>
                <a:lnTo>
                  <a:pt x="0" y="807654"/>
                </a:lnTo>
                <a:lnTo>
                  <a:pt x="0" y="1"/>
                </a:lnTo>
                <a:lnTo>
                  <a:pt x="12192000" y="1"/>
                </a:lnTo>
                <a:lnTo>
                  <a:pt x="12192000" y="807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9135" tIns="199137" rIns="199136" bIns="634467" numCol="1" spcCol="1270" anchor="ctr" anchorCtr="0">
            <a:noAutofit/>
          </a:bodyPr>
          <a:lstStyle/>
          <a:p>
            <a:pPr lvl="0" algn="ctr" defTabSz="1244600" rtl="0">
              <a:lnSpc>
                <a:spcPct val="90000"/>
              </a:lnSpc>
              <a:spcBef>
                <a:spcPct val="0"/>
              </a:spcBef>
              <a:spcAft>
                <a:spcPct val="35000"/>
              </a:spcAft>
            </a:pPr>
            <a:r>
              <a:rPr lang="en-US" sz="2800" kern="1200" dirty="0">
                <a:solidFill>
                  <a:schemeClr val="tx2">
                    <a:lumMod val="90000"/>
                    <a:lumOff val="10000"/>
                  </a:schemeClr>
                </a:solidFill>
              </a:rPr>
              <a:t>5. What Expectations Does the Reader Have about the Appropriate Language, Structure, and Form for Messages?</a:t>
            </a:r>
          </a:p>
        </p:txBody>
      </p:sp>
      <p:sp>
        <p:nvSpPr>
          <p:cNvPr id="10" name="Freeform 9"/>
          <p:cNvSpPr/>
          <p:nvPr/>
        </p:nvSpPr>
        <p:spPr>
          <a:xfrm>
            <a:off x="0" y="3889490"/>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a:solidFill>
                  <a:schemeClr val="tx2">
                    <a:lumMod val="90000"/>
                    <a:lumOff val="10000"/>
                  </a:schemeClr>
                </a:solidFill>
              </a:rPr>
              <a:t>4. What Positive Aspects Can You Emphasize?</a:t>
            </a:r>
          </a:p>
        </p:txBody>
      </p:sp>
      <p:sp>
        <p:nvSpPr>
          <p:cNvPr id="11" name="Freeform 10"/>
          <p:cNvSpPr/>
          <p:nvPr/>
        </p:nvSpPr>
        <p:spPr>
          <a:xfrm>
            <a:off x="0" y="2841867"/>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3. What Obstacles Must You Overcome?</a:t>
            </a:r>
          </a:p>
        </p:txBody>
      </p:sp>
      <p:sp>
        <p:nvSpPr>
          <p:cNvPr id="12" name="Freeform 11"/>
          <p:cNvSpPr/>
          <p:nvPr/>
        </p:nvSpPr>
        <p:spPr>
          <a:xfrm>
            <a:off x="0" y="1794244"/>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7583" tIns="227585" rIns="227584" bIns="598107" numCol="1" spcCol="1270" anchor="ctr" anchorCtr="0">
            <a:noAutofit/>
          </a:bodyPr>
          <a:lstStyle/>
          <a:p>
            <a:pPr lvl="0" algn="ctr" defTabSz="1422400" rtl="0">
              <a:lnSpc>
                <a:spcPct val="90000"/>
              </a:lnSpc>
              <a:spcBef>
                <a:spcPct val="0"/>
              </a:spcBef>
              <a:spcAft>
                <a:spcPct val="35000"/>
              </a:spcAft>
            </a:pPr>
            <a:r>
              <a:rPr lang="en-US" sz="3200" kern="1200" dirty="0">
                <a:solidFill>
                  <a:schemeClr val="tx2">
                    <a:lumMod val="90000"/>
                    <a:lumOff val="10000"/>
                  </a:schemeClr>
                </a:solidFill>
              </a:rPr>
              <a:t>2. How Much Information Does the Reader Need?</a:t>
            </a:r>
          </a:p>
        </p:txBody>
      </p:sp>
      <p:sp>
        <p:nvSpPr>
          <p:cNvPr id="13" name="Freeform 12"/>
          <p:cNvSpPr/>
          <p:nvPr/>
        </p:nvSpPr>
        <p:spPr>
          <a:xfrm>
            <a:off x="0" y="746271"/>
            <a:ext cx="12192000" cy="1057942"/>
          </a:xfrm>
          <a:custGeom>
            <a:avLst/>
            <a:gdLst>
              <a:gd name="connsiteX0" fmla="*/ 0 w 12192000"/>
              <a:gd name="connsiteY0" fmla="*/ 370522 h 1057940"/>
              <a:gd name="connsiteX1" fmla="*/ 5963758 w 12192000"/>
              <a:gd name="connsiteY1" fmla="*/ 370522 h 1057940"/>
              <a:gd name="connsiteX2" fmla="*/ 5963758 w 12192000"/>
              <a:gd name="connsiteY2" fmla="*/ 264485 h 1057940"/>
              <a:gd name="connsiteX3" fmla="*/ 5831515 w 12192000"/>
              <a:gd name="connsiteY3" fmla="*/ 264485 h 1057940"/>
              <a:gd name="connsiteX4" fmla="*/ 6096000 w 12192000"/>
              <a:gd name="connsiteY4" fmla="*/ 0 h 1057940"/>
              <a:gd name="connsiteX5" fmla="*/ 6360485 w 12192000"/>
              <a:gd name="connsiteY5" fmla="*/ 264485 h 1057940"/>
              <a:gd name="connsiteX6" fmla="*/ 6228243 w 12192000"/>
              <a:gd name="connsiteY6" fmla="*/ 264485 h 1057940"/>
              <a:gd name="connsiteX7" fmla="*/ 6228243 w 12192000"/>
              <a:gd name="connsiteY7" fmla="*/ 370522 h 1057940"/>
              <a:gd name="connsiteX8" fmla="*/ 12192000 w 12192000"/>
              <a:gd name="connsiteY8" fmla="*/ 370522 h 1057940"/>
              <a:gd name="connsiteX9" fmla="*/ 12192000 w 12192000"/>
              <a:gd name="connsiteY9" fmla="*/ 1057940 h 1057940"/>
              <a:gd name="connsiteX10" fmla="*/ 0 w 12192000"/>
              <a:gd name="connsiteY10" fmla="*/ 1057940 h 1057940"/>
              <a:gd name="connsiteX11" fmla="*/ 0 w 12192000"/>
              <a:gd name="connsiteY11" fmla="*/ 370522 h 10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57940">
                <a:moveTo>
                  <a:pt x="12192000" y="687418"/>
                </a:moveTo>
                <a:lnTo>
                  <a:pt x="6228242" y="687418"/>
                </a:lnTo>
                <a:lnTo>
                  <a:pt x="6228242" y="793455"/>
                </a:lnTo>
                <a:lnTo>
                  <a:pt x="6360485" y="793455"/>
                </a:lnTo>
                <a:lnTo>
                  <a:pt x="6096000" y="1057939"/>
                </a:lnTo>
                <a:lnTo>
                  <a:pt x="5831515" y="793455"/>
                </a:lnTo>
                <a:lnTo>
                  <a:pt x="5963757" y="793455"/>
                </a:lnTo>
                <a:lnTo>
                  <a:pt x="5963757" y="687418"/>
                </a:lnTo>
                <a:lnTo>
                  <a:pt x="0" y="687418"/>
                </a:lnTo>
                <a:lnTo>
                  <a:pt x="0" y="1"/>
                </a:lnTo>
                <a:lnTo>
                  <a:pt x="12192000" y="1"/>
                </a:lnTo>
                <a:lnTo>
                  <a:pt x="12192000" y="68741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5" tIns="199137" rIns="199136" bIns="569659" numCol="1" spcCol="1270" anchor="ctr" anchorCtr="0">
            <a:noAutofit/>
          </a:bodyPr>
          <a:lstStyle/>
          <a:p>
            <a:pPr lvl="0" algn="ctr" defTabSz="1244600" rtl="0">
              <a:lnSpc>
                <a:spcPct val="90000"/>
              </a:lnSpc>
              <a:spcBef>
                <a:spcPct val="0"/>
              </a:spcBef>
              <a:spcAft>
                <a:spcPct val="35000"/>
              </a:spcAft>
            </a:pPr>
            <a:r>
              <a:rPr lang="en-US" sz="2800" kern="1200">
                <a:solidFill>
                  <a:schemeClr val="tx2">
                    <a:lumMod val="90000"/>
                    <a:lumOff val="10000"/>
                  </a:schemeClr>
                </a:solidFill>
              </a:rPr>
              <a:t>1. What Will the Reader's Initial Reaction Be to the Message?</a:t>
            </a:r>
          </a:p>
        </p:txBody>
      </p:sp>
      <p:grpSp>
        <p:nvGrpSpPr>
          <p:cNvPr id="4" name="Group 3"/>
          <p:cNvGrpSpPr/>
          <p:nvPr/>
        </p:nvGrpSpPr>
        <p:grpSpPr>
          <a:xfrm>
            <a:off x="373137" y="74628"/>
            <a:ext cx="8104585" cy="597018"/>
            <a:chOff x="439789" y="2985401"/>
            <a:chExt cx="8104585" cy="597018"/>
          </a:xfrm>
          <a:scene3d>
            <a:camera prst="orthographicFront"/>
            <a:lightRig rig="flat" dir="t"/>
          </a:scene3d>
        </p:grpSpPr>
        <p:sp>
          <p:nvSpPr>
            <p:cNvPr id="6" name="Rectangle 5"/>
            <p:cNvSpPr/>
            <p:nvPr/>
          </p:nvSpPr>
          <p:spPr>
            <a:xfrm>
              <a:off x="439789" y="2985401"/>
              <a:ext cx="8104585"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angle 6"/>
            <p:cNvSpPr/>
            <p:nvPr/>
          </p:nvSpPr>
          <p:spPr>
            <a:xfrm>
              <a:off x="439789" y="2985401"/>
              <a:ext cx="8104585"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Using Audience Analysis to Adapt your Message</a:t>
              </a:r>
            </a:p>
          </p:txBody>
        </p:sp>
      </p:grpSp>
      <p:sp>
        <p:nvSpPr>
          <p:cNvPr id="5" name="Oval 4"/>
          <p:cNvSpPr/>
          <p:nvPr/>
        </p:nvSpPr>
        <p:spPr>
          <a:xfrm>
            <a:off x="0" y="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84438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676" y="1295487"/>
            <a:ext cx="10045560" cy="4914387"/>
          </a:xfrm>
        </p:spPr>
        <p:txBody>
          <a:bodyPr>
            <a:noAutofit/>
          </a:bodyPr>
          <a:lstStyle/>
          <a:p>
            <a:pPr marL="0" indent="0">
              <a:buNone/>
            </a:pPr>
            <a:r>
              <a:rPr lang="en-US" sz="2400" dirty="0"/>
              <a:t>Under what physical conditions will the reader use the document?</a:t>
            </a:r>
          </a:p>
          <a:p>
            <a:r>
              <a:rPr lang="en-US" sz="2400" b="1" u="sng" dirty="0"/>
              <a:t>When the reader will use your document outside an office</a:t>
            </a:r>
            <a:endParaRPr lang="en-US" sz="2400" dirty="0"/>
          </a:p>
          <a:p>
            <a:pPr lvl="2"/>
            <a:endParaRPr lang="en-US" sz="1800" dirty="0"/>
          </a:p>
          <a:p>
            <a:endParaRPr lang="en-US" sz="2400" dirty="0"/>
          </a:p>
          <a:p>
            <a:endParaRPr lang="en-US" sz="2400" dirty="0"/>
          </a:p>
        </p:txBody>
      </p:sp>
      <p:grpSp>
        <p:nvGrpSpPr>
          <p:cNvPr id="8" name="Group 7"/>
          <p:cNvGrpSpPr/>
          <p:nvPr/>
        </p:nvGrpSpPr>
        <p:grpSpPr>
          <a:xfrm>
            <a:off x="0" y="186884"/>
            <a:ext cx="12192000" cy="687867"/>
            <a:chOff x="0" y="5423509"/>
            <a:chExt cx="12192000" cy="687867"/>
          </a:xfrm>
          <a:scene3d>
            <a:camera prst="orthographicFront"/>
            <a:lightRig rig="threePt" dir="t">
              <a:rot lat="0" lon="0" rev="7500000"/>
            </a:lightRig>
          </a:scene3d>
        </p:grpSpPr>
        <p:sp>
          <p:nvSpPr>
            <p:cNvPr id="9" name="Rectangle 8"/>
            <p:cNvSpPr/>
            <p:nvPr/>
          </p:nvSpPr>
          <p:spPr>
            <a:xfrm>
              <a:off x="0" y="5423509"/>
              <a:ext cx="12192000" cy="687867"/>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angle 9"/>
            <p:cNvSpPr/>
            <p:nvPr/>
          </p:nvSpPr>
          <p:spPr>
            <a:xfrm>
              <a:off x="0" y="5423509"/>
              <a:ext cx="12192000" cy="68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a:t>6. How Will the Reader Use the Document?</a:t>
              </a:r>
            </a:p>
          </p:txBody>
        </p:sp>
      </p:grpSp>
      <p:sp>
        <p:nvSpPr>
          <p:cNvPr id="11" name="Rectangle 10"/>
          <p:cNvSpPr/>
          <p:nvPr/>
        </p:nvSpPr>
        <p:spPr>
          <a:xfrm>
            <a:off x="-915730" y="607620"/>
            <a:ext cx="3502617" cy="2646878"/>
          </a:xfrm>
          <a:prstGeom prst="rect">
            <a:avLst/>
          </a:prstGeom>
          <a:noFill/>
          <a:ln>
            <a:no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A</a:t>
            </a:r>
            <a:endPar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12" name="TextBox 11"/>
          <p:cNvSpPr txBox="1"/>
          <p:nvPr/>
        </p:nvSpPr>
        <p:spPr>
          <a:xfrm>
            <a:off x="835578" y="2913681"/>
            <a:ext cx="9749764" cy="2833033"/>
          </a:xfrm>
          <a:prstGeom prst="roundRect">
            <a:avLst>
              <a:gd name="adj" fmla="val 10223"/>
            </a:avLst>
          </a:prstGeom>
          <a:solidFill>
            <a:schemeClr val="accent1">
              <a:lumMod val="60000"/>
              <a:lumOff val="40000"/>
              <a:alpha val="33000"/>
            </a:schemeClr>
          </a:solidFill>
          <a:ln w="28575">
            <a:solidFill>
              <a:schemeClr val="accent3">
                <a:lumMod val="75000"/>
              </a:schemeClr>
            </a:solidFill>
          </a:ln>
        </p:spPr>
        <p:txBody>
          <a:bodyPr wrap="square" rtlCol="0">
            <a:spAutoFit/>
          </a:bodyPr>
          <a:lstStyle/>
          <a:p>
            <a:pPr marL="971550" lvl="1" indent="-514350">
              <a:buFont typeface="+mj-lt"/>
              <a:buAutoNum type="romanLcPeriod"/>
            </a:pPr>
            <a:r>
              <a:rPr lang="en-US" sz="2800" dirty="0"/>
              <a:t>Use lots of white space.</a:t>
            </a:r>
          </a:p>
          <a:p>
            <a:pPr marL="971550" lvl="1" indent="-514350">
              <a:buFont typeface="+mj-lt"/>
              <a:buAutoNum type="romanLcPeriod"/>
            </a:pPr>
            <a:r>
              <a:rPr lang="en-US" sz="2800" dirty="0"/>
              <a:t>Make the document small enough to hold in one hand.</a:t>
            </a:r>
          </a:p>
          <a:p>
            <a:pPr marL="971550" lvl="1" indent="-514350">
              <a:buFont typeface="+mj-lt"/>
              <a:buAutoNum type="romanLcPeriod"/>
            </a:pPr>
            <a:r>
              <a:rPr lang="en-US" sz="2800" dirty="0"/>
              <a:t>Number items so the reader can find his or her place after an interruption.</a:t>
            </a:r>
          </a:p>
          <a:p>
            <a:pPr marL="971550" lvl="1" indent="-514350">
              <a:buFont typeface="+mj-lt"/>
              <a:buAutoNum type="romanLcPeriod"/>
            </a:pPr>
            <a:r>
              <a:rPr lang="en-US" sz="2800" dirty="0"/>
              <a:t>Consider using plastic to protect the document.</a:t>
            </a:r>
            <a:endParaRPr lang="en-US" sz="2400" dirty="0"/>
          </a:p>
        </p:txBody>
      </p:sp>
    </p:spTree>
    <p:extLst>
      <p:ext uri="{BB962C8B-B14F-4D97-AF65-F5344CB8AC3E}">
        <p14:creationId xmlns:p14="http://schemas.microsoft.com/office/powerpoint/2010/main" val="40173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164" y="1574501"/>
            <a:ext cx="10045560" cy="4914387"/>
          </a:xfrm>
        </p:spPr>
        <p:txBody>
          <a:bodyPr>
            <a:normAutofit/>
          </a:bodyPr>
          <a:lstStyle/>
          <a:p>
            <a:pPr marL="0" indent="0">
              <a:buNone/>
            </a:pPr>
            <a:r>
              <a:rPr lang="en-US" sz="2800" dirty="0"/>
              <a:t>	 Will the reader use the document……</a:t>
            </a:r>
          </a:p>
          <a:p>
            <a:pPr marL="0" indent="0">
              <a:buNone/>
            </a:pPr>
            <a:r>
              <a:rPr lang="en-US" sz="2800" dirty="0"/>
              <a:t>		- as a general reference? </a:t>
            </a:r>
          </a:p>
          <a:p>
            <a:pPr marL="0" indent="0">
              <a:buNone/>
            </a:pPr>
            <a:r>
              <a:rPr lang="en-US" sz="2800" dirty="0"/>
              <a:t>        - as a specific guide? </a:t>
            </a:r>
          </a:p>
          <a:p>
            <a:pPr marL="0" indent="0">
              <a:buNone/>
            </a:pPr>
            <a:r>
              <a:rPr lang="en-US" sz="2800" dirty="0"/>
              <a:t>        - as the basis for a lawsuit(case, problem )?</a:t>
            </a:r>
          </a:p>
          <a:p>
            <a:pPr marL="0" indent="0">
              <a:buNone/>
            </a:pPr>
            <a:endParaRPr lang="en-US" sz="2800" dirty="0"/>
          </a:p>
          <a:p>
            <a:pPr lvl="1"/>
            <a:endParaRPr lang="en-US" sz="2400" dirty="0"/>
          </a:p>
          <a:p>
            <a:endParaRPr lang="en-US" sz="2800" dirty="0"/>
          </a:p>
          <a:p>
            <a:endParaRPr lang="en-US" sz="2800" dirty="0"/>
          </a:p>
        </p:txBody>
      </p:sp>
      <p:grpSp>
        <p:nvGrpSpPr>
          <p:cNvPr id="8" name="Group 7"/>
          <p:cNvGrpSpPr/>
          <p:nvPr/>
        </p:nvGrpSpPr>
        <p:grpSpPr>
          <a:xfrm>
            <a:off x="0" y="186884"/>
            <a:ext cx="12192000" cy="687867"/>
            <a:chOff x="0" y="5423509"/>
            <a:chExt cx="12192000" cy="687867"/>
          </a:xfrm>
          <a:scene3d>
            <a:camera prst="orthographicFront"/>
            <a:lightRig rig="threePt" dir="t">
              <a:rot lat="0" lon="0" rev="7500000"/>
            </a:lightRig>
          </a:scene3d>
        </p:grpSpPr>
        <p:sp>
          <p:nvSpPr>
            <p:cNvPr id="9" name="Rectangle 8"/>
            <p:cNvSpPr/>
            <p:nvPr/>
          </p:nvSpPr>
          <p:spPr>
            <a:xfrm>
              <a:off x="0" y="5423509"/>
              <a:ext cx="12192000" cy="687867"/>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angle 9"/>
            <p:cNvSpPr/>
            <p:nvPr/>
          </p:nvSpPr>
          <p:spPr>
            <a:xfrm>
              <a:off x="0" y="5423509"/>
              <a:ext cx="12192000" cy="68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a:t>6. How Will the Reader Use the Document?</a:t>
              </a:r>
            </a:p>
          </p:txBody>
        </p:sp>
      </p:grpSp>
      <p:sp>
        <p:nvSpPr>
          <p:cNvPr id="11" name="Rectangle 10"/>
          <p:cNvSpPr/>
          <p:nvPr/>
        </p:nvSpPr>
        <p:spPr>
          <a:xfrm>
            <a:off x="-900231" y="1028355"/>
            <a:ext cx="3502617" cy="2646878"/>
          </a:xfrm>
          <a:prstGeom prst="rect">
            <a:avLst/>
          </a:prstGeom>
          <a:noFill/>
          <a:ln>
            <a:noFill/>
          </a:ln>
        </p:spPr>
        <p:txBody>
          <a:bodyPr wrap="square" lIns="91440" tIns="45720" rIns="91440" bIns="45720">
            <a:spAutoFit/>
          </a:bodyPr>
          <a:lstStyle/>
          <a:p>
            <a:pPr algn="ctr"/>
            <a:r>
              <a:rPr lang="en-US" sz="166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B</a:t>
            </a:r>
            <a:endParaRPr lang="en-US" sz="166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42333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954" y="1090194"/>
            <a:ext cx="10045560" cy="1793879"/>
          </a:xfrm>
        </p:spPr>
        <p:txBody>
          <a:bodyPr>
            <a:noAutofit/>
          </a:bodyPr>
          <a:lstStyle/>
          <a:p>
            <a:pPr marL="0" indent="0">
              <a:spcBef>
                <a:spcPts val="600"/>
              </a:spcBef>
              <a:buNone/>
            </a:pPr>
            <a:r>
              <a:rPr lang="en-US" sz="2400" dirty="0"/>
              <a:t>	 Will the reader use the document……</a:t>
            </a:r>
          </a:p>
          <a:p>
            <a:pPr marL="0" indent="0">
              <a:spcBef>
                <a:spcPts val="600"/>
              </a:spcBef>
              <a:buNone/>
            </a:pPr>
            <a:r>
              <a:rPr lang="en-US" sz="2400" dirty="0"/>
              <a:t>	</a:t>
            </a:r>
            <a:r>
              <a:rPr lang="en-US" sz="2400" b="1" u="sng" dirty="0"/>
              <a:t>as a general reference</a:t>
            </a:r>
          </a:p>
          <a:p>
            <a:pPr lvl="1">
              <a:spcBef>
                <a:spcPts val="600"/>
              </a:spcBef>
            </a:pPr>
            <a:endParaRPr lang="en-US" sz="2000" dirty="0"/>
          </a:p>
          <a:p>
            <a:pPr marL="400050" lvl="1" indent="0">
              <a:spcBef>
                <a:spcPts val="600"/>
              </a:spcBef>
              <a:buNone/>
            </a:pPr>
            <a:endParaRPr lang="en-US" sz="2000" dirty="0"/>
          </a:p>
          <a:p>
            <a:pPr lvl="2">
              <a:spcBef>
                <a:spcPts val="600"/>
              </a:spcBef>
            </a:pPr>
            <a:endParaRPr lang="en-US" sz="1800" dirty="0"/>
          </a:p>
          <a:p>
            <a:pPr lvl="1">
              <a:spcBef>
                <a:spcPts val="600"/>
              </a:spcBef>
            </a:pPr>
            <a:endParaRPr lang="en-US" sz="2000" dirty="0"/>
          </a:p>
          <a:p>
            <a:pPr lvl="1">
              <a:spcBef>
                <a:spcPts val="600"/>
              </a:spcBef>
            </a:pPr>
            <a:endParaRPr lang="en-US" sz="2000" dirty="0"/>
          </a:p>
        </p:txBody>
      </p:sp>
      <p:grpSp>
        <p:nvGrpSpPr>
          <p:cNvPr id="9" name="Group 8"/>
          <p:cNvGrpSpPr/>
          <p:nvPr/>
        </p:nvGrpSpPr>
        <p:grpSpPr>
          <a:xfrm>
            <a:off x="0" y="186884"/>
            <a:ext cx="12192000" cy="687867"/>
            <a:chOff x="0" y="5423509"/>
            <a:chExt cx="12192000" cy="687867"/>
          </a:xfrm>
          <a:scene3d>
            <a:camera prst="orthographicFront"/>
            <a:lightRig rig="threePt" dir="t">
              <a:rot lat="0" lon="0" rev="7500000"/>
            </a:lightRig>
          </a:scene3d>
        </p:grpSpPr>
        <p:sp>
          <p:nvSpPr>
            <p:cNvPr id="10" name="Rectangle 9"/>
            <p:cNvSpPr/>
            <p:nvPr/>
          </p:nvSpPr>
          <p:spPr>
            <a:xfrm>
              <a:off x="0" y="5423509"/>
              <a:ext cx="12192000" cy="687867"/>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angle 10"/>
            <p:cNvSpPr/>
            <p:nvPr/>
          </p:nvSpPr>
          <p:spPr>
            <a:xfrm>
              <a:off x="0" y="5423509"/>
              <a:ext cx="12192000" cy="68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a:t>6. How Will the Reader Use the Document?</a:t>
              </a:r>
            </a:p>
          </p:txBody>
        </p:sp>
      </p:grpSp>
      <p:sp>
        <p:nvSpPr>
          <p:cNvPr id="12" name="Rectangle 11"/>
          <p:cNvSpPr/>
          <p:nvPr/>
        </p:nvSpPr>
        <p:spPr>
          <a:xfrm>
            <a:off x="-1004199" y="515001"/>
            <a:ext cx="3502617" cy="2215991"/>
          </a:xfrm>
          <a:prstGeom prst="rect">
            <a:avLst/>
          </a:prstGeom>
          <a:noFill/>
          <a:ln>
            <a:noFill/>
          </a:ln>
        </p:spPr>
        <p:txBody>
          <a:bodyPr wrap="square" lIns="91440" tIns="45720" rIns="91440" bIns="45720">
            <a:spAutoFit/>
          </a:bodyPr>
          <a:lstStyle/>
          <a:p>
            <a:pPr algn="ctr"/>
            <a:r>
              <a:rPr lang="en-US" sz="138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B</a:t>
            </a:r>
            <a:endParaRPr lang="en-US" sz="138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13" name="TextBox 12"/>
          <p:cNvSpPr txBox="1"/>
          <p:nvPr/>
        </p:nvSpPr>
        <p:spPr>
          <a:xfrm>
            <a:off x="420998" y="2448733"/>
            <a:ext cx="11693471" cy="3823514"/>
          </a:xfrm>
          <a:prstGeom prst="roundRect">
            <a:avLst>
              <a:gd name="adj" fmla="val 8232"/>
            </a:avLst>
          </a:prstGeom>
          <a:solidFill>
            <a:schemeClr val="accent1">
              <a:lumMod val="60000"/>
              <a:lumOff val="40000"/>
              <a:alpha val="35000"/>
            </a:schemeClr>
          </a:solidFill>
          <a:ln w="28575">
            <a:solidFill>
              <a:schemeClr val="accent3">
                <a:lumMod val="75000"/>
              </a:schemeClr>
            </a:solidFill>
          </a:ln>
        </p:spPr>
        <p:txBody>
          <a:bodyPr wrap="square" rtlCol="0">
            <a:spAutoFit/>
          </a:bodyPr>
          <a:lstStyle/>
          <a:p>
            <a:pPr marL="971550" lvl="1" indent="-514350">
              <a:spcBef>
                <a:spcPts val="600"/>
              </a:spcBef>
              <a:buFont typeface="+mj-lt"/>
              <a:buAutoNum type="romanLcPeriod"/>
            </a:pPr>
            <a:r>
              <a:rPr lang="en-US" sz="2400" dirty="0"/>
              <a:t>Use a subject line to aid in filing and retrieval (correcting, working on it). If the document is online, consider using several key words to make it easy to find the document in a database search program.</a:t>
            </a:r>
          </a:p>
          <a:p>
            <a:pPr marL="971550" lvl="1" indent="-514350">
              <a:spcBef>
                <a:spcPts val="600"/>
              </a:spcBef>
              <a:buFont typeface="+mj-lt"/>
              <a:buAutoNum type="romanLcPeriod"/>
            </a:pPr>
            <a:r>
              <a:rPr lang="en-US" sz="2400" dirty="0"/>
              <a:t>Use headings within the document so that readers can skim (look at it quickly) it.</a:t>
            </a:r>
          </a:p>
          <a:p>
            <a:pPr marL="971550" lvl="1" indent="-514350">
              <a:spcBef>
                <a:spcPts val="600"/>
              </a:spcBef>
              <a:buFont typeface="+mj-lt"/>
              <a:buAutoNum type="romanLcPeriod"/>
            </a:pPr>
            <a:r>
              <a:rPr lang="en-US" sz="2400" dirty="0"/>
              <a:t>Give the office as well as the person to contact so that the reader can get in touch with the appropriate person some time from now.</a:t>
            </a:r>
          </a:p>
          <a:p>
            <a:pPr marL="971550" lvl="1" indent="-514350">
              <a:spcBef>
                <a:spcPts val="600"/>
              </a:spcBef>
              <a:buFont typeface="+mj-lt"/>
              <a:buAutoNum type="romanLcPeriod"/>
            </a:pPr>
            <a:r>
              <a:rPr lang="en-US" sz="2400" dirty="0"/>
              <a:t>Spell out details that may be obvious now but might be forgotten in six months or a year.</a:t>
            </a:r>
            <a:endParaRPr lang="en-US" sz="2000" dirty="0"/>
          </a:p>
        </p:txBody>
      </p:sp>
    </p:spTree>
    <p:extLst>
      <p:ext uri="{BB962C8B-B14F-4D97-AF65-F5344CB8AC3E}">
        <p14:creationId xmlns:p14="http://schemas.microsoft.com/office/powerpoint/2010/main" val="23058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609" y="1141117"/>
            <a:ext cx="10045560" cy="1592548"/>
          </a:xfrm>
        </p:spPr>
        <p:txBody>
          <a:bodyPr>
            <a:normAutofit/>
          </a:bodyPr>
          <a:lstStyle/>
          <a:p>
            <a:pPr marL="0" indent="0">
              <a:spcBef>
                <a:spcPts val="600"/>
              </a:spcBef>
              <a:buNone/>
            </a:pPr>
            <a:r>
              <a:rPr lang="en-US" sz="2800" dirty="0"/>
              <a:t>Will the reader use the document……</a:t>
            </a:r>
          </a:p>
          <a:p>
            <a:pPr marL="0" indent="0">
              <a:spcBef>
                <a:spcPts val="600"/>
              </a:spcBef>
              <a:buNone/>
            </a:pPr>
            <a:r>
              <a:rPr lang="en-US" sz="2800" b="1" u="sng" dirty="0"/>
              <a:t>as a detailed guide or contain instructions</a:t>
            </a:r>
            <a:r>
              <a:rPr lang="en-US" sz="2800" b="1" dirty="0"/>
              <a:t>,</a:t>
            </a:r>
            <a:endParaRPr lang="en-US" sz="2800" dirty="0"/>
          </a:p>
          <a:p>
            <a:pPr marL="0" indent="0">
              <a:spcBef>
                <a:spcPts val="600"/>
              </a:spcBef>
              <a:buNone/>
            </a:pPr>
            <a:endParaRPr lang="en-US" sz="2800" dirty="0"/>
          </a:p>
          <a:p>
            <a:pPr lvl="1">
              <a:spcBef>
                <a:spcPts val="600"/>
              </a:spcBef>
            </a:pPr>
            <a:endParaRPr lang="en-US" sz="2400" dirty="0"/>
          </a:p>
          <a:p>
            <a:pPr>
              <a:spcBef>
                <a:spcPts val="600"/>
              </a:spcBef>
            </a:pPr>
            <a:endParaRPr lang="en-US" sz="2800" dirty="0"/>
          </a:p>
          <a:p>
            <a:pPr>
              <a:spcBef>
                <a:spcPts val="600"/>
              </a:spcBef>
            </a:pPr>
            <a:endParaRPr lang="en-US" sz="2800" dirty="0"/>
          </a:p>
        </p:txBody>
      </p:sp>
      <p:grpSp>
        <p:nvGrpSpPr>
          <p:cNvPr id="10" name="Group 9"/>
          <p:cNvGrpSpPr/>
          <p:nvPr/>
        </p:nvGrpSpPr>
        <p:grpSpPr>
          <a:xfrm>
            <a:off x="0" y="186884"/>
            <a:ext cx="12192000" cy="687867"/>
            <a:chOff x="0" y="5423509"/>
            <a:chExt cx="12192000" cy="687867"/>
          </a:xfrm>
          <a:scene3d>
            <a:camera prst="orthographicFront"/>
            <a:lightRig rig="threePt" dir="t">
              <a:rot lat="0" lon="0" rev="7500000"/>
            </a:lightRig>
          </a:scene3d>
        </p:grpSpPr>
        <p:sp>
          <p:nvSpPr>
            <p:cNvPr id="11" name="Rectangle 10"/>
            <p:cNvSpPr/>
            <p:nvPr/>
          </p:nvSpPr>
          <p:spPr>
            <a:xfrm>
              <a:off x="0" y="5423509"/>
              <a:ext cx="12192000" cy="687867"/>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ectangle 11"/>
            <p:cNvSpPr/>
            <p:nvPr/>
          </p:nvSpPr>
          <p:spPr>
            <a:xfrm>
              <a:off x="0" y="5423509"/>
              <a:ext cx="12192000" cy="687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a:t>6. How Will the Reader Use the Document?</a:t>
              </a:r>
            </a:p>
          </p:txBody>
        </p:sp>
      </p:grpSp>
      <p:sp>
        <p:nvSpPr>
          <p:cNvPr id="13" name="Rectangle 12"/>
          <p:cNvSpPr/>
          <p:nvPr/>
        </p:nvSpPr>
        <p:spPr>
          <a:xfrm>
            <a:off x="-915731" y="517674"/>
            <a:ext cx="3502617" cy="2215991"/>
          </a:xfrm>
          <a:prstGeom prst="rect">
            <a:avLst/>
          </a:prstGeom>
          <a:noFill/>
          <a:ln>
            <a:noFill/>
          </a:ln>
        </p:spPr>
        <p:txBody>
          <a:bodyPr wrap="square" lIns="91440" tIns="45720" rIns="91440" bIns="45720">
            <a:spAutoFit/>
          </a:bodyPr>
          <a:lstStyle/>
          <a:p>
            <a:pPr algn="ctr"/>
            <a:r>
              <a:rPr lang="en-US" sz="13800" b="1"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rPr>
              <a:t>B</a:t>
            </a:r>
            <a:endParaRPr lang="en-US" sz="13800" b="1" cap="none" spc="0" dirty="0">
              <a:ln w="12700">
                <a:solidFill>
                  <a:schemeClr val="accent1">
                    <a:alpha val="47000"/>
                  </a:schemeClr>
                </a:solidFill>
                <a:prstDash val="solid"/>
              </a:ln>
              <a:solidFill>
                <a:schemeClr val="accent2">
                  <a:lumMod val="60000"/>
                  <a:lumOff val="40000"/>
                  <a:alpha val="14000"/>
                </a:schemeClr>
              </a:solidFill>
              <a:effectLst>
                <a:outerShdw dist="38100" dir="2640000" algn="bl" rotWithShape="0">
                  <a:schemeClr val="accent1"/>
                </a:outerShdw>
              </a:effectLst>
            </a:endParaRPr>
          </a:p>
        </p:txBody>
      </p:sp>
      <p:sp>
        <p:nvSpPr>
          <p:cNvPr id="14" name="TextBox 13"/>
          <p:cNvSpPr txBox="1"/>
          <p:nvPr/>
        </p:nvSpPr>
        <p:spPr>
          <a:xfrm>
            <a:off x="835578" y="2386739"/>
            <a:ext cx="11051622" cy="4485561"/>
          </a:xfrm>
          <a:prstGeom prst="roundRect">
            <a:avLst>
              <a:gd name="adj" fmla="val 10950"/>
            </a:avLst>
          </a:prstGeom>
          <a:solidFill>
            <a:schemeClr val="accent1">
              <a:lumMod val="60000"/>
              <a:lumOff val="40000"/>
              <a:alpha val="25000"/>
            </a:schemeClr>
          </a:solidFill>
          <a:ln w="28575">
            <a:solidFill>
              <a:schemeClr val="accent3">
                <a:lumMod val="75000"/>
              </a:schemeClr>
            </a:solidFill>
          </a:ln>
        </p:spPr>
        <p:txBody>
          <a:bodyPr wrap="square" rtlCol="0">
            <a:spAutoFit/>
          </a:bodyPr>
          <a:lstStyle/>
          <a:p>
            <a:pPr marL="971550" lvl="1" indent="-514350">
              <a:spcBef>
                <a:spcPts val="600"/>
              </a:spcBef>
              <a:buFont typeface="+mj-lt"/>
              <a:buAutoNum type="romanLcPeriod"/>
            </a:pPr>
            <a:r>
              <a:rPr lang="en-US" sz="2800" dirty="0"/>
              <a:t>Check to be sure that all the steps are in chronological order.</a:t>
            </a:r>
          </a:p>
          <a:p>
            <a:pPr marL="971550" lvl="1" indent="-514350">
              <a:spcBef>
                <a:spcPts val="600"/>
              </a:spcBef>
              <a:buFont typeface="+mj-lt"/>
              <a:buAutoNum type="romanLcPeriod"/>
            </a:pPr>
            <a:r>
              <a:rPr lang="en-US" sz="2800" dirty="0"/>
              <a:t>Number steps or provide check-off boxes so that readers can easily see which steps they've completed.</a:t>
            </a:r>
          </a:p>
          <a:p>
            <a:pPr marL="971550" lvl="1" indent="-514350">
              <a:spcBef>
                <a:spcPts val="600"/>
              </a:spcBef>
              <a:buFont typeface="+mj-lt"/>
              <a:buAutoNum type="romanLcPeriod"/>
            </a:pPr>
            <a:r>
              <a:rPr lang="en-US" sz="2800" dirty="0"/>
              <a:t>Group steps into five to seven sub-processes if there are many individual steps.</a:t>
            </a:r>
          </a:p>
          <a:p>
            <a:pPr marL="971550" lvl="1" indent="-514350">
              <a:spcBef>
                <a:spcPts val="600"/>
              </a:spcBef>
              <a:buFont typeface="+mj-lt"/>
              <a:buAutoNum type="romanLcPeriod"/>
            </a:pPr>
            <a:r>
              <a:rPr lang="en-US" sz="2800" dirty="0"/>
              <a:t>Put any warnings at the beginning of the document; then repeat them just before the specific step to which they apply.</a:t>
            </a:r>
            <a:endParaRPr lang="en-US" sz="2000" dirty="0"/>
          </a:p>
        </p:txBody>
      </p:sp>
    </p:spTree>
    <p:extLst>
      <p:ext uri="{BB962C8B-B14F-4D97-AF65-F5344CB8AC3E}">
        <p14:creationId xmlns:p14="http://schemas.microsoft.com/office/powerpoint/2010/main" val="1264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4" y="346129"/>
            <a:ext cx="8596668" cy="1320800"/>
          </a:xfrm>
        </p:spPr>
        <p:txBody>
          <a:bodyPr/>
          <a:lstStyle/>
          <a:p>
            <a:r>
              <a:rPr lang="en-US" dirty="0"/>
              <a:t>Activity: </a:t>
            </a:r>
            <a:r>
              <a:rPr lang="tr-TR" dirty="0"/>
              <a:t>Objections</a:t>
            </a:r>
          </a:p>
        </p:txBody>
      </p:sp>
      <p:sp>
        <p:nvSpPr>
          <p:cNvPr id="3" name="İçerik Yer Tutucusu 2"/>
          <p:cNvSpPr>
            <a:spLocks noGrp="1"/>
          </p:cNvSpPr>
          <p:nvPr>
            <p:ph idx="1"/>
          </p:nvPr>
        </p:nvSpPr>
        <p:spPr>
          <a:xfrm>
            <a:off x="320872" y="1122203"/>
            <a:ext cx="9830517" cy="4379695"/>
          </a:xfrm>
        </p:spPr>
        <p:txBody>
          <a:bodyPr>
            <a:noAutofit/>
          </a:bodyPr>
          <a:lstStyle/>
          <a:p>
            <a:pPr marL="0" indent="0">
              <a:buNone/>
            </a:pPr>
            <a:r>
              <a:rPr lang="tr-TR" sz="2800" dirty="0" err="1"/>
              <a:t>Your</a:t>
            </a:r>
            <a:r>
              <a:rPr lang="tr-TR" sz="2800" dirty="0"/>
              <a:t> </a:t>
            </a:r>
            <a:r>
              <a:rPr lang="en-US" sz="2800" dirty="0"/>
              <a:t>organization is thinking of outsourcing one of its primary products to a manufacturer in another country where the product can be made more cost</a:t>
            </a:r>
            <a:r>
              <a:rPr lang="tr-TR" sz="2800" dirty="0"/>
              <a:t> </a:t>
            </a:r>
            <a:r>
              <a:rPr lang="en-US" sz="2800" dirty="0"/>
              <a:t>efficiently.</a:t>
            </a:r>
            <a:endParaRPr lang="tr-TR" sz="2800" dirty="0"/>
          </a:p>
          <a:p>
            <a:r>
              <a:rPr lang="en-US" sz="2800" dirty="0"/>
              <a:t>What fears or objections might people have? </a:t>
            </a:r>
            <a:endParaRPr lang="tr-TR" sz="2800" dirty="0"/>
          </a:p>
          <a:p>
            <a:r>
              <a:rPr lang="en-US" sz="2800" dirty="0"/>
              <a:t>What benefits might your organization receive? </a:t>
            </a:r>
            <a:endParaRPr lang="tr-TR" sz="2800" dirty="0"/>
          </a:p>
          <a:p>
            <a:r>
              <a:rPr lang="en-US" sz="2800" dirty="0"/>
              <a:t>Who would be easiest to convince? Who would be hardest? </a:t>
            </a:r>
            <a:endParaRPr lang="tr-TR" sz="2800" dirty="0"/>
          </a:p>
        </p:txBody>
      </p:sp>
    </p:spTree>
    <p:extLst>
      <p:ext uri="{BB962C8B-B14F-4D97-AF65-F5344CB8AC3E}">
        <p14:creationId xmlns:p14="http://schemas.microsoft.com/office/powerpoint/2010/main" val="202828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69" y="0"/>
            <a:ext cx="8596668" cy="1320800"/>
          </a:xfrm>
        </p:spPr>
        <p:txBody>
          <a:bodyPr/>
          <a:lstStyle/>
          <a:p>
            <a:r>
              <a:rPr lang="en-US" dirty="0"/>
              <a:t>Identifying your audience:</a:t>
            </a:r>
            <a:br>
              <a:rPr lang="en-US" dirty="0"/>
            </a:br>
            <a:r>
              <a:rPr lang="en-US" dirty="0"/>
              <a:t>Examples</a:t>
            </a:r>
          </a:p>
        </p:txBody>
      </p:sp>
      <p:sp>
        <p:nvSpPr>
          <p:cNvPr id="3" name="Content Placeholder 2"/>
          <p:cNvSpPr>
            <a:spLocks noGrp="1"/>
          </p:cNvSpPr>
          <p:nvPr>
            <p:ph idx="1"/>
          </p:nvPr>
        </p:nvSpPr>
        <p:spPr>
          <a:xfrm>
            <a:off x="0" y="1184196"/>
            <a:ext cx="10817817" cy="5487824"/>
          </a:xfrm>
        </p:spPr>
        <p:txBody>
          <a:bodyPr>
            <a:noAutofit/>
          </a:bodyPr>
          <a:lstStyle/>
          <a:p>
            <a:r>
              <a:rPr lang="en-US" sz="2400" dirty="0"/>
              <a:t>Dawn is an assistant account executive in an ad agency. Her boss asks her to write a proposal for a marketing plan for a new product the agency’s client is introducing.</a:t>
            </a:r>
          </a:p>
          <a:p>
            <a:r>
              <a:rPr lang="en-US" sz="2400" dirty="0"/>
              <a:t> </a:t>
            </a:r>
            <a:r>
              <a:rPr lang="en-US" sz="2400" b="1" u="sng" dirty="0"/>
              <a:t>Primary audience </a:t>
            </a:r>
            <a:r>
              <a:rPr lang="en-US" sz="2400" dirty="0"/>
              <a:t>is the executive committee of the client company, who will decide whether to adopt the plan.</a:t>
            </a:r>
          </a:p>
          <a:p>
            <a:r>
              <a:rPr lang="en-US" sz="2400" b="1" u="sng" dirty="0"/>
              <a:t>Secondary audience </a:t>
            </a:r>
            <a:r>
              <a:rPr lang="en-US" sz="2400" dirty="0"/>
              <a:t>includes the marketing staff of the client company, who will be asked for comments on the plan, as well as the artists, writers, and media buyers who will carry out details of the plan if it is adopted. </a:t>
            </a:r>
          </a:p>
          <a:p>
            <a:r>
              <a:rPr lang="en-US" sz="2400" b="1" u="sng" dirty="0"/>
              <a:t>Gatekeeper</a:t>
            </a:r>
            <a:r>
              <a:rPr lang="en-US" sz="2400" dirty="0"/>
              <a:t> is her boss, who must approve the plan before it is submitted to the client . </a:t>
            </a:r>
          </a:p>
          <a:p>
            <a:r>
              <a:rPr lang="en-US" sz="2400" dirty="0"/>
              <a:t>Her office colleagues who read her plan are her </a:t>
            </a:r>
            <a:r>
              <a:rPr lang="en-US" sz="2400" b="1" u="sng" dirty="0"/>
              <a:t>auxiliary audience</a:t>
            </a:r>
            <a:r>
              <a:rPr lang="en-US" sz="2400" b="1" dirty="0"/>
              <a:t>.</a:t>
            </a:r>
          </a:p>
        </p:txBody>
      </p:sp>
    </p:spTree>
    <p:extLst>
      <p:ext uri="{BB962C8B-B14F-4D97-AF65-F5344CB8AC3E}">
        <p14:creationId xmlns:p14="http://schemas.microsoft.com/office/powerpoint/2010/main" val="11730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320"/>
            <a:ext cx="12752451" cy="679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5856" y="367116"/>
            <a:ext cx="8596668" cy="1320800"/>
          </a:xfrm>
        </p:spPr>
        <p:txBody>
          <a:bodyPr/>
          <a:lstStyle/>
          <a:p>
            <a:r>
              <a:rPr lang="tr-TR" dirty="0" smtClean="0"/>
              <a:t>Turkish Airlines Example</a:t>
            </a:r>
            <a:endParaRPr lang="tr-TR" dirty="0"/>
          </a:p>
        </p:txBody>
      </p:sp>
      <p:sp>
        <p:nvSpPr>
          <p:cNvPr id="3" name="Content Placeholder 2"/>
          <p:cNvSpPr>
            <a:spLocks noGrp="1"/>
          </p:cNvSpPr>
          <p:nvPr>
            <p:ph idx="1"/>
          </p:nvPr>
        </p:nvSpPr>
        <p:spPr>
          <a:xfrm>
            <a:off x="185980" y="1106705"/>
            <a:ext cx="5455403" cy="3880773"/>
          </a:xfrm>
        </p:spPr>
        <p:txBody>
          <a:bodyPr>
            <a:noAutofit/>
          </a:bodyPr>
          <a:lstStyle/>
          <a:p>
            <a:r>
              <a:rPr lang="tr-TR" sz="2400" dirty="0" smtClean="0"/>
              <a:t>Earned an award for Best Airline in 2019</a:t>
            </a:r>
          </a:p>
          <a:p>
            <a:r>
              <a:rPr lang="tr-TR" sz="2400" dirty="0" smtClean="0"/>
              <a:t>Want to offer a promotion to passengers who flew in Europe in 2019</a:t>
            </a:r>
          </a:p>
          <a:p>
            <a:r>
              <a:rPr lang="tr-TR" sz="2400" dirty="0" smtClean="0"/>
              <a:t>Imagine you work in the Marketing department and you are responsible for creating the communcation about this</a:t>
            </a:r>
          </a:p>
          <a:p>
            <a:endParaRPr lang="tr-TR" sz="2400" dirty="0" smtClean="0"/>
          </a:p>
          <a:p>
            <a:endParaRPr lang="tr-TR" sz="2400" dirty="0"/>
          </a:p>
          <a:p>
            <a:endParaRPr lang="tr-TR" sz="2400" dirty="0"/>
          </a:p>
        </p:txBody>
      </p:sp>
      <p:sp>
        <p:nvSpPr>
          <p:cNvPr id="6" name="Content Placeholder 2"/>
          <p:cNvSpPr txBox="1">
            <a:spLocks/>
          </p:cNvSpPr>
          <p:nvPr/>
        </p:nvSpPr>
        <p:spPr>
          <a:xfrm>
            <a:off x="7545092" y="980135"/>
            <a:ext cx="5455403"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400" dirty="0"/>
              <a:t>Consider your Purpose, Audience, and Medium / Channel</a:t>
            </a:r>
          </a:p>
          <a:p>
            <a:r>
              <a:rPr lang="tr-TR" sz="2400" dirty="0" smtClean="0"/>
              <a:t>How would you adapt </a:t>
            </a:r>
            <a:r>
              <a:rPr lang="tr-TR" sz="2400" dirty="0"/>
              <a:t>your </a:t>
            </a:r>
            <a:r>
              <a:rPr lang="tr-TR" sz="2400" dirty="0" smtClean="0"/>
              <a:t>potential message </a:t>
            </a:r>
            <a:r>
              <a:rPr lang="tr-TR" sz="2400" dirty="0"/>
              <a:t>according to your </a:t>
            </a:r>
            <a:r>
              <a:rPr lang="tr-TR" sz="2400" dirty="0" smtClean="0"/>
              <a:t>answers to </a:t>
            </a:r>
            <a:r>
              <a:rPr lang="tr-TR" sz="2400" dirty="0"/>
              <a:t>the 6 questins mentioned before (What do you expect the readers initial reaction to be, how much information do they need, etc.)</a:t>
            </a:r>
          </a:p>
          <a:p>
            <a:endParaRPr lang="tr-TR" sz="2400" dirty="0" smtClean="0"/>
          </a:p>
          <a:p>
            <a:endParaRPr lang="tr-TR" sz="2400" dirty="0" smtClean="0"/>
          </a:p>
          <a:p>
            <a:endParaRPr lang="tr-TR" sz="2400" dirty="0"/>
          </a:p>
        </p:txBody>
      </p:sp>
    </p:spTree>
    <p:extLst>
      <p:ext uri="{BB962C8B-B14F-4D97-AF65-F5344CB8AC3E}">
        <p14:creationId xmlns:p14="http://schemas.microsoft.com/office/powerpoint/2010/main" val="2596680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C2656-59B9-43FB-801F-D81514535A14}"/>
              </a:ext>
            </a:extLst>
          </p:cNvPr>
          <p:cNvSpPr>
            <a:spLocks noGrp="1"/>
          </p:cNvSpPr>
          <p:nvPr>
            <p:ph type="title"/>
          </p:nvPr>
        </p:nvSpPr>
        <p:spPr/>
        <p:txBody>
          <a:bodyPr/>
          <a:lstStyle/>
          <a:p>
            <a:r>
              <a:rPr lang="en-US" dirty="0"/>
              <a:t>PR Crises</a:t>
            </a:r>
          </a:p>
        </p:txBody>
      </p:sp>
      <p:sp>
        <p:nvSpPr>
          <p:cNvPr id="3" name="Content Placeholder 2">
            <a:extLst>
              <a:ext uri="{FF2B5EF4-FFF2-40B4-BE49-F238E27FC236}">
                <a16:creationId xmlns="" xmlns:a16="http://schemas.microsoft.com/office/drawing/2014/main" id="{B03B3722-AA52-4102-96B2-114B0C72E8AC}"/>
              </a:ext>
            </a:extLst>
          </p:cNvPr>
          <p:cNvSpPr>
            <a:spLocks noGrp="1"/>
          </p:cNvSpPr>
          <p:nvPr>
            <p:ph idx="1"/>
          </p:nvPr>
        </p:nvSpPr>
        <p:spPr>
          <a:xfrm>
            <a:off x="677333" y="1804330"/>
            <a:ext cx="9226687" cy="4444070"/>
          </a:xfrm>
        </p:spPr>
        <p:txBody>
          <a:bodyPr>
            <a:normAutofit/>
          </a:bodyPr>
          <a:lstStyle/>
          <a:p>
            <a:r>
              <a:rPr lang="en-US" sz="2400" dirty="0"/>
              <a:t>H&amp;M</a:t>
            </a:r>
          </a:p>
          <a:p>
            <a:r>
              <a:rPr lang="en-US" sz="2400" dirty="0"/>
              <a:t>Doritos: </a:t>
            </a:r>
            <a:r>
              <a:rPr lang="en-US" sz="2400" dirty="0">
                <a:hlinkClick r:id="rId2"/>
              </a:rPr>
              <a:t>http://freakonomics.com/podcast/indra-nooyi/</a:t>
            </a:r>
            <a:r>
              <a:rPr lang="en-US" sz="2400" dirty="0"/>
              <a:t> </a:t>
            </a:r>
          </a:p>
          <a:p>
            <a:r>
              <a:rPr lang="en-US" sz="2400" dirty="0"/>
              <a:t>Hawaii Emergency Management Agency: https://www.cbsnews.com/news/hawaii-missile-alert-emergency-management-system-false-ballistic-missile-warning-2018-1-13/ </a:t>
            </a:r>
          </a:p>
          <a:p>
            <a:r>
              <a:rPr lang="en-US" sz="2400" dirty="0"/>
              <a:t>Burger King: </a:t>
            </a:r>
            <a:r>
              <a:rPr lang="en-US" sz="2400" dirty="0">
                <a:hlinkClick r:id="rId3"/>
              </a:rPr>
              <a:t>https://www.youtube.com/watch?v=zRwMIcPDMQ4</a:t>
            </a:r>
            <a:r>
              <a:rPr lang="en-US" sz="2400" dirty="0"/>
              <a:t> </a:t>
            </a:r>
          </a:p>
          <a:p>
            <a:pPr lvl="1"/>
            <a:r>
              <a:rPr lang="en-US" sz="2000" dirty="0">
                <a:hlinkClick r:id="rId4"/>
              </a:rPr>
              <a:t>https://www.youtube.com/watch?v=Fe35WtvyBVc</a:t>
            </a:r>
            <a:r>
              <a:rPr lang="en-US" sz="2000" dirty="0"/>
              <a:t> </a:t>
            </a:r>
          </a:p>
          <a:p>
            <a:r>
              <a:rPr lang="en-US" sz="2400" dirty="0"/>
              <a:t>Lion Air: </a:t>
            </a:r>
          </a:p>
          <a:p>
            <a:endParaRPr lang="en-US" sz="2400" dirty="0"/>
          </a:p>
        </p:txBody>
      </p:sp>
    </p:spTree>
    <p:extLst>
      <p:ext uri="{BB962C8B-B14F-4D97-AF65-F5344CB8AC3E}">
        <p14:creationId xmlns:p14="http://schemas.microsoft.com/office/powerpoint/2010/main" val="1485004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4422" r="-126"/>
          <a:stretch/>
        </p:blipFill>
        <p:spPr bwMode="auto">
          <a:xfrm>
            <a:off x="0" y="0"/>
            <a:ext cx="1220804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2582" y="334479"/>
            <a:ext cx="8660395" cy="794366"/>
          </a:xfrm>
        </p:spPr>
        <p:txBody>
          <a:bodyPr/>
          <a:lstStyle/>
          <a:p>
            <a:r>
              <a:rPr lang="en-US" dirty="0">
                <a:solidFill>
                  <a:schemeClr val="bg1"/>
                </a:solidFill>
              </a:rPr>
              <a:t>United Airlines </a:t>
            </a:r>
            <a:r>
              <a:rPr lang="tr-TR" dirty="0" smtClean="0">
                <a:solidFill>
                  <a:schemeClr val="bg1"/>
                </a:solidFill>
              </a:rPr>
              <a:t>Example</a:t>
            </a:r>
            <a:endParaRPr lang="en-US" dirty="0">
              <a:solidFill>
                <a:schemeClr val="bg1"/>
              </a:solidFill>
            </a:endParaRPr>
          </a:p>
        </p:txBody>
      </p:sp>
      <p:sp>
        <p:nvSpPr>
          <p:cNvPr id="3" name="TextBox 2"/>
          <p:cNvSpPr txBox="1"/>
          <p:nvPr/>
        </p:nvSpPr>
        <p:spPr>
          <a:xfrm>
            <a:off x="3812581" y="989573"/>
            <a:ext cx="7842143" cy="461665"/>
          </a:xfrm>
          <a:prstGeom prst="rect">
            <a:avLst/>
          </a:prstGeom>
          <a:noFill/>
        </p:spPr>
        <p:txBody>
          <a:bodyPr wrap="square" rtlCol="0">
            <a:spAutoFit/>
          </a:bodyPr>
          <a:lstStyle/>
          <a:p>
            <a:r>
              <a:rPr lang="en-US" sz="2400" dirty="0">
                <a:solidFill>
                  <a:schemeClr val="bg1">
                    <a:lumMod val="95000"/>
                  </a:schemeClr>
                </a:solidFill>
              </a:rPr>
              <a:t>https://www.youtube.com/watch?v=VrDWY6C1178</a:t>
            </a:r>
          </a:p>
        </p:txBody>
      </p:sp>
      <p:sp>
        <p:nvSpPr>
          <p:cNvPr id="5" name="TextBox 4"/>
          <p:cNvSpPr txBox="1"/>
          <p:nvPr/>
        </p:nvSpPr>
        <p:spPr>
          <a:xfrm>
            <a:off x="2620132" y="1905506"/>
            <a:ext cx="7869983" cy="4392692"/>
          </a:xfrm>
          <a:prstGeom prst="roundRect">
            <a:avLst>
              <a:gd name="adj" fmla="val 7172"/>
            </a:avLst>
          </a:prstGeom>
          <a:solidFill>
            <a:schemeClr val="bg1">
              <a:alpha val="77000"/>
            </a:schemeClr>
          </a:solidFill>
          <a:ln>
            <a:solidFill>
              <a:schemeClr val="tx1">
                <a:lumMod val="85000"/>
                <a:lumOff val="15000"/>
              </a:schemeClr>
            </a:solidFill>
          </a:ln>
        </p:spPr>
        <p:txBody>
          <a:bodyPr wrap="square" rtlCol="0">
            <a:spAutoFit/>
          </a:bodyPr>
          <a:lstStyle/>
          <a:p>
            <a:pPr algn="ctr"/>
            <a:r>
              <a:rPr lang="en-US" sz="2800" u="sng" dirty="0"/>
              <a:t>Initial Statement</a:t>
            </a:r>
          </a:p>
          <a:p>
            <a:pPr algn="just"/>
            <a:r>
              <a:rPr lang="en-US" sz="2800" dirty="0"/>
              <a:t>Flight 3411 from Chicago to Louisville was overbooked.  After our team looked for volunteers, one customer refused to leave the aircraft voluntarily and law enforcement was asked to come to the gate…we apologize for the overbook situation.  Further details on the removed customer should be directed to authorities. </a:t>
            </a:r>
          </a:p>
        </p:txBody>
      </p:sp>
    </p:spTree>
    <p:extLst>
      <p:ext uri="{BB962C8B-B14F-4D97-AF65-F5344CB8AC3E}">
        <p14:creationId xmlns:p14="http://schemas.microsoft.com/office/powerpoint/2010/main" val="26188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343" y="-14403"/>
            <a:ext cx="10750658" cy="7168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4" y="-356461"/>
            <a:ext cx="4812221" cy="4812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121" y="2049651"/>
            <a:ext cx="5977180" cy="4832092"/>
          </a:xfrm>
          <a:prstGeom prst="rect">
            <a:avLst/>
          </a:prstGeom>
          <a:solidFill>
            <a:schemeClr val="bg1">
              <a:alpha val="85000"/>
            </a:schemeClr>
          </a:solidFill>
          <a:ln>
            <a:solidFill>
              <a:srgbClr val="00B0F0"/>
            </a:solidFill>
          </a:ln>
        </p:spPr>
        <p:txBody>
          <a:bodyPr wrap="square" rtlCol="0">
            <a:spAutoFit/>
          </a:bodyPr>
          <a:lstStyle/>
          <a:p>
            <a:r>
              <a:rPr lang="en-US" sz="4400" dirty="0"/>
              <a:t>Internal email leaked, saying employees were right to follow procedures, and that the customer was “disruptive and belligerent”</a:t>
            </a:r>
          </a:p>
        </p:txBody>
      </p:sp>
    </p:spTree>
    <p:extLst>
      <p:ext uri="{BB962C8B-B14F-4D97-AF65-F5344CB8AC3E}">
        <p14:creationId xmlns:p14="http://schemas.microsoft.com/office/powerpoint/2010/main" val="4185956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495" y="226392"/>
            <a:ext cx="9302862" cy="1323439"/>
          </a:xfrm>
          <a:prstGeom prst="rect">
            <a:avLst/>
          </a:prstGeom>
          <a:noFill/>
        </p:spPr>
        <p:txBody>
          <a:bodyPr wrap="square" rtlCol="0">
            <a:spAutoFit/>
          </a:bodyPr>
          <a:lstStyle/>
          <a:p>
            <a:r>
              <a:rPr lang="en-US" sz="2400" dirty="0"/>
              <a:t>Company loses </a:t>
            </a:r>
            <a:r>
              <a:rPr lang="en-US" sz="3200" b="1" u="sng" dirty="0">
                <a:solidFill>
                  <a:srgbClr val="FF0000"/>
                </a:solidFill>
              </a:rPr>
              <a:t>$1bn </a:t>
            </a:r>
            <a:r>
              <a:rPr lang="en-US" sz="2400" dirty="0"/>
              <a:t>in valuation (4% loss in stock price) by the next afternoon</a:t>
            </a:r>
          </a:p>
          <a:p>
            <a:endParaRPr lang="en-US" sz="2400" dirty="0"/>
          </a:p>
        </p:txBody>
      </p:sp>
      <p:pic>
        <p:nvPicPr>
          <p:cNvPr id="4" name="Picture 3"/>
          <p:cNvPicPr>
            <a:picLocks noChangeAspect="1"/>
          </p:cNvPicPr>
          <p:nvPr/>
        </p:nvPicPr>
        <p:blipFill>
          <a:blip r:embed="rId2"/>
          <a:stretch>
            <a:fillRect/>
          </a:stretch>
        </p:blipFill>
        <p:spPr>
          <a:xfrm>
            <a:off x="2118455" y="1549831"/>
            <a:ext cx="5889002" cy="5308169"/>
          </a:xfrm>
          <a:prstGeom prst="rect">
            <a:avLst/>
          </a:prstGeom>
        </p:spPr>
      </p:pic>
    </p:spTree>
    <p:extLst>
      <p:ext uri="{BB962C8B-B14F-4D97-AF65-F5344CB8AC3E}">
        <p14:creationId xmlns:p14="http://schemas.microsoft.com/office/powerpoint/2010/main" val="19657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46" y="346129"/>
            <a:ext cx="8596668" cy="1320800"/>
          </a:xfrm>
        </p:spPr>
        <p:txBody>
          <a:bodyPr/>
          <a:lstStyle/>
          <a:p>
            <a:r>
              <a:rPr lang="en-US" dirty="0"/>
              <a:t>Identifying your audience:</a:t>
            </a:r>
            <a:br>
              <a:rPr lang="en-US" dirty="0"/>
            </a:br>
            <a:r>
              <a:rPr lang="en-US" dirty="0"/>
              <a:t>Examples</a:t>
            </a:r>
          </a:p>
        </p:txBody>
      </p:sp>
      <p:sp>
        <p:nvSpPr>
          <p:cNvPr id="3" name="Content Placeholder 2"/>
          <p:cNvSpPr>
            <a:spLocks noGrp="1"/>
          </p:cNvSpPr>
          <p:nvPr>
            <p:ph idx="1"/>
          </p:nvPr>
        </p:nvSpPr>
        <p:spPr>
          <a:xfrm>
            <a:off x="351870" y="1666929"/>
            <a:ext cx="10109486" cy="3880773"/>
          </a:xfrm>
        </p:spPr>
        <p:txBody>
          <a:bodyPr>
            <a:noAutofit/>
          </a:bodyPr>
          <a:lstStyle/>
          <a:p>
            <a:pPr lvl="0">
              <a:buClr>
                <a:srgbClr val="A5300F"/>
              </a:buClr>
            </a:pPr>
            <a:r>
              <a:rPr lang="en-US" sz="2400" dirty="0">
                <a:solidFill>
                  <a:prstClr val="black">
                    <a:lumMod val="75000"/>
                    <a:lumOff val="25000"/>
                  </a:prstClr>
                </a:solidFill>
              </a:rPr>
              <a:t>Joe works in the information technology department of a large financial institution. He must write a memo explaining a major software change.</a:t>
            </a:r>
          </a:p>
          <a:p>
            <a:pPr lvl="0">
              <a:buClr>
                <a:srgbClr val="A5300F"/>
              </a:buClr>
            </a:pPr>
            <a:r>
              <a:rPr lang="en-US" sz="2400" dirty="0">
                <a:solidFill>
                  <a:prstClr val="black">
                    <a:lumMod val="75000"/>
                    <a:lumOff val="25000"/>
                  </a:prstClr>
                </a:solidFill>
              </a:rPr>
              <a:t> His boss is the </a:t>
            </a:r>
            <a:r>
              <a:rPr lang="en-US" sz="2400" b="1" u="sng" dirty="0">
                <a:solidFill>
                  <a:prstClr val="black">
                    <a:lumMod val="75000"/>
                    <a:lumOff val="25000"/>
                  </a:prstClr>
                </a:solidFill>
              </a:rPr>
              <a:t>gatekeeper</a:t>
            </a:r>
          </a:p>
          <a:p>
            <a:pPr lvl="0">
              <a:buClr>
                <a:srgbClr val="A5300F"/>
              </a:buClr>
            </a:pPr>
            <a:r>
              <a:rPr lang="en-US" sz="2400" dirty="0">
                <a:solidFill>
                  <a:prstClr val="black">
                    <a:lumMod val="75000"/>
                    <a:lumOff val="25000"/>
                  </a:prstClr>
                </a:solidFill>
              </a:rPr>
              <a:t>The software users in various departments are the </a:t>
            </a:r>
            <a:r>
              <a:rPr lang="en-US" sz="2400" b="1" u="sng" dirty="0">
                <a:solidFill>
                  <a:prstClr val="black">
                    <a:lumMod val="75000"/>
                    <a:lumOff val="25000"/>
                  </a:prstClr>
                </a:solidFill>
              </a:rPr>
              <a:t>primary audience</a:t>
            </a:r>
            <a:r>
              <a:rPr lang="en-US" sz="2400" dirty="0">
                <a:solidFill>
                  <a:prstClr val="black">
                    <a:lumMod val="75000"/>
                    <a:lumOff val="25000"/>
                  </a:prstClr>
                </a:solidFill>
              </a:rPr>
              <a:t>. </a:t>
            </a:r>
          </a:p>
          <a:p>
            <a:pPr lvl="0">
              <a:buClr>
                <a:srgbClr val="A5300F"/>
              </a:buClr>
            </a:pPr>
            <a:r>
              <a:rPr lang="en-US" sz="2400" u="sng" dirty="0">
                <a:solidFill>
                  <a:prstClr val="black">
                    <a:lumMod val="75000"/>
                    <a:lumOff val="25000"/>
                  </a:prstClr>
                </a:solidFill>
              </a:rPr>
              <a:t>The </a:t>
            </a:r>
            <a:r>
              <a:rPr lang="en-US" sz="2400" b="1" u="sng" dirty="0">
                <a:solidFill>
                  <a:prstClr val="black">
                    <a:lumMod val="75000"/>
                    <a:lumOff val="25000"/>
                  </a:prstClr>
                </a:solidFill>
              </a:rPr>
              <a:t>secondary audience </a:t>
            </a:r>
            <a:r>
              <a:rPr lang="en-US" sz="2400" dirty="0">
                <a:solidFill>
                  <a:prstClr val="black">
                    <a:lumMod val="75000"/>
                    <a:lumOff val="25000"/>
                  </a:prstClr>
                </a:solidFill>
              </a:rPr>
              <a:t>includes the tech people who will be helping the primary audience install and adjust to the new software. </a:t>
            </a:r>
          </a:p>
          <a:p>
            <a:pPr lvl="0">
              <a:buClr>
                <a:srgbClr val="A5300F"/>
              </a:buClr>
            </a:pPr>
            <a:r>
              <a:rPr lang="en-US" sz="2400" dirty="0">
                <a:solidFill>
                  <a:prstClr val="black">
                    <a:lumMod val="75000"/>
                    <a:lumOff val="25000"/>
                  </a:prstClr>
                </a:solidFill>
              </a:rPr>
              <a:t>The </a:t>
            </a:r>
            <a:r>
              <a:rPr lang="en-US" sz="2400" b="1" u="sng" dirty="0">
                <a:solidFill>
                  <a:prstClr val="black">
                    <a:lumMod val="75000"/>
                    <a:lumOff val="25000"/>
                  </a:prstClr>
                </a:solidFill>
              </a:rPr>
              <a:t>auxiliary audience</a:t>
            </a:r>
            <a:r>
              <a:rPr lang="en-US" sz="2400" b="1" dirty="0">
                <a:solidFill>
                  <a:prstClr val="black">
                    <a:lumMod val="75000"/>
                    <a:lumOff val="25000"/>
                  </a:prstClr>
                </a:solidFill>
              </a:rPr>
              <a:t> </a:t>
            </a:r>
            <a:r>
              <a:rPr lang="en-US" sz="2400" dirty="0">
                <a:solidFill>
                  <a:prstClr val="black">
                    <a:lumMod val="75000"/>
                    <a:lumOff val="25000"/>
                  </a:prstClr>
                </a:solidFill>
              </a:rPr>
              <a:t>includes department program assistants who forward the memo to appropriate people in each department. </a:t>
            </a:r>
          </a:p>
          <a:p>
            <a:pPr lvl="0">
              <a:buClr>
                <a:srgbClr val="A5300F"/>
              </a:buClr>
            </a:pPr>
            <a:r>
              <a:rPr lang="en-US" sz="2400" dirty="0">
                <a:solidFill>
                  <a:prstClr val="black">
                    <a:lumMod val="75000"/>
                    <a:lumOff val="25000"/>
                  </a:prstClr>
                </a:solidFill>
              </a:rPr>
              <a:t>A </a:t>
            </a:r>
            <a:r>
              <a:rPr lang="en-US" sz="2400" b="1" u="sng" dirty="0">
                <a:solidFill>
                  <a:prstClr val="black">
                    <a:lumMod val="75000"/>
                    <a:lumOff val="25000"/>
                  </a:prstClr>
                </a:solidFill>
              </a:rPr>
              <a:t>watchdog audience </a:t>
            </a:r>
            <a:r>
              <a:rPr lang="en-US" sz="2400" dirty="0">
                <a:solidFill>
                  <a:prstClr val="black">
                    <a:lumMod val="75000"/>
                    <a:lumOff val="25000"/>
                  </a:prstClr>
                </a:solidFill>
              </a:rPr>
              <a:t>is the board of directors. </a:t>
            </a:r>
            <a:endParaRPr lang="en-US" sz="2400" b="1"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14120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55" y="1291155"/>
            <a:ext cx="8596668" cy="3880773"/>
          </a:xfrm>
        </p:spPr>
        <p:txBody>
          <a:bodyPr>
            <a:normAutofit/>
          </a:bodyPr>
          <a:lstStyle/>
          <a:p>
            <a:r>
              <a:rPr lang="en-US" sz="3200" b="1" dirty="0"/>
              <a:t>COMMON</a:t>
            </a:r>
            <a:r>
              <a:rPr lang="en-US" sz="3200" u="sng" dirty="0"/>
              <a:t> </a:t>
            </a:r>
            <a:r>
              <a:rPr lang="en-US" sz="3200" b="1" dirty="0"/>
              <a:t>SENSE</a:t>
            </a:r>
            <a:r>
              <a:rPr lang="en-US" sz="3200" u="sng" dirty="0"/>
              <a:t> </a:t>
            </a:r>
            <a:r>
              <a:rPr lang="en-US" sz="3200" dirty="0"/>
              <a:t>and </a:t>
            </a:r>
            <a:r>
              <a:rPr lang="en-US" sz="3200" b="1" dirty="0"/>
              <a:t>EMPATHY</a:t>
            </a:r>
          </a:p>
          <a:p>
            <a:r>
              <a:rPr lang="en-US" sz="3200" dirty="0"/>
              <a:t>Analyzing:</a:t>
            </a:r>
          </a:p>
          <a:p>
            <a:pPr lvl="1"/>
            <a:r>
              <a:rPr lang="en-US" sz="2800" dirty="0"/>
              <a:t>Individuals</a:t>
            </a:r>
          </a:p>
          <a:p>
            <a:pPr lvl="1"/>
            <a:r>
              <a:rPr lang="en-US" sz="2800" dirty="0"/>
              <a:t>members of groups</a:t>
            </a:r>
          </a:p>
          <a:p>
            <a:pPr lvl="1"/>
            <a:r>
              <a:rPr lang="en-US" sz="2800" dirty="0"/>
              <a:t>organizational culture and discourse community</a:t>
            </a:r>
          </a:p>
          <a:p>
            <a:pPr marL="0" indent="0">
              <a:buNone/>
            </a:pPr>
            <a:endParaRPr lang="en-US" sz="3200" dirty="0"/>
          </a:p>
          <a:p>
            <a:endParaRPr lang="en-US" sz="3200" dirty="0"/>
          </a:p>
        </p:txBody>
      </p:sp>
      <p:grpSp>
        <p:nvGrpSpPr>
          <p:cNvPr id="5" name="Group 4"/>
          <p:cNvGrpSpPr/>
          <p:nvPr/>
        </p:nvGrpSpPr>
        <p:grpSpPr>
          <a:xfrm>
            <a:off x="475855" y="418288"/>
            <a:ext cx="7762301" cy="597018"/>
            <a:chOff x="782073" y="1194036"/>
            <a:chExt cx="7762301" cy="597018"/>
          </a:xfrm>
          <a:scene3d>
            <a:camera prst="orthographicFront"/>
            <a:lightRig rig="flat" dir="t"/>
          </a:scene3d>
        </p:grpSpPr>
        <p:sp>
          <p:nvSpPr>
            <p:cNvPr id="7" name="Rectangle 6"/>
            <p:cNvSpPr/>
            <p:nvPr/>
          </p:nvSpPr>
          <p:spPr>
            <a:xfrm>
              <a:off x="782073" y="1194036"/>
              <a:ext cx="7762301" cy="59701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7"/>
            <p:cNvSpPr/>
            <p:nvPr/>
          </p:nvSpPr>
          <p:spPr>
            <a:xfrm>
              <a:off x="782073" y="1194036"/>
              <a:ext cx="7762301" cy="597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73883" tIns="71120" rIns="71120" bIns="71120" numCol="1" spcCol="1270" anchor="ctr" anchorCtr="0">
              <a:noAutofit/>
            </a:bodyPr>
            <a:lstStyle/>
            <a:p>
              <a:pPr lvl="0" algn="l" defTabSz="1244600" rtl="0">
                <a:lnSpc>
                  <a:spcPct val="90000"/>
                </a:lnSpc>
                <a:spcBef>
                  <a:spcPct val="0"/>
                </a:spcBef>
                <a:spcAft>
                  <a:spcPct val="35000"/>
                </a:spcAft>
              </a:pPr>
              <a:r>
                <a:rPr lang="en-US" sz="2800" kern="1200" dirty="0"/>
                <a:t>Ways to Analyze your Audience</a:t>
              </a:r>
            </a:p>
          </p:txBody>
        </p:sp>
      </p:grpSp>
      <p:sp>
        <p:nvSpPr>
          <p:cNvPr id="6" name="Oval 5"/>
          <p:cNvSpPr/>
          <p:nvPr/>
        </p:nvSpPr>
        <p:spPr>
          <a:xfrm>
            <a:off x="102719" y="343660"/>
            <a:ext cx="746272" cy="746272"/>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162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64" y="129152"/>
            <a:ext cx="11473337" cy="1320800"/>
          </a:xfrm>
        </p:spPr>
        <p:txBody>
          <a:bodyPr/>
          <a:lstStyle/>
          <a:p>
            <a:r>
              <a:rPr lang="en-US" dirty="0"/>
              <a:t>Ways to Analyze your Audience</a:t>
            </a:r>
            <a:r>
              <a:rPr lang="tr-TR" dirty="0"/>
              <a:t> as Individuals</a:t>
            </a:r>
            <a:endParaRPr lang="en-US" dirty="0"/>
          </a:p>
        </p:txBody>
      </p:sp>
      <p:sp>
        <p:nvSpPr>
          <p:cNvPr id="3" name="Content Placeholder 2"/>
          <p:cNvSpPr>
            <a:spLocks noGrp="1"/>
          </p:cNvSpPr>
          <p:nvPr>
            <p:ph idx="1"/>
          </p:nvPr>
        </p:nvSpPr>
        <p:spPr>
          <a:xfrm>
            <a:off x="82305" y="898039"/>
            <a:ext cx="6163512" cy="4929323"/>
          </a:xfrm>
        </p:spPr>
        <p:txBody>
          <a:bodyPr>
            <a:noAutofit/>
          </a:bodyPr>
          <a:lstStyle/>
          <a:p>
            <a:pPr marL="0" indent="0">
              <a:spcBef>
                <a:spcPts val="0"/>
              </a:spcBef>
              <a:buNone/>
            </a:pPr>
            <a:r>
              <a:rPr lang="en-US" sz="3200" dirty="0"/>
              <a:t>Analyzing individuals</a:t>
            </a:r>
          </a:p>
          <a:p>
            <a:pPr>
              <a:spcBef>
                <a:spcPts val="0"/>
              </a:spcBef>
            </a:pPr>
            <a:r>
              <a:rPr lang="en-US" sz="3200" dirty="0"/>
              <a:t>Myers-Briggs Type Indicator</a:t>
            </a:r>
          </a:p>
          <a:p>
            <a:pPr>
              <a:spcBef>
                <a:spcPts val="0"/>
              </a:spcBef>
            </a:pPr>
            <a:r>
              <a:rPr lang="en-US" sz="3200" dirty="0"/>
              <a:t>Used by 80% of Fortune 100 companies</a:t>
            </a:r>
          </a:p>
          <a:p>
            <a:pPr lvl="0">
              <a:spcBef>
                <a:spcPts val="0"/>
              </a:spcBef>
            </a:pPr>
            <a:r>
              <a:rPr lang="en-US" sz="3200" b="1" dirty="0">
                <a:solidFill>
                  <a:schemeClr val="accent2">
                    <a:lumMod val="75000"/>
                  </a:schemeClr>
                </a:solidFill>
                <a:latin typeface="Comic Sans MS" panose="030F0702030302020204" pitchFamily="66" charset="0"/>
              </a:rPr>
              <a:t>Introvert-Extravert</a:t>
            </a:r>
            <a:r>
              <a:rPr lang="en-US" sz="3200" b="1" dirty="0"/>
              <a:t>: measures how individuals focus attention and get energy</a:t>
            </a:r>
            <a:endParaRPr lang="en-US" sz="3200" dirty="0"/>
          </a:p>
          <a:p>
            <a:pPr lvl="1">
              <a:spcBef>
                <a:spcPts val="0"/>
              </a:spcBef>
            </a:pPr>
            <a:r>
              <a:rPr lang="en-US" sz="2800" b="1" dirty="0"/>
              <a:t> Introverts</a:t>
            </a:r>
            <a:r>
              <a:rPr lang="en-US" sz="2800" dirty="0"/>
              <a:t> get their energy from within.</a:t>
            </a:r>
          </a:p>
          <a:p>
            <a:pPr lvl="1">
              <a:spcBef>
                <a:spcPts val="0"/>
              </a:spcBef>
            </a:pPr>
            <a:r>
              <a:rPr lang="en-US" sz="2800" b="1" dirty="0"/>
              <a:t>Extraverts</a:t>
            </a:r>
            <a:r>
              <a:rPr lang="en-US" sz="2800" dirty="0"/>
              <a:t> are energized by interacting with other people. </a:t>
            </a:r>
          </a:p>
          <a:p>
            <a:pPr>
              <a:spcBef>
                <a:spcPts val="0"/>
              </a:spcBef>
            </a:pPr>
            <a:endParaRPr lang="en-US" sz="3200" dirty="0"/>
          </a:p>
        </p:txBody>
      </p:sp>
      <p:pic>
        <p:nvPicPr>
          <p:cNvPr id="4" name="Picture 3"/>
          <p:cNvPicPr>
            <a:picLocks noChangeAspect="1"/>
          </p:cNvPicPr>
          <p:nvPr/>
        </p:nvPicPr>
        <p:blipFill>
          <a:blip r:embed="rId3"/>
          <a:stretch>
            <a:fillRect/>
          </a:stretch>
        </p:blipFill>
        <p:spPr>
          <a:xfrm>
            <a:off x="5818040" y="1782305"/>
            <a:ext cx="6373960" cy="3587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70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572" y="3630476"/>
            <a:ext cx="5159645" cy="3095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788" y="160149"/>
            <a:ext cx="8596668" cy="1320800"/>
          </a:xfrm>
        </p:spPr>
        <p:txBody>
          <a:bodyPr/>
          <a:lstStyle/>
          <a:p>
            <a:r>
              <a:rPr lang="en-US" dirty="0"/>
              <a:t>Ways to Analyze your Audience</a:t>
            </a:r>
          </a:p>
        </p:txBody>
      </p:sp>
      <p:sp>
        <p:nvSpPr>
          <p:cNvPr id="3" name="Content Placeholder 2"/>
          <p:cNvSpPr>
            <a:spLocks noGrp="1"/>
          </p:cNvSpPr>
          <p:nvPr>
            <p:ph idx="1"/>
          </p:nvPr>
        </p:nvSpPr>
        <p:spPr>
          <a:xfrm>
            <a:off x="0" y="820548"/>
            <a:ext cx="10290875" cy="5905715"/>
          </a:xfrm>
        </p:spPr>
        <p:txBody>
          <a:bodyPr>
            <a:noAutofit/>
          </a:bodyPr>
          <a:lstStyle/>
          <a:p>
            <a:pPr lvl="0">
              <a:spcBef>
                <a:spcPts val="0"/>
              </a:spcBef>
            </a:pPr>
            <a:r>
              <a:rPr lang="en-US" sz="3200" b="1" dirty="0">
                <a:solidFill>
                  <a:schemeClr val="accent2">
                    <a:lumMod val="75000"/>
                  </a:schemeClr>
                </a:solidFill>
                <a:latin typeface="Comic Sans MS" panose="030F0702030302020204" pitchFamily="66" charset="0"/>
              </a:rPr>
              <a:t>Sensing-Intuitive</a:t>
            </a:r>
            <a:r>
              <a:rPr lang="en-US" sz="3200" dirty="0"/>
              <a:t>: </a:t>
            </a:r>
            <a:r>
              <a:rPr lang="en-US" sz="3200" b="1" dirty="0"/>
              <a:t>measures the way an individual prefers to take in information</a:t>
            </a:r>
          </a:p>
          <a:p>
            <a:pPr lvl="1">
              <a:spcBef>
                <a:spcPts val="0"/>
              </a:spcBef>
            </a:pPr>
            <a:r>
              <a:rPr lang="en-US" sz="2800" b="1" dirty="0"/>
              <a:t> Sensing</a:t>
            </a:r>
            <a:r>
              <a:rPr lang="en-US" sz="2800" dirty="0"/>
              <a:t> types gather information through their senses; examining what is real and tangible</a:t>
            </a:r>
          </a:p>
          <a:p>
            <a:pPr lvl="1">
              <a:spcBef>
                <a:spcPts val="0"/>
              </a:spcBef>
            </a:pPr>
            <a:r>
              <a:rPr lang="en-US" sz="2800" b="1" dirty="0"/>
              <a:t>Intuitive</a:t>
            </a:r>
            <a:r>
              <a:rPr lang="en-US" sz="2800" dirty="0"/>
              <a:t> gather information by looking at the big picture, focusing on the relationships and connections between facts</a:t>
            </a:r>
          </a:p>
          <a:p>
            <a:pPr>
              <a:spcBef>
                <a:spcPts val="0"/>
              </a:spcBef>
            </a:pPr>
            <a:endParaRPr lang="en-US" sz="3200" dirty="0"/>
          </a:p>
        </p:txBody>
      </p:sp>
    </p:spTree>
    <p:extLst>
      <p:ext uri="{BB962C8B-B14F-4D97-AF65-F5344CB8AC3E}">
        <p14:creationId xmlns:p14="http://schemas.microsoft.com/office/powerpoint/2010/main" val="28717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5325</TotalTime>
  <Words>4717</Words>
  <Application>Microsoft Office PowerPoint</Application>
  <PresentationFormat>Custom</PresentationFormat>
  <Paragraphs>421</Paragraphs>
  <Slides>54</Slides>
  <Notes>30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Facet</vt:lpstr>
      <vt:lpstr>Custom Design</vt:lpstr>
      <vt:lpstr>PowerPoint Presentation</vt:lpstr>
      <vt:lpstr>Audience Analysis</vt:lpstr>
      <vt:lpstr>Agenda</vt:lpstr>
      <vt:lpstr>Identifying your audiences</vt:lpstr>
      <vt:lpstr>Identifying your audience: Examples</vt:lpstr>
      <vt:lpstr>Identifying your audience: Examples</vt:lpstr>
      <vt:lpstr>PowerPoint Presentation</vt:lpstr>
      <vt:lpstr>Ways to Analyze your Audience as Individuals</vt:lpstr>
      <vt:lpstr>Ways to Analyze your Audience</vt:lpstr>
      <vt:lpstr>Ways to Analyze your Audience</vt:lpstr>
      <vt:lpstr>Ways to Analyze your Audience</vt:lpstr>
      <vt:lpstr>Ways to Analyze your Audience</vt:lpstr>
      <vt:lpstr>Ways to Analyze your Audience: Groups</vt:lpstr>
      <vt:lpstr>Ways to Analyze your Audience: Groups</vt:lpstr>
      <vt:lpstr>PowerPoint Presentation</vt:lpstr>
      <vt:lpstr>Ways to Analyze your Audience: Groups</vt:lpstr>
      <vt:lpstr>Ways to Analyze your Audience: Organizational Culture and Discourse Community</vt:lpstr>
      <vt:lpstr>Ways to Analyze your Audience: Organizational Culture and Discourse Community</vt:lpstr>
      <vt:lpstr>Ways to Analyze your Audience: Organizational Culture and Discourse Community</vt:lpstr>
      <vt:lpstr>PowerPoint Presentation</vt:lpstr>
      <vt:lpstr>PowerPoint Presentation</vt:lpstr>
      <vt:lpstr>Choosing Channels to Reach your Audience</vt:lpstr>
      <vt:lpstr>Choosing Channels to Reach your Audience</vt:lpstr>
      <vt:lpstr>Channel Selection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Objections</vt:lpstr>
      <vt:lpstr>Turkish Airlines Example</vt:lpstr>
      <vt:lpstr>PR Crises</vt:lpstr>
      <vt:lpstr>United Airlines Example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 Analysis</dc:title>
  <dc:creator>Bertan Kaynatma</dc:creator>
  <cp:lastModifiedBy>Jem Bertan KAYNATMA</cp:lastModifiedBy>
  <cp:revision>109</cp:revision>
  <dcterms:created xsi:type="dcterms:W3CDTF">2016-02-29T17:25:47Z</dcterms:created>
  <dcterms:modified xsi:type="dcterms:W3CDTF">2020-02-18T12:13:57Z</dcterms:modified>
</cp:coreProperties>
</file>