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6" r:id="rId52"/>
    <p:sldId id="307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B0742A-983D-4624-9FD5-ED0095C76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3FA99B1-E044-4B23-B93F-1B09B445E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372710-D53F-496D-BBC3-550F0877E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F9AED4C-BD60-4625-82F0-919B01FC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4C60EE-A83C-4B33-B904-C6481E12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0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52DE94-E8F7-4E86-BE8A-499E8C3A5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2ECE3E9-F031-4AF3-BA34-B7D7F8D17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981CD1-ACF0-4EA9-BE3C-2376088CB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0AF9-41CD-4D0A-BA50-80D65448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C08C31-268D-4149-A0B3-262A5A0BD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9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E435F4E-184B-415B-92C2-92D78B18E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89687BC-01A8-4BBF-AE9C-25674D405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24A37E-BC03-4173-94E8-B7842458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6D62A1-538B-4D76-A0FA-4DE0F153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EC626A-6FE2-4A09-B7D7-D93EFCFD3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6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F8A6CF-BD7E-4257-8162-C268CAC19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05A746-146D-4D58-A4CC-40C6A23B3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E8E3A8-FBC5-4B36-B7A7-F68359D05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079ABD-FFDF-4F07-BDF7-4BACE3BF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8A40A9-99B6-4FBF-A234-7A041D676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7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0D0840-6C1F-45B2-9519-31E4989D1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5FA106B-3B9E-4152-8703-75972F7E8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9DD0D3-0BD2-425A-89D0-A7CB441A1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A03C77-8DF3-48C5-8119-DB882A71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5D5AD9-4418-4514-9503-57BD9B04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0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DEECB1-4E9C-4F7C-8ACE-38AB64313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6FE2C6-461C-4994-B24A-023223E94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1FF088-A7D6-4D96-8824-BA770F98C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41954AF-ED91-4F5E-B17B-A85A71992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146F471-CBDD-4D4E-8207-562A07DE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141DE8A-472C-4B5B-BB9F-3564B3644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5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FB07A2-EE98-4BCB-8560-FB8027941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E1C6E2D-5025-4ACF-9C29-B1F11F87D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654FE7-A8BA-43A8-AA74-732043691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1032F97-CC7A-4186-9743-8816F25F1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FFCA849-8ABA-490E-9DCC-F91ED870F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652DECC-DC4D-422A-8208-40728AE77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6151423-CAD8-49D5-86EB-5AB15933E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7AF3157-CFE7-43B2-A4A2-6864F0DF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272602-6593-4398-91AE-EB363439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0E9ED1-2A3B-4252-B916-AA71F061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1A64736-7F8B-4387-A3A3-B846AB26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B2DE2C2-C9B3-4285-8AFA-142B7DDC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2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ECD2A29-FC30-4F11-B2B1-37160471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04D3EB9-7955-47D3-A2B7-A4CC7547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C2E8B03-9A33-4C36-97FB-B63DE854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6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D08D8A-99CC-45E4-A106-F4D2BD6DC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FB5F99-64BA-4E46-B8A5-03457C134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C375884-973A-4803-BF1D-F10C83AE8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D71E97-9DA9-4E76-BEAF-AC8EF7683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4C50E49-78A7-48F1-A6C9-79A17DB16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06E416-D47A-49FF-B21B-92D7EB385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3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5FEDA8-21AF-4F45-9170-72922FF62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681DF21-6035-436E-A690-474C1041B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327AA90-1C15-4D6C-ABFA-DCE2D1FC8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213CF48-A3AA-4818-823B-F9E7A0498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D44450A-1ADA-4DC4-9BA0-E7F6156F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2FB2B0-F70F-4D86-99B8-F41208B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4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10272C8-EB53-4D08-AA51-750357525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55E6622-9C17-40ED-9C04-867F5BF69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69F10D-9BCD-4972-A083-87E2454FB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0736C-8C88-4CC7-B0A0-D325324B9E47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1BF1F1-8BBE-4845-BFEC-6280722F49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00158D-B229-4CEB-911F-0E1DE5BC7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5C818-BB11-4DE9-B340-31D7F237A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5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D25A1C-3AC4-427A-A170-436E869061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Attraction</a:t>
            </a:r>
            <a:r>
              <a:rPr lang="tr-TR" dirty="0"/>
              <a:t> &amp; </a:t>
            </a:r>
            <a:r>
              <a:rPr lang="tr-TR" dirty="0" err="1"/>
              <a:t>Intimacy</a:t>
            </a:r>
            <a:endParaRPr lang="en-US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30BEB90-DC77-4382-BF6B-99E88969C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95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D77B1D-1EAC-457E-AEFC-4CF5C596A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4AF8DE-BAFE-4554-B116-91DC332E4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10645" cy="503237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The mere-exposure effect violates the commonsense prediction of boredom—</a:t>
            </a:r>
            <a:r>
              <a:rPr lang="en-US" sz="3200" i="1" dirty="0"/>
              <a:t>decreased </a:t>
            </a:r>
            <a:r>
              <a:rPr lang="en-US" sz="3200" dirty="0"/>
              <a:t>interest—regarding repeatedly heard music or tasted foods</a:t>
            </a:r>
            <a:r>
              <a:rPr lang="tr-TR" sz="3200" dirty="0"/>
              <a:t>.</a:t>
            </a:r>
          </a:p>
          <a:p>
            <a:r>
              <a:rPr lang="tr-TR" sz="3200" dirty="0"/>
              <a:t>E</a:t>
            </a:r>
            <a:r>
              <a:rPr lang="en-US" sz="3200" dirty="0" err="1"/>
              <a:t>ven</a:t>
            </a:r>
            <a:r>
              <a:rPr lang="en-US" sz="3200" dirty="0"/>
              <a:t> exposure </a:t>
            </a:r>
            <a:r>
              <a:rPr lang="en-US" sz="3200" i="1" dirty="0"/>
              <a:t>without awareness </a:t>
            </a:r>
            <a:r>
              <a:rPr lang="en-US" sz="3200" dirty="0"/>
              <a:t>leads to liking</a:t>
            </a:r>
            <a:r>
              <a:rPr lang="tr-TR" sz="3200" dirty="0"/>
              <a:t>.</a:t>
            </a:r>
          </a:p>
          <a:p>
            <a:r>
              <a:rPr lang="en-US" sz="3200" dirty="0"/>
              <a:t>In fact, mere exposure has</a:t>
            </a:r>
            <a:r>
              <a:rPr lang="tr-TR" sz="3200" dirty="0"/>
              <a:t> </a:t>
            </a:r>
            <a:r>
              <a:rPr lang="en-US" sz="3200" dirty="0"/>
              <a:t>an even stronger effect when people receive stimuli without awareness</a:t>
            </a:r>
            <a:r>
              <a:rPr lang="tr-TR" sz="3200" dirty="0"/>
              <a:t>.</a:t>
            </a:r>
          </a:p>
          <a:p>
            <a:r>
              <a:rPr lang="en-US" sz="3200" dirty="0"/>
              <a:t>The mere-exposure effect has “enormous adaptive significance,”</a:t>
            </a:r>
            <a:endParaRPr lang="tr-TR" sz="3200" dirty="0"/>
          </a:p>
          <a:p>
            <a:r>
              <a:rPr lang="en-US" sz="3200" dirty="0"/>
              <a:t>It is a “hardwired” phenomenon that predisposes our attractions and attachments.</a:t>
            </a:r>
            <a:r>
              <a:rPr lang="tr-TR" sz="3200" dirty="0"/>
              <a:t> </a:t>
            </a:r>
            <a:r>
              <a:rPr lang="en-US" sz="3200" dirty="0"/>
              <a:t>It helped our ancestors categorize things and people as either familiar and</a:t>
            </a:r>
            <a:r>
              <a:rPr lang="tr-TR" sz="3200" dirty="0"/>
              <a:t> </a:t>
            </a:r>
            <a:r>
              <a:rPr lang="en-US" sz="3200" dirty="0"/>
              <a:t>safe, or unfamiliar and possibly dangerous.</a:t>
            </a:r>
          </a:p>
        </p:txBody>
      </p:sp>
    </p:spTree>
    <p:extLst>
      <p:ext uri="{BB962C8B-B14F-4D97-AF65-F5344CB8AC3E}">
        <p14:creationId xmlns:p14="http://schemas.microsoft.com/office/powerpoint/2010/main" val="1008125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2A6271-EF02-4914-9B17-CEBD6C29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E73997-A955-4947-9496-201755E2B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It works the other way</a:t>
            </a:r>
            <a:r>
              <a:rPr lang="tr-TR" sz="3200" dirty="0"/>
              <a:t> </a:t>
            </a:r>
            <a:r>
              <a:rPr lang="en-US" sz="3200" dirty="0"/>
              <a:t>around, too: People we like (for example, smiling rather than unsmiling strangers)</a:t>
            </a:r>
            <a:r>
              <a:rPr lang="tr-TR" sz="3200" dirty="0"/>
              <a:t> </a:t>
            </a:r>
            <a:r>
              <a:rPr lang="en-US" sz="3200" dirty="0"/>
              <a:t>seem more familiar</a:t>
            </a:r>
            <a:r>
              <a:rPr lang="tr-TR" sz="3200" dirty="0"/>
              <a:t>.</a:t>
            </a:r>
          </a:p>
          <a:p>
            <a:r>
              <a:rPr lang="en-US" sz="3200" dirty="0"/>
              <a:t>Advertisers and politicians exploit this phenomenon. When people have no</a:t>
            </a:r>
            <a:r>
              <a:rPr lang="tr-TR" sz="3200" dirty="0"/>
              <a:t> </a:t>
            </a:r>
            <a:r>
              <a:rPr lang="en-US" sz="3200" dirty="0"/>
              <a:t>strong feelings about a product or a candidate, repetition alone can increase sales</a:t>
            </a:r>
            <a:r>
              <a:rPr lang="tr-TR" sz="3200" dirty="0"/>
              <a:t> </a:t>
            </a:r>
            <a:r>
              <a:rPr lang="en-US" sz="3200" dirty="0"/>
              <a:t>or votes</a:t>
            </a:r>
            <a:r>
              <a:rPr lang="tr-TR" sz="3200" dirty="0"/>
              <a:t>.</a:t>
            </a:r>
          </a:p>
          <a:p>
            <a:r>
              <a:rPr lang="en-US" sz="3200" dirty="0"/>
              <a:t>After endless repetition of</a:t>
            </a:r>
            <a:r>
              <a:rPr lang="tr-TR" sz="3200" dirty="0"/>
              <a:t> </a:t>
            </a:r>
            <a:r>
              <a:rPr lang="en-US" sz="3200" dirty="0"/>
              <a:t>a commercial, shoppers often have an unthinking, automatic, favorable response</a:t>
            </a:r>
            <a:r>
              <a:rPr lang="tr-TR" sz="3200" dirty="0"/>
              <a:t> </a:t>
            </a:r>
            <a:r>
              <a:rPr lang="en-US" sz="3200" dirty="0"/>
              <a:t>to the product.</a:t>
            </a:r>
            <a:endParaRPr lang="tr-T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62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8D41A9-5C1A-4D99-B355-1DD2EACF4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8F0A9D-64A8-402D-AE7B-7890DECA7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Physical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attractiveness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sz="3200" dirty="0"/>
              <a:t>F</a:t>
            </a:r>
            <a:r>
              <a:rPr lang="en-US" sz="3200" dirty="0" err="1"/>
              <a:t>ull</a:t>
            </a:r>
            <a:r>
              <a:rPr lang="en-US" sz="3200" dirty="0"/>
              <a:t> of research</a:t>
            </a:r>
            <a:r>
              <a:rPr lang="tr-TR" sz="3200" dirty="0"/>
              <a:t> </a:t>
            </a:r>
            <a:r>
              <a:rPr lang="en-US" sz="3200" dirty="0"/>
              <a:t>studies showing that appearance </a:t>
            </a:r>
            <a:r>
              <a:rPr lang="en-US" sz="3200" i="1" dirty="0"/>
              <a:t>does</a:t>
            </a:r>
            <a:r>
              <a:rPr lang="tr-TR" sz="3200" i="1" dirty="0"/>
              <a:t> </a:t>
            </a:r>
            <a:r>
              <a:rPr lang="en-US" sz="3200" dirty="0"/>
              <a:t>matter.</a:t>
            </a:r>
            <a:endParaRPr lang="tr-TR" sz="3200" dirty="0"/>
          </a:p>
          <a:p>
            <a:r>
              <a:rPr lang="tr-TR" sz="3200" dirty="0"/>
              <a:t>N</a:t>
            </a:r>
            <a:r>
              <a:rPr lang="en-US" sz="3200" dirty="0"/>
              <a:t>early 220,000 people, men more than women</a:t>
            </a:r>
            <a:r>
              <a:rPr lang="tr-TR" sz="3200" dirty="0"/>
              <a:t> </a:t>
            </a:r>
            <a:r>
              <a:rPr lang="en-US" sz="3200" dirty="0"/>
              <a:t>ranked attractiveness as important in a mate, while women more than men assigned</a:t>
            </a:r>
            <a:r>
              <a:rPr lang="tr-TR" sz="3200" dirty="0"/>
              <a:t> </a:t>
            </a:r>
            <a:r>
              <a:rPr lang="en-US" sz="3200" dirty="0"/>
              <a:t>importance to honesty, humor, kindness, and dependability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0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12A40A-480F-4A61-BEC6-9E275B954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6D9335-0517-4539-85BD-3DB28B22E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210DA76-7590-4227-97F0-8E7DDFC74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78" y="681038"/>
            <a:ext cx="12057042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2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B885EA-0F06-48AE-A160-06A62E9D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80AABA-B9CC-4F57-B54E-27C1BF64A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more attractive a woman was, the more the man</a:t>
            </a:r>
            <a:r>
              <a:rPr lang="tr-TR" sz="3200" dirty="0"/>
              <a:t> </a:t>
            </a:r>
            <a:r>
              <a:rPr lang="en-US" sz="3200" dirty="0"/>
              <a:t>liked her and wanted to date her again. And the more attractive the man was, the</a:t>
            </a:r>
            <a:r>
              <a:rPr lang="tr-TR" sz="3200" dirty="0"/>
              <a:t> </a:t>
            </a:r>
            <a:r>
              <a:rPr lang="en-US" sz="3200" dirty="0"/>
              <a:t>more the woman liked him and wanted to date him again.</a:t>
            </a:r>
            <a:endParaRPr lang="tr-TR" sz="3200" dirty="0"/>
          </a:p>
          <a:p>
            <a:r>
              <a:rPr lang="en-US" sz="3200" dirty="0"/>
              <a:t>Men were more</a:t>
            </a:r>
            <a:r>
              <a:rPr lang="tr-TR" sz="3200" dirty="0"/>
              <a:t> </a:t>
            </a:r>
            <a:r>
              <a:rPr lang="en-US" sz="3200" dirty="0"/>
              <a:t>likely to vote for physically attractive female candidates, and women were more</a:t>
            </a:r>
            <a:r>
              <a:rPr lang="tr-TR" sz="3200" dirty="0"/>
              <a:t> </a:t>
            </a:r>
            <a:r>
              <a:rPr lang="en-US" sz="3200" dirty="0"/>
              <a:t>likely to vote for approachable-looking male candidates</a:t>
            </a:r>
            <a:r>
              <a:rPr lang="tr-TR" sz="3200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82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DEACC7-E809-480F-B0C8-B4D8BA3D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F79A02-2C71-46DC-8F4D-40EA82DDF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People tend to select as friends, and especially</a:t>
            </a:r>
            <a:r>
              <a:rPr lang="tr-TR" sz="3200" dirty="0"/>
              <a:t> </a:t>
            </a:r>
            <a:r>
              <a:rPr lang="en-US" sz="3200" dirty="0"/>
              <a:t>to marry, those who are a “good match” not only to their level of intelligence</a:t>
            </a:r>
            <a:r>
              <a:rPr lang="tr-TR" sz="3200" dirty="0"/>
              <a:t> </a:t>
            </a:r>
            <a:r>
              <a:rPr lang="en-US" sz="3200" dirty="0"/>
              <a:t>but also to their level of attractiveness.</a:t>
            </a:r>
            <a:endParaRPr lang="tr-TR" sz="3200" dirty="0"/>
          </a:p>
          <a:p>
            <a:r>
              <a:rPr lang="tr-TR" sz="3200" b="1" dirty="0"/>
              <a:t>M</a:t>
            </a:r>
            <a:r>
              <a:rPr lang="en-US" sz="3200" b="1" dirty="0" err="1"/>
              <a:t>atching</a:t>
            </a:r>
            <a:r>
              <a:rPr lang="en-US" sz="3200" b="1" dirty="0"/>
              <a:t> phenomenon</a:t>
            </a:r>
            <a:r>
              <a:rPr lang="tr-TR" sz="3200" b="1" dirty="0"/>
              <a:t>: </a:t>
            </a:r>
            <a:r>
              <a:rPr lang="en-US" sz="3200" dirty="0"/>
              <a:t>The tendency for men and</a:t>
            </a:r>
            <a:r>
              <a:rPr lang="tr-TR" sz="3200" dirty="0"/>
              <a:t> </a:t>
            </a:r>
            <a:r>
              <a:rPr lang="en-US" sz="3200" dirty="0"/>
              <a:t>women to choose as partners</a:t>
            </a:r>
            <a:r>
              <a:rPr lang="tr-TR" sz="3200" dirty="0"/>
              <a:t> </a:t>
            </a:r>
            <a:r>
              <a:rPr lang="en-US" sz="3200" dirty="0"/>
              <a:t>those who are a “good</a:t>
            </a:r>
            <a:r>
              <a:rPr lang="tr-TR" sz="3200" dirty="0"/>
              <a:t> </a:t>
            </a:r>
            <a:r>
              <a:rPr lang="en-US" sz="3200" dirty="0"/>
              <a:t>match” in attractiveness and</a:t>
            </a:r>
            <a:r>
              <a:rPr lang="tr-TR" sz="3200" dirty="0"/>
              <a:t> </a:t>
            </a:r>
            <a:r>
              <a:rPr lang="en-US" sz="3200" dirty="0"/>
              <a:t>other traits.</a:t>
            </a:r>
            <a:endParaRPr lang="tr-TR" sz="3200" dirty="0"/>
          </a:p>
          <a:p>
            <a:r>
              <a:rPr lang="tr-TR" sz="3200" dirty="0"/>
              <a:t>People</a:t>
            </a:r>
            <a:r>
              <a:rPr lang="en-US" sz="3200" dirty="0"/>
              <a:t> seek out</a:t>
            </a:r>
            <a:r>
              <a:rPr lang="tr-TR" sz="3200" dirty="0"/>
              <a:t> </a:t>
            </a:r>
            <a:r>
              <a:rPr lang="en-US" sz="3200" dirty="0"/>
              <a:t>someone who seems desirable but are mindful of the limits of their own desirability.</a:t>
            </a:r>
          </a:p>
        </p:txBody>
      </p:sp>
    </p:spTree>
    <p:extLst>
      <p:ext uri="{BB962C8B-B14F-4D97-AF65-F5344CB8AC3E}">
        <p14:creationId xmlns:p14="http://schemas.microsoft.com/office/powerpoint/2010/main" val="708984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3325D5-591C-43A5-8234-3A2A70152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394561-BDA4-48DE-B97D-FE841BAC1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In</a:t>
            </a:r>
            <a:r>
              <a:rPr lang="tr-TR" sz="3200" dirty="0"/>
              <a:t> a </a:t>
            </a:r>
            <a:r>
              <a:rPr lang="tr-TR" sz="3200" dirty="0" err="1"/>
              <a:t>study</a:t>
            </a:r>
            <a:r>
              <a:rPr lang="tr-TR" sz="3200" dirty="0"/>
              <a:t> </a:t>
            </a:r>
            <a:r>
              <a:rPr lang="tr-TR" sz="3200" dirty="0" err="1"/>
              <a:t>about</a:t>
            </a:r>
            <a:r>
              <a:rPr lang="tr-TR" sz="3200" dirty="0"/>
              <a:t> «</a:t>
            </a:r>
            <a:r>
              <a:rPr lang="tr-TR" sz="3200" dirty="0" err="1"/>
              <a:t>social</a:t>
            </a:r>
            <a:r>
              <a:rPr lang="tr-TR" sz="3200" dirty="0"/>
              <a:t> market», m</a:t>
            </a:r>
            <a:r>
              <a:rPr lang="en-US" sz="3200" dirty="0" err="1"/>
              <a:t>en</a:t>
            </a:r>
            <a:r>
              <a:rPr lang="en-US" sz="3200" dirty="0"/>
              <a:t> who advertise their income and education, and women who advertise</a:t>
            </a:r>
            <a:r>
              <a:rPr lang="tr-TR" sz="3200" dirty="0"/>
              <a:t> </a:t>
            </a:r>
            <a:r>
              <a:rPr lang="en-US" sz="3200" dirty="0"/>
              <a:t>their youth and looks, receive more responses to their ads</a:t>
            </a:r>
            <a:r>
              <a:rPr lang="tr-TR" sz="3200" dirty="0"/>
              <a:t>.</a:t>
            </a:r>
          </a:p>
          <a:p>
            <a:r>
              <a:rPr lang="tr-TR" sz="3200" dirty="0"/>
              <a:t>G</a:t>
            </a:r>
            <a:r>
              <a:rPr lang="en-US" sz="3200" dirty="0" err="1"/>
              <a:t>iven</a:t>
            </a:r>
            <a:r>
              <a:rPr lang="en-US" sz="3200" dirty="0"/>
              <a:t> the combination of self-serving bias</a:t>
            </a:r>
            <a:r>
              <a:rPr lang="tr-TR" sz="3200" dirty="0"/>
              <a:t>, </a:t>
            </a:r>
            <a:r>
              <a:rPr lang="en-US" sz="3200" dirty="0"/>
              <a:t>repeated exposure</a:t>
            </a:r>
            <a:r>
              <a:rPr lang="tr-TR" sz="3200" dirty="0"/>
              <a:t> </a:t>
            </a:r>
            <a:r>
              <a:rPr lang="en-US" sz="3200" dirty="0"/>
              <a:t>to one’s own face, and strategic self-presentation, we can expect most people</a:t>
            </a:r>
            <a:r>
              <a:rPr lang="tr-TR" sz="3200" dirty="0"/>
              <a:t> </a:t>
            </a:r>
            <a:r>
              <a:rPr lang="en-US" sz="3200" dirty="0"/>
              <a:t>to report positive self-images.</a:t>
            </a:r>
          </a:p>
        </p:txBody>
      </p:sp>
    </p:spTree>
    <p:extLst>
      <p:ext uri="{BB962C8B-B14F-4D97-AF65-F5344CB8AC3E}">
        <p14:creationId xmlns:p14="http://schemas.microsoft.com/office/powerpoint/2010/main" val="1284035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492D25-DD8A-4C49-964A-8D4B4428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D3EB6C-FCFE-458D-A0D6-D954C62EA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38726" cy="4832029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Does the attractiveness effect spring entirely from sexual attractiveness?</a:t>
            </a:r>
            <a:endParaRPr lang="tr-TR" sz="3200" dirty="0"/>
          </a:p>
          <a:p>
            <a:r>
              <a:rPr lang="tr-TR" sz="3200" b="1" dirty="0"/>
              <a:t>P</a:t>
            </a:r>
            <a:r>
              <a:rPr lang="en-US" sz="3200" b="1" dirty="0" err="1"/>
              <a:t>hysical</a:t>
            </a:r>
            <a:r>
              <a:rPr lang="en-US" sz="3200" b="1" dirty="0"/>
              <a:t>-attractiveness</a:t>
            </a:r>
            <a:r>
              <a:rPr lang="tr-TR" sz="3200" b="1" dirty="0"/>
              <a:t> </a:t>
            </a:r>
            <a:r>
              <a:rPr lang="en-US" sz="3200" b="1" dirty="0"/>
              <a:t>stereotype</a:t>
            </a:r>
            <a:r>
              <a:rPr lang="tr-TR" sz="3200" b="1" dirty="0"/>
              <a:t>: </a:t>
            </a:r>
            <a:r>
              <a:rPr lang="en-US" sz="3200" dirty="0"/>
              <a:t>The presumption that</a:t>
            </a:r>
            <a:r>
              <a:rPr lang="tr-TR" sz="3200" dirty="0"/>
              <a:t> </a:t>
            </a:r>
            <a:r>
              <a:rPr lang="en-US" sz="3200" dirty="0"/>
              <a:t>physically attractive people</a:t>
            </a:r>
            <a:r>
              <a:rPr lang="tr-TR" sz="3200" dirty="0"/>
              <a:t> </a:t>
            </a:r>
            <a:r>
              <a:rPr lang="en-US" sz="3200" dirty="0"/>
              <a:t>possess other socially</a:t>
            </a:r>
            <a:r>
              <a:rPr lang="tr-TR" sz="3200" dirty="0"/>
              <a:t> </a:t>
            </a:r>
            <a:r>
              <a:rPr lang="en-US" sz="3200" dirty="0"/>
              <a:t>desirable traits as well: What</a:t>
            </a:r>
            <a:r>
              <a:rPr lang="tr-TR" sz="3200" dirty="0"/>
              <a:t> </a:t>
            </a:r>
            <a:r>
              <a:rPr lang="en-US" sz="3200" dirty="0"/>
              <a:t>is beautiful is good.</a:t>
            </a:r>
            <a:endParaRPr lang="tr-TR" sz="3200" dirty="0"/>
          </a:p>
          <a:p>
            <a:r>
              <a:rPr lang="tr-TR" sz="3200" dirty="0"/>
              <a:t>W</a:t>
            </a:r>
            <a:r>
              <a:rPr lang="en-US" sz="3200" dirty="0"/>
              <a:t>hen they used a makeup</a:t>
            </a:r>
            <a:r>
              <a:rPr lang="tr-TR" sz="3200" dirty="0"/>
              <a:t> </a:t>
            </a:r>
            <a:r>
              <a:rPr lang="en-US" sz="3200" dirty="0"/>
              <a:t>artist to give an otherwise attractive accomplice an apparently scarred, bruised, or</a:t>
            </a:r>
            <a:r>
              <a:rPr lang="tr-TR" sz="3200" dirty="0"/>
              <a:t> </a:t>
            </a:r>
            <a:r>
              <a:rPr lang="en-US" sz="3200" dirty="0"/>
              <a:t>birthmarked face. </a:t>
            </a:r>
            <a:endParaRPr lang="tr-TR" sz="3200" dirty="0"/>
          </a:p>
          <a:p>
            <a:r>
              <a:rPr lang="en-US" sz="3200" dirty="0"/>
              <a:t>When riding on a Glasgow commuter rail</a:t>
            </a:r>
            <a:r>
              <a:rPr lang="tr-TR" sz="3200" dirty="0"/>
              <a:t>-</a:t>
            </a:r>
            <a:r>
              <a:rPr lang="en-US" sz="3200" dirty="0"/>
              <a:t>line, people of both</a:t>
            </a:r>
            <a:r>
              <a:rPr lang="tr-TR" sz="3200" dirty="0"/>
              <a:t> </a:t>
            </a:r>
            <a:r>
              <a:rPr lang="en-US" sz="3200" dirty="0"/>
              <a:t>sexes avoided sitting next to the accomplice when she appeared facially disfigured.</a:t>
            </a:r>
          </a:p>
        </p:txBody>
      </p:sp>
    </p:spTree>
    <p:extLst>
      <p:ext uri="{BB962C8B-B14F-4D97-AF65-F5344CB8AC3E}">
        <p14:creationId xmlns:p14="http://schemas.microsoft.com/office/powerpoint/2010/main" val="3604392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03398E-B4F7-4359-B548-3500EF0E5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321CE3-8049-41B0-BB18-B16EEC109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Moreover, much as adults are biased toward attractive adults, young children are</a:t>
            </a:r>
            <a:r>
              <a:rPr lang="tr-TR" sz="3200" dirty="0"/>
              <a:t> </a:t>
            </a:r>
            <a:r>
              <a:rPr lang="en-US" sz="3200" dirty="0"/>
              <a:t>biased toward attractive children</a:t>
            </a:r>
            <a:r>
              <a:rPr lang="tr-TR" sz="3200" dirty="0"/>
              <a:t>.</a:t>
            </a:r>
          </a:p>
          <a:p>
            <a:r>
              <a:rPr lang="en-US" sz="3200" dirty="0"/>
              <a:t>To judge from how long they gaze at someone, even 3-month-old</a:t>
            </a:r>
            <a:r>
              <a:rPr lang="tr-TR" sz="3200" dirty="0"/>
              <a:t> </a:t>
            </a:r>
            <a:r>
              <a:rPr lang="en-US" sz="3200" dirty="0"/>
              <a:t>infants prefer attractive faces</a:t>
            </a:r>
            <a:r>
              <a:rPr lang="tr-TR" sz="3200" dirty="0"/>
              <a:t>.</a:t>
            </a:r>
            <a:endParaRPr lang="en-US" sz="3200" dirty="0"/>
          </a:p>
          <a:p>
            <a:r>
              <a:rPr lang="tr-TR" sz="3200" dirty="0"/>
              <a:t>A</a:t>
            </a:r>
            <a:r>
              <a:rPr lang="en-US" sz="3200" dirty="0" err="1"/>
              <a:t>ttractiveness</a:t>
            </a:r>
            <a:r>
              <a:rPr lang="en-US" sz="3200" dirty="0"/>
              <a:t> most affects first impressions.</a:t>
            </a:r>
            <a:endParaRPr lang="tr-TR" sz="3200" dirty="0"/>
          </a:p>
          <a:p>
            <a:r>
              <a:rPr lang="en-US" sz="3200" dirty="0"/>
              <a:t>People rate new products more favorably when they are associated</a:t>
            </a:r>
            <a:r>
              <a:rPr lang="tr-TR" sz="3200" dirty="0"/>
              <a:t> </a:t>
            </a:r>
            <a:r>
              <a:rPr lang="en-US" sz="3200" dirty="0"/>
              <a:t>with attractive inventors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650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7FFA0C-638C-43BA-BF86-F2C79A95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A475D3-9989-4965-855F-7602B2A2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Do beautiful</a:t>
            </a:r>
            <a:r>
              <a:rPr lang="tr-TR" sz="3200" dirty="0"/>
              <a:t> </a:t>
            </a:r>
            <a:r>
              <a:rPr lang="en-US" sz="3200" dirty="0"/>
              <a:t>people indeed have desirable traits?</a:t>
            </a:r>
            <a:endParaRPr lang="tr-TR" sz="3200" dirty="0"/>
          </a:p>
          <a:p>
            <a:r>
              <a:rPr lang="en-US" sz="3200" dirty="0"/>
              <a:t>There is some truth to the stereotype. Attractive</a:t>
            </a:r>
            <a:r>
              <a:rPr lang="tr-TR" sz="3200" dirty="0"/>
              <a:t> </a:t>
            </a:r>
            <a:r>
              <a:rPr lang="en-US" sz="3200" dirty="0"/>
              <a:t>children and young adults are somewhat more relaxed, outgoing, and socially</a:t>
            </a:r>
            <a:r>
              <a:rPr lang="tr-TR" sz="3200" dirty="0"/>
              <a:t> </a:t>
            </a:r>
            <a:r>
              <a:rPr lang="en-US" sz="3200" dirty="0"/>
              <a:t>polished</a:t>
            </a:r>
            <a:r>
              <a:rPr lang="tr-TR" sz="3200" dirty="0"/>
              <a:t>.</a:t>
            </a:r>
          </a:p>
          <a:p>
            <a:r>
              <a:rPr lang="tr-TR" sz="3200" dirty="0"/>
              <a:t>D</a:t>
            </a:r>
            <a:r>
              <a:rPr lang="en-US" sz="3200" dirty="0" err="1"/>
              <a:t>ifferences</a:t>
            </a:r>
            <a:r>
              <a:rPr lang="en-US" sz="3200" dirty="0"/>
              <a:t> between attractive and unattractive people</a:t>
            </a:r>
            <a:r>
              <a:rPr lang="tr-TR" sz="3200" dirty="0"/>
              <a:t> </a:t>
            </a:r>
            <a:r>
              <a:rPr lang="en-US" sz="3200" dirty="0"/>
              <a:t>probably result from self-fulfilling prophecies. Attractive people are valued and</a:t>
            </a:r>
            <a:r>
              <a:rPr lang="tr-TR" sz="3200" dirty="0"/>
              <a:t> </a:t>
            </a:r>
            <a:r>
              <a:rPr lang="en-US" sz="3200" dirty="0"/>
              <a:t>favored, so many develop more social self-confidence.</a:t>
            </a:r>
            <a:endParaRPr lang="tr-T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68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DB6C76-5039-4C19-8C2C-710DBB90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Outline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8C5C3F-8CF4-4BEC-B033-2EB3DD529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Attraction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Intimacy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Proximity</a:t>
            </a:r>
            <a:endParaRPr lang="tr-TR" dirty="0"/>
          </a:p>
          <a:p>
            <a:pPr lvl="1"/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attractiveness</a:t>
            </a:r>
            <a:endParaRPr lang="tr-TR" dirty="0"/>
          </a:p>
          <a:p>
            <a:pPr lvl="1"/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attractive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Similarity</a:t>
            </a:r>
            <a:r>
              <a:rPr lang="tr-TR" dirty="0"/>
              <a:t> vs. </a:t>
            </a:r>
            <a:r>
              <a:rPr lang="tr-TR" dirty="0" err="1"/>
              <a:t>complementarity</a:t>
            </a:r>
            <a:endParaRPr lang="tr-TR" dirty="0"/>
          </a:p>
          <a:p>
            <a:pPr lvl="1"/>
            <a:r>
              <a:rPr lang="tr-TR" dirty="0"/>
              <a:t>Do </a:t>
            </a:r>
            <a:r>
              <a:rPr lang="tr-TR" dirty="0" err="1"/>
              <a:t>opposite</a:t>
            </a:r>
            <a:r>
              <a:rPr lang="tr-TR" dirty="0"/>
              <a:t> </a:t>
            </a:r>
            <a:r>
              <a:rPr lang="tr-TR" dirty="0" err="1"/>
              <a:t>attracts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Liking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us</a:t>
            </a:r>
          </a:p>
          <a:p>
            <a:pPr lvl="1"/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reward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lvl="1"/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487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E0B9C7-AD95-4391-BA03-56A3B18FD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67A02D-219C-47F9-82B1-C030BDD8F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92838" cy="4780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Who</a:t>
            </a:r>
            <a:r>
              <a:rPr lang="tr-TR" sz="3200" b="1" dirty="0">
                <a:solidFill>
                  <a:srgbClr val="FF0000"/>
                </a:solidFill>
              </a:rPr>
              <a:t> is </a:t>
            </a:r>
            <a:r>
              <a:rPr lang="tr-TR" sz="3200" b="1" dirty="0" err="1">
                <a:solidFill>
                  <a:srgbClr val="FF0000"/>
                </a:solidFill>
              </a:rPr>
              <a:t>attractive</a:t>
            </a:r>
            <a:r>
              <a:rPr lang="tr-TR" sz="3200" b="1" dirty="0">
                <a:solidFill>
                  <a:srgbClr val="FF0000"/>
                </a:solidFill>
              </a:rPr>
              <a:t>?</a:t>
            </a:r>
          </a:p>
          <a:p>
            <a:r>
              <a:rPr lang="en-US" sz="3200" dirty="0"/>
              <a:t>For</a:t>
            </a:r>
            <a:r>
              <a:rPr lang="tr-TR" sz="3200" dirty="0"/>
              <a:t> </a:t>
            </a:r>
            <a:r>
              <a:rPr lang="en-US" sz="3200" dirty="0"/>
              <a:t>cultures with scarce resources and for poor or hungry people, plumpness seems</a:t>
            </a:r>
            <a:r>
              <a:rPr lang="tr-TR" sz="3200" dirty="0"/>
              <a:t> </a:t>
            </a:r>
            <a:r>
              <a:rPr lang="en-US" sz="3200" dirty="0"/>
              <a:t>attractive; for cultures and individuals with abundant resources, beauty more often</a:t>
            </a:r>
            <a:r>
              <a:rPr lang="tr-TR" sz="3200" dirty="0"/>
              <a:t> </a:t>
            </a:r>
            <a:r>
              <a:rPr lang="en-US" sz="3200" dirty="0"/>
              <a:t>equals slimness</a:t>
            </a:r>
            <a:r>
              <a:rPr lang="tr-TR" sz="3200" dirty="0"/>
              <a:t>.</a:t>
            </a:r>
          </a:p>
          <a:p>
            <a:r>
              <a:rPr lang="en-US" sz="3200" dirty="0"/>
              <a:t>With both humans and animals, averaged</a:t>
            </a:r>
            <a:r>
              <a:rPr lang="tr-TR" sz="3200" dirty="0"/>
              <a:t> </a:t>
            </a:r>
            <a:r>
              <a:rPr lang="en-US" sz="3200" dirty="0"/>
              <a:t>looks best embody prototypes (for your typical man, woman, dog, or whatever),</a:t>
            </a:r>
            <a:r>
              <a:rPr lang="tr-TR" sz="3200" dirty="0"/>
              <a:t> </a:t>
            </a:r>
            <a:r>
              <a:rPr lang="en-US" sz="3200" dirty="0"/>
              <a:t>and thus are easy for the brain to process and categorize</a:t>
            </a:r>
            <a:r>
              <a:rPr lang="tr-TR" sz="3200" dirty="0"/>
              <a:t>.</a:t>
            </a:r>
          </a:p>
          <a:p>
            <a:r>
              <a:rPr lang="en-US" sz="3200" dirty="0"/>
              <a:t>Perfectly average is easy on the eyes (and brain).</a:t>
            </a:r>
          </a:p>
        </p:txBody>
      </p:sp>
    </p:spTree>
    <p:extLst>
      <p:ext uri="{BB962C8B-B14F-4D97-AF65-F5344CB8AC3E}">
        <p14:creationId xmlns:p14="http://schemas.microsoft.com/office/powerpoint/2010/main" val="4253785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8D180-826B-4718-AA41-BE2A8D75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569E5C-B688-4B46-8334-F4E603A6A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7629" cy="4770384"/>
          </a:xfrm>
        </p:spPr>
        <p:txBody>
          <a:bodyPr>
            <a:normAutofit/>
          </a:bodyPr>
          <a:lstStyle/>
          <a:p>
            <a:r>
              <a:rPr lang="en-US" sz="3200" dirty="0"/>
              <a:t>They assume that beauty signals biologically</a:t>
            </a:r>
            <a:r>
              <a:rPr lang="tr-TR" sz="3200" dirty="0"/>
              <a:t> </a:t>
            </a:r>
            <a:r>
              <a:rPr lang="en-US" sz="3200" dirty="0"/>
              <a:t>important information: health, youth, and fertility. Over time, men who preferred</a:t>
            </a:r>
            <a:r>
              <a:rPr lang="tr-TR" sz="3200" dirty="0"/>
              <a:t> </a:t>
            </a:r>
            <a:r>
              <a:rPr lang="en-US" sz="3200" dirty="0"/>
              <a:t>fertile-looking women out</a:t>
            </a:r>
            <a:r>
              <a:rPr lang="tr-TR" sz="3200" dirty="0"/>
              <a:t>-</a:t>
            </a:r>
            <a:r>
              <a:rPr lang="en-US" sz="3200" dirty="0"/>
              <a:t>reproduced those who were as happy to mate with postmenopausal</a:t>
            </a:r>
            <a:r>
              <a:rPr lang="tr-TR" sz="3200" dirty="0"/>
              <a:t> </a:t>
            </a:r>
            <a:r>
              <a:rPr lang="en-US" sz="3200" dirty="0"/>
              <a:t>females.</a:t>
            </a:r>
            <a:endParaRPr lang="tr-TR" sz="3200" dirty="0"/>
          </a:p>
          <a:p>
            <a:r>
              <a:rPr lang="tr-TR" sz="3200" dirty="0"/>
              <a:t>E</a:t>
            </a:r>
            <a:r>
              <a:rPr lang="en-US" sz="3200" dirty="0" err="1"/>
              <a:t>volution</a:t>
            </a:r>
            <a:r>
              <a:rPr lang="en-US" sz="3200" dirty="0"/>
              <a:t> predisposes women to</a:t>
            </a:r>
            <a:r>
              <a:rPr lang="tr-TR" sz="3200" dirty="0"/>
              <a:t> </a:t>
            </a:r>
            <a:r>
              <a:rPr lang="en-US" sz="3200" dirty="0"/>
              <a:t>favor male traits that signify an ability to provide and protect resources</a:t>
            </a:r>
            <a:r>
              <a:rPr lang="tr-TR" sz="3200" dirty="0"/>
              <a:t>.</a:t>
            </a:r>
          </a:p>
          <a:p>
            <a:r>
              <a:rPr lang="tr-TR" sz="3200" dirty="0"/>
              <a:t>M</a:t>
            </a:r>
            <a:r>
              <a:rPr lang="en-US" sz="3200" dirty="0" err="1"/>
              <a:t>en</a:t>
            </a:r>
            <a:r>
              <a:rPr lang="en-US" sz="3200" dirty="0"/>
              <a:t> everywhere have felt most attracted to women whose waists are</a:t>
            </a:r>
            <a:r>
              <a:rPr lang="tr-TR" sz="3200" dirty="0"/>
              <a:t> </a:t>
            </a:r>
            <a:r>
              <a:rPr lang="en-US" sz="3200" dirty="0"/>
              <a:t>30 percent narrower than their hips—a shape associated with peak sexual fertility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435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C54A38-D15B-4FB8-A1FD-257695A5B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72FB3F-EC1D-4D61-95D1-74FCB9B15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W</a:t>
            </a:r>
            <a:r>
              <a:rPr lang="en-US" sz="3200" dirty="0"/>
              <a:t>omen, too, prefer a male</a:t>
            </a:r>
            <a:r>
              <a:rPr lang="tr-TR" sz="3200" dirty="0"/>
              <a:t> </a:t>
            </a:r>
            <a:r>
              <a:rPr lang="en-US" sz="3200" dirty="0"/>
              <a:t>waist-to-hip ratio suggesting health and vigor. They rate muscular men as sexier</a:t>
            </a:r>
            <a:r>
              <a:rPr lang="tr-TR" sz="3200" dirty="0"/>
              <a:t>.</a:t>
            </a:r>
          </a:p>
          <a:p>
            <a:r>
              <a:rPr lang="tr-TR" sz="3200" dirty="0"/>
              <a:t>W</a:t>
            </a:r>
            <a:r>
              <a:rPr lang="en-US" sz="3200" dirty="0"/>
              <a:t>hen ovulating, young women tend to wear and prefer more revealing outfits</a:t>
            </a:r>
            <a:r>
              <a:rPr lang="tr-TR" sz="3200" dirty="0"/>
              <a:t> </a:t>
            </a:r>
            <a:r>
              <a:rPr lang="en-US" sz="3200" dirty="0"/>
              <a:t>than when infertile</a:t>
            </a:r>
            <a:r>
              <a:rPr lang="tr-TR" sz="3200" dirty="0"/>
              <a:t>. </a:t>
            </a:r>
          </a:p>
          <a:p>
            <a:r>
              <a:rPr lang="en-US" sz="3200" dirty="0"/>
              <a:t>In another study, ovulating lap dancers averaged</a:t>
            </a:r>
            <a:r>
              <a:rPr lang="tr-TR" sz="3200" dirty="0"/>
              <a:t> </a:t>
            </a:r>
            <a:r>
              <a:rPr lang="en-US" sz="3200" dirty="0"/>
              <a:t>$70 in tips per hour—double the $35 of those who were menstruating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402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E160B9-2664-405D-9525-61A7B8FD0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23986D-6C37-4A42-B971-50AA26A0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41467" cy="4914222"/>
          </a:xfrm>
        </p:spPr>
        <p:txBody>
          <a:bodyPr>
            <a:normAutofit/>
          </a:bodyPr>
          <a:lstStyle/>
          <a:p>
            <a:r>
              <a:rPr lang="en-US" sz="3200" dirty="0"/>
              <a:t>What’s attractive to you also depends on your</a:t>
            </a:r>
            <a:r>
              <a:rPr lang="tr-TR" sz="3200" dirty="0"/>
              <a:t> </a:t>
            </a:r>
            <a:r>
              <a:rPr lang="en-US" sz="3200" dirty="0"/>
              <a:t>comparison standards.</a:t>
            </a:r>
            <a:endParaRPr lang="tr-TR" sz="3200" dirty="0"/>
          </a:p>
          <a:p>
            <a:r>
              <a:rPr lang="en-US" sz="3200" dirty="0"/>
              <a:t>To men who have recently</a:t>
            </a:r>
            <a:r>
              <a:rPr lang="tr-TR" sz="3200" dirty="0"/>
              <a:t> </a:t>
            </a:r>
            <a:r>
              <a:rPr lang="en-US" sz="3200" dirty="0"/>
              <a:t>been gazing at centerfolds, average women or even their own wives tend to seem</a:t>
            </a:r>
            <a:r>
              <a:rPr lang="tr-TR" sz="3200" dirty="0"/>
              <a:t> </a:t>
            </a:r>
            <a:r>
              <a:rPr lang="en-US" sz="3200" dirty="0"/>
              <a:t>less attractive</a:t>
            </a:r>
            <a:r>
              <a:rPr lang="tr-TR" sz="3200" dirty="0"/>
              <a:t>.</a:t>
            </a:r>
          </a:p>
          <a:p>
            <a:r>
              <a:rPr lang="en-US" sz="3200" dirty="0"/>
              <a:t>It works the same way with our self-perceptions. After viewing a s</a:t>
            </a:r>
            <a:r>
              <a:rPr lang="tr-TR" sz="3200" dirty="0"/>
              <a:t>u</a:t>
            </a:r>
            <a:r>
              <a:rPr lang="en-US" sz="3200" dirty="0"/>
              <a:t>per</a:t>
            </a:r>
            <a:r>
              <a:rPr lang="tr-TR" sz="3200" dirty="0"/>
              <a:t>-</a:t>
            </a:r>
            <a:r>
              <a:rPr lang="en-US" sz="3200" dirty="0"/>
              <a:t>attractive</a:t>
            </a:r>
            <a:r>
              <a:rPr lang="tr-TR" sz="3200" dirty="0"/>
              <a:t> </a:t>
            </a:r>
            <a:r>
              <a:rPr lang="en-US" sz="3200" dirty="0"/>
              <a:t>person of the same gender, people rate themselves as being </a:t>
            </a:r>
            <a:r>
              <a:rPr lang="en-US" sz="3200" i="1" dirty="0"/>
              <a:t>less </a:t>
            </a:r>
            <a:r>
              <a:rPr lang="en-US" sz="3200" dirty="0"/>
              <a:t>attractive than</a:t>
            </a:r>
            <a:r>
              <a:rPr lang="tr-TR" sz="3200" dirty="0"/>
              <a:t> </a:t>
            </a:r>
            <a:r>
              <a:rPr lang="en-US" sz="3200" dirty="0"/>
              <a:t>after viewing a homely person</a:t>
            </a:r>
            <a:r>
              <a:rPr lang="tr-TR" sz="3200" dirty="0"/>
              <a:t>.</a:t>
            </a:r>
          </a:p>
          <a:p>
            <a:r>
              <a:rPr lang="en-US" sz="3200" dirty="0"/>
              <a:t>Seeing other</a:t>
            </a:r>
            <a:r>
              <a:rPr lang="tr-TR" sz="3200" dirty="0"/>
              <a:t> </a:t>
            </a:r>
            <a:r>
              <a:rPr lang="en-US" sz="3200" dirty="0"/>
              <a:t>fit and attractive women tends to diminish satisfaction with one’s own body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6656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44E370-9DCA-47DC-B785-3FD23B3CB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1092FE-39E7-44AA-9634-715E8045C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233935" cy="5032375"/>
          </a:xfrm>
        </p:spPr>
        <p:txBody>
          <a:bodyPr>
            <a:normAutofit/>
          </a:bodyPr>
          <a:lstStyle/>
          <a:p>
            <a:r>
              <a:rPr lang="tr-TR" sz="3200" dirty="0"/>
              <a:t>N</a:t>
            </a:r>
            <a:r>
              <a:rPr lang="en-US" sz="3200" dirty="0" err="1"/>
              <a:t>ot</a:t>
            </a:r>
            <a:r>
              <a:rPr lang="en-US" sz="3200" dirty="0"/>
              <a:t> only do we perceive attractive people</a:t>
            </a:r>
            <a:r>
              <a:rPr lang="tr-TR" sz="3200" dirty="0"/>
              <a:t> </a:t>
            </a:r>
            <a:r>
              <a:rPr lang="en-US" sz="3200" dirty="0"/>
              <a:t>as likable, we also perceive likable people as attractive.</a:t>
            </a:r>
            <a:endParaRPr lang="tr-TR" sz="3200" dirty="0"/>
          </a:p>
          <a:p>
            <a:r>
              <a:rPr lang="tr-TR" sz="3200" dirty="0" err="1"/>
              <a:t>In</a:t>
            </a:r>
            <a:r>
              <a:rPr lang="tr-TR" sz="3200" dirty="0"/>
              <a:t> a </a:t>
            </a:r>
            <a:r>
              <a:rPr lang="tr-TR" sz="3200" dirty="0" err="1"/>
              <a:t>study</a:t>
            </a:r>
            <a:r>
              <a:rPr lang="tr-TR" sz="3200" dirty="0"/>
              <a:t>, </a:t>
            </a:r>
            <a:r>
              <a:rPr lang="tr-TR" sz="3200" dirty="0" err="1"/>
              <a:t>they</a:t>
            </a:r>
            <a:r>
              <a:rPr lang="tr-TR" sz="3200" dirty="0"/>
              <a:t> </a:t>
            </a:r>
            <a:r>
              <a:rPr lang="tr-TR" sz="3200" dirty="0" err="1"/>
              <a:t>made</a:t>
            </a:r>
            <a:r>
              <a:rPr lang="en-US" sz="3200" dirty="0"/>
              <a:t> students view someone’s</a:t>
            </a:r>
            <a:r>
              <a:rPr lang="tr-TR" sz="3200" dirty="0"/>
              <a:t> </a:t>
            </a:r>
            <a:r>
              <a:rPr lang="en-US" sz="3200" dirty="0"/>
              <a:t>photograph after reading a favorable or an unfavorable</a:t>
            </a:r>
            <a:r>
              <a:rPr lang="tr-TR" sz="3200" dirty="0"/>
              <a:t> </a:t>
            </a:r>
            <a:r>
              <a:rPr lang="en-US" sz="3200" dirty="0"/>
              <a:t>description of the person’s personality. Those portrayed</a:t>
            </a:r>
            <a:r>
              <a:rPr lang="tr-TR" sz="3200" dirty="0"/>
              <a:t> </a:t>
            </a:r>
            <a:r>
              <a:rPr lang="en-US" sz="3200" dirty="0"/>
              <a:t>as warm, helpful, and considerate also </a:t>
            </a:r>
            <a:r>
              <a:rPr lang="en-US" sz="3200" i="1" dirty="0"/>
              <a:t>looked</a:t>
            </a:r>
            <a:r>
              <a:rPr lang="tr-TR" sz="3200" i="1" dirty="0"/>
              <a:t> </a:t>
            </a:r>
            <a:r>
              <a:rPr lang="en-US" sz="3200" dirty="0"/>
              <a:t>more attractive.</a:t>
            </a:r>
            <a:endParaRPr lang="tr-TR" sz="3200" dirty="0"/>
          </a:p>
          <a:p>
            <a:r>
              <a:rPr lang="en-US" sz="3200" dirty="0"/>
              <a:t>Moreover, love sees loveliness: The more in love a woman is with a man, the</a:t>
            </a:r>
            <a:r>
              <a:rPr lang="tr-TR" sz="3200" dirty="0"/>
              <a:t> </a:t>
            </a:r>
            <a:r>
              <a:rPr lang="en-US" sz="3200" dirty="0"/>
              <a:t>more physically attractive she finds</a:t>
            </a:r>
            <a:r>
              <a:rPr lang="tr-TR" sz="3200" dirty="0"/>
              <a:t>.</a:t>
            </a:r>
          </a:p>
          <a:p>
            <a:r>
              <a:rPr lang="en-US" sz="3200" dirty="0"/>
              <a:t>And the more in</a:t>
            </a:r>
            <a:r>
              <a:rPr lang="tr-TR" sz="3200" dirty="0"/>
              <a:t> </a:t>
            </a:r>
            <a:r>
              <a:rPr lang="en-US" sz="3200" dirty="0"/>
              <a:t>love people are, the less attractive they find all others of the opposite sex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24394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844EB5-2121-4C11-B7F5-760B7564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FDE6FC-FB98-4012-B168-184217B12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353801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Similarity</a:t>
            </a:r>
            <a:r>
              <a:rPr lang="tr-TR" sz="3200" b="1" dirty="0">
                <a:solidFill>
                  <a:srgbClr val="FF0000"/>
                </a:solidFill>
              </a:rPr>
              <a:t> vs. </a:t>
            </a:r>
            <a:r>
              <a:rPr lang="tr-TR" sz="3200" b="1" dirty="0" err="1">
                <a:solidFill>
                  <a:srgbClr val="FF0000"/>
                </a:solidFill>
              </a:rPr>
              <a:t>Complementarity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Friends,</a:t>
            </a:r>
            <a:r>
              <a:rPr lang="tr-TR" sz="3200" dirty="0"/>
              <a:t> </a:t>
            </a:r>
            <a:r>
              <a:rPr lang="en-US" sz="3200" dirty="0"/>
              <a:t>engaged couples, and spouses are far more likely than randomly paired people to</a:t>
            </a:r>
            <a:r>
              <a:rPr lang="tr-TR" sz="3200" dirty="0"/>
              <a:t> </a:t>
            </a:r>
            <a:r>
              <a:rPr lang="en-US" sz="3200" dirty="0"/>
              <a:t>share common attitudes, beliefs, and values. </a:t>
            </a:r>
            <a:endParaRPr lang="tr-TR" sz="3200" dirty="0"/>
          </a:p>
          <a:p>
            <a:r>
              <a:rPr lang="en-US" sz="3200" dirty="0"/>
              <a:t>Furthermore, the greater the similarity</a:t>
            </a:r>
            <a:r>
              <a:rPr lang="tr-TR" sz="3200" dirty="0"/>
              <a:t> </a:t>
            </a:r>
            <a:r>
              <a:rPr lang="en-US" sz="3200" dirty="0"/>
              <a:t>between husband and wife, the happier they are and the less likely they are</a:t>
            </a:r>
            <a:r>
              <a:rPr lang="tr-TR" sz="3200" dirty="0"/>
              <a:t> </a:t>
            </a:r>
            <a:r>
              <a:rPr lang="en-US" sz="3200" dirty="0"/>
              <a:t>to divorce</a:t>
            </a:r>
            <a:r>
              <a:rPr lang="tr-TR" sz="3200" dirty="0"/>
              <a:t>.</a:t>
            </a:r>
          </a:p>
          <a:p>
            <a:r>
              <a:rPr lang="tr-TR" sz="3200" dirty="0"/>
              <a:t>BUT! </a:t>
            </a:r>
            <a:r>
              <a:rPr lang="en-US" sz="3200" dirty="0"/>
              <a:t>We have a bias—the false consensus bias—toward assuming that others share our attitudes. Getting to know someone—and</a:t>
            </a:r>
            <a:r>
              <a:rPr lang="tr-TR" sz="3200" dirty="0"/>
              <a:t> </a:t>
            </a:r>
            <a:r>
              <a:rPr lang="en-US" sz="3200" dirty="0"/>
              <a:t>discovering that the person is actually dissimilar—tends to decrease liking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606442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92F15A-EDFB-47CC-8496-BE627FCE0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65EBE5-D7AD-4AAE-8154-899AAF35C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13387" cy="488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rgbClr val="FF0000"/>
                </a:solidFill>
              </a:rPr>
              <a:t>Do </a:t>
            </a:r>
            <a:r>
              <a:rPr lang="tr-TR" sz="3200" b="1" dirty="0" err="1">
                <a:solidFill>
                  <a:srgbClr val="FF0000"/>
                </a:solidFill>
              </a:rPr>
              <a:t>opposite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attracts</a:t>
            </a:r>
            <a:r>
              <a:rPr lang="tr-TR" sz="3200" b="1" dirty="0">
                <a:solidFill>
                  <a:srgbClr val="FF0000"/>
                </a:solidFill>
              </a:rPr>
              <a:t>?</a:t>
            </a:r>
          </a:p>
          <a:p>
            <a:r>
              <a:rPr lang="en-US" sz="3200" dirty="0"/>
              <a:t>We are attracted to people whose scent</a:t>
            </a:r>
            <a:r>
              <a:rPr lang="tr-TR" sz="3200" dirty="0"/>
              <a:t> </a:t>
            </a:r>
            <a:r>
              <a:rPr lang="en-US" sz="3200" dirty="0"/>
              <a:t>suggests dissimilar enough genes to prevent inbreeding and offspring with weakened</a:t>
            </a:r>
            <a:r>
              <a:rPr lang="tr-TR" sz="3200" dirty="0"/>
              <a:t> </a:t>
            </a:r>
            <a:r>
              <a:rPr lang="en-US" sz="3200" dirty="0"/>
              <a:t>immune systems</a:t>
            </a:r>
            <a:r>
              <a:rPr lang="tr-TR" sz="3200" dirty="0"/>
              <a:t>.</a:t>
            </a:r>
          </a:p>
          <a:p>
            <a:r>
              <a:rPr lang="en-US" sz="3200" dirty="0"/>
              <a:t>The</a:t>
            </a:r>
            <a:r>
              <a:rPr lang="tr-TR" sz="3200" dirty="0"/>
              <a:t> </a:t>
            </a:r>
            <a:r>
              <a:rPr lang="en-US" sz="3200" dirty="0"/>
              <a:t>needs of an outgoing and domineering person would naturally complement those</a:t>
            </a:r>
            <a:r>
              <a:rPr lang="tr-TR" sz="3200" dirty="0"/>
              <a:t> </a:t>
            </a:r>
            <a:r>
              <a:rPr lang="en-US" sz="3200" dirty="0"/>
              <a:t>of someone who is shy and submissive.</a:t>
            </a:r>
            <a:endParaRPr lang="tr-TR" sz="3200" dirty="0"/>
          </a:p>
          <a:p>
            <a:r>
              <a:rPr lang="en-US" sz="3200" b="1" dirty="0"/>
              <a:t>Complementarity</a:t>
            </a:r>
            <a:r>
              <a:rPr lang="tr-TR" sz="3200" b="1" dirty="0"/>
              <a:t>: </a:t>
            </a:r>
            <a:r>
              <a:rPr lang="en-US" sz="3200" dirty="0"/>
              <a:t>The popularly supposed</a:t>
            </a:r>
            <a:r>
              <a:rPr lang="tr-TR" sz="3200" dirty="0"/>
              <a:t> </a:t>
            </a:r>
            <a:r>
              <a:rPr lang="en-US" sz="3200" dirty="0"/>
              <a:t>tendency, in a relationship</a:t>
            </a:r>
            <a:r>
              <a:rPr lang="tr-TR" sz="3200" dirty="0"/>
              <a:t> </a:t>
            </a:r>
            <a:r>
              <a:rPr lang="en-US" sz="3200" dirty="0"/>
              <a:t>between two people, for each</a:t>
            </a:r>
            <a:r>
              <a:rPr lang="tr-TR" sz="3200" dirty="0"/>
              <a:t> </a:t>
            </a:r>
            <a:r>
              <a:rPr lang="en-US" sz="3200" dirty="0"/>
              <a:t>to complete what is missing</a:t>
            </a:r>
            <a:r>
              <a:rPr lang="tr-TR" sz="3200" dirty="0"/>
              <a:t> </a:t>
            </a:r>
            <a:r>
              <a:rPr lang="en-US" sz="3200" dirty="0"/>
              <a:t>in the other.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345585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AD9389-8862-4CD5-9819-F535D6B5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BE2B0D-441D-4F1B-8689-16D2A1FB1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72290" cy="47806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Liking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those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who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like</a:t>
            </a:r>
            <a:r>
              <a:rPr lang="tr-TR" sz="3200" b="1" dirty="0">
                <a:solidFill>
                  <a:srgbClr val="FF0000"/>
                </a:solidFill>
              </a:rPr>
              <a:t> us</a:t>
            </a:r>
          </a:p>
          <a:p>
            <a:r>
              <a:rPr lang="tr-TR" sz="3200" dirty="0"/>
              <a:t>O</a:t>
            </a:r>
            <a:r>
              <a:rPr lang="en-US" sz="3200" dirty="0"/>
              <a:t>ne person’s liking for another does predict the other’s liking in return</a:t>
            </a:r>
            <a:r>
              <a:rPr lang="tr-TR" sz="3200" dirty="0"/>
              <a:t>.</a:t>
            </a:r>
          </a:p>
          <a:p>
            <a:r>
              <a:rPr lang="en-US" sz="3200" dirty="0"/>
              <a:t>Those told that certain others like or admire them usually</a:t>
            </a:r>
            <a:r>
              <a:rPr lang="tr-TR" sz="3200" dirty="0"/>
              <a:t> </a:t>
            </a:r>
            <a:r>
              <a:rPr lang="en-US" sz="3200" dirty="0"/>
              <a:t>feel a reciprocal affection</a:t>
            </a:r>
            <a:r>
              <a:rPr lang="tr-TR" sz="3200" dirty="0"/>
              <a:t>.</a:t>
            </a:r>
          </a:p>
          <a:p>
            <a:r>
              <a:rPr lang="en-US" sz="3200" dirty="0"/>
              <a:t>Whether we are judging ourselves or others, negative</a:t>
            </a:r>
            <a:r>
              <a:rPr lang="tr-TR" sz="3200" dirty="0"/>
              <a:t> </a:t>
            </a:r>
            <a:r>
              <a:rPr lang="en-US" sz="3200" dirty="0"/>
              <a:t>information carries more weight because, being less</a:t>
            </a:r>
            <a:r>
              <a:rPr lang="tr-TR" sz="3200" dirty="0"/>
              <a:t> </a:t>
            </a:r>
            <a:r>
              <a:rPr lang="en-US" sz="3200" dirty="0"/>
              <a:t>usual, it grabs more attention</a:t>
            </a:r>
            <a:r>
              <a:rPr lang="tr-TR" sz="3200" dirty="0"/>
              <a:t>.</a:t>
            </a:r>
          </a:p>
          <a:p>
            <a:r>
              <a:rPr lang="en-US" sz="3200" dirty="0"/>
              <a:t>“If you wish to be loved, love” </a:t>
            </a:r>
            <a:endParaRPr lang="tr-TR" sz="3200" dirty="0"/>
          </a:p>
          <a:p>
            <a:r>
              <a:rPr lang="tr-TR" sz="3200" dirty="0"/>
              <a:t>«</a:t>
            </a:r>
            <a:r>
              <a:rPr lang="en-US" sz="3200" dirty="0"/>
              <a:t>The only way to have a friend is to be one</a:t>
            </a:r>
            <a:r>
              <a:rPr lang="tr-TR" sz="3200" dirty="0"/>
              <a:t>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15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8E77F8-D934-4BEA-86D6-A3343944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379286-4EF0-4D6D-95B1-F13C35BA2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/>
              <a:t>But </a:t>
            </a:r>
            <a:r>
              <a:rPr lang="en-US" sz="3200" dirty="0"/>
              <a:t>we</a:t>
            </a:r>
            <a:r>
              <a:rPr lang="tr-TR" sz="3200" dirty="0"/>
              <a:t> </a:t>
            </a:r>
            <a:r>
              <a:rPr lang="en-US" sz="3200" dirty="0"/>
              <a:t>often perceive criticism to be more sincere than praise</a:t>
            </a:r>
            <a:r>
              <a:rPr lang="tr-TR" sz="3200" dirty="0"/>
              <a:t>.</a:t>
            </a:r>
          </a:p>
          <a:p>
            <a:r>
              <a:rPr lang="tr-TR" sz="3200" dirty="0"/>
              <a:t>I</a:t>
            </a:r>
            <a:r>
              <a:rPr lang="en-US" sz="3200" dirty="0"/>
              <a:t>f someone says, “Your hair looks great,” when we</a:t>
            </a:r>
            <a:r>
              <a:rPr lang="tr-TR" sz="3200" dirty="0"/>
              <a:t> </a:t>
            </a:r>
            <a:r>
              <a:rPr lang="en-US" sz="3200" dirty="0"/>
              <a:t>haven’t washed it in three days—we may lose respect for the flatterer and wonder</a:t>
            </a:r>
            <a:r>
              <a:rPr lang="tr-TR" sz="3200" dirty="0"/>
              <a:t> </a:t>
            </a:r>
            <a:r>
              <a:rPr lang="en-US" sz="3200" dirty="0"/>
              <a:t>whether the compliment springs from ulterior motives</a:t>
            </a:r>
            <a:r>
              <a:rPr lang="tr-TR" sz="3200" dirty="0"/>
              <a:t>.</a:t>
            </a:r>
          </a:p>
          <a:p>
            <a:r>
              <a:rPr lang="en-US" sz="3200" dirty="0"/>
              <a:t>If you feel down about yourself, you will</a:t>
            </a:r>
            <a:r>
              <a:rPr lang="tr-TR" sz="3200" dirty="0"/>
              <a:t> </a:t>
            </a:r>
            <a:r>
              <a:rPr lang="en-US" sz="3200" dirty="0"/>
              <a:t>likely feel pessimistic about your relationships. Feel good about yourself and you’re</a:t>
            </a:r>
            <a:r>
              <a:rPr lang="tr-TR" sz="3200" dirty="0"/>
              <a:t> </a:t>
            </a:r>
            <a:r>
              <a:rPr lang="en-US" sz="3200" dirty="0"/>
              <a:t>more likely to feel confident of your dating partner’s or spouse’s regard.</a:t>
            </a:r>
          </a:p>
        </p:txBody>
      </p:sp>
    </p:spTree>
    <p:extLst>
      <p:ext uri="{BB962C8B-B14F-4D97-AF65-F5344CB8AC3E}">
        <p14:creationId xmlns:p14="http://schemas.microsoft.com/office/powerpoint/2010/main" val="1035710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9F6BE-FAE3-48E6-92F0-26E9F947A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BDA529-3AA7-4E6E-A6F1-EF8E107C5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6" y="1496852"/>
            <a:ext cx="11435993" cy="53611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Relationship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rewards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sz="3200" b="1" dirty="0"/>
              <a:t>R</a:t>
            </a:r>
            <a:r>
              <a:rPr lang="en-US" sz="3200" b="1" dirty="0" err="1"/>
              <a:t>eward</a:t>
            </a:r>
            <a:r>
              <a:rPr lang="en-US" sz="3200" b="1" dirty="0"/>
              <a:t> theory of</a:t>
            </a:r>
            <a:r>
              <a:rPr lang="tr-TR" sz="3200" b="1" dirty="0"/>
              <a:t> </a:t>
            </a:r>
            <a:r>
              <a:rPr lang="en-US" sz="3200" b="1" dirty="0"/>
              <a:t>attraction</a:t>
            </a:r>
            <a:r>
              <a:rPr lang="tr-TR" sz="3200" dirty="0"/>
              <a:t>: </a:t>
            </a:r>
            <a:r>
              <a:rPr lang="en-US" sz="3200" dirty="0"/>
              <a:t>The theory that we like those</a:t>
            </a:r>
            <a:r>
              <a:rPr lang="tr-TR" sz="3200" dirty="0"/>
              <a:t> </a:t>
            </a:r>
            <a:r>
              <a:rPr lang="en-US" sz="3200" dirty="0"/>
              <a:t>whose behavior is rewarding</a:t>
            </a:r>
            <a:r>
              <a:rPr lang="tr-TR" sz="3200" dirty="0"/>
              <a:t> </a:t>
            </a:r>
            <a:r>
              <a:rPr lang="en-US" sz="3200" dirty="0"/>
              <a:t>to us or whom we associate</a:t>
            </a:r>
            <a:r>
              <a:rPr lang="tr-TR" sz="3200" dirty="0"/>
              <a:t> </a:t>
            </a:r>
            <a:r>
              <a:rPr lang="en-US" sz="3200" dirty="0"/>
              <a:t>with rewarding events.</a:t>
            </a:r>
            <a:endParaRPr lang="tr-TR" sz="3200" dirty="0"/>
          </a:p>
          <a:p>
            <a:r>
              <a:rPr lang="en-US" sz="3200" dirty="0"/>
              <a:t>If a relationship gives</a:t>
            </a:r>
            <a:r>
              <a:rPr lang="tr-TR" sz="3200" dirty="0"/>
              <a:t> </a:t>
            </a:r>
            <a:r>
              <a:rPr lang="en-US" sz="3200" dirty="0"/>
              <a:t>us more rewards than costs, we will like it and will wish it to continue.</a:t>
            </a:r>
            <a:endParaRPr lang="tr-TR" sz="3200" dirty="0"/>
          </a:p>
          <a:p>
            <a:r>
              <a:rPr lang="en-US" sz="3200" dirty="0"/>
              <a:t>We not only like people who are rewarding to be with but also</a:t>
            </a:r>
            <a:r>
              <a:rPr lang="tr-TR" sz="3200" dirty="0"/>
              <a:t> </a:t>
            </a:r>
            <a:r>
              <a:rPr lang="en-US" sz="3200" dirty="0"/>
              <a:t>like those we associate with good feelings.</a:t>
            </a:r>
            <a:endParaRPr lang="tr-TR" sz="3200" dirty="0"/>
          </a:p>
          <a:p>
            <a:r>
              <a:rPr lang="tr-TR" sz="3200" dirty="0"/>
              <a:t>P</a:t>
            </a:r>
            <a:r>
              <a:rPr lang="en-US" sz="3200" dirty="0" err="1"/>
              <a:t>eople</a:t>
            </a:r>
            <a:r>
              <a:rPr lang="en-US" sz="3200" dirty="0"/>
              <a:t> evaluated photographs of other people while in either an elegant,</a:t>
            </a:r>
            <a:r>
              <a:rPr lang="tr-TR" sz="3200" dirty="0"/>
              <a:t> </a:t>
            </a:r>
            <a:r>
              <a:rPr lang="en-US" sz="3200" dirty="0"/>
              <a:t>sumptuously furnished room or a shabby, dirty room. Again,</a:t>
            </a:r>
            <a:r>
              <a:rPr lang="tr-TR" sz="3200" dirty="0"/>
              <a:t> </a:t>
            </a:r>
            <a:r>
              <a:rPr lang="en-US" sz="3200" dirty="0"/>
              <a:t>the good feelings evoked by the elegant surroundings transferred to the people being</a:t>
            </a:r>
            <a:r>
              <a:rPr lang="tr-TR" sz="3200" dirty="0"/>
              <a:t> </a:t>
            </a:r>
            <a:r>
              <a:rPr lang="en-US" sz="3200" dirty="0"/>
              <a:t>rated.</a:t>
            </a:r>
          </a:p>
        </p:txBody>
      </p:sp>
    </p:spTree>
    <p:extLst>
      <p:ext uri="{BB962C8B-B14F-4D97-AF65-F5344CB8AC3E}">
        <p14:creationId xmlns:p14="http://schemas.microsoft.com/office/powerpoint/2010/main" val="155422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744812-0E42-4264-A9BB-DB88809E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Outline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8FA532-6A02-416E-AEF4-25EDDCB1C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Passionate</a:t>
            </a:r>
            <a:r>
              <a:rPr lang="tr-TR" dirty="0"/>
              <a:t> </a:t>
            </a:r>
            <a:r>
              <a:rPr lang="tr-TR" dirty="0" err="1"/>
              <a:t>love</a:t>
            </a:r>
            <a:endParaRPr lang="tr-TR" dirty="0"/>
          </a:p>
          <a:p>
            <a:pPr lvl="1"/>
            <a:r>
              <a:rPr lang="tr-TR" dirty="0" err="1"/>
              <a:t>Differences</a:t>
            </a:r>
            <a:r>
              <a:rPr lang="tr-TR" dirty="0"/>
              <a:t> in </a:t>
            </a:r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gender</a:t>
            </a:r>
            <a:endParaRPr lang="tr-TR" dirty="0"/>
          </a:p>
          <a:p>
            <a:pPr lvl="1"/>
            <a:r>
              <a:rPr lang="tr-TR" dirty="0" err="1"/>
              <a:t>Companionate</a:t>
            </a:r>
            <a:r>
              <a:rPr lang="tr-TR" dirty="0"/>
              <a:t> </a:t>
            </a:r>
            <a:r>
              <a:rPr lang="tr-TR" dirty="0" err="1"/>
              <a:t>love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Attachment</a:t>
            </a:r>
            <a:endParaRPr lang="tr-TR" dirty="0"/>
          </a:p>
          <a:p>
            <a:pPr lvl="1"/>
            <a:r>
              <a:rPr lang="tr-TR" dirty="0" err="1"/>
              <a:t>Equity</a:t>
            </a:r>
            <a:endParaRPr lang="tr-TR" dirty="0"/>
          </a:p>
          <a:p>
            <a:pPr lvl="1"/>
            <a:r>
              <a:rPr lang="tr-TR" dirty="0"/>
              <a:t>Self-</a:t>
            </a:r>
            <a:r>
              <a:rPr lang="tr-TR" dirty="0" err="1"/>
              <a:t>disclosure</a:t>
            </a:r>
            <a:endParaRPr lang="tr-TR" dirty="0"/>
          </a:p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Divorce</a:t>
            </a:r>
            <a:endParaRPr lang="tr-TR" dirty="0"/>
          </a:p>
          <a:p>
            <a:pPr lvl="1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detachment</a:t>
            </a:r>
            <a:r>
              <a:rPr lang="tr-TR" dirty="0"/>
              <a:t> </a:t>
            </a:r>
            <a:r>
              <a:rPr lang="tr-TR" dirty="0" err="1"/>
              <a:t>process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687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CA0A7A-36CA-48A0-BA47-F0A632CB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6D616C-0550-48B3-B112-2FC7A3E7B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Loving is more complex than liking and thus more difficult to measure, more</a:t>
            </a:r>
            <a:r>
              <a:rPr lang="tr-TR" sz="3200" dirty="0"/>
              <a:t> </a:t>
            </a:r>
            <a:r>
              <a:rPr lang="en-US" sz="3200" dirty="0"/>
              <a:t>perplexing to study</a:t>
            </a:r>
            <a:r>
              <a:rPr lang="tr-TR" sz="3200" dirty="0"/>
              <a:t>.</a:t>
            </a:r>
          </a:p>
          <a:p>
            <a:r>
              <a:rPr lang="en-US" sz="3200" dirty="0"/>
              <a:t>Nevertheless, long-term loving is not merely</a:t>
            </a:r>
            <a:r>
              <a:rPr lang="tr-TR" sz="3200" dirty="0"/>
              <a:t> </a:t>
            </a:r>
            <a:r>
              <a:rPr lang="en-US" sz="3200" dirty="0"/>
              <a:t>an intensification of initial liking. Social psychologists have therefore shifted their</a:t>
            </a:r>
            <a:r>
              <a:rPr lang="tr-TR" sz="3200" dirty="0"/>
              <a:t> </a:t>
            </a:r>
            <a:r>
              <a:rPr lang="en-US" sz="3200" dirty="0"/>
              <a:t>attention toward the study of enduring, close relationships.</a:t>
            </a:r>
          </a:p>
        </p:txBody>
      </p:sp>
    </p:spTree>
    <p:extLst>
      <p:ext uri="{BB962C8B-B14F-4D97-AF65-F5344CB8AC3E}">
        <p14:creationId xmlns:p14="http://schemas.microsoft.com/office/powerpoint/2010/main" val="32817423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DA5AAD-722E-473D-AA33-85DC85F8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41FA5D-036B-43C7-B558-6C6891AA4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Passionate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love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sz="3200" b="1" dirty="0"/>
              <a:t>P</a:t>
            </a:r>
            <a:r>
              <a:rPr lang="en-US" sz="3200" b="1" dirty="0" err="1"/>
              <a:t>assionate</a:t>
            </a:r>
            <a:r>
              <a:rPr lang="en-US" sz="3200" b="1" dirty="0"/>
              <a:t> love</a:t>
            </a:r>
            <a:r>
              <a:rPr lang="tr-TR" sz="3200" b="1" dirty="0"/>
              <a:t>: </a:t>
            </a:r>
            <a:r>
              <a:rPr lang="en-US" sz="3200" dirty="0"/>
              <a:t>A state of intense longing</a:t>
            </a:r>
            <a:r>
              <a:rPr lang="tr-TR" sz="3200" dirty="0"/>
              <a:t> </a:t>
            </a:r>
            <a:r>
              <a:rPr lang="en-US" sz="3200" dirty="0"/>
              <a:t>for union with another.</a:t>
            </a:r>
            <a:r>
              <a:rPr lang="tr-TR" sz="3200" dirty="0"/>
              <a:t> </a:t>
            </a:r>
            <a:r>
              <a:rPr lang="en-US" sz="3200" dirty="0"/>
              <a:t>Passionate lovers are</a:t>
            </a:r>
            <a:r>
              <a:rPr lang="tr-TR" sz="3200" dirty="0"/>
              <a:t> </a:t>
            </a:r>
            <a:r>
              <a:rPr lang="en-US" sz="3200" dirty="0"/>
              <a:t>absorbed in each other,</a:t>
            </a:r>
            <a:r>
              <a:rPr lang="tr-TR" sz="3200" dirty="0"/>
              <a:t> </a:t>
            </a:r>
            <a:r>
              <a:rPr lang="en-US" sz="3200" dirty="0"/>
              <a:t>feel ecstatic at attaining</a:t>
            </a:r>
            <a:r>
              <a:rPr lang="tr-TR" sz="3200" dirty="0"/>
              <a:t> </a:t>
            </a:r>
            <a:r>
              <a:rPr lang="en-US" sz="3200" dirty="0"/>
              <a:t>their partner’s love, and are</a:t>
            </a:r>
            <a:r>
              <a:rPr lang="tr-TR" sz="3200" dirty="0"/>
              <a:t> </a:t>
            </a:r>
            <a:r>
              <a:rPr lang="en-US" sz="3200" dirty="0"/>
              <a:t>disconsolate on losing it.</a:t>
            </a:r>
            <a:endParaRPr lang="tr-TR" sz="3200" dirty="0"/>
          </a:p>
          <a:p>
            <a:r>
              <a:rPr lang="tr-TR" sz="3200" dirty="0"/>
              <a:t>B</a:t>
            </a:r>
            <a:r>
              <a:rPr lang="en-US" sz="3200" dirty="0" err="1"/>
              <a:t>ut</a:t>
            </a:r>
            <a:r>
              <a:rPr lang="en-US" sz="3200" dirty="0"/>
              <a:t> how do we measure love?</a:t>
            </a:r>
            <a:endParaRPr lang="tr-T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182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B40249-2BCB-4CDC-93C4-99FF87F6B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3C78F8-4583-422A-8940-A3186FD81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1493D83-D585-4360-A012-166D08997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707" y="136635"/>
            <a:ext cx="9547384" cy="635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9670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BDB485-8993-4560-8468-FF3C4C6C2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594546-059C-4B9B-BF8C-9B6DCE965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28452" cy="4862851"/>
          </a:xfrm>
        </p:spPr>
        <p:txBody>
          <a:bodyPr>
            <a:normAutofit/>
          </a:bodyPr>
          <a:lstStyle/>
          <a:p>
            <a:r>
              <a:rPr lang="en-US" sz="3200" dirty="0"/>
              <a:t>Some elements of love are common to all loving relationships: </a:t>
            </a:r>
            <a:endParaRPr lang="tr-TR" sz="3200" dirty="0"/>
          </a:p>
          <a:p>
            <a:pPr lvl="1"/>
            <a:r>
              <a:rPr lang="en-US" sz="2800" dirty="0"/>
              <a:t>mutual understanding,</a:t>
            </a:r>
          </a:p>
          <a:p>
            <a:pPr lvl="1"/>
            <a:r>
              <a:rPr lang="en-US" sz="2800" dirty="0"/>
              <a:t>giving and receiving support, </a:t>
            </a:r>
            <a:endParaRPr lang="tr-TR" sz="2800" dirty="0"/>
          </a:p>
          <a:p>
            <a:pPr lvl="1"/>
            <a:r>
              <a:rPr lang="en-US" sz="2800" dirty="0"/>
              <a:t>enjoying the loved one’s company. </a:t>
            </a:r>
            <a:endParaRPr lang="tr-TR" sz="2800" dirty="0"/>
          </a:p>
          <a:p>
            <a:r>
              <a:rPr lang="en-US" sz="3200" dirty="0"/>
              <a:t>Some</a:t>
            </a:r>
            <a:r>
              <a:rPr lang="tr-TR" sz="3200" dirty="0"/>
              <a:t> </a:t>
            </a:r>
            <a:r>
              <a:rPr lang="en-US" sz="3200" dirty="0"/>
              <a:t>elements are distinctive. If we experience passionate love, we express it physically,</a:t>
            </a:r>
            <a:r>
              <a:rPr lang="tr-TR" sz="3200" dirty="0"/>
              <a:t> </a:t>
            </a:r>
            <a:r>
              <a:rPr lang="en-US" sz="3200" dirty="0"/>
              <a:t>we expect the relationship to be exclusive, and we are intensely fascinated with our</a:t>
            </a:r>
            <a:r>
              <a:rPr lang="tr-TR" sz="3200" dirty="0"/>
              <a:t> </a:t>
            </a:r>
            <a:r>
              <a:rPr lang="en-US" sz="3200" dirty="0"/>
              <a:t>partner.</a:t>
            </a:r>
            <a:endParaRPr lang="tr-TR" sz="3200" dirty="0"/>
          </a:p>
          <a:p>
            <a:r>
              <a:rPr lang="en-US" sz="3200" dirty="0"/>
              <a:t>If reciprocated, one</a:t>
            </a:r>
            <a:r>
              <a:rPr lang="tr-TR" sz="3200" dirty="0"/>
              <a:t> </a:t>
            </a:r>
            <a:r>
              <a:rPr lang="en-US" sz="3200" dirty="0"/>
              <a:t>feels fulfilled and joyous; if not, one feels empty or despairing.</a:t>
            </a:r>
          </a:p>
        </p:txBody>
      </p:sp>
    </p:spTree>
    <p:extLst>
      <p:ext uri="{BB962C8B-B14F-4D97-AF65-F5344CB8AC3E}">
        <p14:creationId xmlns:p14="http://schemas.microsoft.com/office/powerpoint/2010/main" val="1307550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A54931-52CE-43E0-975C-937206084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EFD14F-5648-46B4-B3F1-ED9ED1174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56533" cy="4801206"/>
          </a:xfrm>
        </p:spPr>
        <p:txBody>
          <a:bodyPr/>
          <a:lstStyle/>
          <a:p>
            <a:r>
              <a:rPr lang="en-US" sz="3200" dirty="0"/>
              <a:t>To explain passionate love, that a given state of arousal can be steered into any of several emotions,</a:t>
            </a:r>
            <a:r>
              <a:rPr lang="tr-TR" sz="3200" dirty="0"/>
              <a:t> </a:t>
            </a:r>
            <a:r>
              <a:rPr lang="en-US" sz="3200" dirty="0"/>
              <a:t>depending on how we attribute the arousal. An emotion involves both body and</a:t>
            </a:r>
            <a:r>
              <a:rPr lang="tr-TR" sz="3200" dirty="0"/>
              <a:t> </a:t>
            </a:r>
            <a:r>
              <a:rPr lang="en-US" sz="3200" dirty="0"/>
              <a:t>mind—both arousal and the way we interpret and label that arousal.</a:t>
            </a:r>
            <a:endParaRPr lang="tr-TR" sz="3200" dirty="0"/>
          </a:p>
          <a:p>
            <a:r>
              <a:rPr lang="tr-TR" sz="3200" b="1" dirty="0"/>
              <a:t>P</a:t>
            </a:r>
            <a:r>
              <a:rPr lang="en-US" sz="3200" b="1" dirty="0" err="1"/>
              <a:t>assionate</a:t>
            </a:r>
            <a:r>
              <a:rPr lang="en-US" sz="3200" b="1" dirty="0"/>
              <a:t> love is the psychological experience of being biologically aroused by</a:t>
            </a:r>
            <a:r>
              <a:rPr lang="tr-TR" sz="3200" b="1" dirty="0"/>
              <a:t> </a:t>
            </a:r>
            <a:r>
              <a:rPr lang="en-US" sz="3200" b="1" dirty="0"/>
              <a:t>someone we find attractive.</a:t>
            </a:r>
            <a:endParaRPr lang="tr-TR" sz="3200" b="1" dirty="0"/>
          </a:p>
          <a:p>
            <a:r>
              <a:rPr lang="en-US" sz="3200" dirty="0"/>
              <a:t>Scary movies, roller-coaster rides, and</a:t>
            </a:r>
            <a:r>
              <a:rPr lang="tr-TR" sz="3200" dirty="0"/>
              <a:t> </a:t>
            </a:r>
            <a:r>
              <a:rPr lang="en-US" sz="3200" dirty="0"/>
              <a:t>physical exercise have the same effect,</a:t>
            </a:r>
            <a:r>
              <a:rPr lang="tr-TR" sz="3200" dirty="0"/>
              <a:t> </a:t>
            </a:r>
            <a:r>
              <a:rPr lang="en-US" sz="3200" dirty="0"/>
              <a:t>especially to those we find attractive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688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9F5EC4-0945-4804-9BFD-B7942B8A5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63C338-1B40-427B-B0ED-8683FDB2F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As this suggests, passionate love is</a:t>
            </a:r>
            <a:r>
              <a:rPr lang="tr-TR" sz="3200" dirty="0"/>
              <a:t> </a:t>
            </a:r>
            <a:r>
              <a:rPr lang="en-US" sz="3200" dirty="0"/>
              <a:t>a biological as well as a psychological</a:t>
            </a:r>
            <a:r>
              <a:rPr lang="tr-TR" sz="3200" dirty="0"/>
              <a:t> </a:t>
            </a:r>
            <a:r>
              <a:rPr lang="en-US" sz="3200" dirty="0"/>
              <a:t>phenomenon. </a:t>
            </a:r>
            <a:endParaRPr lang="tr-TR" sz="3200" dirty="0"/>
          </a:p>
          <a:p>
            <a:r>
              <a:rPr lang="tr-TR" sz="3200" dirty="0" err="1"/>
              <a:t>It</a:t>
            </a:r>
            <a:r>
              <a:rPr lang="tr-TR" sz="3200" dirty="0"/>
              <a:t> </a:t>
            </a:r>
            <a:r>
              <a:rPr lang="tr-TR" sz="3200" dirty="0" err="1"/>
              <a:t>was</a:t>
            </a:r>
            <a:r>
              <a:rPr lang="tr-TR" sz="3200" dirty="0"/>
              <a:t> </a:t>
            </a:r>
            <a:r>
              <a:rPr lang="en-US" sz="3200" dirty="0"/>
              <a:t>indicate</a:t>
            </a:r>
            <a:r>
              <a:rPr lang="tr-TR" sz="3200" dirty="0"/>
              <a:t>d </a:t>
            </a:r>
            <a:r>
              <a:rPr lang="en-US" sz="3200" dirty="0"/>
              <a:t>that passionate love engages</a:t>
            </a:r>
            <a:r>
              <a:rPr lang="tr-TR" sz="3200" dirty="0"/>
              <a:t> </a:t>
            </a:r>
            <a:r>
              <a:rPr lang="en-US" sz="3200" b="1" dirty="0"/>
              <a:t>dopamine-rich brain areas associated</a:t>
            </a:r>
            <a:r>
              <a:rPr lang="tr-TR" sz="3200" b="1" dirty="0"/>
              <a:t> </a:t>
            </a:r>
            <a:r>
              <a:rPr lang="en-US" sz="3200" b="1" dirty="0"/>
              <a:t>with reward</a:t>
            </a:r>
            <a:r>
              <a:rPr lang="tr-TR" sz="3200" b="1" dirty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24415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F47B77-FA96-4AAB-869B-072475B5E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994703-B89F-4A92-9AB8-66B46D29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59274" cy="4821755"/>
          </a:xfrm>
        </p:spPr>
        <p:txBody>
          <a:bodyPr/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Differences</a:t>
            </a:r>
            <a:r>
              <a:rPr lang="tr-TR" sz="3200" b="1" dirty="0">
                <a:solidFill>
                  <a:srgbClr val="FF0000"/>
                </a:solidFill>
              </a:rPr>
              <a:t> in </a:t>
            </a:r>
            <a:r>
              <a:rPr lang="tr-TR" sz="3200" b="1" dirty="0" err="1">
                <a:solidFill>
                  <a:srgbClr val="FF0000"/>
                </a:solidFill>
              </a:rPr>
              <a:t>culture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and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gender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Even in the individualistic United States as recently as</a:t>
            </a:r>
            <a:r>
              <a:rPr lang="tr-TR" sz="3200" dirty="0"/>
              <a:t> </a:t>
            </a:r>
            <a:r>
              <a:rPr lang="en-US" sz="3200" dirty="0"/>
              <a:t>the 1960s, only 24 percent of college women and 65 percent of college men considered</a:t>
            </a:r>
            <a:r>
              <a:rPr lang="tr-TR" sz="3200" dirty="0"/>
              <a:t> </a:t>
            </a:r>
            <a:r>
              <a:rPr lang="en-US" sz="3200" dirty="0"/>
              <a:t>(as do nearly all collegians today) love to be the basis of marriage</a:t>
            </a:r>
            <a:r>
              <a:rPr lang="tr-TR" sz="3200" dirty="0"/>
              <a:t>.</a:t>
            </a:r>
          </a:p>
          <a:p>
            <a:r>
              <a:rPr lang="en-US" sz="3200" dirty="0"/>
              <a:t>Men also seem to fall out of love more slowly and</a:t>
            </a:r>
            <a:r>
              <a:rPr lang="tr-TR" sz="3200" dirty="0"/>
              <a:t> </a:t>
            </a:r>
            <a:r>
              <a:rPr lang="en-US" sz="3200" dirty="0"/>
              <a:t>are less likely than women to break up a premarital romance. Once</a:t>
            </a:r>
            <a:r>
              <a:rPr lang="tr-TR" sz="3200" dirty="0"/>
              <a:t> </a:t>
            </a:r>
            <a:r>
              <a:rPr lang="en-US" sz="3200" dirty="0"/>
              <a:t>in love, however, women are typically as emotionally involved as</a:t>
            </a:r>
            <a:r>
              <a:rPr lang="tr-TR" sz="3200" dirty="0"/>
              <a:t> </a:t>
            </a:r>
            <a:r>
              <a:rPr lang="en-US" sz="3200" dirty="0"/>
              <a:t>their partners, or more so.</a:t>
            </a:r>
            <a:endParaRPr lang="tr-T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332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07076E-FF9E-4CEC-92BA-A3002168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134882-0E49-437C-AABE-B87E278C9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Women are also somewhat more likely than men to focus</a:t>
            </a:r>
            <a:r>
              <a:rPr lang="tr-TR" sz="3200" dirty="0"/>
              <a:t> </a:t>
            </a:r>
            <a:r>
              <a:rPr lang="en-US" sz="3200" dirty="0"/>
              <a:t>on the intimacy of the friendship and on their concern for their partner.</a:t>
            </a:r>
          </a:p>
          <a:p>
            <a:r>
              <a:rPr lang="en-US" sz="3200" dirty="0"/>
              <a:t>Men are more likely than women to think about the playful and</a:t>
            </a:r>
            <a:r>
              <a:rPr lang="tr-TR" sz="3200" dirty="0"/>
              <a:t> </a:t>
            </a:r>
            <a:r>
              <a:rPr lang="en-US" sz="3200" dirty="0"/>
              <a:t>physical aspects of the relationship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1805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FC580E-5F60-4B23-A60D-03B3EE93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234FB5-B128-453D-9350-3519C0597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966807" cy="4821755"/>
          </a:xfrm>
        </p:spPr>
        <p:txBody>
          <a:bodyPr/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Companionate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love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sz="3200" b="1" dirty="0"/>
              <a:t>C</a:t>
            </a:r>
            <a:r>
              <a:rPr lang="en-US" sz="3200" b="1" dirty="0" err="1"/>
              <a:t>ompanionate</a:t>
            </a:r>
            <a:r>
              <a:rPr lang="en-US" sz="3200" b="1" dirty="0"/>
              <a:t> love</a:t>
            </a:r>
            <a:r>
              <a:rPr lang="tr-TR" sz="3200" b="1" dirty="0"/>
              <a:t>: </a:t>
            </a:r>
            <a:r>
              <a:rPr lang="en-US" sz="3200" dirty="0"/>
              <a:t>The affection we feel for</a:t>
            </a:r>
            <a:r>
              <a:rPr lang="tr-TR" sz="3200" dirty="0"/>
              <a:t> </a:t>
            </a:r>
            <a:r>
              <a:rPr lang="en-US" sz="3200" dirty="0"/>
              <a:t>those with whom our lives are</a:t>
            </a:r>
            <a:r>
              <a:rPr lang="tr-TR" sz="3200" dirty="0"/>
              <a:t> </a:t>
            </a:r>
            <a:r>
              <a:rPr lang="en-US" sz="3200" dirty="0"/>
              <a:t>deeply intertwined.</a:t>
            </a:r>
            <a:endParaRPr lang="tr-TR" sz="3200" dirty="0"/>
          </a:p>
          <a:p>
            <a:r>
              <a:rPr lang="en-US" sz="3200" dirty="0"/>
              <a:t>After two years of marriage, spouses</a:t>
            </a:r>
            <a:r>
              <a:rPr lang="tr-TR" sz="3200" dirty="0"/>
              <a:t> </a:t>
            </a:r>
            <a:r>
              <a:rPr lang="en-US" sz="3200" dirty="0"/>
              <a:t>express affection about half as often as</a:t>
            </a:r>
            <a:r>
              <a:rPr lang="tr-TR" sz="3200" dirty="0"/>
              <a:t> </a:t>
            </a:r>
            <a:r>
              <a:rPr lang="en-US" sz="3200" dirty="0"/>
              <a:t>when they were newlyweds</a:t>
            </a:r>
            <a:r>
              <a:rPr lang="tr-TR" sz="3200" dirty="0"/>
              <a:t>.</a:t>
            </a:r>
          </a:p>
          <a:p>
            <a:r>
              <a:rPr lang="en-US" sz="3200" dirty="0"/>
              <a:t>Unlike the wild emotions of passionate love,</a:t>
            </a:r>
            <a:r>
              <a:rPr lang="tr-TR" sz="3200" dirty="0"/>
              <a:t> </a:t>
            </a:r>
            <a:r>
              <a:rPr lang="en-US" sz="3200" dirty="0"/>
              <a:t>companionate love is lower key; it’s a deep,</a:t>
            </a:r>
            <a:r>
              <a:rPr lang="tr-TR" sz="3200" dirty="0"/>
              <a:t> </a:t>
            </a:r>
            <a:r>
              <a:rPr lang="en-US" sz="3200" dirty="0"/>
              <a:t>affectionate attachment. It activates different</a:t>
            </a:r>
            <a:r>
              <a:rPr lang="tr-TR" sz="3200" dirty="0"/>
              <a:t> </a:t>
            </a:r>
            <a:r>
              <a:rPr lang="en-US" sz="3200" dirty="0"/>
              <a:t>parts of the brain</a:t>
            </a:r>
            <a:r>
              <a:rPr lang="tr-TR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541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984B3-078A-4B62-AB94-CADE5BAE2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F77171-4709-43CE-AA44-340EF2D7F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decline in intense mutual fascination may be natural and adaptive for species</a:t>
            </a:r>
            <a:r>
              <a:rPr lang="tr-TR" sz="3200" dirty="0"/>
              <a:t> </a:t>
            </a:r>
            <a:r>
              <a:rPr lang="en-US" sz="3200" dirty="0"/>
              <a:t>survival. The result of passionate love frequently is children, whose survival</a:t>
            </a:r>
            <a:r>
              <a:rPr lang="tr-TR" sz="3200" dirty="0"/>
              <a:t> </a:t>
            </a:r>
            <a:r>
              <a:rPr lang="en-US" sz="3200" dirty="0"/>
              <a:t>is aided by the parents’ waning obsession with each other</a:t>
            </a:r>
            <a:r>
              <a:rPr lang="tr-TR" sz="3200" dirty="0"/>
              <a:t>.</a:t>
            </a:r>
          </a:p>
          <a:p>
            <a:r>
              <a:rPr lang="tr-TR" sz="3200" dirty="0" err="1"/>
              <a:t>So</a:t>
            </a:r>
            <a:r>
              <a:rPr lang="tr-TR" sz="3200" dirty="0"/>
              <a:t>, i</a:t>
            </a:r>
            <a:r>
              <a:rPr lang="en-US" sz="3200" dirty="0"/>
              <a:t>n the best of relationships, the initial passionate</a:t>
            </a:r>
            <a:r>
              <a:rPr lang="tr-TR" sz="3200" dirty="0"/>
              <a:t> </a:t>
            </a:r>
            <a:r>
              <a:rPr lang="en-US" sz="3200" dirty="0"/>
              <a:t>high settles to a steadier, more affectionate relationship</a:t>
            </a:r>
            <a:r>
              <a:rPr lang="tr-TR" sz="3200" dirty="0"/>
              <a:t> </a:t>
            </a:r>
            <a:r>
              <a:rPr lang="en-US" sz="3200" dirty="0"/>
              <a:t>called companionate love.</a:t>
            </a:r>
          </a:p>
        </p:txBody>
      </p:sp>
    </p:spTree>
    <p:extLst>
      <p:ext uri="{BB962C8B-B14F-4D97-AF65-F5344CB8AC3E}">
        <p14:creationId xmlns:p14="http://schemas.microsoft.com/office/powerpoint/2010/main" val="379600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AB013B-98D0-470F-BDDF-E13EA227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Attraction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Intimacy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00AA10-0491-4F9C-853C-3E2E71DA8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18178" cy="4934771"/>
          </a:xfrm>
        </p:spPr>
        <p:txBody>
          <a:bodyPr>
            <a:normAutofit/>
          </a:bodyPr>
          <a:lstStyle/>
          <a:p>
            <a:r>
              <a:rPr lang="tr-TR" b="1" dirty="0"/>
              <a:t>N</a:t>
            </a:r>
            <a:r>
              <a:rPr lang="en-US" b="1" dirty="0" err="1"/>
              <a:t>eed</a:t>
            </a:r>
            <a:r>
              <a:rPr lang="en-US" b="1" dirty="0"/>
              <a:t> to belong</a:t>
            </a:r>
            <a:r>
              <a:rPr lang="tr-TR" b="1" dirty="0"/>
              <a:t>: </a:t>
            </a:r>
            <a:r>
              <a:rPr lang="en-US" dirty="0"/>
              <a:t>A motivation to bond with</a:t>
            </a:r>
            <a:r>
              <a:rPr lang="tr-TR" dirty="0"/>
              <a:t> </a:t>
            </a:r>
            <a:r>
              <a:rPr lang="en-US" dirty="0"/>
              <a:t>others in relationships that</a:t>
            </a:r>
            <a:r>
              <a:rPr lang="tr-TR" dirty="0"/>
              <a:t> </a:t>
            </a:r>
            <a:r>
              <a:rPr lang="en-US" dirty="0"/>
              <a:t>provide ongoing, positive</a:t>
            </a:r>
            <a:r>
              <a:rPr lang="tr-TR" dirty="0"/>
              <a:t> </a:t>
            </a:r>
            <a:r>
              <a:rPr lang="en-US" dirty="0"/>
              <a:t>interactions.</a:t>
            </a:r>
            <a:endParaRPr lang="tr-TR" dirty="0"/>
          </a:p>
          <a:p>
            <a:r>
              <a:rPr lang="en-US" dirty="0"/>
              <a:t>Humans in all cultures, whether in</a:t>
            </a:r>
            <a:r>
              <a:rPr lang="tr-TR" dirty="0"/>
              <a:t> </a:t>
            </a:r>
            <a:r>
              <a:rPr lang="en-US" dirty="0"/>
              <a:t>schools, workplaces, or homes, use ostracism</a:t>
            </a:r>
            <a:r>
              <a:rPr lang="tr-TR" dirty="0"/>
              <a:t> </a:t>
            </a:r>
            <a:r>
              <a:rPr lang="en-US" dirty="0"/>
              <a:t>to regulate social behavior</a:t>
            </a:r>
            <a:r>
              <a:rPr lang="tr-TR" dirty="0"/>
              <a:t>.</a:t>
            </a:r>
          </a:p>
          <a:p>
            <a:r>
              <a:rPr lang="en-US" dirty="0"/>
              <a:t>People (women</a:t>
            </a:r>
            <a:r>
              <a:rPr lang="tr-TR" dirty="0"/>
              <a:t> </a:t>
            </a:r>
            <a:r>
              <a:rPr lang="en-US" dirty="0"/>
              <a:t>especially) respond to ostracism with depressed</a:t>
            </a:r>
            <a:r>
              <a:rPr lang="tr-TR" dirty="0"/>
              <a:t> </a:t>
            </a:r>
            <a:r>
              <a:rPr lang="en-US" dirty="0"/>
              <a:t>mood, anxiety, hurt feelings,</a:t>
            </a:r>
            <a:r>
              <a:rPr lang="tr-TR" dirty="0"/>
              <a:t> </a:t>
            </a:r>
            <a:r>
              <a:rPr lang="en-US" dirty="0"/>
              <a:t>efforts to restore relationships, and eventual</a:t>
            </a:r>
            <a:r>
              <a:rPr lang="tr-TR" dirty="0"/>
              <a:t> </a:t>
            </a:r>
            <a:r>
              <a:rPr lang="en-US" dirty="0"/>
              <a:t>withdrawal. </a:t>
            </a:r>
            <a:endParaRPr lang="tr-TR" dirty="0"/>
          </a:p>
          <a:p>
            <a:r>
              <a:rPr lang="en-US" dirty="0"/>
              <a:t>The </a:t>
            </a:r>
            <a:r>
              <a:rPr lang="en-US" b="1" dirty="0"/>
              <a:t>silent treatment </a:t>
            </a:r>
            <a:r>
              <a:rPr lang="en-US" dirty="0"/>
              <a:t>is</a:t>
            </a:r>
            <a:r>
              <a:rPr lang="tr-TR" dirty="0"/>
              <a:t> </a:t>
            </a:r>
            <a:r>
              <a:rPr lang="en-US" dirty="0"/>
              <a:t>“emotional abuse”</a:t>
            </a:r>
            <a:endParaRPr lang="tr-TR" dirty="0"/>
          </a:p>
          <a:p>
            <a:r>
              <a:rPr lang="en-US" dirty="0"/>
              <a:t>In experiments, people who</a:t>
            </a:r>
            <a:r>
              <a:rPr lang="tr-TR" dirty="0"/>
              <a:t> </a:t>
            </a:r>
            <a:r>
              <a:rPr lang="en-US" dirty="0"/>
              <a:t>are left out of a simple game of ball tossing</a:t>
            </a:r>
            <a:r>
              <a:rPr lang="tr-TR" dirty="0"/>
              <a:t> </a:t>
            </a:r>
            <a:r>
              <a:rPr lang="en-US" dirty="0"/>
              <a:t>feel deflated and stressed.</a:t>
            </a:r>
          </a:p>
        </p:txBody>
      </p:sp>
    </p:spTree>
    <p:extLst>
      <p:ext uri="{BB962C8B-B14F-4D97-AF65-F5344CB8AC3E}">
        <p14:creationId xmlns:p14="http://schemas.microsoft.com/office/powerpoint/2010/main" val="36637440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3924EA-BA08-4C48-B0C7-DC2F3125C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D2A708-FE16-446D-B661-04C1DF67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203112" cy="51094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Attachment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Soon after birth we</a:t>
            </a:r>
            <a:r>
              <a:rPr lang="tr-TR" sz="3200" dirty="0"/>
              <a:t> </a:t>
            </a:r>
            <a:r>
              <a:rPr lang="en-US" sz="3200" dirty="0"/>
              <a:t>exhibit various social responses—love, fear, anger. But the first and greatest of</a:t>
            </a:r>
            <a:r>
              <a:rPr lang="tr-TR" sz="3200" dirty="0"/>
              <a:t> </a:t>
            </a:r>
            <a:r>
              <a:rPr lang="en-US" sz="3200" dirty="0"/>
              <a:t>these is love. As babies, we almost immediately prefer familiar faces and voices</a:t>
            </a:r>
            <a:r>
              <a:rPr lang="tr-TR" sz="3200" dirty="0"/>
              <a:t>.</a:t>
            </a:r>
          </a:p>
          <a:p>
            <a:r>
              <a:rPr lang="en-US" sz="3200" dirty="0"/>
              <a:t>Deprived of familiar attachments, sometimes under conditions of extreme neglect,</a:t>
            </a:r>
            <a:r>
              <a:rPr lang="tr-TR" sz="3200" dirty="0"/>
              <a:t> </a:t>
            </a:r>
            <a:r>
              <a:rPr lang="en-US" sz="3200" dirty="0"/>
              <a:t>children may become withdrawn, frightened, silent.</a:t>
            </a:r>
            <a:endParaRPr lang="tr-TR" sz="3200" dirty="0"/>
          </a:p>
          <a:p>
            <a:r>
              <a:rPr lang="en-US" sz="3200" dirty="0"/>
              <a:t>Passionate love is not just for lovers. The intense love of parent and infant for each</a:t>
            </a:r>
            <a:r>
              <a:rPr lang="tr-TR" sz="3200" dirty="0"/>
              <a:t> </a:t>
            </a:r>
            <a:r>
              <a:rPr lang="en-US" sz="3200" dirty="0"/>
              <a:t>other qualifies as a form of passionate love, even to the point of engaging brain areas</a:t>
            </a:r>
            <a:r>
              <a:rPr lang="tr-TR" sz="3200" dirty="0"/>
              <a:t> </a:t>
            </a:r>
            <a:r>
              <a:rPr lang="en-US" sz="3200" dirty="0"/>
              <a:t>akin to those enabling passionate romantic love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70583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D8EA04-0B3A-47C4-BA5E-C750AAF8B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27CF42-773E-424A-80FF-8B7C1D272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87355" cy="4667250"/>
          </a:xfrm>
        </p:spPr>
        <p:txBody>
          <a:bodyPr>
            <a:normAutofit/>
          </a:bodyPr>
          <a:lstStyle/>
          <a:p>
            <a:r>
              <a:rPr lang="en-US" sz="3200" dirty="0"/>
              <a:t>Researchers have compared the nature of attachment and love in various close</a:t>
            </a:r>
            <a:r>
              <a:rPr lang="tr-TR" sz="3200" dirty="0"/>
              <a:t> </a:t>
            </a:r>
            <a:r>
              <a:rPr lang="en-US" sz="3200" dirty="0"/>
              <a:t>relationships—between parents and children, between friends, and between spouses</a:t>
            </a:r>
            <a:r>
              <a:rPr lang="tr-TR" sz="3200" dirty="0"/>
              <a:t> </a:t>
            </a:r>
            <a:r>
              <a:rPr lang="en-US" sz="3200" dirty="0"/>
              <a:t>or lovers</a:t>
            </a:r>
            <a:r>
              <a:rPr lang="tr-TR" sz="3200" dirty="0"/>
              <a:t>.</a:t>
            </a:r>
          </a:p>
          <a:p>
            <a:r>
              <a:rPr lang="en-US" sz="3200" dirty="0"/>
              <a:t>Some elements</a:t>
            </a:r>
            <a:r>
              <a:rPr lang="tr-TR" sz="3200" dirty="0"/>
              <a:t> </a:t>
            </a:r>
            <a:r>
              <a:rPr lang="en-US" sz="3200" dirty="0"/>
              <a:t>are common to all loving attachments: mutual understanding, giving and receiving</a:t>
            </a:r>
            <a:r>
              <a:rPr lang="tr-TR" sz="3200" dirty="0"/>
              <a:t> </a:t>
            </a:r>
            <a:r>
              <a:rPr lang="en-US" sz="3200" dirty="0"/>
              <a:t>support, valuing and enjoying being with the loved one. </a:t>
            </a:r>
            <a:endParaRPr lang="tr-TR" sz="3200" dirty="0"/>
          </a:p>
          <a:p>
            <a:r>
              <a:rPr lang="en-US" sz="3200" dirty="0"/>
              <a:t>Passionate love is, however,</a:t>
            </a:r>
            <a:r>
              <a:rPr lang="tr-TR" sz="3200" dirty="0"/>
              <a:t> </a:t>
            </a:r>
            <a:r>
              <a:rPr lang="en-US" sz="3200" dirty="0"/>
              <a:t>spiced with some added features: physical affection, an expectation of exclusiveness,</a:t>
            </a:r>
            <a:r>
              <a:rPr lang="tr-TR" sz="3200" dirty="0"/>
              <a:t> </a:t>
            </a:r>
            <a:r>
              <a:rPr lang="en-US" sz="3200" dirty="0"/>
              <a:t>and an intense fascination with the loved one.</a:t>
            </a:r>
          </a:p>
        </p:txBody>
      </p:sp>
    </p:spTree>
    <p:extLst>
      <p:ext uri="{BB962C8B-B14F-4D97-AF65-F5344CB8AC3E}">
        <p14:creationId xmlns:p14="http://schemas.microsoft.com/office/powerpoint/2010/main" val="9624014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FD21D8-8BD6-4223-A699-BF91E32C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EA54E9-3906-44EA-95BB-A12BD791F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B1195BB-9250-4BE4-9E51-E4574170B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29" y="1315092"/>
            <a:ext cx="11751784" cy="427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0254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8C4041-037F-4860-A97C-49D4D9F47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D12705-6905-42ED-81E3-92149AD00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64065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Equity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b="1" dirty="0"/>
              <a:t>Equity</a:t>
            </a:r>
            <a:r>
              <a:rPr lang="tr-TR" sz="3200" b="1" dirty="0"/>
              <a:t>: </a:t>
            </a:r>
            <a:r>
              <a:rPr lang="en-US" sz="3200" dirty="0"/>
              <a:t>A condition in which the</a:t>
            </a:r>
            <a:r>
              <a:rPr lang="tr-TR" sz="3200" dirty="0"/>
              <a:t> </a:t>
            </a:r>
            <a:r>
              <a:rPr lang="en-US" sz="3200" dirty="0"/>
              <a:t>outcomes people receive</a:t>
            </a:r>
            <a:r>
              <a:rPr lang="tr-TR" sz="3200" dirty="0"/>
              <a:t> </a:t>
            </a:r>
            <a:r>
              <a:rPr lang="en-US" sz="3200" dirty="0"/>
              <a:t>from a relationship are</a:t>
            </a:r>
            <a:r>
              <a:rPr lang="tr-TR" sz="3200" dirty="0"/>
              <a:t> </a:t>
            </a:r>
            <a:r>
              <a:rPr lang="en-US" sz="3200" dirty="0"/>
              <a:t>proportional to what they</a:t>
            </a:r>
            <a:r>
              <a:rPr lang="tr-TR" sz="3200" dirty="0"/>
              <a:t> </a:t>
            </a:r>
            <a:r>
              <a:rPr lang="en-US" sz="3200" dirty="0"/>
              <a:t>contribute to it. </a:t>
            </a:r>
            <a:endParaRPr lang="tr-TR" sz="3200" dirty="0"/>
          </a:p>
          <a:p>
            <a:r>
              <a:rPr lang="en-US" sz="3200" dirty="0"/>
              <a:t>If two people receive equal outcomes, they should</a:t>
            </a:r>
            <a:r>
              <a:rPr lang="tr-TR" sz="3200" dirty="0"/>
              <a:t> </a:t>
            </a:r>
            <a:r>
              <a:rPr lang="en-US" sz="3200" dirty="0"/>
              <a:t>contribute equally; otherwise one or the other will feel it is unfair.</a:t>
            </a:r>
            <a:endParaRPr lang="tr-TR" sz="3200" dirty="0"/>
          </a:p>
          <a:p>
            <a:r>
              <a:rPr lang="tr-TR" sz="3200" dirty="0"/>
              <a:t>«</a:t>
            </a:r>
            <a:r>
              <a:rPr lang="en-US" sz="3200" dirty="0"/>
              <a:t>You</a:t>
            </a:r>
            <a:r>
              <a:rPr lang="tr-TR" sz="3200" dirty="0"/>
              <a:t> </a:t>
            </a:r>
            <a:r>
              <a:rPr lang="en-US" sz="3200" dirty="0"/>
              <a:t>lend me your class notes; later, I’ll lend you mine. I invite you to my party; you</a:t>
            </a:r>
            <a:r>
              <a:rPr lang="tr-TR" sz="3200" dirty="0"/>
              <a:t> </a:t>
            </a:r>
            <a:r>
              <a:rPr lang="en-US" sz="3200" dirty="0"/>
              <a:t>invite me to yours.</a:t>
            </a:r>
            <a:r>
              <a:rPr lang="tr-TR" sz="3200" dirty="0"/>
              <a:t>»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51443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0B53B3-3538-49D6-A25D-A09FD92FD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5EC041-3597-41E2-AFC6-1AB5FDE03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28452" cy="4667250"/>
          </a:xfrm>
        </p:spPr>
        <p:txBody>
          <a:bodyPr>
            <a:normAutofit/>
          </a:bodyPr>
          <a:lstStyle/>
          <a:p>
            <a:r>
              <a:rPr lang="en-US" sz="3200" dirty="0"/>
              <a:t>Similarly, happily married people tend</a:t>
            </a:r>
            <a:r>
              <a:rPr lang="tr-TR" sz="3200" dirty="0"/>
              <a:t> </a:t>
            </a:r>
            <a:r>
              <a:rPr lang="en-US" sz="3200" dirty="0"/>
              <a:t>not to keep score of how much they are giving and getting</a:t>
            </a:r>
            <a:r>
              <a:rPr lang="tr-TR" sz="3200" dirty="0"/>
              <a:t>.</a:t>
            </a:r>
          </a:p>
          <a:p>
            <a:r>
              <a:rPr lang="tr-TR" sz="3200" dirty="0"/>
              <a:t>BUT…</a:t>
            </a:r>
          </a:p>
          <a:p>
            <a:r>
              <a:rPr lang="en-US" sz="3200" dirty="0"/>
              <a:t>Previously we noted an equity principle at work in the matching phenomenon:</a:t>
            </a:r>
            <a:r>
              <a:rPr lang="tr-TR" sz="3200" dirty="0"/>
              <a:t> </a:t>
            </a:r>
            <a:r>
              <a:rPr lang="en-US" sz="3200" dirty="0"/>
              <a:t>People usually bring equal assets to romantic relationships. Often, they are matched</a:t>
            </a:r>
            <a:r>
              <a:rPr lang="tr-TR" sz="3200" dirty="0"/>
              <a:t> </a:t>
            </a:r>
            <a:r>
              <a:rPr lang="en-US" sz="3200" dirty="0"/>
              <a:t>for attractiveness, status, and so forth. If they are mismatched in one area, such as</a:t>
            </a:r>
            <a:r>
              <a:rPr lang="tr-TR" sz="3200" dirty="0"/>
              <a:t> </a:t>
            </a:r>
            <a:r>
              <a:rPr lang="en-US" sz="3200" dirty="0"/>
              <a:t>attractiveness, they tend to be mismatched in some other area, such as status. But</a:t>
            </a:r>
            <a:r>
              <a:rPr lang="tr-TR" sz="3200" dirty="0"/>
              <a:t> </a:t>
            </a:r>
            <a:r>
              <a:rPr lang="en-US" sz="3200" dirty="0"/>
              <a:t>in total assets, they are an equitable match.</a:t>
            </a:r>
          </a:p>
        </p:txBody>
      </p:sp>
    </p:spTree>
    <p:extLst>
      <p:ext uri="{BB962C8B-B14F-4D97-AF65-F5344CB8AC3E}">
        <p14:creationId xmlns:p14="http://schemas.microsoft.com/office/powerpoint/2010/main" val="40283025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921E5B-4580-470F-A191-E463F199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54EEC-B835-4A26-A098-1927A92EF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Those who perceive their relationship as inequitable</a:t>
            </a:r>
            <a:r>
              <a:rPr lang="tr-TR" sz="3200" dirty="0"/>
              <a:t> </a:t>
            </a:r>
            <a:r>
              <a:rPr lang="en-US" sz="3200" dirty="0"/>
              <a:t>feel discomfort: The one who has the better deal may feel guilty and the one</a:t>
            </a:r>
            <a:r>
              <a:rPr lang="tr-TR" sz="3200" dirty="0"/>
              <a:t> </a:t>
            </a:r>
            <a:r>
              <a:rPr lang="en-US" sz="3200" dirty="0"/>
              <a:t>who senses a raw deal may feel strong irritation</a:t>
            </a:r>
            <a:r>
              <a:rPr lang="tr-TR" sz="3200" dirty="0"/>
              <a:t>.</a:t>
            </a:r>
          </a:p>
          <a:p>
            <a:r>
              <a:rPr lang="en-US" sz="3200" dirty="0"/>
              <a:t>Those who perceived</a:t>
            </a:r>
            <a:r>
              <a:rPr lang="tr-TR" sz="3200" dirty="0"/>
              <a:t> </a:t>
            </a:r>
            <a:r>
              <a:rPr lang="en-US" sz="3200" dirty="0"/>
              <a:t>inequity also felt more distressed and depressed.</a:t>
            </a:r>
            <a:endParaRPr lang="tr-TR" sz="3200" dirty="0"/>
          </a:p>
          <a:p>
            <a:r>
              <a:rPr lang="en-US" sz="3200" dirty="0"/>
              <a:t>During</a:t>
            </a:r>
            <a:r>
              <a:rPr lang="tr-TR" sz="3200" dirty="0"/>
              <a:t> </a:t>
            </a:r>
            <a:r>
              <a:rPr lang="en-US" sz="3200" dirty="0"/>
              <a:t>the child-rearing years, when wives often feel under</a:t>
            </a:r>
            <a:r>
              <a:rPr lang="tr-TR" sz="3200" dirty="0"/>
              <a:t> </a:t>
            </a:r>
            <a:r>
              <a:rPr lang="en-US" sz="3200" dirty="0"/>
              <a:t>benefited</a:t>
            </a:r>
            <a:r>
              <a:rPr lang="tr-TR" sz="3200" dirty="0"/>
              <a:t> </a:t>
            </a:r>
            <a:r>
              <a:rPr lang="en-US" sz="3200" dirty="0"/>
              <a:t>and husbands over</a:t>
            </a:r>
            <a:r>
              <a:rPr lang="tr-TR" sz="3200" dirty="0"/>
              <a:t> </a:t>
            </a:r>
            <a:r>
              <a:rPr lang="en-US" sz="3200" dirty="0"/>
              <a:t>benefited, marital satisfaction</a:t>
            </a:r>
            <a:r>
              <a:rPr lang="tr-TR" sz="3200" dirty="0"/>
              <a:t> </a:t>
            </a:r>
            <a:r>
              <a:rPr lang="en-US" sz="3200" dirty="0"/>
              <a:t>tends to dip.</a:t>
            </a:r>
          </a:p>
        </p:txBody>
      </p:sp>
    </p:spTree>
    <p:extLst>
      <p:ext uri="{BB962C8B-B14F-4D97-AF65-F5344CB8AC3E}">
        <p14:creationId xmlns:p14="http://schemas.microsoft.com/office/powerpoint/2010/main" val="19376978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F47399-05C5-4044-9867-E6F2F8C50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004513-9355-4415-B11C-7BC24C661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00371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rgbClr val="FF0000"/>
                </a:solidFill>
              </a:rPr>
              <a:t>Self-</a:t>
            </a:r>
            <a:r>
              <a:rPr lang="tr-TR" sz="3200" b="1" dirty="0" err="1">
                <a:solidFill>
                  <a:srgbClr val="FF0000"/>
                </a:solidFill>
              </a:rPr>
              <a:t>disclosure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sz="3200" b="1" dirty="0"/>
              <a:t>S</a:t>
            </a:r>
            <a:r>
              <a:rPr lang="en-US" sz="3200" b="1" dirty="0"/>
              <a:t>elf-disclosure</a:t>
            </a:r>
            <a:r>
              <a:rPr lang="tr-TR" sz="3200" b="1" dirty="0"/>
              <a:t>: </a:t>
            </a:r>
            <a:r>
              <a:rPr lang="en-US" sz="3200" dirty="0"/>
              <a:t>Revealing intimate aspects of</a:t>
            </a:r>
            <a:r>
              <a:rPr lang="tr-TR" sz="3200" dirty="0"/>
              <a:t> </a:t>
            </a:r>
            <a:r>
              <a:rPr lang="en-US" sz="3200" dirty="0"/>
              <a:t>oneself to others.</a:t>
            </a:r>
            <a:endParaRPr lang="tr-TR" sz="3200" dirty="0"/>
          </a:p>
          <a:p>
            <a:r>
              <a:rPr lang="en-US" sz="3200" dirty="0"/>
              <a:t>As a relationship</a:t>
            </a:r>
            <a:r>
              <a:rPr lang="tr-TR" sz="3200" dirty="0"/>
              <a:t> </a:t>
            </a:r>
            <a:r>
              <a:rPr lang="en-US" sz="3200" dirty="0"/>
              <a:t>grows, self-disclosing partners reveal more and more of themselves to each other;</a:t>
            </a:r>
            <a:r>
              <a:rPr lang="tr-TR" sz="3200" dirty="0"/>
              <a:t> </a:t>
            </a:r>
            <a:r>
              <a:rPr lang="en-US" sz="3200" dirty="0"/>
              <a:t>their knowledge of each other penetrates to deeper and deeper levels.</a:t>
            </a:r>
            <a:endParaRPr lang="tr-TR" sz="3200" dirty="0"/>
          </a:p>
          <a:p>
            <a:r>
              <a:rPr lang="tr-TR" sz="3200" b="1" dirty="0"/>
              <a:t>D</a:t>
            </a:r>
            <a:r>
              <a:rPr lang="en-US" sz="3200" b="1" dirty="0" err="1"/>
              <a:t>isclosure</a:t>
            </a:r>
            <a:r>
              <a:rPr lang="en-US" sz="3200" b="1" dirty="0"/>
              <a:t> reciprocity</a:t>
            </a:r>
            <a:r>
              <a:rPr lang="tr-TR" sz="3200" b="1" dirty="0"/>
              <a:t>: </a:t>
            </a:r>
            <a:r>
              <a:rPr lang="en-US" sz="3200" dirty="0"/>
              <a:t>The tendency for one</a:t>
            </a:r>
            <a:r>
              <a:rPr lang="tr-TR" sz="3200" dirty="0"/>
              <a:t> </a:t>
            </a:r>
            <a:r>
              <a:rPr lang="en-US" sz="3200" dirty="0"/>
              <a:t>person’s intimacy of self</a:t>
            </a:r>
            <a:r>
              <a:rPr lang="tr-TR" sz="3200" dirty="0"/>
              <a:t>-</a:t>
            </a:r>
            <a:r>
              <a:rPr lang="en-US" sz="3200" dirty="0"/>
              <a:t>disclosure</a:t>
            </a:r>
            <a:r>
              <a:rPr lang="tr-TR" sz="3200" dirty="0"/>
              <a:t> </a:t>
            </a:r>
            <a:r>
              <a:rPr lang="en-US" sz="3200" dirty="0"/>
              <a:t>to match that of a</a:t>
            </a:r>
            <a:r>
              <a:rPr lang="tr-TR" sz="3200" dirty="0"/>
              <a:t> </a:t>
            </a:r>
            <a:r>
              <a:rPr lang="en-US" sz="3200" dirty="0"/>
              <a:t>conversational partner.</a:t>
            </a:r>
            <a:endParaRPr lang="tr-TR" sz="3200" dirty="0"/>
          </a:p>
          <a:p>
            <a:r>
              <a:rPr lang="en-US" sz="3200" dirty="0"/>
              <a:t>We reveal more to those</a:t>
            </a:r>
            <a:r>
              <a:rPr lang="tr-TR" sz="3200" dirty="0"/>
              <a:t> </a:t>
            </a:r>
            <a:r>
              <a:rPr lang="en-US" sz="3200" dirty="0"/>
              <a:t>who have been open with us.</a:t>
            </a:r>
          </a:p>
        </p:txBody>
      </p:sp>
    </p:spTree>
    <p:extLst>
      <p:ext uri="{BB962C8B-B14F-4D97-AF65-F5344CB8AC3E}">
        <p14:creationId xmlns:p14="http://schemas.microsoft.com/office/powerpoint/2010/main" val="25911182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F86B2-45E5-4A1B-A1F8-D44A6D615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40BB86-7552-48C3-B438-7D3EC37C6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Divorce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To predict a culture’s divorce rates,</a:t>
            </a:r>
            <a:r>
              <a:rPr lang="tr-TR" sz="3200" dirty="0"/>
              <a:t> </a:t>
            </a:r>
            <a:r>
              <a:rPr lang="en-US" sz="3200" dirty="0"/>
              <a:t>it helps to know its values</a:t>
            </a:r>
            <a:r>
              <a:rPr lang="tr-TR" sz="3200" dirty="0"/>
              <a:t>.</a:t>
            </a:r>
          </a:p>
          <a:p>
            <a:r>
              <a:rPr lang="en-US" sz="3200" dirty="0"/>
              <a:t>Individualistic cultures have more divorce than do</a:t>
            </a:r>
            <a:r>
              <a:rPr lang="tr-TR" sz="3200" dirty="0"/>
              <a:t> </a:t>
            </a:r>
            <a:r>
              <a:rPr lang="en-US" sz="3200" dirty="0"/>
              <a:t>communal cultures</a:t>
            </a:r>
            <a:r>
              <a:rPr lang="tr-TR" sz="3200" dirty="0"/>
              <a:t>.</a:t>
            </a:r>
          </a:p>
          <a:p>
            <a:r>
              <a:rPr lang="en-US" sz="3200" dirty="0"/>
              <a:t>Individualists expect more passion and personal fulfillment</a:t>
            </a:r>
            <a:r>
              <a:rPr lang="tr-TR" sz="3200" dirty="0"/>
              <a:t> </a:t>
            </a:r>
            <a:r>
              <a:rPr lang="en-US" sz="3200" dirty="0"/>
              <a:t>in a marriage, which puts greater</a:t>
            </a:r>
            <a:r>
              <a:rPr lang="tr-TR" sz="3200" dirty="0"/>
              <a:t> </a:t>
            </a:r>
            <a:r>
              <a:rPr lang="en-US" sz="3200" dirty="0"/>
              <a:t>pressure on the relationship</a:t>
            </a:r>
            <a:r>
              <a:rPr lang="tr-TR" sz="32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107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1A4C3E-984B-49AD-9CD5-030C5FDC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6B3B29-7005-46F8-8786-BD65E969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5710" cy="49142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The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detachment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process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Severing bonds produces a predictable sequence of agitated preoccupation with</a:t>
            </a:r>
            <a:r>
              <a:rPr lang="tr-TR" sz="3200" dirty="0"/>
              <a:t> </a:t>
            </a:r>
            <a:r>
              <a:rPr lang="en-US" sz="3200" dirty="0"/>
              <a:t>the lost partner, followed by deep sadness and, eventually, the beginnings of emotional</a:t>
            </a:r>
            <a:r>
              <a:rPr lang="tr-TR" sz="3200" dirty="0"/>
              <a:t> </a:t>
            </a:r>
            <a:r>
              <a:rPr lang="en-US" sz="3200" dirty="0"/>
              <a:t>detachment, a return to normal living, and a renewed sense of self</a:t>
            </a:r>
            <a:r>
              <a:rPr lang="tr-TR" sz="3200" dirty="0"/>
              <a:t>.</a:t>
            </a:r>
          </a:p>
          <a:p>
            <a:r>
              <a:rPr lang="en-US" sz="3200" dirty="0"/>
              <a:t>Deep and long-standing attachments seldom break quickly;</a:t>
            </a:r>
            <a:r>
              <a:rPr lang="tr-TR" sz="3200" dirty="0"/>
              <a:t> </a:t>
            </a:r>
            <a:r>
              <a:rPr lang="en-US" sz="3200" dirty="0"/>
              <a:t>detaching is a process, not an event.</a:t>
            </a:r>
            <a:endParaRPr lang="tr-TR" sz="3200" dirty="0"/>
          </a:p>
          <a:p>
            <a:r>
              <a:rPr lang="en-US" sz="3200" dirty="0"/>
              <a:t>Among married couples, breakup has additional costs: shocked parents and</a:t>
            </a:r>
            <a:r>
              <a:rPr lang="tr-TR" sz="3200" dirty="0"/>
              <a:t> </a:t>
            </a:r>
            <a:r>
              <a:rPr lang="en-US" sz="3200" dirty="0"/>
              <a:t>friends, guilt over broken vows, anguish over reduced household income, and</a:t>
            </a:r>
            <a:r>
              <a:rPr lang="tr-TR" sz="3200" dirty="0"/>
              <a:t> </a:t>
            </a:r>
            <a:r>
              <a:rPr lang="en-US" sz="3200" dirty="0"/>
              <a:t>possibly restricted parental rights.</a:t>
            </a:r>
          </a:p>
        </p:txBody>
      </p:sp>
    </p:spTree>
    <p:extLst>
      <p:ext uri="{BB962C8B-B14F-4D97-AF65-F5344CB8AC3E}">
        <p14:creationId xmlns:p14="http://schemas.microsoft.com/office/powerpoint/2010/main" val="11827617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846267-9AA4-4DE6-AEC8-4B8A39C08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C94436-7A6F-4B66-9EA6-9FF886B8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When relationships suffer, those without better alternatives or who feel invested</a:t>
            </a:r>
            <a:r>
              <a:rPr lang="tr-TR" sz="3200" dirty="0"/>
              <a:t> </a:t>
            </a:r>
            <a:r>
              <a:rPr lang="en-US" sz="3200" dirty="0"/>
              <a:t>in a relationship (through time, energy, mutual friends, possessions, and perhaps</a:t>
            </a:r>
            <a:r>
              <a:rPr lang="tr-TR" sz="3200" dirty="0"/>
              <a:t> </a:t>
            </a:r>
            <a:r>
              <a:rPr lang="en-US" sz="3200" dirty="0"/>
              <a:t>children) will seek alternatives to exiting the relationship.</a:t>
            </a:r>
            <a:endParaRPr lang="tr-TR" sz="3200" dirty="0"/>
          </a:p>
          <a:p>
            <a:endParaRPr lang="en-US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9EBA546-104C-4CD0-848B-A6EF577C2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55" y="4001294"/>
            <a:ext cx="10672490" cy="264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7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BD8601-293A-474F-A10D-898E1ECF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Attraction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Intimacy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0BB50E-0558-44E0-BCE1-4CAB60C1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Ostracized people exhibit heightened activity in a brain cortex area that also is</a:t>
            </a:r>
            <a:r>
              <a:rPr lang="tr-TR" sz="3200" dirty="0"/>
              <a:t> </a:t>
            </a:r>
            <a:r>
              <a:rPr lang="en-US" sz="3200" dirty="0"/>
              <a:t>activated in response to physical pain</a:t>
            </a:r>
            <a:r>
              <a:rPr lang="tr-TR" sz="3200" dirty="0"/>
              <a:t>.</a:t>
            </a:r>
          </a:p>
          <a:p>
            <a:r>
              <a:rPr lang="tr-TR" sz="3200" dirty="0"/>
              <a:t>P</a:t>
            </a:r>
            <a:r>
              <a:rPr lang="en-US" sz="3200" dirty="0" err="1"/>
              <a:t>eople</a:t>
            </a:r>
            <a:r>
              <a:rPr lang="en-US" sz="3200" dirty="0"/>
              <a:t> in one experiment even perceived the</a:t>
            </a:r>
            <a:r>
              <a:rPr lang="tr-TR" sz="3200" dirty="0"/>
              <a:t> </a:t>
            </a:r>
            <a:r>
              <a:rPr lang="en-US" sz="3200" dirty="0"/>
              <a:t>room temperature as five degrees colder than did those asked to recall a social</a:t>
            </a:r>
            <a:r>
              <a:rPr lang="tr-TR" sz="3200" dirty="0"/>
              <a:t> </a:t>
            </a:r>
            <a:r>
              <a:rPr lang="en-US" sz="3200" dirty="0"/>
              <a:t>acceptance experience</a:t>
            </a:r>
            <a:r>
              <a:rPr lang="tr-TR" sz="3200" dirty="0"/>
              <a:t>.</a:t>
            </a:r>
          </a:p>
          <a:p>
            <a:r>
              <a:rPr lang="en-US" sz="3200" b="1" dirty="0"/>
              <a:t>Ostracism</a:t>
            </a:r>
            <a:r>
              <a:rPr lang="en-US" sz="3200" dirty="0"/>
              <a:t>, it seems, is a real pain.</a:t>
            </a:r>
          </a:p>
        </p:txBody>
      </p:sp>
    </p:spTree>
    <p:extLst>
      <p:ext uri="{BB962C8B-B14F-4D97-AF65-F5344CB8AC3E}">
        <p14:creationId xmlns:p14="http://schemas.microsoft.com/office/powerpoint/2010/main" val="32625103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97E683-9C1F-45EF-A92F-68C25A2E5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7427AC-0E16-4267-9DDA-7AD181289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 successful</a:t>
            </a:r>
            <a:r>
              <a:rPr lang="tr-TR" sz="3200" dirty="0"/>
              <a:t> </a:t>
            </a:r>
            <a:r>
              <a:rPr lang="en-US" sz="3200" dirty="0"/>
              <a:t>marriages, positive interactions (smiling, touching, complimenting, laughing)</a:t>
            </a:r>
            <a:r>
              <a:rPr lang="tr-TR" sz="3200" dirty="0"/>
              <a:t> </a:t>
            </a:r>
            <a:r>
              <a:rPr lang="en-US" sz="3200" dirty="0"/>
              <a:t>outnumbered negative interactions (sarcasm, disapproval, insults) by at least</a:t>
            </a:r>
            <a:r>
              <a:rPr lang="tr-TR" sz="3200" dirty="0"/>
              <a:t> </a:t>
            </a:r>
            <a:r>
              <a:rPr lang="en-US" sz="3200" dirty="0"/>
              <a:t>a five-to-one ratio.</a:t>
            </a:r>
            <a:endParaRPr lang="tr-TR" sz="3200" dirty="0"/>
          </a:p>
          <a:p>
            <a:r>
              <a:rPr lang="en-US" sz="3200" dirty="0"/>
              <a:t>Researchers are identifying the process through</a:t>
            </a:r>
            <a:r>
              <a:rPr lang="tr-TR" sz="3200" dirty="0"/>
              <a:t> </a:t>
            </a:r>
            <a:r>
              <a:rPr lang="en-US" sz="3200" dirty="0"/>
              <a:t>which couples either detach or rebuild their relationships.</a:t>
            </a:r>
            <a:r>
              <a:rPr lang="tr-TR" sz="3200" dirty="0"/>
              <a:t> </a:t>
            </a:r>
            <a:r>
              <a:rPr lang="en-US" sz="3200" dirty="0"/>
              <a:t>And they are identifying the positive</a:t>
            </a:r>
            <a:r>
              <a:rPr lang="tr-TR" sz="3200" dirty="0"/>
              <a:t> </a:t>
            </a:r>
            <a:r>
              <a:rPr lang="en-US" sz="3200" dirty="0"/>
              <a:t>and non</a:t>
            </a:r>
            <a:r>
              <a:rPr lang="tr-TR" sz="3200" dirty="0"/>
              <a:t>-</a:t>
            </a:r>
            <a:r>
              <a:rPr lang="en-US" sz="3200" dirty="0"/>
              <a:t>defensive communication styles that mark</a:t>
            </a:r>
            <a:r>
              <a:rPr lang="tr-TR" sz="3200" dirty="0"/>
              <a:t> </a:t>
            </a:r>
            <a:r>
              <a:rPr lang="en-US" sz="3200" dirty="0"/>
              <a:t>healthy, stable marriages.</a:t>
            </a:r>
          </a:p>
        </p:txBody>
      </p:sp>
    </p:spTree>
    <p:extLst>
      <p:ext uri="{BB962C8B-B14F-4D97-AF65-F5344CB8AC3E}">
        <p14:creationId xmlns:p14="http://schemas.microsoft.com/office/powerpoint/2010/main" val="29722868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DB6C76-5039-4C19-8C2C-710DBB90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Summary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8C5C3F-8CF4-4BEC-B033-2EB3DD529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Attraction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Intimacy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Proximity</a:t>
            </a:r>
            <a:endParaRPr lang="tr-TR" dirty="0"/>
          </a:p>
          <a:p>
            <a:pPr lvl="1"/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attractiveness</a:t>
            </a:r>
            <a:endParaRPr lang="tr-TR" dirty="0"/>
          </a:p>
          <a:p>
            <a:pPr lvl="1"/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attractive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Similarity</a:t>
            </a:r>
            <a:r>
              <a:rPr lang="tr-TR" dirty="0"/>
              <a:t> vs. </a:t>
            </a:r>
            <a:r>
              <a:rPr lang="tr-TR" dirty="0" err="1"/>
              <a:t>complementarity</a:t>
            </a:r>
            <a:endParaRPr lang="tr-TR" dirty="0"/>
          </a:p>
          <a:p>
            <a:pPr lvl="1"/>
            <a:r>
              <a:rPr lang="tr-TR" dirty="0"/>
              <a:t>Do </a:t>
            </a:r>
            <a:r>
              <a:rPr lang="tr-TR" dirty="0" err="1"/>
              <a:t>opposite</a:t>
            </a:r>
            <a:r>
              <a:rPr lang="tr-TR" dirty="0"/>
              <a:t> </a:t>
            </a:r>
            <a:r>
              <a:rPr lang="tr-TR" dirty="0" err="1"/>
              <a:t>attracts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Liking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us</a:t>
            </a:r>
          </a:p>
          <a:p>
            <a:pPr lvl="1"/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reward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lvl="1"/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7705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744812-0E42-4264-A9BB-DB88809E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Summary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8FA532-6A02-416E-AEF4-25EDDCB1C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love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Passionate</a:t>
            </a:r>
            <a:r>
              <a:rPr lang="tr-TR" dirty="0"/>
              <a:t> </a:t>
            </a:r>
            <a:r>
              <a:rPr lang="tr-TR" dirty="0" err="1"/>
              <a:t>love</a:t>
            </a:r>
            <a:endParaRPr lang="tr-TR" dirty="0"/>
          </a:p>
          <a:p>
            <a:pPr lvl="1"/>
            <a:r>
              <a:rPr lang="tr-TR" dirty="0" err="1"/>
              <a:t>Differences</a:t>
            </a:r>
            <a:r>
              <a:rPr lang="tr-TR" dirty="0"/>
              <a:t> in </a:t>
            </a:r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gender</a:t>
            </a:r>
            <a:endParaRPr lang="tr-TR" dirty="0"/>
          </a:p>
          <a:p>
            <a:pPr lvl="1"/>
            <a:r>
              <a:rPr lang="tr-TR" dirty="0" err="1"/>
              <a:t>Companionate</a:t>
            </a:r>
            <a:r>
              <a:rPr lang="tr-TR" dirty="0"/>
              <a:t> </a:t>
            </a:r>
            <a:r>
              <a:rPr lang="tr-TR" dirty="0" err="1"/>
              <a:t>love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Attachment</a:t>
            </a:r>
            <a:endParaRPr lang="tr-TR" dirty="0"/>
          </a:p>
          <a:p>
            <a:pPr lvl="1"/>
            <a:r>
              <a:rPr lang="tr-TR" dirty="0" err="1"/>
              <a:t>Equity</a:t>
            </a:r>
            <a:endParaRPr lang="tr-TR" dirty="0"/>
          </a:p>
          <a:p>
            <a:pPr lvl="1"/>
            <a:r>
              <a:rPr lang="tr-TR" dirty="0"/>
              <a:t>Self-</a:t>
            </a:r>
            <a:r>
              <a:rPr lang="tr-TR" dirty="0" err="1"/>
              <a:t>disclosure</a:t>
            </a:r>
            <a:endParaRPr lang="tr-TR" dirty="0"/>
          </a:p>
          <a:p>
            <a:r>
              <a:rPr lang="tr-TR" dirty="0"/>
              <a:t>How do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?</a:t>
            </a:r>
          </a:p>
          <a:p>
            <a:pPr lvl="1"/>
            <a:r>
              <a:rPr lang="tr-TR" dirty="0" err="1"/>
              <a:t>Divorce</a:t>
            </a:r>
            <a:endParaRPr lang="tr-TR" dirty="0"/>
          </a:p>
          <a:p>
            <a:pPr lvl="1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detachment</a:t>
            </a:r>
            <a:r>
              <a:rPr lang="tr-TR" dirty="0"/>
              <a:t> </a:t>
            </a:r>
            <a:r>
              <a:rPr lang="tr-TR" dirty="0" err="1"/>
              <a:t>process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6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9D8914-9CA8-414B-B93F-27CBEFD1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6B0814-7078-4448-B62F-12A978F37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18178" cy="47601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Proximity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One powerful predictor of whether any</a:t>
            </a:r>
            <a:r>
              <a:rPr lang="tr-TR" sz="3200" dirty="0"/>
              <a:t> </a:t>
            </a:r>
            <a:r>
              <a:rPr lang="en-US" sz="3200" dirty="0"/>
              <a:t>two people are friends is proximity.</a:t>
            </a:r>
            <a:endParaRPr lang="tr-TR" sz="3200" dirty="0"/>
          </a:p>
          <a:p>
            <a:r>
              <a:rPr lang="tr-TR" sz="3200" dirty="0"/>
              <a:t>M</a:t>
            </a:r>
            <a:r>
              <a:rPr lang="en-US" sz="3200" dirty="0" err="1"/>
              <a:t>ost</a:t>
            </a:r>
            <a:r>
              <a:rPr lang="en-US" sz="3200" dirty="0"/>
              <a:t> people marry someone who lives in the</a:t>
            </a:r>
            <a:r>
              <a:rPr lang="tr-TR" sz="3200" dirty="0"/>
              <a:t> </a:t>
            </a:r>
            <a:r>
              <a:rPr lang="en-US" sz="3200" dirty="0"/>
              <a:t>same neighborhood, or works at the same company or job, or sits in the same class,</a:t>
            </a:r>
            <a:r>
              <a:rPr lang="tr-TR" sz="3200" dirty="0"/>
              <a:t> </a:t>
            </a:r>
            <a:r>
              <a:rPr lang="en-US" sz="3200" dirty="0"/>
              <a:t>or visits the same favorite place</a:t>
            </a:r>
            <a:r>
              <a:rPr lang="tr-TR" sz="3200" dirty="0"/>
              <a:t>.</a:t>
            </a:r>
          </a:p>
          <a:p>
            <a:r>
              <a:rPr lang="en-US" sz="3200" dirty="0"/>
              <a:t>Even more significant than geographic distance is </a:t>
            </a:r>
            <a:r>
              <a:rPr lang="en-US" sz="3200" b="1" dirty="0"/>
              <a:t>“functional distance”</a:t>
            </a:r>
            <a:r>
              <a:rPr lang="en-US" sz="3200" dirty="0"/>
              <a:t>—how often</a:t>
            </a:r>
            <a:r>
              <a:rPr lang="tr-TR" sz="3200" dirty="0"/>
              <a:t> </a:t>
            </a:r>
            <a:r>
              <a:rPr lang="en-US" sz="3200" dirty="0"/>
              <a:t>people’s paths cross.</a:t>
            </a:r>
          </a:p>
        </p:txBody>
      </p:sp>
    </p:spTree>
    <p:extLst>
      <p:ext uri="{BB962C8B-B14F-4D97-AF65-F5344CB8AC3E}">
        <p14:creationId xmlns:p14="http://schemas.microsoft.com/office/powerpoint/2010/main" val="398823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761AC5-0B9D-47F3-9985-A254E73E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31650-21DD-4414-B3F0-CA65EA119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Interaction enables people to explore</a:t>
            </a:r>
            <a:r>
              <a:rPr lang="tr-TR" sz="3200" dirty="0"/>
              <a:t> </a:t>
            </a:r>
            <a:r>
              <a:rPr lang="en-US" sz="3200" dirty="0"/>
              <a:t>their similarities, to sense one another’s</a:t>
            </a:r>
            <a:r>
              <a:rPr lang="tr-TR" sz="3200" dirty="0"/>
              <a:t> </a:t>
            </a:r>
            <a:r>
              <a:rPr lang="en-US" sz="3200" dirty="0"/>
              <a:t>liking, and to perceive themselves as part</a:t>
            </a:r>
            <a:r>
              <a:rPr lang="tr-TR" sz="3200" dirty="0"/>
              <a:t> </a:t>
            </a:r>
            <a:r>
              <a:rPr lang="en-US" sz="3200" dirty="0"/>
              <a:t>of a social unit</a:t>
            </a:r>
            <a:r>
              <a:rPr lang="tr-TR" sz="3200" dirty="0"/>
              <a:t>.</a:t>
            </a:r>
          </a:p>
          <a:p>
            <a:r>
              <a:rPr lang="en-US" sz="3200" dirty="0"/>
              <a:t>With repeated exposure to and interaction</a:t>
            </a:r>
            <a:r>
              <a:rPr lang="tr-TR" sz="3200" dirty="0"/>
              <a:t> </a:t>
            </a:r>
            <a:r>
              <a:rPr lang="en-US" sz="3200" dirty="0"/>
              <a:t>with someone, our infatuation may fix on almost anyone who has roughly similar</a:t>
            </a:r>
            <a:r>
              <a:rPr lang="tr-TR" sz="3200" dirty="0"/>
              <a:t> </a:t>
            </a:r>
            <a:r>
              <a:rPr lang="en-US" sz="3200" dirty="0"/>
              <a:t>characteristics and who reciprocates our affection.</a:t>
            </a:r>
          </a:p>
        </p:txBody>
      </p:sp>
    </p:spTree>
    <p:extLst>
      <p:ext uri="{BB962C8B-B14F-4D97-AF65-F5344CB8AC3E}">
        <p14:creationId xmlns:p14="http://schemas.microsoft.com/office/powerpoint/2010/main" val="2178104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B0DCEB-E361-4BB1-A4D9-BEB60AF2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9139DA-74DC-40D1-9505-E7768FCE9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Anticipatory liking</a:t>
            </a:r>
            <a:r>
              <a:rPr lang="en-US" sz="3200" dirty="0"/>
              <a:t>—</a:t>
            </a:r>
            <a:r>
              <a:rPr lang="tr-TR" sz="3200" dirty="0"/>
              <a:t> </a:t>
            </a:r>
            <a:r>
              <a:rPr lang="en-US" sz="3200" dirty="0"/>
              <a:t>expecting that someone will be pleasant and</a:t>
            </a:r>
            <a:r>
              <a:rPr lang="tr-TR" sz="3200" dirty="0"/>
              <a:t> </a:t>
            </a:r>
            <a:r>
              <a:rPr lang="en-US" sz="3200" dirty="0"/>
              <a:t>compatible—increases the chance of forming a rewarding relationship</a:t>
            </a:r>
            <a:r>
              <a:rPr lang="tr-TR" sz="3200" dirty="0"/>
              <a:t>.</a:t>
            </a:r>
          </a:p>
          <a:p>
            <a:r>
              <a:rPr lang="en-US" sz="3200" dirty="0"/>
              <a:t>Expecting to date someone similarly boosts</a:t>
            </a:r>
            <a:r>
              <a:rPr lang="tr-TR" sz="3200" dirty="0"/>
              <a:t> </a:t>
            </a:r>
            <a:r>
              <a:rPr lang="en-US" sz="3200" dirty="0"/>
              <a:t>liking</a:t>
            </a:r>
            <a:r>
              <a:rPr lang="tr-TR" sz="3200" dirty="0"/>
              <a:t>.</a:t>
            </a:r>
          </a:p>
          <a:p>
            <a:r>
              <a:rPr lang="en-US" sz="3200" dirty="0"/>
              <a:t>Liking</a:t>
            </a:r>
            <a:r>
              <a:rPr lang="tr-TR" sz="3200" dirty="0"/>
              <a:t> </a:t>
            </a:r>
            <a:r>
              <a:rPr lang="en-US" sz="3200" dirty="0"/>
              <a:t>such people is surely conducive to better relationships with them, which in turn</a:t>
            </a:r>
            <a:r>
              <a:rPr lang="tr-TR" sz="3200" dirty="0"/>
              <a:t> </a:t>
            </a:r>
            <a:r>
              <a:rPr lang="en-US" sz="3200" dirty="0"/>
              <a:t>makes for happier, more productive living.</a:t>
            </a:r>
          </a:p>
        </p:txBody>
      </p:sp>
    </p:spTree>
    <p:extLst>
      <p:ext uri="{BB962C8B-B14F-4D97-AF65-F5344CB8AC3E}">
        <p14:creationId xmlns:p14="http://schemas.microsoft.com/office/powerpoint/2010/main" val="2642132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F3BAA0-C2DA-49DB-9A2F-3201095BC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friendship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attraction</a:t>
            </a:r>
            <a:r>
              <a:rPr lang="tr-TR" dirty="0"/>
              <a:t>?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3BE70C-7C9B-48A2-9B1C-03CCE7E9E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51742" cy="4934771"/>
          </a:xfrm>
        </p:spPr>
        <p:txBody>
          <a:bodyPr>
            <a:normAutofit lnSpcReduction="10000"/>
          </a:bodyPr>
          <a:lstStyle/>
          <a:p>
            <a:r>
              <a:rPr lang="tr-TR" sz="3200" b="1" dirty="0"/>
              <a:t>M</a:t>
            </a:r>
            <a:r>
              <a:rPr lang="en-US" sz="3200" b="1" dirty="0"/>
              <a:t>ere-exposure effect</a:t>
            </a:r>
            <a:r>
              <a:rPr lang="tr-TR" sz="3200" dirty="0"/>
              <a:t>: </a:t>
            </a:r>
            <a:r>
              <a:rPr lang="en-US" sz="3200" dirty="0"/>
              <a:t>The tendency for novel stimuli</a:t>
            </a:r>
            <a:r>
              <a:rPr lang="tr-TR" sz="3200" dirty="0"/>
              <a:t> </a:t>
            </a:r>
            <a:r>
              <a:rPr lang="en-US" sz="3200" dirty="0"/>
              <a:t>to be liked more or rated</a:t>
            </a:r>
            <a:r>
              <a:rPr lang="tr-TR" sz="3200" dirty="0"/>
              <a:t> </a:t>
            </a:r>
            <a:r>
              <a:rPr lang="en-US" sz="3200" dirty="0"/>
              <a:t>more positively after the rater</a:t>
            </a:r>
            <a:r>
              <a:rPr lang="tr-TR" sz="3200" dirty="0"/>
              <a:t> </a:t>
            </a:r>
            <a:r>
              <a:rPr lang="en-US" sz="3200" dirty="0"/>
              <a:t>has been repeatedly exposed</a:t>
            </a:r>
            <a:r>
              <a:rPr lang="tr-TR" sz="3200" dirty="0"/>
              <a:t> </a:t>
            </a:r>
            <a:r>
              <a:rPr lang="en-US" sz="3200" dirty="0"/>
              <a:t>to them.</a:t>
            </a:r>
            <a:endParaRPr lang="tr-TR" sz="3200" dirty="0"/>
          </a:p>
          <a:p>
            <a:r>
              <a:rPr lang="tr-TR" sz="3200" dirty="0" err="1"/>
              <a:t>In</a:t>
            </a:r>
            <a:r>
              <a:rPr lang="tr-TR" sz="3200" dirty="0"/>
              <a:t> </a:t>
            </a:r>
            <a:r>
              <a:rPr lang="tr-TR" sz="3200" dirty="0" err="1"/>
              <a:t>one</a:t>
            </a:r>
            <a:r>
              <a:rPr lang="tr-TR" sz="3200" dirty="0"/>
              <a:t> </a:t>
            </a:r>
            <a:r>
              <a:rPr lang="tr-TR" sz="3200" dirty="0" err="1"/>
              <a:t>study</a:t>
            </a:r>
            <a:r>
              <a:rPr lang="tr-TR" sz="3200" dirty="0"/>
              <a:t>, p</a:t>
            </a:r>
            <a:r>
              <a:rPr lang="en-US" sz="3200" dirty="0" err="1"/>
              <a:t>eriodically</a:t>
            </a:r>
            <a:r>
              <a:rPr lang="en-US" sz="3200" dirty="0"/>
              <a:t> flash certain nonsense words on a screen. By the end of the semester,</a:t>
            </a:r>
            <a:r>
              <a:rPr lang="tr-TR" sz="3200" dirty="0"/>
              <a:t> </a:t>
            </a:r>
            <a:r>
              <a:rPr lang="en-US" sz="3200" dirty="0"/>
              <a:t>students will rate those “words” more positively than other nonsense words they</a:t>
            </a:r>
            <a:r>
              <a:rPr lang="tr-TR" sz="3200" dirty="0"/>
              <a:t> </a:t>
            </a:r>
            <a:r>
              <a:rPr lang="en-US" sz="3200" dirty="0"/>
              <a:t>have never seen.</a:t>
            </a:r>
            <a:endParaRPr lang="tr-TR" sz="3200" dirty="0"/>
          </a:p>
          <a:p>
            <a:r>
              <a:rPr lang="en-US" sz="3200" dirty="0"/>
              <a:t>What are your favorite letters of the alphabet? People of differing</a:t>
            </a:r>
            <a:r>
              <a:rPr lang="tr-TR" sz="3200" dirty="0"/>
              <a:t> </a:t>
            </a:r>
            <a:r>
              <a:rPr lang="en-US" sz="3200" dirty="0"/>
              <a:t>nationalities, languages, and ages prefer the letters appearing in their own names</a:t>
            </a:r>
            <a:r>
              <a:rPr lang="tr-TR" sz="3200" dirty="0"/>
              <a:t> </a:t>
            </a:r>
            <a:r>
              <a:rPr lang="en-US" sz="3200" dirty="0"/>
              <a:t>and those that frequently appear in their own languages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970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3560</Words>
  <Application>Microsoft Office PowerPoint</Application>
  <PresentationFormat>Geniş ekran</PresentationFormat>
  <Paragraphs>240</Paragraphs>
  <Slides>52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Office Teması</vt:lpstr>
      <vt:lpstr>Attraction &amp; Intimacy</vt:lpstr>
      <vt:lpstr>Outline</vt:lpstr>
      <vt:lpstr>Outline</vt:lpstr>
      <vt:lpstr>Attraction and Intimacy</vt:lpstr>
      <vt:lpstr>Attraction and Intimacy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PowerPoint Sunusu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leads to friendship and attraction?</vt:lpstr>
      <vt:lpstr>What is love?</vt:lpstr>
      <vt:lpstr>What is love?</vt:lpstr>
      <vt:lpstr>PowerPoint Sunusu</vt:lpstr>
      <vt:lpstr>What is love?</vt:lpstr>
      <vt:lpstr>What is love?</vt:lpstr>
      <vt:lpstr>What is love?</vt:lpstr>
      <vt:lpstr>What is love?</vt:lpstr>
      <vt:lpstr>What is love?</vt:lpstr>
      <vt:lpstr>What is love?</vt:lpstr>
      <vt:lpstr>What is love?</vt:lpstr>
      <vt:lpstr>What enables close relationships?</vt:lpstr>
      <vt:lpstr>What enables close relationships?</vt:lpstr>
      <vt:lpstr>PowerPoint Sunusu</vt:lpstr>
      <vt:lpstr>What enables close relationships?</vt:lpstr>
      <vt:lpstr>What enables close relationships?</vt:lpstr>
      <vt:lpstr>What enables close relationships?</vt:lpstr>
      <vt:lpstr>What enables close relationships?</vt:lpstr>
      <vt:lpstr>How do relationships end?</vt:lpstr>
      <vt:lpstr>How do relationships end?</vt:lpstr>
      <vt:lpstr>How do relationships end?</vt:lpstr>
      <vt:lpstr>How do relationships end?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Attraction &amp; Intimacy</dc:title>
  <dc:creator>Sara H</dc:creator>
  <cp:lastModifiedBy>Sara H</cp:lastModifiedBy>
  <cp:revision>20</cp:revision>
  <dcterms:created xsi:type="dcterms:W3CDTF">2019-12-03T16:15:25Z</dcterms:created>
  <dcterms:modified xsi:type="dcterms:W3CDTF">2020-02-15T18:14:45Z</dcterms:modified>
</cp:coreProperties>
</file>