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6" r:id="rId2"/>
    <p:sldId id="287" r:id="rId3"/>
    <p:sldId id="288" r:id="rId4"/>
    <p:sldId id="289" r:id="rId5"/>
    <p:sldId id="290" r:id="rId6"/>
    <p:sldId id="291" r:id="rId7"/>
    <p:sldId id="292" r:id="rId8"/>
    <p:sldId id="293" r:id="rId9"/>
    <p:sldId id="294" r:id="rId10"/>
    <p:sldId id="298" r:id="rId11"/>
    <p:sldId id="299" r:id="rId12"/>
    <p:sldId id="295" r:id="rId13"/>
    <p:sldId id="296" r:id="rId14"/>
    <p:sldId id="297"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514" y="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325773" y="6117336"/>
            <a:ext cx="857473" cy="365125"/>
          </a:xfrm>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a:xfrm>
            <a:off x="3623733" y="6117336"/>
            <a:ext cx="3609438" cy="365125"/>
          </a:xfrm>
        </p:spPr>
        <p:txBody>
          <a:bodyPr/>
          <a:lstStyle/>
          <a:p>
            <a:endParaRPr lang="tr-TR"/>
          </a:p>
        </p:txBody>
      </p:sp>
      <p:sp>
        <p:nvSpPr>
          <p:cNvPr id="6" name="Slide Number Placeholder 5"/>
          <p:cNvSpPr>
            <a:spLocks noGrp="1"/>
          </p:cNvSpPr>
          <p:nvPr>
            <p:ph type="sldNum" sz="quarter" idx="12"/>
          </p:nvPr>
        </p:nvSpPr>
        <p:spPr>
          <a:xfrm>
            <a:off x="8275320" y="6117336"/>
            <a:ext cx="411480" cy="365125"/>
          </a:xfrm>
        </p:spPr>
        <p:txBody>
          <a:bodyPr/>
          <a:lstStyle/>
          <a:p>
            <a:fld id="{F302176B-0E47-46AC-8F43-DAB4B8A37D06}" type="slidenum">
              <a:rPr lang="tr-TR" smtClean="0"/>
              <a:t>‹#›</a:t>
            </a:fld>
            <a:endParaRPr lang="tr-T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333867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29.11.2019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91362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08296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95895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80501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12344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41766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8110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29163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344329" y="6108173"/>
            <a:ext cx="857473" cy="365125"/>
          </a:xfrm>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a:xfrm>
            <a:off x="1972647" y="6108173"/>
            <a:ext cx="5314517" cy="365125"/>
          </a:xfrm>
        </p:spPr>
        <p:txBody>
          <a:bodyPr/>
          <a:lstStyle/>
          <a:p>
            <a:endParaRPr lang="tr-TR"/>
          </a:p>
        </p:txBody>
      </p:sp>
      <p:sp>
        <p:nvSpPr>
          <p:cNvPr id="6" name="Slide Number Placeholder 5"/>
          <p:cNvSpPr>
            <a:spLocks noGrp="1"/>
          </p:cNvSpPr>
          <p:nvPr>
            <p:ph type="sldNum" sz="quarter" idx="12"/>
          </p:nvPr>
        </p:nvSpPr>
        <p:spPr>
          <a:xfrm>
            <a:off x="8258967" y="6108173"/>
            <a:ext cx="427833"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9085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29.11.2019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8273317" y="6116070"/>
            <a:ext cx="413483"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6973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29.11.2019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47071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29.11.2019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86632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29.11.2019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1795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29.11.2019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3955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29.11.2019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979992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29.11.2019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2460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3720DD-5B6D-40BF-8493-A6B52D484E6B}" type="datetimeFigureOut">
              <a:rPr lang="tr-TR" smtClean="0"/>
              <a:t>29.11.2019</a:t>
            </a:fld>
            <a:endParaRPr lang="tr-TR"/>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622173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 </a:t>
            </a:r>
            <a:r>
              <a:rPr lang="tr-TR" dirty="0" err="1"/>
              <a:t>Observation</a:t>
            </a:r>
            <a:r>
              <a:rPr lang="tr-TR" dirty="0"/>
              <a:t> </a:t>
            </a:r>
            <a:r>
              <a:rPr lang="tr-TR" dirty="0" err="1"/>
              <a:t>Article</a:t>
            </a:r>
            <a:endParaRPr lang="en-US" dirty="0"/>
          </a:p>
        </p:txBody>
      </p:sp>
      <p:sp>
        <p:nvSpPr>
          <p:cNvPr id="3" name="İçerik Yer Tutucusu 2"/>
          <p:cNvSpPr>
            <a:spLocks noGrp="1"/>
          </p:cNvSpPr>
          <p:nvPr>
            <p:ph idx="1"/>
          </p:nvPr>
        </p:nvSpPr>
        <p:spPr/>
        <p:txBody>
          <a:bodyPr>
            <a:normAutofit/>
          </a:bodyPr>
          <a:lstStyle/>
          <a:p>
            <a:pPr marL="288000" indent="-457200">
              <a:buNone/>
            </a:pPr>
            <a:r>
              <a:rPr lang="tr-TR" dirty="0" err="1"/>
              <a:t>Guilloteaux</a:t>
            </a:r>
            <a:r>
              <a:rPr lang="tr-TR" dirty="0"/>
              <a:t>, M. J. </a:t>
            </a:r>
            <a:r>
              <a:rPr lang="tr-TR" dirty="0" err="1"/>
              <a:t>and</a:t>
            </a:r>
            <a:r>
              <a:rPr lang="tr-TR" dirty="0"/>
              <a:t> </a:t>
            </a:r>
            <a:r>
              <a:rPr lang="tr-TR" dirty="0" err="1"/>
              <a:t>Dörnyei</a:t>
            </a:r>
            <a:r>
              <a:rPr lang="tr-TR" dirty="0"/>
              <a:t>, Z. (2008). </a:t>
            </a:r>
            <a:r>
              <a:rPr lang="en-US" dirty="0"/>
              <a:t>Motivating Language Learners: A Classroom-Oriented Investigation of the Effects </a:t>
            </a:r>
            <a:r>
              <a:rPr lang="en-US" dirty="0" err="1"/>
              <a:t>ofMotivational</a:t>
            </a:r>
            <a:r>
              <a:rPr lang="en-US" dirty="0"/>
              <a:t> Strategies on Student Motivation</a:t>
            </a:r>
            <a:r>
              <a:rPr lang="tr-TR" dirty="0"/>
              <a:t>. </a:t>
            </a:r>
            <a:r>
              <a:rPr lang="tr-TR" i="1" dirty="0"/>
              <a:t>TESOL </a:t>
            </a:r>
            <a:r>
              <a:rPr lang="tr-TR" i="1" dirty="0" err="1"/>
              <a:t>Quarterly</a:t>
            </a:r>
            <a:r>
              <a:rPr lang="tr-TR" i="1" dirty="0"/>
              <a:t>, 42</a:t>
            </a:r>
            <a:r>
              <a:rPr lang="tr-TR" dirty="0"/>
              <a:t>(1), 55-77.</a:t>
            </a:r>
          </a:p>
          <a:p>
            <a:endParaRPr lang="en-US" dirty="0"/>
          </a:p>
        </p:txBody>
      </p:sp>
    </p:spTree>
    <p:extLst>
      <p:ext uri="{BB962C8B-B14F-4D97-AF65-F5344CB8AC3E}">
        <p14:creationId xmlns:p14="http://schemas.microsoft.com/office/powerpoint/2010/main" val="188583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FA14AD-A7C9-4D35-A042-1992712DB4A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A0ED2B7-9373-462E-ADBB-4B440D358810}"/>
              </a:ext>
            </a:extLst>
          </p:cNvPr>
          <p:cNvSpPr>
            <a:spLocks noGrp="1"/>
          </p:cNvSpPr>
          <p:nvPr>
            <p:ph idx="1"/>
          </p:nvPr>
        </p:nvSpPr>
        <p:spPr/>
        <p:txBody>
          <a:bodyPr/>
          <a:lstStyle/>
          <a:p>
            <a:r>
              <a:rPr lang="tr-TR" b="1" dirty="0"/>
              <a:t>Now skim </a:t>
            </a:r>
            <a:r>
              <a:rPr lang="tr-TR" b="1" dirty="0" err="1"/>
              <a:t>and</a:t>
            </a:r>
            <a:r>
              <a:rPr lang="tr-TR" b="1" dirty="0"/>
              <a:t> </a:t>
            </a:r>
            <a:r>
              <a:rPr lang="tr-TR" b="1" dirty="0" err="1"/>
              <a:t>scan</a:t>
            </a:r>
            <a:r>
              <a:rPr lang="en-GB" b="1" dirty="0"/>
              <a:t> </a:t>
            </a:r>
            <a:r>
              <a:rPr lang="tr-TR" b="1" dirty="0"/>
              <a:t>«</a:t>
            </a:r>
            <a:r>
              <a:rPr lang="tr-TR" b="1" dirty="0" err="1"/>
              <a:t>Research</a:t>
            </a:r>
            <a:r>
              <a:rPr lang="tr-TR" b="1" dirty="0"/>
              <a:t> Design </a:t>
            </a:r>
            <a:r>
              <a:rPr lang="tr-TR" b="1" dirty="0" err="1"/>
              <a:t>and</a:t>
            </a:r>
            <a:r>
              <a:rPr lang="tr-TR" b="1" dirty="0"/>
              <a:t> </a:t>
            </a:r>
            <a:r>
              <a:rPr lang="tr-TR" b="1" dirty="0" err="1"/>
              <a:t>Research</a:t>
            </a:r>
            <a:r>
              <a:rPr lang="tr-TR" b="1" dirty="0"/>
              <a:t> </a:t>
            </a:r>
            <a:r>
              <a:rPr lang="tr-TR" b="1" dirty="0" err="1"/>
              <a:t>Questions</a:t>
            </a:r>
            <a:r>
              <a:rPr lang="tr-TR" b="1" dirty="0"/>
              <a:t>» </a:t>
            </a:r>
            <a:r>
              <a:rPr lang="tr-TR" b="1" dirty="0" err="1"/>
              <a:t>section</a:t>
            </a:r>
            <a:endParaRPr lang="en-GB" dirty="0"/>
          </a:p>
          <a:p>
            <a:r>
              <a:rPr lang="tr-TR" dirty="0" err="1"/>
              <a:t>What</a:t>
            </a:r>
            <a:r>
              <a:rPr lang="tr-TR" dirty="0"/>
              <a:t> </a:t>
            </a:r>
            <a:r>
              <a:rPr lang="tr-TR" dirty="0" err="1"/>
              <a:t>research</a:t>
            </a:r>
            <a:r>
              <a:rPr lang="tr-TR" dirty="0"/>
              <a:t> </a:t>
            </a:r>
            <a:r>
              <a:rPr lang="tr-TR" dirty="0" err="1"/>
              <a:t>design</a:t>
            </a:r>
            <a:r>
              <a:rPr lang="tr-TR" dirty="0"/>
              <a:t> </a:t>
            </a:r>
            <a:r>
              <a:rPr lang="tr-TR" dirty="0" err="1"/>
              <a:t>did</a:t>
            </a:r>
            <a:r>
              <a:rPr lang="tr-TR" dirty="0"/>
              <a:t> </a:t>
            </a:r>
            <a:r>
              <a:rPr lang="tr-TR" dirty="0" err="1"/>
              <a:t>they</a:t>
            </a:r>
            <a:r>
              <a:rPr lang="tr-TR" dirty="0"/>
              <a:t> </a:t>
            </a:r>
            <a:r>
              <a:rPr lang="tr-TR" dirty="0" err="1"/>
              <a:t>use</a:t>
            </a:r>
            <a:r>
              <a:rPr lang="tr-TR" dirty="0"/>
              <a:t>?</a:t>
            </a:r>
          </a:p>
          <a:p>
            <a:r>
              <a:rPr lang="tr-TR" dirty="0" err="1"/>
              <a:t>What</a:t>
            </a:r>
            <a:r>
              <a:rPr lang="tr-TR" dirty="0"/>
              <a:t> </a:t>
            </a:r>
            <a:r>
              <a:rPr lang="tr-TR" dirty="0" err="1"/>
              <a:t>instruments</a:t>
            </a:r>
            <a:r>
              <a:rPr lang="tr-TR" dirty="0"/>
              <a:t> </a:t>
            </a:r>
            <a:r>
              <a:rPr lang="tr-TR" dirty="0" err="1"/>
              <a:t>did</a:t>
            </a:r>
            <a:r>
              <a:rPr lang="tr-TR" dirty="0"/>
              <a:t> </a:t>
            </a:r>
            <a:r>
              <a:rPr lang="tr-TR" dirty="0" err="1"/>
              <a:t>they</a:t>
            </a:r>
            <a:r>
              <a:rPr lang="tr-TR" dirty="0"/>
              <a:t> </a:t>
            </a:r>
            <a:r>
              <a:rPr lang="tr-TR" dirty="0" err="1"/>
              <a:t>use</a:t>
            </a:r>
            <a:r>
              <a:rPr lang="tr-TR" dirty="0"/>
              <a:t>?</a:t>
            </a:r>
          </a:p>
          <a:p>
            <a:r>
              <a:rPr lang="tr-TR" dirty="0" err="1"/>
              <a:t>What</a:t>
            </a:r>
            <a:r>
              <a:rPr lang="tr-TR" dirty="0"/>
              <a:t> </a:t>
            </a:r>
            <a:r>
              <a:rPr lang="tr-TR" dirty="0" err="1"/>
              <a:t>are</a:t>
            </a:r>
            <a:r>
              <a:rPr lang="tr-TR" dirty="0"/>
              <a:t> </a:t>
            </a:r>
            <a:r>
              <a:rPr lang="tr-TR" dirty="0" err="1"/>
              <a:t>the</a:t>
            </a:r>
            <a:r>
              <a:rPr lang="tr-TR" dirty="0"/>
              <a:t> </a:t>
            </a:r>
            <a:r>
              <a:rPr lang="tr-TR" dirty="0" err="1"/>
              <a:t>research</a:t>
            </a:r>
            <a:r>
              <a:rPr lang="tr-TR" dirty="0"/>
              <a:t> </a:t>
            </a:r>
            <a:r>
              <a:rPr lang="tr-TR" dirty="0" err="1"/>
              <a:t>questions</a:t>
            </a:r>
            <a:endParaRPr lang="tr-TR" dirty="0"/>
          </a:p>
        </p:txBody>
      </p:sp>
    </p:spTree>
    <p:extLst>
      <p:ext uri="{BB962C8B-B14F-4D97-AF65-F5344CB8AC3E}">
        <p14:creationId xmlns:p14="http://schemas.microsoft.com/office/powerpoint/2010/main" val="2189295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622DC6-0937-441E-8E8E-7B200B6AF1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3212AE-50C5-47D7-88D6-68F16E9445F1}"/>
              </a:ext>
            </a:extLst>
          </p:cNvPr>
          <p:cNvSpPr>
            <a:spLocks noGrp="1"/>
          </p:cNvSpPr>
          <p:nvPr>
            <p:ph idx="1"/>
          </p:nvPr>
        </p:nvSpPr>
        <p:spPr/>
        <p:txBody>
          <a:bodyPr/>
          <a:lstStyle/>
          <a:p>
            <a:r>
              <a:rPr lang="tr-TR" dirty="0" err="1"/>
              <a:t>They</a:t>
            </a:r>
            <a:r>
              <a:rPr lang="tr-TR" dirty="0"/>
              <a:t> </a:t>
            </a:r>
            <a:r>
              <a:rPr lang="tr-TR" dirty="0" err="1"/>
              <a:t>used</a:t>
            </a:r>
            <a:r>
              <a:rPr lang="tr-TR" dirty="0"/>
              <a:t> a </a:t>
            </a:r>
            <a:r>
              <a:rPr lang="tr-TR" dirty="0" err="1"/>
              <a:t>correlational</a:t>
            </a:r>
            <a:r>
              <a:rPr lang="tr-TR" dirty="0"/>
              <a:t> </a:t>
            </a:r>
            <a:r>
              <a:rPr lang="tr-TR" dirty="0" err="1"/>
              <a:t>design</a:t>
            </a:r>
            <a:endParaRPr lang="tr-TR" dirty="0"/>
          </a:p>
          <a:p>
            <a:r>
              <a:rPr lang="tr-TR" dirty="0"/>
              <a:t>Using a </a:t>
            </a:r>
            <a:r>
              <a:rPr lang="tr-TR" dirty="0" err="1"/>
              <a:t>very</a:t>
            </a:r>
            <a:r>
              <a:rPr lang="tr-TR" dirty="0"/>
              <a:t> </a:t>
            </a:r>
            <a:r>
              <a:rPr lang="tr-TR" dirty="0" err="1"/>
              <a:t>structured</a:t>
            </a:r>
            <a:r>
              <a:rPr lang="tr-TR" dirty="0"/>
              <a:t> </a:t>
            </a:r>
            <a:r>
              <a:rPr lang="tr-TR" dirty="0" err="1"/>
              <a:t>observational</a:t>
            </a:r>
            <a:r>
              <a:rPr lang="tr-TR" dirty="0"/>
              <a:t> </a:t>
            </a:r>
            <a:r>
              <a:rPr lang="tr-TR" dirty="0" err="1"/>
              <a:t>for</a:t>
            </a:r>
            <a:r>
              <a:rPr lang="tr-TR" dirty="0"/>
              <a:t> </a:t>
            </a:r>
            <a:r>
              <a:rPr lang="tr-TR" dirty="0" err="1"/>
              <a:t>teachers</a:t>
            </a:r>
            <a:r>
              <a:rPr lang="tr-TR" dirty="0"/>
              <a:t>’ </a:t>
            </a:r>
            <a:r>
              <a:rPr lang="tr-TR" dirty="0" err="1"/>
              <a:t>motivational</a:t>
            </a:r>
            <a:r>
              <a:rPr lang="tr-TR" dirty="0"/>
              <a:t> </a:t>
            </a:r>
            <a:r>
              <a:rPr lang="tr-TR" dirty="0" err="1"/>
              <a:t>strategies</a:t>
            </a:r>
            <a:r>
              <a:rPr lang="tr-TR" dirty="0"/>
              <a:t> </a:t>
            </a:r>
            <a:r>
              <a:rPr lang="tr-TR" dirty="0" err="1"/>
              <a:t>and</a:t>
            </a:r>
            <a:r>
              <a:rPr lang="tr-TR" dirty="0"/>
              <a:t> </a:t>
            </a:r>
            <a:r>
              <a:rPr lang="tr-TR" dirty="0" err="1"/>
              <a:t>students</a:t>
            </a:r>
            <a:r>
              <a:rPr lang="tr-TR" dirty="0"/>
              <a:t>’ </a:t>
            </a:r>
            <a:r>
              <a:rPr lang="tr-TR" dirty="0" err="1"/>
              <a:t>motivational</a:t>
            </a:r>
            <a:r>
              <a:rPr lang="tr-TR" dirty="0"/>
              <a:t> </a:t>
            </a:r>
            <a:r>
              <a:rPr lang="tr-TR" dirty="0" err="1"/>
              <a:t>states</a:t>
            </a:r>
            <a:endParaRPr lang="tr-TR" dirty="0"/>
          </a:p>
        </p:txBody>
      </p:sp>
    </p:spTree>
    <p:extLst>
      <p:ext uri="{BB962C8B-B14F-4D97-AF65-F5344CB8AC3E}">
        <p14:creationId xmlns:p14="http://schemas.microsoft.com/office/powerpoint/2010/main" val="1106769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2133" y="1700808"/>
            <a:ext cx="7704667" cy="4299008"/>
          </a:xfrm>
        </p:spPr>
        <p:txBody>
          <a:bodyPr>
            <a:normAutofit/>
          </a:bodyPr>
          <a:lstStyle/>
          <a:p>
            <a:r>
              <a:rPr lang="tr-TR" b="1" dirty="0"/>
              <a:t>Now skim </a:t>
            </a:r>
            <a:r>
              <a:rPr lang="tr-TR" b="1" dirty="0" err="1"/>
              <a:t>and</a:t>
            </a:r>
            <a:r>
              <a:rPr lang="tr-TR" b="1" dirty="0"/>
              <a:t> </a:t>
            </a:r>
            <a:r>
              <a:rPr lang="tr-TR" b="1" dirty="0" err="1"/>
              <a:t>scan</a:t>
            </a:r>
            <a:r>
              <a:rPr lang="en-GB" b="1" dirty="0"/>
              <a:t> </a:t>
            </a:r>
            <a:r>
              <a:rPr lang="tr-TR" b="1" dirty="0"/>
              <a:t>«</a:t>
            </a:r>
            <a:r>
              <a:rPr lang="tr-TR" b="1" dirty="0" err="1"/>
              <a:t>Method</a:t>
            </a:r>
            <a:r>
              <a:rPr lang="tr-TR" b="1" dirty="0"/>
              <a:t>» </a:t>
            </a:r>
            <a:r>
              <a:rPr lang="tr-TR" b="1" dirty="0" err="1"/>
              <a:t>until</a:t>
            </a:r>
            <a:r>
              <a:rPr lang="tr-TR" b="1" dirty="0"/>
              <a:t> </a:t>
            </a:r>
            <a:r>
              <a:rPr lang="tr-TR" b="1" dirty="0" err="1"/>
              <a:t>Results</a:t>
            </a:r>
            <a:r>
              <a:rPr lang="tr-TR" b="1" dirty="0"/>
              <a:t> </a:t>
            </a:r>
            <a:r>
              <a:rPr lang="tr-TR" b="1" dirty="0" err="1"/>
              <a:t>and</a:t>
            </a:r>
            <a:r>
              <a:rPr lang="tr-TR" b="1" dirty="0"/>
              <a:t> </a:t>
            </a:r>
            <a:r>
              <a:rPr lang="tr-TR" b="1" dirty="0" err="1"/>
              <a:t>Discussion</a:t>
            </a:r>
            <a:endParaRPr lang="en-GB" dirty="0"/>
          </a:p>
          <a:p>
            <a:endParaRPr lang="tr-TR" dirty="0"/>
          </a:p>
          <a:p>
            <a:r>
              <a:rPr lang="tr-TR" dirty="0"/>
              <a:t>How is </a:t>
            </a:r>
            <a:r>
              <a:rPr lang="tr-TR" dirty="0" err="1"/>
              <a:t>this</a:t>
            </a:r>
            <a:r>
              <a:rPr lang="tr-TR" dirty="0"/>
              <a:t> </a:t>
            </a:r>
            <a:r>
              <a:rPr lang="tr-TR" dirty="0" err="1"/>
              <a:t>section</a:t>
            </a:r>
            <a:r>
              <a:rPr lang="tr-TR" dirty="0"/>
              <a:t> </a:t>
            </a:r>
            <a:r>
              <a:rPr lang="tr-TR" dirty="0" err="1"/>
              <a:t>written</a:t>
            </a:r>
            <a:r>
              <a:rPr lang="tr-TR" dirty="0"/>
              <a:t>? </a:t>
            </a:r>
            <a:r>
              <a:rPr lang="tr-TR" dirty="0" err="1"/>
              <a:t>What</a:t>
            </a:r>
            <a:r>
              <a:rPr lang="tr-TR" dirty="0"/>
              <a:t> </a:t>
            </a:r>
            <a:r>
              <a:rPr lang="tr-TR" dirty="0" err="1"/>
              <a:t>sub-sections</a:t>
            </a:r>
            <a:r>
              <a:rPr lang="tr-TR" dirty="0"/>
              <a:t> </a:t>
            </a:r>
            <a:r>
              <a:rPr lang="tr-TR" dirty="0" err="1"/>
              <a:t>does</a:t>
            </a:r>
            <a:r>
              <a:rPr lang="tr-TR" dirty="0"/>
              <a:t> </a:t>
            </a:r>
            <a:r>
              <a:rPr lang="tr-TR" dirty="0" err="1"/>
              <a:t>Method</a:t>
            </a:r>
            <a:r>
              <a:rPr lang="tr-TR" dirty="0"/>
              <a:t> </a:t>
            </a:r>
            <a:r>
              <a:rPr lang="tr-TR" dirty="0" err="1"/>
              <a:t>have</a:t>
            </a:r>
            <a:r>
              <a:rPr lang="tr-TR" dirty="0"/>
              <a:t>?</a:t>
            </a:r>
          </a:p>
          <a:p>
            <a:r>
              <a:rPr lang="tr-TR" dirty="0"/>
              <a:t>How </a:t>
            </a:r>
            <a:r>
              <a:rPr lang="tr-TR" dirty="0" err="1"/>
              <a:t>details</a:t>
            </a:r>
            <a:r>
              <a:rPr lang="tr-TR" dirty="0"/>
              <a:t> is </a:t>
            </a:r>
            <a:r>
              <a:rPr lang="tr-TR" dirty="0" err="1"/>
              <a:t>each</a:t>
            </a:r>
            <a:r>
              <a:rPr lang="tr-TR" dirty="0"/>
              <a:t> </a:t>
            </a:r>
            <a:r>
              <a:rPr lang="tr-TR" dirty="0" err="1"/>
              <a:t>sub-section</a:t>
            </a:r>
            <a:r>
              <a:rPr lang="tr-TR" dirty="0"/>
              <a:t>?</a:t>
            </a:r>
            <a:endParaRPr lang="en-US" dirty="0"/>
          </a:p>
        </p:txBody>
      </p:sp>
    </p:spTree>
    <p:extLst>
      <p:ext uri="{BB962C8B-B14F-4D97-AF65-F5344CB8AC3E}">
        <p14:creationId xmlns:p14="http://schemas.microsoft.com/office/powerpoint/2010/main" val="254050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FEE95E-1D09-4973-B381-44436D727666}"/>
              </a:ext>
            </a:extLst>
          </p:cNvPr>
          <p:cNvSpPr>
            <a:spLocks noGrp="1"/>
          </p:cNvSpPr>
          <p:nvPr>
            <p:ph idx="1"/>
          </p:nvPr>
        </p:nvSpPr>
        <p:spPr>
          <a:xfrm>
            <a:off x="982133" y="1124744"/>
            <a:ext cx="7704667" cy="4875072"/>
          </a:xfrm>
        </p:spPr>
        <p:txBody>
          <a:bodyPr/>
          <a:lstStyle/>
          <a:p>
            <a:r>
              <a:rPr lang="tr-TR" dirty="0" err="1"/>
              <a:t>Participants</a:t>
            </a:r>
            <a:r>
              <a:rPr lang="tr-TR" dirty="0"/>
              <a:t> </a:t>
            </a:r>
            <a:r>
              <a:rPr lang="tr-TR" dirty="0" err="1"/>
              <a:t>and</a:t>
            </a:r>
            <a:r>
              <a:rPr lang="tr-TR" dirty="0"/>
              <a:t> </a:t>
            </a:r>
            <a:r>
              <a:rPr lang="tr-TR" dirty="0" err="1"/>
              <a:t>context</a:t>
            </a:r>
            <a:r>
              <a:rPr lang="tr-TR" dirty="0"/>
              <a:t> of </a:t>
            </a:r>
            <a:r>
              <a:rPr lang="tr-TR" dirty="0" err="1"/>
              <a:t>the</a:t>
            </a:r>
            <a:r>
              <a:rPr lang="tr-TR" dirty="0"/>
              <a:t> </a:t>
            </a:r>
            <a:r>
              <a:rPr lang="tr-TR" dirty="0" err="1"/>
              <a:t>study</a:t>
            </a:r>
            <a:endParaRPr lang="tr-TR" dirty="0"/>
          </a:p>
          <a:p>
            <a:r>
              <a:rPr lang="tr-TR" dirty="0" err="1"/>
              <a:t>The</a:t>
            </a:r>
            <a:r>
              <a:rPr lang="tr-TR" dirty="0"/>
              <a:t> </a:t>
            </a:r>
            <a:r>
              <a:rPr lang="tr-TR" dirty="0" err="1"/>
              <a:t>instruments</a:t>
            </a:r>
            <a:r>
              <a:rPr lang="tr-TR" dirty="0"/>
              <a:t> </a:t>
            </a:r>
            <a:r>
              <a:rPr lang="tr-TR" dirty="0" err="1"/>
              <a:t>used</a:t>
            </a:r>
            <a:r>
              <a:rPr lang="tr-TR" dirty="0"/>
              <a:t> </a:t>
            </a:r>
            <a:r>
              <a:rPr lang="tr-TR" dirty="0" err="1"/>
              <a:t>and</a:t>
            </a:r>
            <a:r>
              <a:rPr lang="tr-TR" dirty="0"/>
              <a:t> </a:t>
            </a:r>
            <a:r>
              <a:rPr lang="tr-TR" dirty="0" err="1"/>
              <a:t>the</a:t>
            </a:r>
            <a:r>
              <a:rPr lang="tr-TR" dirty="0"/>
              <a:t> </a:t>
            </a:r>
            <a:r>
              <a:rPr lang="tr-TR" dirty="0" err="1"/>
              <a:t>way</a:t>
            </a:r>
            <a:r>
              <a:rPr lang="tr-TR" dirty="0"/>
              <a:t> </a:t>
            </a:r>
            <a:r>
              <a:rPr lang="tr-TR" dirty="0" err="1"/>
              <a:t>they</a:t>
            </a:r>
            <a:r>
              <a:rPr lang="tr-TR" dirty="0"/>
              <a:t> </a:t>
            </a:r>
            <a:r>
              <a:rPr lang="tr-TR" dirty="0" err="1"/>
              <a:t>have</a:t>
            </a:r>
            <a:r>
              <a:rPr lang="tr-TR" dirty="0"/>
              <a:t> </a:t>
            </a:r>
            <a:r>
              <a:rPr lang="tr-TR" dirty="0" err="1"/>
              <a:t>been</a:t>
            </a:r>
            <a:r>
              <a:rPr lang="tr-TR" dirty="0"/>
              <a:t> </a:t>
            </a:r>
            <a:r>
              <a:rPr lang="tr-TR" dirty="0" err="1"/>
              <a:t>developed</a:t>
            </a:r>
            <a:endParaRPr lang="tr-TR" dirty="0"/>
          </a:p>
          <a:p>
            <a:r>
              <a:rPr lang="tr-TR" dirty="0" err="1"/>
              <a:t>The</a:t>
            </a:r>
            <a:r>
              <a:rPr lang="tr-TR" dirty="0"/>
              <a:t> </a:t>
            </a:r>
            <a:r>
              <a:rPr lang="tr-TR" dirty="0" err="1"/>
              <a:t>procedures</a:t>
            </a:r>
            <a:r>
              <a:rPr lang="tr-TR" dirty="0"/>
              <a:t> </a:t>
            </a:r>
            <a:r>
              <a:rPr lang="tr-TR" dirty="0" err="1"/>
              <a:t>followed</a:t>
            </a:r>
            <a:endParaRPr lang="tr-TR" dirty="0"/>
          </a:p>
          <a:p>
            <a:r>
              <a:rPr lang="tr-TR" dirty="0" err="1"/>
              <a:t>The</a:t>
            </a:r>
            <a:r>
              <a:rPr lang="tr-TR" dirty="0"/>
              <a:t> </a:t>
            </a:r>
            <a:r>
              <a:rPr lang="tr-TR" dirty="0" err="1"/>
              <a:t>way</a:t>
            </a:r>
            <a:r>
              <a:rPr lang="tr-TR" dirty="0"/>
              <a:t> </a:t>
            </a:r>
            <a:r>
              <a:rPr lang="tr-TR" dirty="0" err="1"/>
              <a:t>the</a:t>
            </a:r>
            <a:r>
              <a:rPr lang="tr-TR" dirty="0"/>
              <a:t> data </a:t>
            </a:r>
            <a:r>
              <a:rPr lang="tr-TR" dirty="0" err="1"/>
              <a:t>have</a:t>
            </a:r>
            <a:r>
              <a:rPr lang="tr-TR" dirty="0"/>
              <a:t> </a:t>
            </a:r>
            <a:r>
              <a:rPr lang="tr-TR" dirty="0" err="1"/>
              <a:t>been</a:t>
            </a:r>
            <a:r>
              <a:rPr lang="tr-TR" dirty="0"/>
              <a:t> </a:t>
            </a:r>
            <a:r>
              <a:rPr lang="tr-TR" dirty="0" err="1"/>
              <a:t>analyzed</a:t>
            </a:r>
            <a:endParaRPr lang="tr-TR" dirty="0"/>
          </a:p>
        </p:txBody>
      </p:sp>
    </p:spTree>
    <p:extLst>
      <p:ext uri="{BB962C8B-B14F-4D97-AF65-F5344CB8AC3E}">
        <p14:creationId xmlns:p14="http://schemas.microsoft.com/office/powerpoint/2010/main" val="2201725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Now </a:t>
            </a:r>
            <a:r>
              <a:rPr lang="tr-TR" b="1" dirty="0" err="1"/>
              <a:t>read</a:t>
            </a:r>
            <a:r>
              <a:rPr lang="tr-TR" b="1" dirty="0"/>
              <a:t> </a:t>
            </a:r>
            <a:r>
              <a:rPr lang="tr-TR" b="1" dirty="0" err="1"/>
              <a:t>the</a:t>
            </a:r>
            <a:r>
              <a:rPr lang="tr-TR" b="1" dirty="0"/>
              <a:t> «Computing </a:t>
            </a:r>
            <a:r>
              <a:rPr lang="tr-TR" b="1" dirty="0" err="1"/>
              <a:t>Composite</a:t>
            </a:r>
            <a:r>
              <a:rPr lang="tr-TR" b="1" dirty="0"/>
              <a:t> </a:t>
            </a:r>
            <a:r>
              <a:rPr lang="tr-TR" b="1" dirty="0" err="1"/>
              <a:t>Variables</a:t>
            </a:r>
            <a:r>
              <a:rPr lang="tr-TR" b="1" dirty="0"/>
              <a:t>» </a:t>
            </a:r>
            <a:r>
              <a:rPr lang="tr-TR" b="1" dirty="0" err="1"/>
              <a:t>under</a:t>
            </a:r>
            <a:r>
              <a:rPr lang="tr-TR" b="1" dirty="0"/>
              <a:t> RESULTS </a:t>
            </a:r>
            <a:r>
              <a:rPr lang="tr-TR" b="1" dirty="0" err="1"/>
              <a:t>and</a:t>
            </a:r>
            <a:r>
              <a:rPr lang="tr-TR" b="1" dirty="0"/>
              <a:t> DISCUSSION (</a:t>
            </a:r>
            <a:r>
              <a:rPr lang="tr-TR" b="1" dirty="0" err="1">
                <a:solidFill>
                  <a:srgbClr val="FF0000"/>
                </a:solidFill>
              </a:rPr>
              <a:t>read</a:t>
            </a:r>
            <a:r>
              <a:rPr lang="tr-TR" b="1" dirty="0">
                <a:solidFill>
                  <a:srgbClr val="FF0000"/>
                </a:solidFill>
              </a:rPr>
              <a:t> </a:t>
            </a:r>
            <a:r>
              <a:rPr lang="tr-TR" b="1" dirty="0" err="1">
                <a:solidFill>
                  <a:srgbClr val="FF0000"/>
                </a:solidFill>
              </a:rPr>
              <a:t>the</a:t>
            </a:r>
            <a:r>
              <a:rPr lang="tr-TR" b="1" dirty="0">
                <a:solidFill>
                  <a:srgbClr val="FF0000"/>
                </a:solidFill>
              </a:rPr>
              <a:t> </a:t>
            </a:r>
            <a:r>
              <a:rPr lang="tr-TR" b="1" dirty="0" err="1">
                <a:solidFill>
                  <a:srgbClr val="FF0000"/>
                </a:solidFill>
              </a:rPr>
              <a:t>first</a:t>
            </a:r>
            <a:r>
              <a:rPr lang="tr-TR" b="1" dirty="0">
                <a:solidFill>
                  <a:srgbClr val="FF0000"/>
                </a:solidFill>
              </a:rPr>
              <a:t>  </a:t>
            </a:r>
            <a:r>
              <a:rPr lang="tr-TR" b="1" dirty="0" err="1">
                <a:solidFill>
                  <a:srgbClr val="FF0000"/>
                </a:solidFill>
              </a:rPr>
              <a:t>and</a:t>
            </a:r>
            <a:r>
              <a:rPr lang="tr-TR" b="1">
                <a:solidFill>
                  <a:srgbClr val="FF0000"/>
                </a:solidFill>
              </a:rPr>
              <a:t> the</a:t>
            </a:r>
            <a:r>
              <a:rPr lang="tr-TR" b="1" dirty="0">
                <a:solidFill>
                  <a:srgbClr val="FF0000"/>
                </a:solidFill>
              </a:rPr>
              <a:t> </a:t>
            </a:r>
            <a:r>
              <a:rPr lang="tr-TR" b="1" dirty="0" err="1">
                <a:solidFill>
                  <a:srgbClr val="FF0000"/>
                </a:solidFill>
              </a:rPr>
              <a:t>second</a:t>
            </a:r>
            <a:r>
              <a:rPr lang="tr-TR" b="1" dirty="0">
                <a:solidFill>
                  <a:srgbClr val="FF0000"/>
                </a:solidFill>
              </a:rPr>
              <a:t> PARAGRAPHS</a:t>
            </a:r>
            <a:r>
              <a:rPr lang="tr-TR" b="1" dirty="0"/>
              <a:t>)—no </a:t>
            </a:r>
            <a:r>
              <a:rPr lang="tr-TR" b="1" dirty="0" err="1"/>
              <a:t>need</a:t>
            </a:r>
            <a:r>
              <a:rPr lang="tr-TR" b="1" dirty="0"/>
              <a:t> </a:t>
            </a:r>
            <a:r>
              <a:rPr lang="tr-TR" b="1" dirty="0" err="1"/>
              <a:t>to</a:t>
            </a:r>
            <a:r>
              <a:rPr lang="tr-TR" b="1" dirty="0"/>
              <a:t> </a:t>
            </a:r>
            <a:r>
              <a:rPr lang="tr-TR" b="1" dirty="0" err="1"/>
              <a:t>read</a:t>
            </a:r>
            <a:r>
              <a:rPr lang="tr-TR" b="1" dirty="0"/>
              <a:t> </a:t>
            </a:r>
            <a:r>
              <a:rPr lang="tr-TR" b="1" dirty="0" err="1"/>
              <a:t>the</a:t>
            </a:r>
            <a:r>
              <a:rPr lang="tr-TR" b="1" dirty="0"/>
              <a:t> rest</a:t>
            </a:r>
          </a:p>
          <a:p>
            <a:endParaRPr lang="tr-TR" dirty="0"/>
          </a:p>
        </p:txBody>
      </p:sp>
    </p:spTree>
    <p:extLst>
      <p:ext uri="{BB962C8B-B14F-4D97-AF65-F5344CB8AC3E}">
        <p14:creationId xmlns:p14="http://schemas.microsoft.com/office/powerpoint/2010/main" val="369493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22114"/>
          </a:xfrm>
        </p:spPr>
        <p:txBody>
          <a:bodyPr/>
          <a:lstStyle/>
          <a:p>
            <a:r>
              <a:rPr lang="tr-TR" dirty="0" err="1"/>
              <a:t>Abstract</a:t>
            </a:r>
            <a:endParaRPr lang="en-US" dirty="0"/>
          </a:p>
        </p:txBody>
      </p:sp>
      <p:sp>
        <p:nvSpPr>
          <p:cNvPr id="3" name="İçerik Yer Tutucusu 2"/>
          <p:cNvSpPr>
            <a:spLocks noGrp="1"/>
          </p:cNvSpPr>
          <p:nvPr>
            <p:ph idx="1"/>
          </p:nvPr>
        </p:nvSpPr>
        <p:spPr>
          <a:xfrm>
            <a:off x="971600" y="1412776"/>
            <a:ext cx="7715200" cy="4824537"/>
          </a:xfrm>
        </p:spPr>
        <p:txBody>
          <a:bodyPr>
            <a:normAutofit fontScale="85000" lnSpcReduction="20000"/>
          </a:bodyPr>
          <a:lstStyle/>
          <a:p>
            <a:pPr marL="0" indent="0">
              <a:buNone/>
            </a:pPr>
            <a:r>
              <a:rPr lang="en-US" dirty="0"/>
              <a:t>The teacher's use of motivational strategies is generally believed to enhance student motivation, yet the literature has little empirical evidence to support this claim. Based on a large-scale investigation of 40 ESOL classrooms in South Korea involving 27 teachers and more than 1,300 learners, this study examined the link between the teachers' motivational teaching practice and their students' language learning motivation. The students' motivation was measured by a self-report questionnaire and a classroom observation instrument specifically developed for this investigation, the motivation orientation of language teaching (MOLT). The MOLT observation scheme was also used to assess the teachers' use of motivational strategies, along with a </a:t>
            </a:r>
            <a:r>
              <a:rPr lang="en-US" dirty="0" err="1"/>
              <a:t>posthoc</a:t>
            </a:r>
            <a:r>
              <a:rPr lang="en-US" dirty="0"/>
              <a:t> rating scale filled in by the observer. The MOLT follows the real-time coding principle of Spada and </a:t>
            </a:r>
            <a:r>
              <a:rPr lang="en-US" dirty="0" err="1"/>
              <a:t>Frôhlich's</a:t>
            </a:r>
            <a:r>
              <a:rPr lang="en-US" dirty="0"/>
              <a:t> (1995) communication orientation of language teaching (COLT) scheme but uses categories of observable teacher behaviors derived from </a:t>
            </a:r>
            <a:r>
              <a:rPr lang="en-US" dirty="0" err="1"/>
              <a:t>Dôrnyei's</a:t>
            </a:r>
            <a:r>
              <a:rPr lang="en-US" dirty="0"/>
              <a:t> (2001) motivational strategies framework for foreign language classrooms. The results indicate that the language teachers' motivational practice is linked to increased levels of the learners' motivated learning behavior as well as their motivational state. </a:t>
            </a:r>
          </a:p>
        </p:txBody>
      </p:sp>
    </p:spTree>
    <p:extLst>
      <p:ext uri="{BB962C8B-B14F-4D97-AF65-F5344CB8AC3E}">
        <p14:creationId xmlns:p14="http://schemas.microsoft.com/office/powerpoint/2010/main" val="4177216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22114"/>
          </a:xfrm>
        </p:spPr>
        <p:txBody>
          <a:bodyPr/>
          <a:lstStyle/>
          <a:p>
            <a:r>
              <a:rPr lang="tr-TR" dirty="0" err="1"/>
              <a:t>Abstract</a:t>
            </a:r>
            <a:endParaRPr lang="en-US" dirty="0"/>
          </a:p>
        </p:txBody>
      </p:sp>
      <p:sp>
        <p:nvSpPr>
          <p:cNvPr id="3" name="İçerik Yer Tutucusu 2"/>
          <p:cNvSpPr>
            <a:spLocks noGrp="1"/>
          </p:cNvSpPr>
          <p:nvPr>
            <p:ph idx="1"/>
          </p:nvPr>
        </p:nvSpPr>
        <p:spPr>
          <a:xfrm>
            <a:off x="755576" y="1412776"/>
            <a:ext cx="7931224" cy="4824537"/>
          </a:xfrm>
        </p:spPr>
        <p:txBody>
          <a:bodyPr>
            <a:normAutofit fontScale="85000" lnSpcReduction="20000"/>
          </a:bodyPr>
          <a:lstStyle/>
          <a:p>
            <a:pPr marL="0" indent="0">
              <a:buNone/>
            </a:pPr>
            <a:r>
              <a:rPr lang="en-US" dirty="0">
                <a:solidFill>
                  <a:srgbClr val="FF0000"/>
                </a:solidFill>
              </a:rPr>
              <a:t>The teacher's use of motivational strategies is generally believed to enhance student motivation, yet the literature has little empirical evidence to support this claim. </a:t>
            </a:r>
            <a:r>
              <a:rPr lang="en-US" dirty="0"/>
              <a:t>Based on a large-scale investigation of 40 ESOL classrooms in South Korea involving 27 teachers and more than 1,300 learners, this study examined the link between the teachers' motivational teaching practice and their students' language learning motivation. The students' motivation was measured by a self-report questionnaire and a classroom observation instrument specifically developed for this investigation, the motivation orientation of language teaching (MOLT). The MOLT observation scheme was also used to assess the teachers' use of motivational strategies, along with a </a:t>
            </a:r>
            <a:r>
              <a:rPr lang="en-US" dirty="0" err="1"/>
              <a:t>posthoc</a:t>
            </a:r>
            <a:r>
              <a:rPr lang="en-US" dirty="0"/>
              <a:t> rating scale filled in by the observer. The MOLT follows the real-time coding principle of Spada and </a:t>
            </a:r>
            <a:r>
              <a:rPr lang="en-US" dirty="0" err="1"/>
              <a:t>Frôhlich's</a:t>
            </a:r>
            <a:r>
              <a:rPr lang="en-US" dirty="0"/>
              <a:t> (1995) communication orientation of language teaching (COLT) scheme but uses categories of observable teacher behaviors derived from </a:t>
            </a:r>
            <a:r>
              <a:rPr lang="en-US" dirty="0" err="1"/>
              <a:t>Dôrnyei's</a:t>
            </a:r>
            <a:r>
              <a:rPr lang="en-US" dirty="0"/>
              <a:t> (2001) motivational strategies framework for foreign language classrooms. The results indicate that the language teachers' motivational practice is linked to increased levels of the learners' motivated learning behavior as well as their motivational state. </a:t>
            </a:r>
          </a:p>
        </p:txBody>
      </p:sp>
      <p:sp>
        <p:nvSpPr>
          <p:cNvPr id="4" name="Dikdörtgen 3"/>
          <p:cNvSpPr/>
          <p:nvPr/>
        </p:nvSpPr>
        <p:spPr>
          <a:xfrm>
            <a:off x="6372200" y="440668"/>
            <a:ext cx="1872208" cy="75608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b="1" dirty="0"/>
              <a:t>Background </a:t>
            </a:r>
            <a:r>
              <a:rPr lang="tr-TR" b="1" dirty="0" err="1"/>
              <a:t>to</a:t>
            </a:r>
            <a:r>
              <a:rPr lang="tr-TR" b="1" dirty="0"/>
              <a:t> </a:t>
            </a:r>
            <a:r>
              <a:rPr lang="tr-TR" b="1" dirty="0" err="1"/>
              <a:t>the</a:t>
            </a:r>
            <a:r>
              <a:rPr lang="tr-TR" b="1" dirty="0"/>
              <a:t> </a:t>
            </a:r>
            <a:r>
              <a:rPr lang="tr-TR" b="1" dirty="0" err="1"/>
              <a:t>study</a:t>
            </a:r>
            <a:endParaRPr lang="tr-TR" b="1" dirty="0"/>
          </a:p>
        </p:txBody>
      </p:sp>
      <p:sp>
        <p:nvSpPr>
          <p:cNvPr id="9" name="Bükülü Ok 8"/>
          <p:cNvSpPr/>
          <p:nvPr/>
        </p:nvSpPr>
        <p:spPr>
          <a:xfrm>
            <a:off x="4427984" y="620688"/>
            <a:ext cx="1800200" cy="936104"/>
          </a:xfrm>
          <a:prstGeom prst="bentArrow">
            <a:avLst>
              <a:gd name="adj1" fmla="val 9883"/>
              <a:gd name="adj2" fmla="val 23837"/>
              <a:gd name="adj3" fmla="val 25000"/>
              <a:gd name="adj4" fmla="val 4375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4073542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22114"/>
          </a:xfrm>
        </p:spPr>
        <p:txBody>
          <a:bodyPr/>
          <a:lstStyle/>
          <a:p>
            <a:r>
              <a:rPr lang="tr-TR" dirty="0" err="1"/>
              <a:t>Abstract</a:t>
            </a:r>
            <a:endParaRPr lang="en-US" dirty="0"/>
          </a:p>
        </p:txBody>
      </p:sp>
      <p:sp>
        <p:nvSpPr>
          <p:cNvPr id="3" name="İçerik Yer Tutucusu 2"/>
          <p:cNvSpPr>
            <a:spLocks noGrp="1"/>
          </p:cNvSpPr>
          <p:nvPr>
            <p:ph idx="1"/>
          </p:nvPr>
        </p:nvSpPr>
        <p:spPr>
          <a:xfrm>
            <a:off x="457200" y="1412776"/>
            <a:ext cx="8229600" cy="4824537"/>
          </a:xfrm>
        </p:spPr>
        <p:txBody>
          <a:bodyPr>
            <a:normAutofit fontScale="85000" lnSpcReduction="20000"/>
          </a:bodyPr>
          <a:lstStyle/>
          <a:p>
            <a:pPr marL="0" indent="0">
              <a:buNone/>
            </a:pPr>
            <a:r>
              <a:rPr lang="en-US" dirty="0"/>
              <a:t>The teacher's use of motivational strategies is generally believed to enhance student motivation, yet the literature has little empirical evidence to support this claim. </a:t>
            </a:r>
            <a:r>
              <a:rPr lang="en-US" dirty="0">
                <a:solidFill>
                  <a:srgbClr val="FF0000"/>
                </a:solidFill>
              </a:rPr>
              <a:t>Based on a large-scale investigation of 40 ESOL classrooms in South Korea involving 27 teachers and more than 1,300 learners, this study examined the link between the teachers' motivational teaching practice and their students' language learning motivation. The students' motivation was measured by a self-report questionnaire and a classroom observation instrument specifically developed for this investigation, the motivation orientation of language teaching (MOLT). The MOLT observation scheme was also used to assess the teachers' use of motivational strategies, along with a </a:t>
            </a:r>
            <a:r>
              <a:rPr lang="en-US" dirty="0" err="1">
                <a:solidFill>
                  <a:srgbClr val="FF0000"/>
                </a:solidFill>
              </a:rPr>
              <a:t>posthoc</a:t>
            </a:r>
            <a:r>
              <a:rPr lang="en-US" dirty="0">
                <a:solidFill>
                  <a:srgbClr val="FF0000"/>
                </a:solidFill>
              </a:rPr>
              <a:t> rating scale filled in by the observer. The MOLT follows the real-time coding principle of Spada and </a:t>
            </a:r>
            <a:r>
              <a:rPr lang="en-US" dirty="0" err="1">
                <a:solidFill>
                  <a:srgbClr val="FF0000"/>
                </a:solidFill>
              </a:rPr>
              <a:t>Frôhlich's</a:t>
            </a:r>
            <a:r>
              <a:rPr lang="en-US" dirty="0">
                <a:solidFill>
                  <a:srgbClr val="FF0000"/>
                </a:solidFill>
              </a:rPr>
              <a:t> (1995) communication orientation of language teaching (COLT) scheme but uses categories of observable teacher behaviors derived from </a:t>
            </a:r>
            <a:r>
              <a:rPr lang="en-US" dirty="0" err="1">
                <a:solidFill>
                  <a:srgbClr val="FF0000"/>
                </a:solidFill>
              </a:rPr>
              <a:t>Dôrnyei's</a:t>
            </a:r>
            <a:r>
              <a:rPr lang="en-US" dirty="0">
                <a:solidFill>
                  <a:srgbClr val="FF0000"/>
                </a:solidFill>
              </a:rPr>
              <a:t> (2001) motivational strategies framework for foreign language classrooms. </a:t>
            </a:r>
            <a:r>
              <a:rPr lang="en-US" dirty="0"/>
              <a:t>The results indicate that the language teachers' motivational practice is linked to increased levels of the learners' motivated learning behavior as well as their motivational state. </a:t>
            </a:r>
          </a:p>
        </p:txBody>
      </p:sp>
      <p:sp>
        <p:nvSpPr>
          <p:cNvPr id="5" name="Bükülü Ok 4"/>
          <p:cNvSpPr/>
          <p:nvPr/>
        </p:nvSpPr>
        <p:spPr>
          <a:xfrm>
            <a:off x="3535355" y="548680"/>
            <a:ext cx="2664296" cy="2376264"/>
          </a:xfrm>
          <a:prstGeom prst="bentArrow">
            <a:avLst>
              <a:gd name="adj1" fmla="val 3928"/>
              <a:gd name="adj2" fmla="val 12613"/>
              <a:gd name="adj3" fmla="val 17670"/>
              <a:gd name="adj4" fmla="val 4375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Dikdörtgen 5"/>
          <p:cNvSpPr/>
          <p:nvPr/>
        </p:nvSpPr>
        <p:spPr>
          <a:xfrm>
            <a:off x="6372200" y="440668"/>
            <a:ext cx="1872208" cy="75608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b="1" dirty="0" err="1"/>
              <a:t>Methodology</a:t>
            </a:r>
            <a:r>
              <a:rPr lang="tr-TR" b="1" dirty="0"/>
              <a:t> </a:t>
            </a:r>
            <a:r>
              <a:rPr lang="tr-TR" b="1" dirty="0" err="1"/>
              <a:t>followed</a:t>
            </a:r>
            <a:endParaRPr lang="tr-TR" b="1" dirty="0"/>
          </a:p>
        </p:txBody>
      </p:sp>
    </p:spTree>
    <p:extLst>
      <p:ext uri="{BB962C8B-B14F-4D97-AF65-F5344CB8AC3E}">
        <p14:creationId xmlns:p14="http://schemas.microsoft.com/office/powerpoint/2010/main" val="706240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922114"/>
          </a:xfrm>
        </p:spPr>
        <p:txBody>
          <a:bodyPr/>
          <a:lstStyle/>
          <a:p>
            <a:r>
              <a:rPr lang="tr-TR" dirty="0" err="1"/>
              <a:t>Abstract</a:t>
            </a:r>
            <a:endParaRPr lang="en-US" dirty="0"/>
          </a:p>
        </p:txBody>
      </p:sp>
      <p:sp>
        <p:nvSpPr>
          <p:cNvPr id="3" name="İçerik Yer Tutucusu 2"/>
          <p:cNvSpPr>
            <a:spLocks noGrp="1"/>
          </p:cNvSpPr>
          <p:nvPr>
            <p:ph idx="1"/>
          </p:nvPr>
        </p:nvSpPr>
        <p:spPr>
          <a:xfrm>
            <a:off x="611560" y="1196753"/>
            <a:ext cx="8075240" cy="4392488"/>
          </a:xfrm>
        </p:spPr>
        <p:txBody>
          <a:bodyPr>
            <a:normAutofit fontScale="77500" lnSpcReduction="20000"/>
          </a:bodyPr>
          <a:lstStyle/>
          <a:p>
            <a:pPr marL="0" indent="0">
              <a:buNone/>
            </a:pPr>
            <a:r>
              <a:rPr lang="en-US" dirty="0"/>
              <a:t>The teacher's use of motivational strategies is generally believed to enhance student motivation, yet the literature has little empirical evidence to support this claim. Based on a large-scale investigation of 40 ESOL classrooms in South Korea involving 27 teachers and more than 1,300 learners, this study examined the link between the teachers' motivational teaching practice and their students' language learning motivation. The students' motivation was measured by a self-report questionnaire and a classroom observation instrument specifically developed for this investigation, the motivation orientation of language teaching (MOLT). The MOLT observation scheme was also used to assess the teachers' use of motivational strategies, along with a </a:t>
            </a:r>
            <a:r>
              <a:rPr lang="en-US" dirty="0" err="1"/>
              <a:t>posthoc</a:t>
            </a:r>
            <a:r>
              <a:rPr lang="en-US" dirty="0"/>
              <a:t> rating scale filled in by the observer. The MOLT follows the real-time coding principle of Spada and </a:t>
            </a:r>
            <a:r>
              <a:rPr lang="en-US" dirty="0" err="1"/>
              <a:t>Frôhlich's</a:t>
            </a:r>
            <a:r>
              <a:rPr lang="en-US" dirty="0"/>
              <a:t> (1995) communication </a:t>
            </a:r>
            <a:r>
              <a:rPr lang="en-US" dirty="0" err="1"/>
              <a:t>ori</a:t>
            </a:r>
            <a:r>
              <a:rPr lang="en-US" dirty="0"/>
              <a:t>- </a:t>
            </a:r>
            <a:r>
              <a:rPr lang="en-US" dirty="0" err="1"/>
              <a:t>entation</a:t>
            </a:r>
            <a:r>
              <a:rPr lang="en-US" dirty="0"/>
              <a:t> of language teaching (COLT) scheme but uses categories of observable teacher behaviors derived from </a:t>
            </a:r>
            <a:r>
              <a:rPr lang="en-US" dirty="0" err="1"/>
              <a:t>Dôrnyei's</a:t>
            </a:r>
            <a:r>
              <a:rPr lang="en-US" dirty="0"/>
              <a:t> (2001) </a:t>
            </a:r>
            <a:r>
              <a:rPr lang="en-US" dirty="0" err="1"/>
              <a:t>motiva</a:t>
            </a:r>
            <a:r>
              <a:rPr lang="en-US" dirty="0"/>
              <a:t>- </a:t>
            </a:r>
            <a:r>
              <a:rPr lang="en-US" dirty="0" err="1"/>
              <a:t>tional</a:t>
            </a:r>
            <a:r>
              <a:rPr lang="en-US" dirty="0"/>
              <a:t> strategies framework for foreign language classrooms. </a:t>
            </a:r>
            <a:r>
              <a:rPr lang="en-US" dirty="0">
                <a:solidFill>
                  <a:srgbClr val="FF0000"/>
                </a:solidFill>
              </a:rPr>
              <a:t>The results indicate that the language teachers' motivational practice is linked to increased levels of the learners' motivated learning behavior as well as their motivational state.</a:t>
            </a:r>
            <a:r>
              <a:rPr lang="en-US" dirty="0"/>
              <a:t> </a:t>
            </a:r>
          </a:p>
        </p:txBody>
      </p:sp>
      <p:sp>
        <p:nvSpPr>
          <p:cNvPr id="4" name="Yukarı Bükülü Ok 3"/>
          <p:cNvSpPr/>
          <p:nvPr/>
        </p:nvSpPr>
        <p:spPr>
          <a:xfrm rot="5400000">
            <a:off x="4013938" y="4347102"/>
            <a:ext cx="1080120" cy="2556284"/>
          </a:xfrm>
          <a:prstGeom prst="bentUpArrow">
            <a:avLst>
              <a:gd name="adj1" fmla="val 9647"/>
              <a:gd name="adj2" fmla="val 17076"/>
              <a:gd name="adj3" fmla="val 20382"/>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5991788" y="5517232"/>
            <a:ext cx="1872208" cy="129614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b="1" dirty="0" err="1"/>
              <a:t>Aspects</a:t>
            </a:r>
            <a:r>
              <a:rPr lang="tr-TR" b="1" dirty="0"/>
              <a:t> of </a:t>
            </a:r>
            <a:r>
              <a:rPr lang="tr-TR" b="1" dirty="0" err="1"/>
              <a:t>findings</a:t>
            </a:r>
            <a:r>
              <a:rPr lang="tr-TR" b="1" dirty="0"/>
              <a:t> </a:t>
            </a:r>
            <a:r>
              <a:rPr lang="tr-TR" b="1" dirty="0" err="1"/>
              <a:t>and</a:t>
            </a:r>
            <a:r>
              <a:rPr lang="tr-TR" b="1" dirty="0"/>
              <a:t> </a:t>
            </a:r>
            <a:r>
              <a:rPr lang="tr-TR" b="1" dirty="0" err="1"/>
              <a:t>future</a:t>
            </a:r>
            <a:r>
              <a:rPr lang="tr-TR" b="1" dirty="0"/>
              <a:t> </a:t>
            </a:r>
            <a:r>
              <a:rPr lang="tr-TR" b="1" dirty="0" err="1"/>
              <a:t>perspectives</a:t>
            </a:r>
            <a:endParaRPr lang="tr-TR" b="1" dirty="0"/>
          </a:p>
        </p:txBody>
      </p:sp>
    </p:spTree>
    <p:extLst>
      <p:ext uri="{BB962C8B-B14F-4D97-AF65-F5344CB8AC3E}">
        <p14:creationId xmlns:p14="http://schemas.microsoft.com/office/powerpoint/2010/main" val="3477284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GB" dirty="0"/>
              <a:t>Now </a:t>
            </a:r>
            <a:r>
              <a:rPr lang="tr-TR" dirty="0" err="1"/>
              <a:t>scan</a:t>
            </a:r>
            <a:r>
              <a:rPr lang="tr-TR" dirty="0"/>
              <a:t> </a:t>
            </a:r>
            <a:r>
              <a:rPr lang="en-GB" dirty="0"/>
              <a:t>the first part of the research paper up to the heading </a:t>
            </a:r>
            <a:r>
              <a:rPr lang="tr-TR" dirty="0"/>
              <a:t>‘</a:t>
            </a:r>
            <a:r>
              <a:rPr lang="tr-TR" b="1" dirty="0"/>
              <a:t>A Framework </a:t>
            </a:r>
            <a:r>
              <a:rPr lang="tr-TR" b="1" dirty="0" err="1"/>
              <a:t>for</a:t>
            </a:r>
            <a:r>
              <a:rPr lang="tr-TR" b="1" dirty="0"/>
              <a:t> </a:t>
            </a:r>
            <a:r>
              <a:rPr lang="tr-TR" b="1" dirty="0" err="1"/>
              <a:t>Motivational</a:t>
            </a:r>
            <a:r>
              <a:rPr lang="tr-TR" b="1" dirty="0"/>
              <a:t> </a:t>
            </a:r>
            <a:r>
              <a:rPr lang="tr-TR" b="1" dirty="0" err="1"/>
              <a:t>Strategies</a:t>
            </a:r>
            <a:r>
              <a:rPr lang="en-GB" dirty="0"/>
              <a:t>’. </a:t>
            </a:r>
            <a:endParaRPr lang="tr-TR" dirty="0"/>
          </a:p>
          <a:p>
            <a:endParaRPr lang="tr-TR" dirty="0"/>
          </a:p>
          <a:p>
            <a:endParaRPr lang="tr-TR" dirty="0"/>
          </a:p>
          <a:p>
            <a:r>
              <a:rPr lang="tr-TR" dirty="0"/>
              <a:t>What </a:t>
            </a:r>
            <a:r>
              <a:rPr lang="tr-TR" dirty="0" err="1"/>
              <a:t>are</a:t>
            </a:r>
            <a:r>
              <a:rPr lang="tr-TR" dirty="0"/>
              <a:t> </a:t>
            </a:r>
            <a:r>
              <a:rPr lang="tr-TR" dirty="0" err="1"/>
              <a:t>the</a:t>
            </a:r>
            <a:r>
              <a:rPr lang="tr-TR" dirty="0"/>
              <a:t> main </a:t>
            </a:r>
            <a:r>
              <a:rPr lang="tr-TR" dirty="0" err="1"/>
              <a:t>points</a:t>
            </a:r>
            <a:r>
              <a:rPr lang="tr-TR" dirty="0"/>
              <a:t> in </a:t>
            </a:r>
            <a:r>
              <a:rPr lang="tr-TR" dirty="0" err="1"/>
              <a:t>the</a:t>
            </a:r>
            <a:r>
              <a:rPr lang="tr-TR" dirty="0"/>
              <a:t> </a:t>
            </a:r>
            <a:r>
              <a:rPr lang="tr-TR" dirty="0" err="1"/>
              <a:t>introduction</a:t>
            </a:r>
            <a:r>
              <a:rPr lang="tr-TR" dirty="0"/>
              <a:t>?</a:t>
            </a:r>
          </a:p>
          <a:p>
            <a:endParaRPr lang="tr-TR" dirty="0"/>
          </a:p>
          <a:p>
            <a:endParaRPr lang="en-GB" dirty="0"/>
          </a:p>
          <a:p>
            <a:endParaRPr lang="en-US" dirty="0"/>
          </a:p>
        </p:txBody>
      </p:sp>
    </p:spTree>
    <p:extLst>
      <p:ext uri="{BB962C8B-B14F-4D97-AF65-F5344CB8AC3E}">
        <p14:creationId xmlns:p14="http://schemas.microsoft.com/office/powerpoint/2010/main" val="2280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2133" y="908720"/>
            <a:ext cx="7704667" cy="5091096"/>
          </a:xfrm>
        </p:spPr>
        <p:txBody>
          <a:bodyPr>
            <a:normAutofit/>
          </a:bodyPr>
          <a:lstStyle/>
          <a:p>
            <a:r>
              <a:rPr lang="tr-TR" dirty="0" err="1"/>
              <a:t>importance</a:t>
            </a:r>
            <a:r>
              <a:rPr lang="tr-TR" dirty="0"/>
              <a:t> of </a:t>
            </a:r>
            <a:r>
              <a:rPr lang="tr-TR" dirty="0" err="1"/>
              <a:t>motivation</a:t>
            </a:r>
            <a:r>
              <a:rPr lang="tr-TR" dirty="0"/>
              <a:t> </a:t>
            </a:r>
            <a:r>
              <a:rPr lang="tr-TR" dirty="0" err="1"/>
              <a:t>and</a:t>
            </a:r>
            <a:r>
              <a:rPr lang="tr-TR" dirty="0"/>
              <a:t> </a:t>
            </a:r>
            <a:r>
              <a:rPr lang="tr-TR" dirty="0" err="1"/>
              <a:t>motivational</a:t>
            </a:r>
            <a:r>
              <a:rPr lang="tr-TR" dirty="0"/>
              <a:t> </a:t>
            </a:r>
            <a:r>
              <a:rPr lang="tr-TR" dirty="0" err="1"/>
              <a:t>strategies</a:t>
            </a:r>
            <a:r>
              <a:rPr lang="tr-TR" dirty="0"/>
              <a:t> in </a:t>
            </a:r>
            <a:r>
              <a:rPr lang="tr-TR" dirty="0" err="1"/>
              <a:t>language</a:t>
            </a:r>
            <a:r>
              <a:rPr lang="tr-TR" dirty="0"/>
              <a:t> </a:t>
            </a:r>
            <a:r>
              <a:rPr lang="tr-TR" dirty="0" err="1"/>
              <a:t>learning</a:t>
            </a:r>
            <a:endParaRPr lang="tr-TR" dirty="0"/>
          </a:p>
          <a:p>
            <a:pPr lvl="0"/>
            <a:r>
              <a:rPr lang="en-GB" dirty="0"/>
              <a:t>reports research which has been done before;</a:t>
            </a:r>
          </a:p>
          <a:p>
            <a:pPr lvl="0"/>
            <a:r>
              <a:rPr lang="en-GB" dirty="0"/>
              <a:t>develops a rationale for </a:t>
            </a:r>
            <a:r>
              <a:rPr lang="tr-TR" dirty="0" err="1"/>
              <a:t>the</a:t>
            </a:r>
            <a:r>
              <a:rPr lang="en-GB" dirty="0"/>
              <a:t> study;</a:t>
            </a:r>
          </a:p>
          <a:p>
            <a:r>
              <a:rPr lang="en-GB" dirty="0"/>
              <a:t>criticises </a:t>
            </a:r>
            <a:r>
              <a:rPr lang="tr-TR" dirty="0" err="1"/>
              <a:t>past</a:t>
            </a:r>
            <a:r>
              <a:rPr lang="en-GB" dirty="0"/>
              <a:t> practices</a:t>
            </a:r>
            <a:endParaRPr lang="en-US" dirty="0"/>
          </a:p>
          <a:p>
            <a:pPr lvl="0"/>
            <a:r>
              <a:rPr lang="en-GB" dirty="0"/>
              <a:t>justifies </a:t>
            </a:r>
            <a:r>
              <a:rPr lang="tr-TR" dirty="0" err="1"/>
              <a:t>the</a:t>
            </a:r>
            <a:r>
              <a:rPr lang="tr-TR" dirty="0"/>
              <a:t> </a:t>
            </a:r>
            <a:r>
              <a:rPr lang="tr-TR" dirty="0" err="1"/>
              <a:t>importance</a:t>
            </a:r>
            <a:r>
              <a:rPr lang="tr-TR" dirty="0"/>
              <a:t> of </a:t>
            </a:r>
            <a:r>
              <a:rPr lang="tr-TR" dirty="0" err="1"/>
              <a:t>this</a:t>
            </a:r>
            <a:r>
              <a:rPr lang="tr-TR" dirty="0"/>
              <a:t> </a:t>
            </a:r>
            <a:r>
              <a:rPr lang="tr-TR" dirty="0" err="1"/>
              <a:t>study</a:t>
            </a:r>
            <a:r>
              <a:rPr lang="en-GB" dirty="0"/>
              <a:t>;</a:t>
            </a:r>
          </a:p>
          <a:p>
            <a:r>
              <a:rPr lang="en-GB" dirty="0"/>
              <a:t>engages the reader's interest;</a:t>
            </a:r>
          </a:p>
          <a:p>
            <a:pPr lvl="0"/>
            <a:r>
              <a:rPr lang="tr-TR" dirty="0" err="1"/>
              <a:t>gives</a:t>
            </a:r>
            <a:r>
              <a:rPr lang="tr-TR" dirty="0"/>
              <a:t> </a:t>
            </a:r>
            <a:r>
              <a:rPr lang="tr-TR" dirty="0" err="1"/>
              <a:t>the</a:t>
            </a:r>
            <a:r>
              <a:rPr lang="tr-TR" dirty="0"/>
              <a:t> main </a:t>
            </a:r>
            <a:r>
              <a:rPr lang="tr-TR" dirty="0" err="1"/>
              <a:t>purpose</a:t>
            </a:r>
            <a:r>
              <a:rPr lang="tr-TR" dirty="0"/>
              <a:t> of </a:t>
            </a:r>
            <a:r>
              <a:rPr lang="tr-TR" dirty="0" err="1"/>
              <a:t>the</a:t>
            </a:r>
            <a:r>
              <a:rPr lang="tr-TR" dirty="0"/>
              <a:t> </a:t>
            </a:r>
            <a:r>
              <a:rPr lang="tr-TR" dirty="0" err="1"/>
              <a:t>study</a:t>
            </a:r>
            <a:endParaRPr lang="en-GB" dirty="0"/>
          </a:p>
          <a:p>
            <a:pPr lvl="0"/>
            <a:r>
              <a:rPr lang="en-GB" dirty="0"/>
              <a:t>provides the context for the study;</a:t>
            </a:r>
          </a:p>
        </p:txBody>
      </p:sp>
    </p:spTree>
    <p:extLst>
      <p:ext uri="{BB962C8B-B14F-4D97-AF65-F5344CB8AC3E}">
        <p14:creationId xmlns:p14="http://schemas.microsoft.com/office/powerpoint/2010/main" val="332707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down)">
                                      <p:cBhvr>
                                        <p:cTn id="18" dur="500"/>
                                        <p:tgtEl>
                                          <p:spTgt spid="3">
                                            <p:txEl>
                                              <p:pRg st="4" end="4"/>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down)">
                                      <p:cBhvr>
                                        <p:cTn id="21" dur="500"/>
                                        <p:tgtEl>
                                          <p:spTgt spid="3">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down)">
                                      <p:cBhvr>
                                        <p:cTn id="24" dur="500"/>
                                        <p:tgtEl>
                                          <p:spTgt spid="3">
                                            <p:txEl>
                                              <p:pRg st="6" end="6"/>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ipe(down)">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D6A977-42BB-4676-BE16-B85AF186CE8C}"/>
              </a:ext>
            </a:extLst>
          </p:cNvPr>
          <p:cNvSpPr>
            <a:spLocks noGrp="1"/>
          </p:cNvSpPr>
          <p:nvPr>
            <p:ph idx="1"/>
          </p:nvPr>
        </p:nvSpPr>
        <p:spPr>
          <a:xfrm>
            <a:off x="982133" y="332656"/>
            <a:ext cx="7704667" cy="5667160"/>
          </a:xfrm>
        </p:spPr>
        <p:txBody>
          <a:bodyPr/>
          <a:lstStyle/>
          <a:p>
            <a:r>
              <a:rPr lang="tr-TR" dirty="0"/>
              <a:t>Now skim «</a:t>
            </a:r>
            <a:r>
              <a:rPr lang="tr-TR" b="1" dirty="0"/>
              <a:t>A </a:t>
            </a:r>
            <a:r>
              <a:rPr lang="tr-TR" b="1" dirty="0" err="1"/>
              <a:t>framework</a:t>
            </a:r>
            <a:r>
              <a:rPr lang="tr-TR" b="1" dirty="0"/>
              <a:t> </a:t>
            </a:r>
            <a:r>
              <a:rPr lang="tr-TR" b="1" dirty="0" err="1"/>
              <a:t>for</a:t>
            </a:r>
            <a:r>
              <a:rPr lang="tr-TR" b="1" dirty="0"/>
              <a:t> </a:t>
            </a:r>
            <a:r>
              <a:rPr lang="tr-TR" b="1" dirty="0" err="1"/>
              <a:t>Motivational</a:t>
            </a:r>
            <a:r>
              <a:rPr lang="tr-TR" b="1" dirty="0"/>
              <a:t> </a:t>
            </a:r>
            <a:r>
              <a:rPr lang="tr-TR" b="1" dirty="0" err="1"/>
              <a:t>Strategies</a:t>
            </a:r>
            <a:r>
              <a:rPr lang="tr-TR" dirty="0"/>
              <a:t>» </a:t>
            </a:r>
            <a:r>
              <a:rPr lang="tr-TR" dirty="0" err="1"/>
              <a:t>section</a:t>
            </a:r>
            <a:endParaRPr lang="tr-TR" dirty="0"/>
          </a:p>
          <a:p>
            <a:endParaRPr lang="tr-TR" dirty="0"/>
          </a:p>
          <a:p>
            <a:r>
              <a:rPr lang="tr-TR" dirty="0"/>
              <a:t>What </a:t>
            </a:r>
            <a:r>
              <a:rPr lang="tr-TR" dirty="0" err="1"/>
              <a:t>are</a:t>
            </a:r>
            <a:r>
              <a:rPr lang="tr-TR" dirty="0"/>
              <a:t> </a:t>
            </a:r>
            <a:r>
              <a:rPr lang="tr-TR" dirty="0" err="1"/>
              <a:t>the</a:t>
            </a:r>
            <a:r>
              <a:rPr lang="tr-TR" dirty="0"/>
              <a:t> main </a:t>
            </a:r>
            <a:r>
              <a:rPr lang="tr-TR" dirty="0" err="1"/>
              <a:t>points</a:t>
            </a:r>
            <a:r>
              <a:rPr lang="tr-TR" dirty="0"/>
              <a:t> in </a:t>
            </a:r>
            <a:r>
              <a:rPr lang="tr-TR" dirty="0" err="1"/>
              <a:t>this</a:t>
            </a:r>
            <a:r>
              <a:rPr lang="tr-TR" dirty="0"/>
              <a:t> </a:t>
            </a:r>
            <a:r>
              <a:rPr lang="tr-TR" dirty="0" err="1"/>
              <a:t>part</a:t>
            </a:r>
            <a:r>
              <a:rPr lang="tr-TR" dirty="0"/>
              <a:t>?</a:t>
            </a:r>
          </a:p>
          <a:p>
            <a:endParaRPr lang="tr-TR" dirty="0"/>
          </a:p>
        </p:txBody>
      </p:sp>
    </p:spTree>
    <p:extLst>
      <p:ext uri="{BB962C8B-B14F-4D97-AF65-F5344CB8AC3E}">
        <p14:creationId xmlns:p14="http://schemas.microsoft.com/office/powerpoint/2010/main" val="352072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360A93-DB2D-4B2A-A59C-827EE04B8086}"/>
              </a:ext>
            </a:extLst>
          </p:cNvPr>
          <p:cNvSpPr>
            <a:spLocks noGrp="1"/>
          </p:cNvSpPr>
          <p:nvPr>
            <p:ph idx="1"/>
          </p:nvPr>
        </p:nvSpPr>
        <p:spPr>
          <a:xfrm>
            <a:off x="971600" y="1340768"/>
            <a:ext cx="7704667" cy="3332816"/>
          </a:xfrm>
        </p:spPr>
        <p:txBody>
          <a:bodyPr/>
          <a:lstStyle/>
          <a:p>
            <a:r>
              <a:rPr lang="tr-TR" dirty="0" err="1"/>
              <a:t>Explanation</a:t>
            </a:r>
            <a:r>
              <a:rPr lang="tr-TR" dirty="0"/>
              <a:t> of </a:t>
            </a:r>
            <a:r>
              <a:rPr lang="tr-TR" dirty="0" err="1"/>
              <a:t>the</a:t>
            </a:r>
            <a:r>
              <a:rPr lang="tr-TR" dirty="0"/>
              <a:t> </a:t>
            </a:r>
            <a:r>
              <a:rPr lang="tr-TR" dirty="0" err="1"/>
              <a:t>motivational</a:t>
            </a:r>
            <a:r>
              <a:rPr lang="tr-TR" dirty="0"/>
              <a:t> </a:t>
            </a:r>
            <a:r>
              <a:rPr lang="tr-TR" dirty="0" err="1"/>
              <a:t>strategies</a:t>
            </a:r>
            <a:endParaRPr lang="tr-TR" dirty="0"/>
          </a:p>
          <a:p>
            <a:endParaRPr lang="tr-TR" dirty="0"/>
          </a:p>
        </p:txBody>
      </p:sp>
    </p:spTree>
    <p:extLst>
      <p:ext uri="{BB962C8B-B14F-4D97-AF65-F5344CB8AC3E}">
        <p14:creationId xmlns:p14="http://schemas.microsoft.com/office/powerpoint/2010/main" val="21120838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otalTime>432</TotalTime>
  <Words>1092</Words>
  <Application>Microsoft Office PowerPoint</Application>
  <PresentationFormat>Ekran Gösterisi (4:3)</PresentationFormat>
  <Paragraphs>45</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Corbel</vt:lpstr>
      <vt:lpstr>Paralaks</vt:lpstr>
      <vt:lpstr>An Observation Article</vt:lpstr>
      <vt:lpstr>Abstract</vt:lpstr>
      <vt:lpstr>Abstract</vt:lpstr>
      <vt:lpstr>Abstract</vt:lpstr>
      <vt:lpstr>Abstract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Observation Article</dc:title>
  <dc:creator>Sony</dc:creator>
  <cp:lastModifiedBy>Sehnaz Sahinkarakas</cp:lastModifiedBy>
  <cp:revision>28</cp:revision>
  <dcterms:created xsi:type="dcterms:W3CDTF">2014-10-23T10:17:33Z</dcterms:created>
  <dcterms:modified xsi:type="dcterms:W3CDTF">2019-11-29T15:23:38Z</dcterms:modified>
</cp:coreProperties>
</file>