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4" r:id="rId5"/>
    <p:sldId id="276" r:id="rId6"/>
    <p:sldId id="281" r:id="rId7"/>
    <p:sldId id="282" r:id="rId8"/>
    <p:sldId id="288" r:id="rId9"/>
    <p:sldId id="287" r:id="rId10"/>
    <p:sldId id="284" r:id="rId11"/>
    <p:sldId id="283" r:id="rId12"/>
    <p:sldId id="286" r:id="rId13"/>
    <p:sldId id="285" r:id="rId14"/>
    <p:sldId id="266" r:id="rId15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336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6766E61-8483-4E85-A7AA-B03676934E74}" type="datetime1">
              <a:rPr lang="tr-TR" smtClean="0">
                <a:solidFill>
                  <a:schemeClr val="tx2"/>
                </a:solidFill>
              </a:rPr>
              <a:pPr algn="r" rtl="0"/>
              <a:t>23.02.2022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tr-TR" smtClean="0">
                <a:solidFill>
                  <a:schemeClr val="tx2"/>
                </a:solidFill>
              </a:rPr>
              <a:pPr algn="r" rtl="0"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D4890AD5-4316-40C1-84C6-5DB9875CE083}" type="datetime1">
              <a:rPr lang="tr-TR" smtClean="0"/>
              <a:pPr/>
              <a:t>23.02.2022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/>
              <a:t>Asıl alt başlık stilini düzenlemek için tıklayın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93C2F-276E-45A2-A26D-280D43F4DEC0}" type="datetime1">
              <a:rPr lang="tr-TR" smtClean="0"/>
              <a:pPr/>
              <a:t>23.02.2022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E73423-0FCB-43D8-A89E-348919C940EF}" type="datetime1">
              <a:rPr lang="tr-TR" smtClean="0"/>
              <a:pPr/>
              <a:t>23.02.2022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CD94FF-AF33-4AFA-A6D6-D15D6E4AF075}" type="datetime1">
              <a:rPr lang="tr-TR" smtClean="0"/>
              <a:pPr/>
              <a:t>23.02.2022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0B1F9-9B61-4E5E-BE20-BD0526E05453}" type="datetime1">
              <a:rPr lang="tr-TR" smtClean="0"/>
              <a:pPr/>
              <a:t>23.02.2022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21372" y="1608835"/>
            <a:ext cx="4973041" cy="753363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1730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753362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755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4B9DD9-F15D-4B9F-93EF-364AA77EACFA}" type="datetime1">
              <a:rPr lang="tr-TR" smtClean="0"/>
              <a:pPr/>
              <a:t>23.02.2022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802B63-CB18-4428-940D-76000F7D0D7F}" type="datetime1">
              <a:rPr lang="tr-TR" smtClean="0"/>
              <a:pPr/>
              <a:t>23.02.2022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3D9A3A-F2D1-49D2-9940-81A32FD4BC1B}" type="datetime1">
              <a:rPr lang="tr-TR" smtClean="0"/>
              <a:pPr/>
              <a:t>23.02.2022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7729AD-F7C7-473C-BE4B-248522DE8F48}" type="datetime1">
              <a:rPr lang="tr-TR" smtClean="0"/>
              <a:pPr/>
              <a:t>23.02.2022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tr-TR" noProof="0"/>
              <a:t>Resim eklemek için simgeye tıklayın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FCCC71-70BB-43D3-97CB-6EEE61369627}" type="datetime1">
              <a:rPr lang="tr-TR" smtClean="0"/>
              <a:pPr/>
              <a:t>23.02.2022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r-TR" noProof="0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E217E46-B403-4530-8B5B-57B5C1217BD3}" type="datetime1">
              <a:rPr lang="tr-TR" smtClean="0"/>
              <a:pPr/>
              <a:t>23.02.2022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/>
              <a:t>BENLİK SAYGISI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00A414-742B-409F-83B2-E8E7C59F5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indent="450215" algn="ctr">
              <a:lnSpc>
                <a:spcPct val="150000"/>
              </a:lnSpc>
              <a:spcAft>
                <a:spcPts val="800"/>
              </a:spcAft>
            </a:pPr>
            <a:r>
              <a:rPr lang="tr-T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Peki benlik saygısını arttırmak için neler yapılabilir? </a:t>
            </a:r>
            <a:b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BAA961-F043-431C-9747-1C4F9C1D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967560"/>
          </a:xfrm>
        </p:spPr>
        <p:txBody>
          <a:bodyPr>
            <a:normAutofit/>
          </a:bodyPr>
          <a:lstStyle/>
          <a:p>
            <a:pPr marL="647647" indent="-342900" algn="just">
              <a:lnSpc>
                <a:spcPct val="100000"/>
              </a:lnSpc>
              <a:spcAft>
                <a:spcPts val="800"/>
              </a:spcAft>
            </a:pP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Yoğun bir şekilde etkinliklere katılım göstermek , </a:t>
            </a:r>
          </a:p>
          <a:p>
            <a:pPr marL="647647" indent="-342900" algn="just">
              <a:lnSpc>
                <a:spcPct val="100000"/>
              </a:lnSpc>
              <a:spcAft>
                <a:spcPts val="800"/>
              </a:spcAf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ve çeşitli fiziksel aktiviteler yapmak, </a:t>
            </a:r>
          </a:p>
          <a:p>
            <a:pPr marL="647647" indent="-342900" algn="just">
              <a:lnSpc>
                <a:spcPct val="100000"/>
              </a:lnSpc>
              <a:spcAft>
                <a:spcPts val="800"/>
              </a:spcAf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leştiriye karşı duyarlılığın azalması,</a:t>
            </a:r>
          </a:p>
          <a:p>
            <a:pPr marL="647647" indent="-342900" algn="just">
              <a:lnSpc>
                <a:spcPct val="100000"/>
              </a:lnSpc>
              <a:spcAft>
                <a:spcPts val="800"/>
              </a:spcAf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iziksel görünümden hoşnut olmak,</a:t>
            </a:r>
          </a:p>
          <a:p>
            <a:pPr marL="647647" indent="-342900" algn="just">
              <a:lnSpc>
                <a:spcPct val="100000"/>
              </a:lnSpc>
              <a:spcAft>
                <a:spcPts val="800"/>
              </a:spcAf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Olumlu konuşmak ve düşünmek,</a:t>
            </a:r>
          </a:p>
          <a:p>
            <a:pPr marL="647647" indent="-342900" algn="just">
              <a:lnSpc>
                <a:spcPct val="100000"/>
              </a:lnSpc>
              <a:spcAft>
                <a:spcPts val="800"/>
              </a:spcAft>
            </a:pP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Affetmek,</a:t>
            </a:r>
          </a:p>
          <a:p>
            <a:pPr marL="647647" indent="-342900" algn="just">
              <a:lnSpc>
                <a:spcPct val="100000"/>
              </a:lnSpc>
              <a:spcAft>
                <a:spcPts val="800"/>
              </a:spcAft>
            </a:pP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Başkalarına yardım edin, </a:t>
            </a:r>
          </a:p>
          <a:p>
            <a:pPr marL="647647" indent="-342900" algn="just">
              <a:lnSpc>
                <a:spcPct val="100000"/>
              </a:lnSpc>
              <a:spcAft>
                <a:spcPts val="800"/>
              </a:spcAft>
            </a:pPr>
            <a:endParaRPr lang="tr-T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7647" indent="-342900" algn="just">
              <a:lnSpc>
                <a:spcPct val="100000"/>
              </a:lnSpc>
              <a:spcAft>
                <a:spcPts val="800"/>
              </a:spcAft>
            </a:pPr>
            <a:endParaRPr lang="tr-T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7647" indent="-342900" algn="just">
              <a:lnSpc>
                <a:spcPct val="100000"/>
              </a:lnSpc>
              <a:spcAft>
                <a:spcPts val="800"/>
              </a:spcAft>
            </a:pP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34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BENLİK NEDİR?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Benlik; bireyin kendisi hakkındaki değerlendirmeleridir. Aynı zamanda çevresini algılaması ve yapılandırmasıdır (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1968). Ayrıca benlik, kişinin bedeni, özellikleri, ailesi, arkadaşları gibi bireyin kendisini tanımlayabileceği, ‘benim’ olarak adlandırabileceği  şeyler olarak ifade edilmiştir. 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 kavram ergenlikte ve ilk yetişkinlik döneminde oldukça önemlidir. Benlik gelişimi sırasında çevresinden olumlu uyaranlar alan bireyler, kendisine değer vererek önemli hissedecektir. Dolayısıyla benlik gelişimi, benlik saygısını etkilemektedir (Günday, 2010). 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846235-1EF8-4EAE-9ABF-56AF1314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/>
          <a:lstStyle/>
          <a:p>
            <a:r>
              <a:rPr lang="tr-TR" dirty="0"/>
              <a:t>BENLİK SAYGISI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51FB55-6944-4017-9AA3-A2DA079D6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908720"/>
            <a:ext cx="10157354" cy="532859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10000"/>
              </a:lnSpc>
            </a:pP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Ruh sağlığı ve dolaylı olarak beden sağlığını etkileyen bu yapı, kişinin kendine dair düşüncelerinden oluşan öznel bir yargıdır. Kişinin kendine atfettiği olumlu ve olumsuz tanımlamalar olarak da ifade edilmiştir (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Rosenberg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1965).  Bireyin benliğine saygı duyması için üstün karakteristikte olmasına gerek yoktur (Kahriman, 2005). Kişinin kendisini değerli ve yeterli görmesi kafidir. Benlik saygısının 3 temel anlamı vardır (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Roger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1951). </a:t>
            </a:r>
          </a:p>
          <a:p>
            <a:pPr marL="342900" lvl="0" indent="-342900" algn="just">
              <a:lnSpc>
                <a:spcPct val="210000"/>
              </a:lnSpc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Kendini sevme (self-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Kendini kabul (self- 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acceptence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Yeterlilik (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competence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67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4EDB29-1D9A-4FCF-AF62-CC7ECC119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12" y="476672"/>
            <a:ext cx="10580851" cy="6192688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Hümanistik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psikolojiyi benimseyen psikologlar, bireyin olmak istediği ’ben‘ ile olduğu ‘ben’ arasındaki farkın az olması bireyin yüksek benlik saygısına sahip olmasının bir sebebi olarak açıklamışlardır (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Leary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1999). 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Benlik saygısı yüksek kişiler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647647" indent="-342900" algn="just">
              <a:lnSpc>
                <a:spcPct val="110000"/>
              </a:lnSpc>
              <a:spcAft>
                <a:spcPts val="800"/>
              </a:spcAft>
            </a:pP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kendini olduğundan aşağı veya üstün görmeden olduğu gibi kabullenir, </a:t>
            </a:r>
          </a:p>
          <a:p>
            <a:pPr marL="647647" indent="-342900" algn="just">
              <a:lnSpc>
                <a:spcPct val="110000"/>
              </a:lnSpc>
              <a:spcAft>
                <a:spcPts val="800"/>
              </a:spcAft>
            </a:pP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özlerine güvenir,</a:t>
            </a:r>
          </a:p>
          <a:p>
            <a:pPr marL="647647" indent="-342900" algn="just">
              <a:lnSpc>
                <a:spcPct val="110000"/>
              </a:lnSpc>
              <a:spcAft>
                <a:spcPts val="800"/>
              </a:spcAf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aygı görülmeye değer ve faydalı olduklarını düşünür, </a:t>
            </a:r>
          </a:p>
          <a:p>
            <a:pPr marL="647647" indent="-342900" algn="just">
              <a:lnSpc>
                <a:spcPct val="110000"/>
              </a:lnSpc>
              <a:spcAft>
                <a:spcPts val="800"/>
              </a:spcAf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işiler arası iletişimde hoşgörül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ü, </a:t>
            </a:r>
          </a:p>
          <a:p>
            <a:pPr marL="647647" indent="-342900" algn="just">
              <a:lnSpc>
                <a:spcPct val="110000"/>
              </a:lnSpc>
              <a:spcAft>
                <a:spcPts val="800"/>
              </a:spcAf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bağımlı tutum sergilemeyen kişilerdir. </a:t>
            </a:r>
          </a:p>
          <a:p>
            <a:pPr marL="647647" indent="-342900"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7647" indent="-342900" algn="just">
              <a:lnSpc>
                <a:spcPct val="150000"/>
              </a:lnSpc>
              <a:spcAft>
                <a:spcPts val="800"/>
              </a:spcAft>
            </a:pPr>
            <a:endParaRPr lang="tr-T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519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1709CF-AEA9-4371-BD45-60A0A9FF8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332656"/>
            <a:ext cx="10157354" cy="61926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(1890), bir kişinin yüksek benlik saygısına sahip olmasının kişinin kendisini yetkin, kabiliyetli, başarılı olarak değerlendirmesiyle mümkün olduğunu belirtmiştir. 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Kişinin kendini değerlendirirken kendi açısından önemli gördüğü konularda olumlu değerlendirmenin benlik saygısını arttıracağını; kişi açısından önemli görülmeyen bir konuda veya alanda olumsuz değerlendirmenin kişinin benlik saygısı üzerinde büyük bir etkisi olmayacağını belirtmiştir. </a:t>
            </a:r>
          </a:p>
        </p:txBody>
      </p:sp>
    </p:spTree>
    <p:extLst>
      <p:ext uri="{BB962C8B-B14F-4D97-AF65-F5344CB8AC3E}">
        <p14:creationId xmlns:p14="http://schemas.microsoft.com/office/powerpoint/2010/main" val="195837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1E4251-BDA0-496E-9826-996993CC0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620688"/>
            <a:ext cx="10157354" cy="60486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Benlik saygısı düşük olanların özellikleri; 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kendini yeterli görmemek, 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yeteneklerine saygı göstermeden mevcut kapasitenin altında hedef oluşturmak,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başarılarını reddetmek ve problem çözmede zorluk yaşamak,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kendini diğer insanlardan üstün görmek, 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yenileceklerini hissettiklerinde doğru söylemekten kaçınmak, 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sorumluluk almamak ve küçük hayal kırıklıkları ile dikkatin çabucak dağılması gibi davranışları içerir. </a:t>
            </a:r>
          </a:p>
          <a:p>
            <a:pPr>
              <a:lnSpc>
                <a:spcPct val="150000"/>
              </a:lnSpc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92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8F2B5E-5225-4ADF-8EA2-D60BAEEB0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836712"/>
            <a:ext cx="10157354" cy="5335488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Benlik saygısı gelişiminde </a:t>
            </a:r>
            <a:r>
              <a:rPr lang="tr-TR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aile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etkili olmaktadır. Ebeveynlerin çocuklarına gerek sözel gerekse sözel olmayan davranışları bireyin benlik saygısının oluşmasında ve gelişmesinde etkilidir (Onat vd., 2016). 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Bakımveren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</a:t>
            </a:r>
            <a:r>
              <a:rPr lang="tr-TR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güvenli bağlanmanın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gerçekleştirilmesi (Brown, 2001), </a:t>
            </a:r>
            <a:r>
              <a:rPr lang="tr-TR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kısıtlayıcı bir ebeveyne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sahip olmamak (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Harter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2006), kişinin </a:t>
            </a:r>
            <a:r>
              <a:rPr lang="tr-TR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çevresi tarafından kabulü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Leary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1999) gibi faktörlerin etkisi olduğu söylenebilir. Aileden ve arkadaşlardan algılanan </a:t>
            </a:r>
            <a:r>
              <a:rPr lang="tr-TR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sosyal destek 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bireyin benlik saygısını arttırmaktadır (</a:t>
            </a:r>
            <a:r>
              <a:rPr lang="tr-T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Taysi</a:t>
            </a:r>
            <a:r>
              <a:rPr lang="tr-T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2000). 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577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A0A708-653C-436B-BF78-89A4D740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116632"/>
            <a:ext cx="10157354" cy="1356568"/>
          </a:xfrm>
        </p:spPr>
        <p:txBody>
          <a:bodyPr anchor="ctr">
            <a:normAutofit fontScale="90000"/>
          </a:bodyPr>
          <a:lstStyle/>
          <a:p>
            <a:b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Benlik saygısı toplumda var olmak için önemli bir ihtiyaçtır. Neden ihtiyaç?</a:t>
            </a:r>
            <a:b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2CC846-6E45-4662-A8CD-1F044B3486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Maslow’un</a:t>
            </a:r>
            <a:r>
              <a:rPr lang="tr-T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ihtiyaçlar hiyerarşisinde alt kategorilerde kişinin fizyolojik ihtiyaçlarından bahsedilirken, üst kategorilerde bireyin sosyal ihtiyaçlarını karşılamaktadır. Bu bağlamda kişi ilk kategorideki ihtiyaçlarını karşıladıktan sonra ait olma, değerli olduğunu hissetme ihtiyacı hisseder. </a:t>
            </a:r>
            <a:endParaRPr lang="tr-TR" dirty="0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717099B8-62AA-4B97-BA29-F496CE09DB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1790700"/>
            <a:ext cx="4105275" cy="3276600"/>
          </a:xfrm>
        </p:spPr>
      </p:pic>
    </p:spTree>
    <p:extLst>
      <p:ext uri="{BB962C8B-B14F-4D97-AF65-F5344CB8AC3E}">
        <p14:creationId xmlns:p14="http://schemas.microsoft.com/office/powerpoint/2010/main" val="233607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76A200-A865-48EF-B73B-99E2EB754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692696"/>
            <a:ext cx="10157354" cy="547950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Birey motivasyonunu dış faktörlerden değil içten alması önemlidir. Özellikle rekabetin yoğun olduğu iş hayatında kişinin motivasyonunun iç odaklı olması sonucunda yaratıcı ve başarılı olması kaçınılmazdır (Gümüş &amp;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Kanbur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2021). Bu bağlamda birey kendi yeteneklerine uygun, ilgisini çeken mesleği seçmelidir. Genel iş doyumu olan bireylerin benlik saygısının yüksek olduğu belirlenmiştir (Erbil &amp;Bostan, 2004).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7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itaplar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9_TF02787940_TF02787940.potx" id="{28172E8D-EAD7-4AC2-8B44-6816FF20E00E}" vid="{89738596-E4E7-4B62-90A4-7590996B647A}"/>
    </a:ext>
  </a:extLst>
</a:theme>
</file>

<file path=ppt/theme/theme2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449</TotalTime>
  <Words>589</Words>
  <Application>Microsoft Office PowerPoint</Application>
  <PresentationFormat>Özel</PresentationFormat>
  <Paragraphs>41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Symbol</vt:lpstr>
      <vt:lpstr>Times New Roman</vt:lpstr>
      <vt:lpstr>Kitaplar 16 x 9</vt:lpstr>
      <vt:lpstr>BENLİK SAYGISI</vt:lpstr>
      <vt:lpstr>BENLİK NEDİR?</vt:lpstr>
      <vt:lpstr>BENLİK SAYGISI</vt:lpstr>
      <vt:lpstr>PowerPoint Sunusu</vt:lpstr>
      <vt:lpstr>PowerPoint Sunusu</vt:lpstr>
      <vt:lpstr>PowerPoint Sunusu</vt:lpstr>
      <vt:lpstr>PowerPoint Sunusu</vt:lpstr>
      <vt:lpstr>  Benlik saygısı toplumda var olmak için önemli bir ihtiyaçtır. Neden ihtiyaç? </vt:lpstr>
      <vt:lpstr>PowerPoint Sunusu</vt:lpstr>
      <vt:lpstr>Peki benlik saygısını arttırmak için neler yapılabilir? 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BENLİK SAYGISI</dc:title>
  <dc:creator>Muhammed Eren KOCAMAN</dc:creator>
  <cp:lastModifiedBy>Şükrü Uguz</cp:lastModifiedBy>
  <cp:revision>9</cp:revision>
  <dcterms:created xsi:type="dcterms:W3CDTF">2022-01-18T12:12:28Z</dcterms:created>
  <dcterms:modified xsi:type="dcterms:W3CDTF">2022-02-23T08:25:08Z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