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notesMasterIdLst>
    <p:notesMasterId r:id="rId23"/>
  </p:notesMasterIdLst>
  <p:sldIdLst>
    <p:sldId id="301" r:id="rId2"/>
    <p:sldId id="317" r:id="rId3"/>
    <p:sldId id="293" r:id="rId4"/>
    <p:sldId id="313" r:id="rId5"/>
    <p:sldId id="314" r:id="rId6"/>
    <p:sldId id="315" r:id="rId7"/>
    <p:sldId id="294" r:id="rId8"/>
    <p:sldId id="310" r:id="rId9"/>
    <p:sldId id="311" r:id="rId10"/>
    <p:sldId id="296" r:id="rId11"/>
    <p:sldId id="312" r:id="rId12"/>
    <p:sldId id="297" r:id="rId13"/>
    <p:sldId id="298" r:id="rId14"/>
    <p:sldId id="302" r:id="rId15"/>
    <p:sldId id="300" r:id="rId16"/>
    <p:sldId id="299" r:id="rId17"/>
    <p:sldId id="303" r:id="rId18"/>
    <p:sldId id="305" r:id="rId19"/>
    <p:sldId id="309" r:id="rId20"/>
    <p:sldId id="306" r:id="rId21"/>
    <p:sldId id="30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8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996CE-18D7-4232-B5AE-136977654792}" type="datetimeFigureOut">
              <a:rPr lang="tr-TR" smtClean="0"/>
              <a:t>17.05.2025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B06B46-D9DF-49A4-BBDF-05A335D3F556}" type="slidenum">
              <a:rPr lang="tr-TR" smtClean="0"/>
              <a:t>‹#›</a:t>
            </a:fld>
            <a:endParaRPr lang="tr-TR"/>
          </a:p>
        </p:txBody>
      </p:sp>
    </p:spTree>
    <p:extLst>
      <p:ext uri="{BB962C8B-B14F-4D97-AF65-F5344CB8AC3E}">
        <p14:creationId xmlns:p14="http://schemas.microsoft.com/office/powerpoint/2010/main" val="310447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a:t>
            </a:fld>
            <a:endParaRPr lang="tr-TR"/>
          </a:p>
        </p:txBody>
      </p:sp>
    </p:spTree>
    <p:extLst>
      <p:ext uri="{BB962C8B-B14F-4D97-AF65-F5344CB8AC3E}">
        <p14:creationId xmlns:p14="http://schemas.microsoft.com/office/powerpoint/2010/main" val="1861966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10</a:t>
            </a:fld>
            <a:endParaRPr lang="tr-TR"/>
          </a:p>
        </p:txBody>
      </p:sp>
    </p:spTree>
    <p:extLst>
      <p:ext uri="{BB962C8B-B14F-4D97-AF65-F5344CB8AC3E}">
        <p14:creationId xmlns:p14="http://schemas.microsoft.com/office/powerpoint/2010/main" val="2634744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E7793-5DC9-8516-2FB2-75F78C45364D}"/>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98B81DAE-F43E-0382-3295-8F3FEF3202C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F0B1082-4DB8-CE9E-AC54-999A16D6B5C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20AE9ED-9156-867C-1189-21EDFB1F36FE}"/>
              </a:ext>
            </a:extLst>
          </p:cNvPr>
          <p:cNvSpPr>
            <a:spLocks noGrp="1"/>
          </p:cNvSpPr>
          <p:nvPr>
            <p:ph type="sldNum" sz="quarter" idx="10"/>
          </p:nvPr>
        </p:nvSpPr>
        <p:spPr/>
        <p:txBody>
          <a:bodyPr/>
          <a:lstStyle/>
          <a:p>
            <a:fld id="{84B06B46-D9DF-49A4-BBDF-05A335D3F556}" type="slidenum">
              <a:rPr lang="tr-TR" smtClean="0"/>
              <a:t>11</a:t>
            </a:fld>
            <a:endParaRPr lang="tr-TR"/>
          </a:p>
        </p:txBody>
      </p:sp>
    </p:spTree>
    <p:extLst>
      <p:ext uri="{BB962C8B-B14F-4D97-AF65-F5344CB8AC3E}">
        <p14:creationId xmlns:p14="http://schemas.microsoft.com/office/powerpoint/2010/main" val="61889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12</a:t>
            </a:fld>
            <a:endParaRPr lang="tr-TR"/>
          </a:p>
        </p:txBody>
      </p:sp>
    </p:spTree>
    <p:extLst>
      <p:ext uri="{BB962C8B-B14F-4D97-AF65-F5344CB8AC3E}">
        <p14:creationId xmlns:p14="http://schemas.microsoft.com/office/powerpoint/2010/main" val="7407516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13</a:t>
            </a:fld>
            <a:endParaRPr lang="tr-TR"/>
          </a:p>
        </p:txBody>
      </p:sp>
    </p:spTree>
    <p:extLst>
      <p:ext uri="{BB962C8B-B14F-4D97-AF65-F5344CB8AC3E}">
        <p14:creationId xmlns:p14="http://schemas.microsoft.com/office/powerpoint/2010/main" val="36237396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14</a:t>
            </a:fld>
            <a:endParaRPr lang="tr-TR"/>
          </a:p>
        </p:txBody>
      </p:sp>
    </p:spTree>
    <p:extLst>
      <p:ext uri="{BB962C8B-B14F-4D97-AF65-F5344CB8AC3E}">
        <p14:creationId xmlns:p14="http://schemas.microsoft.com/office/powerpoint/2010/main" val="2954726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15</a:t>
            </a:fld>
            <a:endParaRPr lang="tr-TR"/>
          </a:p>
        </p:txBody>
      </p:sp>
    </p:spTree>
    <p:extLst>
      <p:ext uri="{BB962C8B-B14F-4D97-AF65-F5344CB8AC3E}">
        <p14:creationId xmlns:p14="http://schemas.microsoft.com/office/powerpoint/2010/main" val="10394313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16</a:t>
            </a:fld>
            <a:endParaRPr lang="tr-TR"/>
          </a:p>
        </p:txBody>
      </p:sp>
    </p:spTree>
    <p:extLst>
      <p:ext uri="{BB962C8B-B14F-4D97-AF65-F5344CB8AC3E}">
        <p14:creationId xmlns:p14="http://schemas.microsoft.com/office/powerpoint/2010/main" val="2255775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17</a:t>
            </a:fld>
            <a:endParaRPr lang="tr-TR"/>
          </a:p>
        </p:txBody>
      </p:sp>
    </p:spTree>
    <p:extLst>
      <p:ext uri="{BB962C8B-B14F-4D97-AF65-F5344CB8AC3E}">
        <p14:creationId xmlns:p14="http://schemas.microsoft.com/office/powerpoint/2010/main" val="20434936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18</a:t>
            </a:fld>
            <a:endParaRPr lang="tr-TR"/>
          </a:p>
        </p:txBody>
      </p:sp>
    </p:spTree>
    <p:extLst>
      <p:ext uri="{BB962C8B-B14F-4D97-AF65-F5344CB8AC3E}">
        <p14:creationId xmlns:p14="http://schemas.microsoft.com/office/powerpoint/2010/main" val="11428849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19</a:t>
            </a:fld>
            <a:endParaRPr lang="tr-TR"/>
          </a:p>
        </p:txBody>
      </p:sp>
    </p:spTree>
    <p:extLst>
      <p:ext uri="{BB962C8B-B14F-4D97-AF65-F5344CB8AC3E}">
        <p14:creationId xmlns:p14="http://schemas.microsoft.com/office/powerpoint/2010/main" val="455055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A8993-E5D2-7203-099B-302E2EE84DB5}"/>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8EBEB354-A97F-4125-0981-4DECB7F8C57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0DBA64B-5DE0-C17E-C572-52E75AD80F6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38C2469-D5AF-E303-EEE3-A4193A9E41EA}"/>
              </a:ext>
            </a:extLst>
          </p:cNvPr>
          <p:cNvSpPr>
            <a:spLocks noGrp="1"/>
          </p:cNvSpPr>
          <p:nvPr>
            <p:ph type="sldNum" sz="quarter" idx="10"/>
          </p:nvPr>
        </p:nvSpPr>
        <p:spPr/>
        <p:txBody>
          <a:bodyPr/>
          <a:lstStyle/>
          <a:p>
            <a:fld id="{84B06B46-D9DF-49A4-BBDF-05A335D3F556}" type="slidenum">
              <a:rPr lang="tr-TR" smtClean="0"/>
              <a:t>2</a:t>
            </a:fld>
            <a:endParaRPr lang="tr-TR"/>
          </a:p>
        </p:txBody>
      </p:sp>
    </p:spTree>
    <p:extLst>
      <p:ext uri="{BB962C8B-B14F-4D97-AF65-F5344CB8AC3E}">
        <p14:creationId xmlns:p14="http://schemas.microsoft.com/office/powerpoint/2010/main" val="10525102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20</a:t>
            </a:fld>
            <a:endParaRPr lang="tr-TR"/>
          </a:p>
        </p:txBody>
      </p:sp>
    </p:spTree>
    <p:extLst>
      <p:ext uri="{BB962C8B-B14F-4D97-AF65-F5344CB8AC3E}">
        <p14:creationId xmlns:p14="http://schemas.microsoft.com/office/powerpoint/2010/main" val="516902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21</a:t>
            </a:fld>
            <a:endParaRPr lang="tr-TR"/>
          </a:p>
        </p:txBody>
      </p:sp>
    </p:spTree>
    <p:extLst>
      <p:ext uri="{BB962C8B-B14F-4D97-AF65-F5344CB8AC3E}">
        <p14:creationId xmlns:p14="http://schemas.microsoft.com/office/powerpoint/2010/main" val="3498114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3</a:t>
            </a:fld>
            <a:endParaRPr lang="tr-TR"/>
          </a:p>
        </p:txBody>
      </p:sp>
    </p:spTree>
    <p:extLst>
      <p:ext uri="{BB962C8B-B14F-4D97-AF65-F5344CB8AC3E}">
        <p14:creationId xmlns:p14="http://schemas.microsoft.com/office/powerpoint/2010/main" val="2043195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07F97-9B8A-ED30-6EE3-16F203452E62}"/>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EF762EA4-85AE-D716-D56A-F9B39BE149E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AD25E8B-8810-7236-276B-2F3DF9A4B33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60530BF-B0D1-9682-E616-657C90D6F226}"/>
              </a:ext>
            </a:extLst>
          </p:cNvPr>
          <p:cNvSpPr>
            <a:spLocks noGrp="1"/>
          </p:cNvSpPr>
          <p:nvPr>
            <p:ph type="sldNum" sz="quarter" idx="10"/>
          </p:nvPr>
        </p:nvSpPr>
        <p:spPr/>
        <p:txBody>
          <a:bodyPr/>
          <a:lstStyle/>
          <a:p>
            <a:fld id="{84B06B46-D9DF-49A4-BBDF-05A335D3F556}" type="slidenum">
              <a:rPr lang="tr-TR" smtClean="0"/>
              <a:t>4</a:t>
            </a:fld>
            <a:endParaRPr lang="tr-TR"/>
          </a:p>
        </p:txBody>
      </p:sp>
    </p:spTree>
    <p:extLst>
      <p:ext uri="{BB962C8B-B14F-4D97-AF65-F5344CB8AC3E}">
        <p14:creationId xmlns:p14="http://schemas.microsoft.com/office/powerpoint/2010/main" val="275444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DE1E7-61F6-183C-D805-5B2550DFA7A9}"/>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AF0E038F-AEAB-AB07-23F4-5F946FB630D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617B316E-90B8-B4AD-0646-6982E028FA9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F940F37-5983-D9E2-2602-8D906F6CE0F6}"/>
              </a:ext>
            </a:extLst>
          </p:cNvPr>
          <p:cNvSpPr>
            <a:spLocks noGrp="1"/>
          </p:cNvSpPr>
          <p:nvPr>
            <p:ph type="sldNum" sz="quarter" idx="10"/>
          </p:nvPr>
        </p:nvSpPr>
        <p:spPr/>
        <p:txBody>
          <a:bodyPr/>
          <a:lstStyle/>
          <a:p>
            <a:fld id="{84B06B46-D9DF-49A4-BBDF-05A335D3F556}" type="slidenum">
              <a:rPr lang="tr-TR" smtClean="0"/>
              <a:t>5</a:t>
            </a:fld>
            <a:endParaRPr lang="tr-TR"/>
          </a:p>
        </p:txBody>
      </p:sp>
    </p:spTree>
    <p:extLst>
      <p:ext uri="{BB962C8B-B14F-4D97-AF65-F5344CB8AC3E}">
        <p14:creationId xmlns:p14="http://schemas.microsoft.com/office/powerpoint/2010/main" val="518574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751F2-801E-47E1-C2A5-EA0AA5BB1A61}"/>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D43471D0-E3EC-1D01-6F40-EE2580BBF33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0699805-53E8-518D-372F-75977160ECE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3DEA2A9-F14E-01B7-59C4-EB6901BF3F4B}"/>
              </a:ext>
            </a:extLst>
          </p:cNvPr>
          <p:cNvSpPr>
            <a:spLocks noGrp="1"/>
          </p:cNvSpPr>
          <p:nvPr>
            <p:ph type="sldNum" sz="quarter" idx="10"/>
          </p:nvPr>
        </p:nvSpPr>
        <p:spPr/>
        <p:txBody>
          <a:bodyPr/>
          <a:lstStyle/>
          <a:p>
            <a:fld id="{84B06B46-D9DF-49A4-BBDF-05A335D3F556}" type="slidenum">
              <a:rPr lang="tr-TR" smtClean="0"/>
              <a:t>6</a:t>
            </a:fld>
            <a:endParaRPr lang="tr-TR"/>
          </a:p>
        </p:txBody>
      </p:sp>
    </p:spTree>
    <p:extLst>
      <p:ext uri="{BB962C8B-B14F-4D97-AF65-F5344CB8AC3E}">
        <p14:creationId xmlns:p14="http://schemas.microsoft.com/office/powerpoint/2010/main" val="237315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4B06B46-D9DF-49A4-BBDF-05A335D3F556}" type="slidenum">
              <a:rPr lang="tr-TR" smtClean="0"/>
              <a:t>7</a:t>
            </a:fld>
            <a:endParaRPr lang="tr-TR"/>
          </a:p>
        </p:txBody>
      </p:sp>
    </p:spTree>
    <p:extLst>
      <p:ext uri="{BB962C8B-B14F-4D97-AF65-F5344CB8AC3E}">
        <p14:creationId xmlns:p14="http://schemas.microsoft.com/office/powerpoint/2010/main" val="282175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F91CA-CAE5-8592-1EC7-C411C7345FC5}"/>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7DAD551F-A479-4A76-26AA-9E861596938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4FB8EA1-C86D-6C38-4ECE-60B198C5BF8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868DAAFB-5C04-9C70-B214-A4E7406CB1CB}"/>
              </a:ext>
            </a:extLst>
          </p:cNvPr>
          <p:cNvSpPr>
            <a:spLocks noGrp="1"/>
          </p:cNvSpPr>
          <p:nvPr>
            <p:ph type="sldNum" sz="quarter" idx="10"/>
          </p:nvPr>
        </p:nvSpPr>
        <p:spPr/>
        <p:txBody>
          <a:bodyPr/>
          <a:lstStyle/>
          <a:p>
            <a:fld id="{84B06B46-D9DF-49A4-BBDF-05A335D3F556}" type="slidenum">
              <a:rPr lang="tr-TR" smtClean="0"/>
              <a:t>8</a:t>
            </a:fld>
            <a:endParaRPr lang="tr-TR"/>
          </a:p>
        </p:txBody>
      </p:sp>
    </p:spTree>
    <p:extLst>
      <p:ext uri="{BB962C8B-B14F-4D97-AF65-F5344CB8AC3E}">
        <p14:creationId xmlns:p14="http://schemas.microsoft.com/office/powerpoint/2010/main" val="487122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23DBC-0C30-F332-CBEC-F9A557CD7C9D}"/>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4851A10B-83F8-7B31-46B1-3050910D8AA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90CA53A-04E5-C58C-A2D9-2C35133243D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C9D818C-F962-41E6-E533-4231AECA9FC4}"/>
              </a:ext>
            </a:extLst>
          </p:cNvPr>
          <p:cNvSpPr>
            <a:spLocks noGrp="1"/>
          </p:cNvSpPr>
          <p:nvPr>
            <p:ph type="sldNum" sz="quarter" idx="10"/>
          </p:nvPr>
        </p:nvSpPr>
        <p:spPr/>
        <p:txBody>
          <a:bodyPr/>
          <a:lstStyle/>
          <a:p>
            <a:fld id="{84B06B46-D9DF-49A4-BBDF-05A335D3F556}" type="slidenum">
              <a:rPr lang="tr-TR" smtClean="0"/>
              <a:t>9</a:t>
            </a:fld>
            <a:endParaRPr lang="tr-TR"/>
          </a:p>
        </p:txBody>
      </p:sp>
    </p:spTree>
    <p:extLst>
      <p:ext uri="{BB962C8B-B14F-4D97-AF65-F5344CB8AC3E}">
        <p14:creationId xmlns:p14="http://schemas.microsoft.com/office/powerpoint/2010/main" val="252775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17.05.2025</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34EA2DE9-F76A-4C49-A404-FF6B969C3502}"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5296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450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3288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10A7244-8C12-4A0A-B030-E04BF4F3D085}" type="datetimeFigureOut">
              <a:rPr lang="tr-TR" smtClean="0"/>
              <a:t>17.05.2025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74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10A7244-8C12-4A0A-B030-E04BF4F3D085}" type="datetimeFigureOut">
              <a:rPr lang="tr-TR" smtClean="0"/>
              <a:t>17.05.2025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EA2DE9-F76A-4C49-A404-FF6B969C3502}"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3016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10A7244-8C12-4A0A-B030-E04BF4F3D085}" type="datetimeFigureOut">
              <a:rPr lang="tr-TR" smtClean="0"/>
              <a:t>17.05.2025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EA2DE9-F76A-4C49-A404-FF6B969C3502}"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8961005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10A7244-8C12-4A0A-B030-E04BF4F3D085}" type="datetimeFigureOut">
              <a:rPr lang="tr-TR" smtClean="0"/>
              <a:t>17.05.2025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4EA2DE9-F76A-4C49-A404-FF6B969C3502}"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922648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10A7244-8C12-4A0A-B030-E04BF4F3D085}" type="datetimeFigureOut">
              <a:rPr lang="tr-TR" smtClean="0"/>
              <a:t>17.05.2025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4EA2DE9-F76A-4C49-A404-FF6B969C3502}"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4241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0A7244-8C12-4A0A-B030-E04BF4F3D085}" type="datetimeFigureOut">
              <a:rPr lang="tr-TR" smtClean="0"/>
              <a:t>17.05.2025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4EA2DE9-F76A-4C49-A404-FF6B969C3502}" type="slidenum">
              <a:rPr lang="tr-TR" smtClean="0"/>
              <a:t>‹#›</a:t>
            </a:fld>
            <a:endParaRPr lang="tr-TR"/>
          </a:p>
        </p:txBody>
      </p:sp>
    </p:spTree>
    <p:extLst>
      <p:ext uri="{BB962C8B-B14F-4D97-AF65-F5344CB8AC3E}">
        <p14:creationId xmlns:p14="http://schemas.microsoft.com/office/powerpoint/2010/main" val="1826050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010A7244-8C12-4A0A-B030-E04BF4F3D085}" type="datetimeFigureOut">
              <a:rPr lang="tr-TR" smtClean="0"/>
              <a:t>17.05.2025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EA2DE9-F76A-4C49-A404-FF6B969C3502}"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6625778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10A7244-8C12-4A0A-B030-E04BF4F3D085}" type="datetimeFigureOut">
              <a:rPr lang="tr-TR" smtClean="0"/>
              <a:t>17.05.2025</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34EA2DE9-F76A-4C49-A404-FF6B969C3502}"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1651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10A7244-8C12-4A0A-B030-E04BF4F3D085}" type="datetimeFigureOut">
              <a:rPr lang="tr-TR" smtClean="0"/>
              <a:t>17.05.2025</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4EA2DE9-F76A-4C49-A404-FF6B969C3502}"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85917"/>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a:xfrm>
            <a:off x="1451579" y="2015732"/>
            <a:ext cx="9603275" cy="4693181"/>
          </a:xfrm>
        </p:spPr>
        <p:txBody>
          <a:bodyPr>
            <a:normAutofit fontScale="32500" lnSpcReduction="20000"/>
          </a:bodyPr>
          <a:lstStyle/>
          <a:p>
            <a:pPr marL="114300" indent="0">
              <a:buNone/>
            </a:pPr>
            <a:r>
              <a:rPr lang="tr-TR" sz="4000" b="1" dirty="0">
                <a:latin typeface="Times New Roman" panose="02020603050405020304" pitchFamily="18" charset="0"/>
                <a:cs typeface="Times New Roman" panose="02020603050405020304" pitchFamily="18" charset="0"/>
              </a:rPr>
              <a:t>FORGIVENESS </a:t>
            </a:r>
          </a:p>
          <a:p>
            <a:pPr marL="114300" indent="0">
              <a:buNone/>
            </a:pPr>
            <a:r>
              <a:rPr lang="tr-TR" sz="4000" b="1" dirty="0">
                <a:latin typeface="Times New Roman" panose="02020603050405020304" pitchFamily="18" charset="0"/>
                <a:cs typeface="Times New Roman" panose="02020603050405020304" pitchFamily="18" charset="0"/>
              </a:rPr>
              <a:t>- </a:t>
            </a:r>
            <a:r>
              <a:rPr lang="en-US" sz="4900" dirty="0">
                <a:latin typeface="Times New Roman" panose="02020603050405020304" pitchFamily="18" charset="0"/>
                <a:cs typeface="Times New Roman" panose="02020603050405020304" pitchFamily="18" charset="0"/>
              </a:rPr>
              <a:t>It is seen that the concept of forgiveness is involved in more than one field such as literature, religion, psychology, history, sociology and philosophy (Williamson &amp; Gonzales, 2007).</a:t>
            </a:r>
          </a:p>
          <a:p>
            <a:pPr marL="114300" indent="0">
              <a:buNone/>
            </a:pPr>
            <a:r>
              <a:rPr lang="en-US" sz="4900" dirty="0">
                <a:latin typeface="Times New Roman" panose="02020603050405020304" pitchFamily="18" charset="0"/>
                <a:cs typeface="Times New Roman" panose="02020603050405020304" pitchFamily="18" charset="0"/>
              </a:rPr>
              <a:t>- In psychology, the concept of forgiveness has been the focus of attention by cognitive, developmental, social and clinical psychologists (Mullet, Girard, &amp; Bakhshi, 2004). </a:t>
            </a:r>
          </a:p>
          <a:p>
            <a:pPr marL="114300" indent="0">
              <a:buNone/>
            </a:pPr>
            <a:r>
              <a:rPr lang="en-US" sz="4900" dirty="0">
                <a:latin typeface="Times New Roman" panose="02020603050405020304" pitchFamily="18" charset="0"/>
                <a:cs typeface="Times New Roman" panose="02020603050405020304" pitchFamily="18" charset="0"/>
              </a:rPr>
              <a:t>- With the increased interest in forgiveness, especially in the second half of the 1990s (Fincham, 2000; Zechmeister &amp; Romero, 2002), some debates on explaining the concept of forgiveness also began (McCullough &amp; Worthington, 1999).</a:t>
            </a:r>
          </a:p>
          <a:p>
            <a:pPr marL="114300" indent="0">
              <a:buNone/>
            </a:pPr>
            <a:r>
              <a:rPr lang="en-US" sz="4900" dirty="0">
                <a:latin typeface="Times New Roman" panose="02020603050405020304" pitchFamily="18" charset="0"/>
                <a:cs typeface="Times New Roman" panose="02020603050405020304" pitchFamily="18" charset="0"/>
              </a:rPr>
              <a:t>- Although there is no consensus on the definition of forgiveness, there are accepted definitions in the literature.</a:t>
            </a:r>
          </a:p>
          <a:p>
            <a:pPr marL="114300" indent="0">
              <a:buNone/>
            </a:pPr>
            <a:r>
              <a:rPr lang="en-US" sz="4900" dirty="0">
                <a:latin typeface="Times New Roman" panose="02020603050405020304" pitchFamily="18" charset="0"/>
                <a:cs typeface="Times New Roman" panose="02020603050405020304" pitchFamily="18" charset="0"/>
              </a:rPr>
              <a:t>- Forgiveness is defined as a state in which (a) the motivation to retaliate against the offender decreases, (b) the motivation to avoid the offender decreases, and (c) the motivation for reconciliation and goodwill increases despite the painful actions of the offender (McCullough, Worthington, &amp; Rachal, 1997; McCullough et al., 2001).</a:t>
            </a:r>
          </a:p>
          <a:p>
            <a:pPr marL="114300" indent="0">
              <a:buNone/>
            </a:pPr>
            <a:endParaRPr lang="en-US" sz="4900" dirty="0">
              <a:latin typeface="Times New Roman" panose="02020603050405020304" pitchFamily="18" charset="0"/>
              <a:cs typeface="Times New Roman" panose="02020603050405020304" pitchFamily="18" charset="0"/>
            </a:endParaRPr>
          </a:p>
          <a:p>
            <a:pPr marL="114300" indent="0">
              <a:buNone/>
            </a:pPr>
            <a:endParaRPr lang="en-US" sz="4900"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372673856"/>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555628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a:xfrm>
            <a:off x="1451579" y="2015732"/>
            <a:ext cx="9603275" cy="4037749"/>
          </a:xfrm>
        </p:spPr>
        <p:txBody>
          <a:bodyPr>
            <a:normAutofit fontScale="92500"/>
          </a:bodyPr>
          <a:lstStyle/>
          <a:p>
            <a:pPr>
              <a:buNone/>
            </a:pPr>
            <a:r>
              <a:rPr lang="tr-TR" b="1" dirty="0"/>
              <a:t>2. </a:t>
            </a:r>
            <a:r>
              <a:rPr lang="tr-TR" b="1" dirty="0" err="1"/>
              <a:t>Worthington’un</a:t>
            </a:r>
            <a:r>
              <a:rPr lang="tr-TR" b="1" dirty="0"/>
              <a:t> REACH Modeli (</a:t>
            </a:r>
            <a:r>
              <a:rPr lang="tr-TR" b="1" dirty="0" err="1"/>
              <a:t>Everett</a:t>
            </a:r>
            <a:r>
              <a:rPr lang="tr-TR" b="1" dirty="0"/>
              <a:t> </a:t>
            </a:r>
            <a:r>
              <a:rPr lang="tr-TR" b="1" dirty="0" err="1"/>
              <a:t>Worthington</a:t>
            </a:r>
            <a:r>
              <a:rPr lang="tr-TR" b="1" dirty="0"/>
              <a:t>)</a:t>
            </a:r>
          </a:p>
          <a:p>
            <a:pPr marL="0" indent="0">
              <a:buNone/>
            </a:pPr>
            <a:r>
              <a:rPr lang="en-US" dirty="0"/>
              <a:t>REACH refers to the five stages of forgiveness:</a:t>
            </a:r>
          </a:p>
          <a:p>
            <a:pPr marL="0" indent="0">
              <a:buNone/>
            </a:pPr>
            <a:r>
              <a:rPr lang="en-US" b="1" dirty="0"/>
              <a:t>R - Recall the hurt: Honestly recall what happened, without suppressing the hurt.</a:t>
            </a:r>
          </a:p>
          <a:p>
            <a:pPr marL="0" indent="0">
              <a:buNone/>
            </a:pPr>
            <a:r>
              <a:rPr lang="en-US" b="1" dirty="0"/>
              <a:t>E - Empathize: Try to understand the event from the perpetrator's point of view.</a:t>
            </a:r>
          </a:p>
          <a:p>
            <a:pPr marL="0" indent="0">
              <a:buNone/>
            </a:pPr>
            <a:r>
              <a:rPr lang="en-US" b="1" dirty="0"/>
              <a:t>A - Altruistic gift (offer forgiveness as a gift): If you have been forgiven in the past, offer forgiveness as a gift to someone else.</a:t>
            </a:r>
          </a:p>
          <a:p>
            <a:pPr marL="0" indent="0">
              <a:buNone/>
            </a:pPr>
            <a:r>
              <a:rPr lang="en-US" b="1" dirty="0"/>
              <a:t>C - Commit: Make a decision to forgive (write it down, speak it out, etc.)</a:t>
            </a:r>
          </a:p>
          <a:p>
            <a:pPr marL="0" indent="0">
              <a:buNone/>
            </a:pPr>
            <a:r>
              <a:rPr lang="en-US" b="1" dirty="0"/>
              <a:t>H - Hold: Stick to the decision to forgive and maintain it even if resentment resurfaces.</a:t>
            </a:r>
          </a:p>
        </p:txBody>
      </p:sp>
      <p:graphicFrame>
        <p:nvGraphicFramePr>
          <p:cNvPr id="5" name="Tablo 4"/>
          <p:cNvGraphicFramePr>
            <a:graphicFrameLocks noGrp="1"/>
          </p:cNvGraphicFramePr>
          <p:nvPr>
            <p:extLst>
              <p:ext uri="{D42A27DB-BD31-4B8C-83A1-F6EECF244321}">
                <p14:modId xmlns:p14="http://schemas.microsoft.com/office/powerpoint/2010/main" val="864061459"/>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79200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E21C0-4823-D5CC-EC5F-B390B7DCB926}"/>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E3D6BF4B-1788-C245-83A9-599FE32BA235}"/>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8C8B081D-C41D-6ECB-B8E8-3082EC1081C0}"/>
              </a:ext>
            </a:extLst>
          </p:cNvPr>
          <p:cNvSpPr>
            <a:spLocks noGrp="1"/>
          </p:cNvSpPr>
          <p:nvPr>
            <p:ph idx="1"/>
          </p:nvPr>
        </p:nvSpPr>
        <p:spPr>
          <a:xfrm>
            <a:off x="1451579" y="2015732"/>
            <a:ext cx="9603275" cy="4037749"/>
          </a:xfrm>
        </p:spPr>
        <p:txBody>
          <a:bodyPr>
            <a:normAutofit fontScale="92500" lnSpcReduction="20000"/>
          </a:bodyPr>
          <a:lstStyle/>
          <a:p>
            <a:pPr marL="0" indent="0" algn="just">
              <a:buNone/>
            </a:pPr>
            <a:r>
              <a:rPr lang="en-US" b="1" dirty="0"/>
              <a:t>Gordon &amp; Baucom's Three-Phase Model of Forgiveness</a:t>
            </a:r>
          </a:p>
          <a:p>
            <a:pPr marL="0" indent="0" algn="just">
              <a:buNone/>
            </a:pPr>
            <a:r>
              <a:rPr lang="en-US" b="1" dirty="0"/>
              <a:t>1. Impact Stage</a:t>
            </a:r>
          </a:p>
          <a:p>
            <a:pPr marL="0" indent="0" algn="just">
              <a:buNone/>
            </a:pPr>
            <a:r>
              <a:rPr lang="en-US" dirty="0"/>
              <a:t>The person experiences the strong emotions of shock, anger, sadness, distrust, etc. at the moment of learning about the betrayal or harm.</a:t>
            </a:r>
          </a:p>
          <a:p>
            <a:pPr marL="0" indent="0" algn="just">
              <a:buNone/>
            </a:pPr>
            <a:r>
              <a:rPr lang="en-US" dirty="0"/>
              <a:t>The impact of the event on the relationship is assessed.</a:t>
            </a:r>
          </a:p>
          <a:p>
            <a:pPr marL="0" indent="0" algn="just">
              <a:buNone/>
            </a:pPr>
            <a:r>
              <a:rPr lang="en-US" dirty="0"/>
              <a:t>At this stage, the person starts to question their previous beliefs about their partner or the relationship.</a:t>
            </a:r>
          </a:p>
          <a:p>
            <a:pPr marL="0" indent="0" algn="just">
              <a:buNone/>
            </a:pPr>
            <a:r>
              <a:rPr lang="en-US" dirty="0"/>
              <a:t>Questions such as “How could he/she do this to me?”, “How real was our relationship?” arise frequently.</a:t>
            </a:r>
          </a:p>
          <a:p>
            <a:pPr marL="0" indent="0" algn="just">
              <a:buNone/>
            </a:pPr>
            <a:r>
              <a:rPr lang="en-US" dirty="0"/>
              <a:t>This stage involves accepting the feelings and facing the reality of the event.</a:t>
            </a:r>
          </a:p>
          <a:p>
            <a:pPr marL="0" indent="0" algn="just">
              <a:buNone/>
            </a:pPr>
            <a:endParaRPr lang="tr-TR" b="1"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B4FCD4AE-815D-83D7-9CD4-72415F0841EE}"/>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889355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fontScale="92500" lnSpcReduction="20000"/>
          </a:bodyPr>
          <a:lstStyle/>
          <a:p>
            <a:pPr>
              <a:buNone/>
            </a:pPr>
            <a:r>
              <a:rPr lang="en-US" b="1" dirty="0"/>
              <a:t>2. Meaning Stage</a:t>
            </a:r>
          </a:p>
          <a:p>
            <a:r>
              <a:rPr lang="en-US" dirty="0"/>
              <a:t>The person tries to make sense of what happened.</a:t>
            </a:r>
          </a:p>
          <a:p>
            <a:r>
              <a:rPr lang="en-US" dirty="0"/>
              <a:t>Questions such as “Why did this happen?”, “Is this event related to his/her personality or was it a temporary situation?” come to the fore.</a:t>
            </a:r>
          </a:p>
          <a:p>
            <a:r>
              <a:rPr lang="en-US" dirty="0"/>
              <a:t>Guilt, responsibility sharing and context assessment are made.</a:t>
            </a:r>
          </a:p>
          <a:p>
            <a:r>
              <a:rPr lang="en-US" dirty="0"/>
              <a:t>The perpetrator's intentions and possible reasons behind his/her behavior are examined (empathy may develop at this stage).</a:t>
            </a:r>
          </a:p>
          <a:p>
            <a:r>
              <a:rPr lang="en-US" dirty="0"/>
              <a:t>At this stage, people may also try to understand how the incident relates to relationship dynamics.</a:t>
            </a:r>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584770081"/>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21712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fontScale="92500" lnSpcReduction="10000"/>
          </a:bodyPr>
          <a:lstStyle/>
          <a:p>
            <a:pPr>
              <a:buNone/>
            </a:pPr>
            <a:r>
              <a:rPr lang="en-US" b="1" dirty="0"/>
              <a:t>3. Recovery Stage</a:t>
            </a:r>
          </a:p>
          <a:p>
            <a:r>
              <a:rPr lang="en-US" dirty="0"/>
              <a:t>The person takes a conscious step towards forgiveness.</a:t>
            </a:r>
          </a:p>
          <a:p>
            <a:r>
              <a:rPr lang="en-US" dirty="0"/>
              <a:t>Trust starts to be rebuilt.</a:t>
            </a:r>
          </a:p>
          <a:p>
            <a:r>
              <a:rPr lang="en-US" dirty="0"/>
              <a:t>The decision to continue or end the relationship can be made, but the forgiveness process is focused on reducing the emotional burden.</a:t>
            </a:r>
          </a:p>
          <a:p>
            <a:r>
              <a:rPr lang="en-US" dirty="0"/>
              <a:t>Positive changes such as renewed closeness, restoration of emotional connection, strengthening of communication can occur.</a:t>
            </a:r>
          </a:p>
          <a:p>
            <a:r>
              <a:rPr lang="en-US" dirty="0"/>
              <a:t>This stage is a time of healing not only the relationship but also the individual himself/herself.</a:t>
            </a:r>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544231543"/>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717210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a:xfrm>
            <a:off x="1451578" y="2042365"/>
            <a:ext cx="9603275" cy="3450613"/>
          </a:xfrm>
        </p:spPr>
        <p:txBody>
          <a:bodyPr>
            <a:normAutofit lnSpcReduction="10000"/>
          </a:bodyPr>
          <a:lstStyle/>
          <a:p>
            <a:pPr>
              <a:buNone/>
            </a:pPr>
            <a:r>
              <a:rPr lang="en-US" b="1" dirty="0"/>
              <a:t>Hargrave's Forgiveness and Reconciliation Model</a:t>
            </a:r>
          </a:p>
          <a:p>
            <a:r>
              <a:rPr lang="en-US" dirty="0"/>
              <a:t>Terry Hargrave's Forgiveness Model is an approach developed specifically in the context of family therapy, focusing on the process of repairing fractures and traumas between individuals. This model considers forgiveness not only as an individual emotion or decision, but also as a relationship-based repair process.</a:t>
            </a:r>
          </a:p>
          <a:p>
            <a:pPr>
              <a:buNone/>
            </a:pPr>
            <a:r>
              <a:rPr lang="en-US" dirty="0"/>
              <a:t>In Hargrave's model, forgiveness works through two main processes:</a:t>
            </a:r>
          </a:p>
          <a:p>
            <a:pPr>
              <a:buNone/>
            </a:pPr>
            <a:r>
              <a:rPr lang="en-US" dirty="0"/>
              <a:t>🔸 Justice-Based Forgiveness</a:t>
            </a:r>
          </a:p>
          <a:p>
            <a:pPr>
              <a:buNone/>
            </a:pPr>
            <a:r>
              <a:rPr lang="en-US" dirty="0"/>
              <a:t>🔸 Relationship-Based Forgiveness</a:t>
            </a:r>
          </a:p>
          <a:p>
            <a:pPr marL="0" indent="0" algn="just">
              <a:buNone/>
            </a:pPr>
            <a:endParaRPr lang="tr-TR" dirty="0"/>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557540480"/>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480268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a:xfrm>
            <a:off x="1451579" y="2015732"/>
            <a:ext cx="9603275" cy="3947746"/>
          </a:xfrm>
        </p:spPr>
        <p:txBody>
          <a:bodyPr>
            <a:normAutofit fontScale="55000" lnSpcReduction="20000"/>
          </a:bodyPr>
          <a:lstStyle/>
          <a:p>
            <a:pPr>
              <a:buNone/>
            </a:pPr>
            <a:r>
              <a:rPr lang="en-US" sz="2900" b="1" dirty="0"/>
              <a:t>Justice-Based Forgiveness</a:t>
            </a:r>
          </a:p>
          <a:p>
            <a:r>
              <a:rPr lang="en-US" sz="2900" dirty="0"/>
              <a:t>This is the dimension in which the individual demands that the harm done to him/her be acknowledged and that some form of “justice be done”.</a:t>
            </a:r>
          </a:p>
          <a:p>
            <a:pPr>
              <a:buNone/>
            </a:pPr>
            <a:r>
              <a:rPr lang="en-US" sz="2900" b="1" dirty="0"/>
              <a:t>Stages</a:t>
            </a:r>
          </a:p>
          <a:p>
            <a:r>
              <a:rPr lang="en-US" sz="2900" b="1" dirty="0"/>
              <a:t>Recognition of Harm: The victimized person identifies the violation and the harms they have suffered. This makes the victimization visible.</a:t>
            </a:r>
          </a:p>
          <a:p>
            <a:r>
              <a:rPr lang="en-US" sz="2900" b="1" dirty="0"/>
              <a:t>Acceptance of Responsibility: The perpetrator accepts the consequences of his/her behavior and the harm caused. He/she does not deny guilt.</a:t>
            </a:r>
          </a:p>
          <a:p>
            <a:r>
              <a:rPr lang="en-US" sz="2900" b="1" dirty="0"/>
              <a:t>Compensation and Reparation: The perpetrator offers reparation to the person harmed (this does not have to be material, it can be remorse, an apology, a change in behavior).</a:t>
            </a:r>
          </a:p>
          <a:p>
            <a:r>
              <a:rPr lang="en-US" sz="2900" dirty="0"/>
              <a:t>This process provides a sense that justice has been done. The victimized person feels more valued and heard.</a:t>
            </a:r>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835920396"/>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830819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fontScale="85000" lnSpcReduction="20000"/>
          </a:bodyPr>
          <a:lstStyle/>
          <a:p>
            <a:pPr>
              <a:buNone/>
            </a:pPr>
            <a:r>
              <a:rPr lang="en-US" b="1" dirty="0"/>
              <a:t>Relationship-Based Forgiveness</a:t>
            </a:r>
          </a:p>
          <a:p>
            <a:r>
              <a:rPr lang="en-US" dirty="0"/>
              <a:t>This dimension focuses on rebuilding and repairing the relationship. It aims to rebuild relationship values such as loyalty, trust and commitment.</a:t>
            </a:r>
          </a:p>
          <a:p>
            <a:pPr>
              <a:buNone/>
            </a:pPr>
            <a:r>
              <a:rPr lang="en-US" b="1" dirty="0"/>
              <a:t>Stages</a:t>
            </a:r>
          </a:p>
          <a:p>
            <a:r>
              <a:rPr lang="en-US" b="1" dirty="0"/>
              <a:t>Developing Empathy and Understanding: The victim tries to understand the emotional, developmental or contextual reasons behind the perpetrator's behavior.</a:t>
            </a:r>
          </a:p>
          <a:p>
            <a:r>
              <a:rPr lang="en-US" b="1" dirty="0"/>
              <a:t>Repairing the Relationship: The bond between the parties is rebuilt. Although past harms are not completely erased, a basis for the continuation of the relationship is established.</a:t>
            </a:r>
          </a:p>
          <a:p>
            <a:r>
              <a:rPr lang="en-US" dirty="0"/>
              <a:t>In this process, both the victim and the perpetrator feel more whole; mutual commitment can be restored.</a:t>
            </a:r>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2791342719"/>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294928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fontScale="85000" lnSpcReduction="20000"/>
          </a:bodyPr>
          <a:lstStyle/>
          <a:p>
            <a:pPr marL="114300" indent="0">
              <a:buNone/>
            </a:pPr>
            <a:r>
              <a:rPr lang="en-US" b="1" dirty="0">
                <a:latin typeface="Times New Roman" panose="02020603050405020304" pitchFamily="18" charset="0"/>
                <a:cs typeface="Times New Roman" panose="02020603050405020304" pitchFamily="18" charset="0"/>
              </a:rPr>
              <a:t>FORGIVENESS, PERSONALITY AND PSYCHOPATHOLOGY</a:t>
            </a:r>
          </a:p>
          <a:p>
            <a:pPr marL="457200" indent="-342900"/>
            <a:r>
              <a:rPr lang="en-US" dirty="0">
                <a:latin typeface="Times New Roman" panose="02020603050405020304" pitchFamily="18" charset="0"/>
                <a:cs typeface="Times New Roman" panose="02020603050405020304" pitchFamily="18" charset="0"/>
              </a:rPr>
              <a:t>In studies examining the relationship between personality traits and forgiveness, 	</a:t>
            </a:r>
          </a:p>
          <a:p>
            <a:pPr marL="457200" indent="-342900"/>
            <a:r>
              <a:rPr lang="en-US" dirty="0">
                <a:latin typeface="Times New Roman" panose="02020603050405020304" pitchFamily="18" charset="0"/>
                <a:cs typeface="Times New Roman" panose="02020603050405020304" pitchFamily="18" charset="0"/>
              </a:rPr>
              <a:t>There is a negative relationship between neuroticism and forgiveness (Walker &amp; Gorsuch, 2002; Koutsos, Wertheim, Kornblum, 2008; Maltby et al, 2008; McCullough, Hoyt, 2002).</a:t>
            </a:r>
          </a:p>
          <a:p>
            <a:pPr marL="457200" indent="-342900"/>
            <a:r>
              <a:rPr lang="en-US" dirty="0">
                <a:latin typeface="Times New Roman" panose="02020603050405020304" pitchFamily="18" charset="0"/>
                <a:cs typeface="Times New Roman" panose="02020603050405020304" pitchFamily="18" charset="0"/>
              </a:rPr>
              <a:t>There is a positive relationship between agreeableness and forgiveness (Koutsos, Wertheim, Kornblum, 2008; Brose, Rye, Lutz-Zois, Ross, 2005).</a:t>
            </a:r>
          </a:p>
          <a:p>
            <a:pPr marL="457200" indent="-342900"/>
            <a:r>
              <a:rPr lang="en-US" dirty="0">
                <a:latin typeface="Times New Roman" panose="02020603050405020304" pitchFamily="18" charset="0"/>
                <a:cs typeface="Times New Roman" panose="02020603050405020304" pitchFamily="18" charset="0"/>
              </a:rPr>
              <a:t>Individuals with narcissistic, paranoid, and antisocial tendencies may react to easily absolve themselves from responsibility for causing any harm, deny the harm altogether, or rationalize their hostile actions against the injustice they have experienced. Similarly, in the relationship between narcissism and forgiveness, it is seen that the variables associated with narcissism are negatively related to the tendency to forgive (Brown, 2004; </a:t>
            </a:r>
            <a:r>
              <a:rPr lang="en-US" dirty="0" err="1">
                <a:latin typeface="Times New Roman" panose="02020603050405020304" pitchFamily="18" charset="0"/>
                <a:cs typeface="Times New Roman" panose="02020603050405020304" pitchFamily="18" charset="0"/>
              </a:rPr>
              <a:t>Strelan</a:t>
            </a:r>
            <a:r>
              <a:rPr lang="en-US" dirty="0">
                <a:latin typeface="Times New Roman" panose="02020603050405020304" pitchFamily="18" charset="0"/>
                <a:cs typeface="Times New Roman" panose="02020603050405020304" pitchFamily="18" charset="0"/>
              </a:rPr>
              <a:t>, 2007).</a:t>
            </a:r>
          </a:p>
        </p:txBody>
      </p:sp>
      <p:graphicFrame>
        <p:nvGraphicFramePr>
          <p:cNvPr id="5" name="Tablo 4"/>
          <p:cNvGraphicFramePr>
            <a:graphicFrameLocks noGrp="1"/>
          </p:cNvGraphicFramePr>
          <p:nvPr>
            <p:extLst>
              <p:ext uri="{D42A27DB-BD31-4B8C-83A1-F6EECF244321}">
                <p14:modId xmlns:p14="http://schemas.microsoft.com/office/powerpoint/2010/main" val="2344944896"/>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753574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a:xfrm>
            <a:off x="1451579" y="2015732"/>
            <a:ext cx="9603275" cy="3898051"/>
          </a:xfrm>
        </p:spPr>
        <p:txBody>
          <a:bodyPr>
            <a:normAutofit/>
          </a:bodyPr>
          <a:lstStyle/>
          <a:p>
            <a:pPr algn="just"/>
            <a:r>
              <a:rPr lang="en-US" dirty="0">
                <a:latin typeface="Times New Roman" panose="02020603050405020304" pitchFamily="18" charset="0"/>
                <a:cs typeface="Times New Roman" panose="02020603050405020304" pitchFamily="18" charset="0"/>
              </a:rPr>
              <a:t>One of the places where forgiveness is used in practice is in couple and family therapies. </a:t>
            </a:r>
          </a:p>
          <a:p>
            <a:pPr algn="just"/>
            <a:r>
              <a:rPr lang="en-US" dirty="0">
                <a:latin typeface="Times New Roman" panose="02020603050405020304" pitchFamily="18" charset="0"/>
                <a:cs typeface="Times New Roman" panose="02020603050405020304" pitchFamily="18" charset="0"/>
              </a:rPr>
              <a:t>Hill (2001) emphasizes that many individuals, couples and families struggle to explore the process of forgiveness.</a:t>
            </a:r>
          </a:p>
          <a:p>
            <a:pPr algn="just"/>
            <a:r>
              <a:rPr lang="en-US" dirty="0">
                <a:latin typeface="Times New Roman" panose="02020603050405020304" pitchFamily="18" charset="0"/>
                <a:cs typeface="Times New Roman" panose="02020603050405020304" pitchFamily="18" charset="0"/>
              </a:rPr>
              <a:t>Couples may seek therapy following infidelity on one or both sides. </a:t>
            </a:r>
          </a:p>
          <a:p>
            <a:pPr algn="just"/>
            <a:r>
              <a:rPr lang="en-US" dirty="0">
                <a:latin typeface="Times New Roman" panose="02020603050405020304" pitchFamily="18" charset="0"/>
                <a:cs typeface="Times New Roman" panose="02020603050405020304" pitchFamily="18" charset="0"/>
              </a:rPr>
              <a:t>Clients who have been cheated on by their spouses/partners report experiencing extraordinary pain and a deep sense of betrayal. </a:t>
            </a:r>
          </a:p>
          <a:p>
            <a:pPr algn="just"/>
            <a:r>
              <a:rPr lang="en-US" dirty="0">
                <a:latin typeface="Times New Roman" panose="02020603050405020304" pitchFamily="18" charset="0"/>
                <a:cs typeface="Times New Roman" panose="02020603050405020304" pitchFamily="18" charset="0"/>
              </a:rPr>
              <a:t>Considering that intimacy is built on love and trust, it seems inevitable that infidelity and similar experiences have devastating effects for both parties (DiBlasio, 2000). There are different forgiveness interventions used in couple and family therapies. </a:t>
            </a:r>
          </a:p>
        </p:txBody>
      </p:sp>
      <p:graphicFrame>
        <p:nvGraphicFramePr>
          <p:cNvPr id="5" name="Tablo 4"/>
          <p:cNvGraphicFramePr>
            <a:graphicFrameLocks noGrp="1"/>
          </p:cNvGraphicFramePr>
          <p:nvPr>
            <p:extLst>
              <p:ext uri="{D42A27DB-BD31-4B8C-83A1-F6EECF244321}">
                <p14:modId xmlns:p14="http://schemas.microsoft.com/office/powerpoint/2010/main" val="3634576604"/>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259422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a:bodyPr>
          <a:lstStyle/>
          <a:p>
            <a:pPr algn="just"/>
            <a:r>
              <a:rPr lang="en-US" dirty="0">
                <a:latin typeface="Times New Roman" panose="02020603050405020304" pitchFamily="18" charset="0"/>
                <a:cs typeface="Times New Roman" panose="02020603050405020304" pitchFamily="18" charset="0"/>
              </a:rPr>
              <a:t>Worthington and Diblasio (1990), who talk about the importance of mutual forgiveness in marital relationships, liken the hurts in marital relationships to broken arms and forgiveness to the healing process. Drawing attention to the fact that the broken bone is stronger than before after healing, the researchers state that it is possible to heal the fractures in marriages through mutual forgiveness. </a:t>
            </a:r>
          </a:p>
          <a:p>
            <a:pPr algn="just"/>
            <a:r>
              <a:rPr lang="en-US" dirty="0">
                <a:latin typeface="Times New Roman" panose="02020603050405020304" pitchFamily="18" charset="0"/>
                <a:cs typeface="Times New Roman" panose="02020603050405020304" pitchFamily="18" charset="0"/>
              </a:rPr>
              <a:t>Supporting this view, Enright et al. (1992) argue that in some cases, forgiving another person can transform both the person and the other, and that forgiveness can not only mend the relationship but also improve its quality.</a:t>
            </a:r>
          </a:p>
        </p:txBody>
      </p:sp>
      <p:graphicFrame>
        <p:nvGraphicFramePr>
          <p:cNvPr id="5" name="Tablo 4"/>
          <p:cNvGraphicFramePr>
            <a:graphicFrameLocks noGrp="1"/>
          </p:cNvGraphicFramePr>
          <p:nvPr>
            <p:extLst>
              <p:ext uri="{D42A27DB-BD31-4B8C-83A1-F6EECF244321}">
                <p14:modId xmlns:p14="http://schemas.microsoft.com/office/powerpoint/2010/main" val="3960510095"/>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722246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16867-E948-9CF9-7DF5-9B057A548727}"/>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590D2FE4-104E-286D-8459-CD1CC802AA7E}"/>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73915D22-9264-A38B-6063-7553728BD577}"/>
              </a:ext>
            </a:extLst>
          </p:cNvPr>
          <p:cNvSpPr>
            <a:spLocks noGrp="1"/>
          </p:cNvSpPr>
          <p:nvPr>
            <p:ph idx="1"/>
          </p:nvPr>
        </p:nvSpPr>
        <p:spPr>
          <a:xfrm>
            <a:off x="1451579" y="2015732"/>
            <a:ext cx="9603275" cy="4693181"/>
          </a:xfrm>
        </p:spPr>
        <p:txBody>
          <a:bodyPr>
            <a:normAutofit/>
          </a:bodyPr>
          <a:lstStyle/>
          <a:p>
            <a:pPr marL="114300" indent="0">
              <a:buNone/>
            </a:pPr>
            <a:r>
              <a:rPr lang="en-US" sz="1600" b="1" dirty="0">
                <a:latin typeface="Times New Roman" panose="02020603050405020304" pitchFamily="18" charset="0"/>
                <a:cs typeface="Times New Roman" panose="02020603050405020304" pitchFamily="18" charset="0"/>
              </a:rPr>
              <a:t>WHAT IS FORGIVENESS?</a:t>
            </a:r>
          </a:p>
          <a:p>
            <a:pPr marL="114300" indent="0">
              <a:buNone/>
            </a:pPr>
            <a:r>
              <a:rPr lang="en-US" sz="1600" dirty="0">
                <a:latin typeface="Times New Roman" panose="02020603050405020304" pitchFamily="18" charset="0"/>
                <a:cs typeface="Times New Roman" panose="02020603050405020304" pitchFamily="18" charset="0"/>
              </a:rPr>
              <a:t>“Forgiveness is a process of inner transformation in which a person consciously lets go of negative emotions (anger, resentment, hatred) toward the person who harmed them and instead tries to develop positive emotions such as empathy, compassion and love.” (Enright &amp; Fitzgibbons, 1998).</a:t>
            </a:r>
          </a:p>
          <a:p>
            <a:pPr marL="114300" indent="0">
              <a:buNone/>
            </a:pPr>
            <a:r>
              <a:rPr lang="en-US" sz="1600" dirty="0">
                <a:latin typeface="Times New Roman" panose="02020603050405020304" pitchFamily="18" charset="0"/>
                <a:cs typeface="Times New Roman" panose="02020603050405020304" pitchFamily="18" charset="0"/>
              </a:rPr>
              <a:t>“Forgiveness is a voluntary process characterized by the development of positive orientations (compassion, magnanimity, hope) towards the person who has harmed by reducing negative feelings and desire for revenge.” (Worthington, 2006).</a:t>
            </a:r>
          </a:p>
          <a:p>
            <a:pPr marL="114300" indent="0">
              <a:buNone/>
            </a:pPr>
            <a:r>
              <a:rPr lang="en-US" sz="1600" dirty="0">
                <a:latin typeface="Times New Roman" panose="02020603050405020304" pitchFamily="18" charset="0"/>
                <a:cs typeface="Times New Roman" panose="02020603050405020304" pitchFamily="18" charset="0"/>
              </a:rPr>
              <a:t>“Forgiveness is the process of giving up revenge after an injustice and developing more positive emotional and cognitive reactions towards the person who harmed” (McCullough &amp; </a:t>
            </a:r>
            <a:r>
              <a:rPr lang="en-US" sz="1600" dirty="0" err="1">
                <a:latin typeface="Times New Roman" panose="02020603050405020304" pitchFamily="18" charset="0"/>
                <a:cs typeface="Times New Roman" panose="02020603050405020304" pitchFamily="18" charset="0"/>
              </a:rPr>
              <a:t>Witvliet</a:t>
            </a:r>
            <a:r>
              <a:rPr lang="en-US" sz="1600" dirty="0">
                <a:latin typeface="Times New Roman" panose="02020603050405020304" pitchFamily="18" charset="0"/>
                <a:cs typeface="Times New Roman" panose="02020603050405020304" pitchFamily="18" charset="0"/>
              </a:rPr>
              <a:t>, 2002).</a:t>
            </a:r>
          </a:p>
          <a:p>
            <a:pPr marL="114300" indent="0">
              <a:buNone/>
            </a:pPr>
            <a:r>
              <a:rPr lang="en-US" sz="1600" dirty="0">
                <a:latin typeface="Times New Roman" panose="02020603050405020304" pitchFamily="18" charset="0"/>
                <a:cs typeface="Times New Roman" panose="02020603050405020304" pitchFamily="18" charset="0"/>
              </a:rPr>
              <a:t>“Forgiveness is the recognition of the injustices experienced in the relationship, the acceptance of the responsibility of the harmed person and the development of a mutual understanding of the parties to repair the relationship.” (Hargrave, 1994).</a:t>
            </a:r>
          </a:p>
          <a:p>
            <a:pPr marL="114300" indent="0">
              <a:buNone/>
            </a:pPr>
            <a:endParaRPr lang="en-US" sz="1800" dirty="0">
              <a:latin typeface="Times New Roman" panose="02020603050405020304" pitchFamily="18" charset="0"/>
              <a:cs typeface="Times New Roman" panose="02020603050405020304" pitchFamily="18" charset="0"/>
            </a:endParaRPr>
          </a:p>
          <a:p>
            <a:pPr marL="114300" indent="0">
              <a:buNone/>
            </a:pPr>
            <a:endParaRPr lang="en-US" sz="1800" b="1"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3DCD367C-3F0F-FFFE-58FA-A3701329BA9B}"/>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274211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Fitzgibbons (1986) emphasizes the importance of expressing emotions that have destructive effects in addressing forgiveness in the counseling process. </a:t>
            </a:r>
          </a:p>
          <a:p>
            <a:pPr algn="just"/>
            <a:r>
              <a:rPr lang="en-US" dirty="0">
                <a:latin typeface="Times New Roman" panose="02020603050405020304" pitchFamily="18" charset="0"/>
                <a:cs typeface="Times New Roman" panose="02020603050405020304" pitchFamily="18" charset="0"/>
              </a:rPr>
              <a:t>Considering that forgiveness is an internal process as well as an interpersonal one, it is inevitable that being free from emotions such as anger, revenge, guilt, resentment and shame will contribute to psychological healing. </a:t>
            </a:r>
          </a:p>
          <a:p>
            <a:pPr algn="just"/>
            <a:r>
              <a:rPr lang="en-US" dirty="0">
                <a:latin typeface="Times New Roman" panose="02020603050405020304" pitchFamily="18" charset="0"/>
                <a:cs typeface="Times New Roman" panose="02020603050405020304" pitchFamily="18" charset="0"/>
              </a:rPr>
              <a:t>There is significant evidence of a decrease in anger levels after forgiveness interventions (Coyle &amp; Enright, 1997; Fincham et al., 2002). Similarly, Worthington and Scherer (2004) suggest that forgiveness promotes psychological health. </a:t>
            </a:r>
          </a:p>
          <a:p>
            <a:pPr algn="just"/>
            <a:r>
              <a:rPr lang="en-US" dirty="0">
                <a:latin typeface="Times New Roman" panose="02020603050405020304" pitchFamily="18" charset="0"/>
                <a:cs typeface="Times New Roman" panose="02020603050405020304" pitchFamily="18" charset="0"/>
              </a:rPr>
              <a:t>Indeed, forgiveness is known to have a positive effect on depression, trait anxiety, and health, and unforgiveness is predicted to have a negative effect on health (Hebl &amp; Enright, 1993).</a:t>
            </a:r>
          </a:p>
        </p:txBody>
      </p:sp>
      <p:graphicFrame>
        <p:nvGraphicFramePr>
          <p:cNvPr id="5" name="Tablo 4"/>
          <p:cNvGraphicFramePr>
            <a:graphicFrameLocks noGrp="1"/>
          </p:cNvGraphicFramePr>
          <p:nvPr>
            <p:extLst>
              <p:ext uri="{D42A27DB-BD31-4B8C-83A1-F6EECF244321}">
                <p14:modId xmlns:p14="http://schemas.microsoft.com/office/powerpoint/2010/main" val="261428486"/>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004956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fontScale="92500" lnSpcReduction="10000"/>
          </a:bodyPr>
          <a:lstStyle/>
          <a:p>
            <a:pPr marL="114300" indent="0">
              <a:buNone/>
            </a:pPr>
            <a:r>
              <a:rPr lang="en-US" b="1" dirty="0">
                <a:latin typeface="Times New Roman" panose="02020603050405020304" pitchFamily="18" charset="0"/>
                <a:cs typeface="Times New Roman" panose="02020603050405020304" pitchFamily="18" charset="0"/>
              </a:rPr>
              <a:t>APOLOGIZING </a:t>
            </a:r>
            <a:r>
              <a:rPr lang="tr-TR" b="1" dirty="0">
                <a:latin typeface="Times New Roman" panose="02020603050405020304" pitchFamily="18" charset="0"/>
                <a:cs typeface="Times New Roman" panose="02020603050405020304" pitchFamily="18" charset="0"/>
              </a:rPr>
              <a:t>&amp;</a:t>
            </a:r>
            <a:r>
              <a:rPr lang="en-US" b="1" dirty="0">
                <a:latin typeface="Times New Roman" panose="02020603050405020304" pitchFamily="18" charset="0"/>
                <a:cs typeface="Times New Roman" panose="02020603050405020304" pitchFamily="18" charset="0"/>
              </a:rPr>
              <a:t> FORGIVING</a:t>
            </a:r>
          </a:p>
          <a:p>
            <a:pPr marL="457200" indent="-342900"/>
            <a:r>
              <a:rPr lang="en-US" dirty="0">
                <a:latin typeface="Times New Roman" panose="02020603050405020304" pitchFamily="18" charset="0"/>
                <a:cs typeface="Times New Roman" panose="02020603050405020304" pitchFamily="18" charset="0"/>
              </a:rPr>
              <a:t>Fehr and Gelfand (2010) define apologizing as useful social tools that can act as a catalyst for conflict resolution and inspire forgiveness. Especially in the forgiveness of physical aggression, apologizing seems to be effective on forgiveness (Gauche &amp; Mullet, 2005). </a:t>
            </a:r>
          </a:p>
          <a:p>
            <a:pPr marL="457200" indent="-342900"/>
            <a:r>
              <a:rPr lang="en-US" dirty="0">
                <a:latin typeface="Times New Roman" panose="02020603050405020304" pitchFamily="18" charset="0"/>
                <a:cs typeface="Times New Roman" panose="02020603050405020304" pitchFamily="18" charset="0"/>
              </a:rPr>
              <a:t>When the offending party expresses regret and apologizes, not only do negative emotions diminish and positive emotions increase in the injured party, but this situation directly has a positive effect on the other party's forgiveness (Eaton &amp; Struthers, 2006).</a:t>
            </a:r>
          </a:p>
          <a:p>
            <a:pPr marL="457200" indent="-342900"/>
            <a:r>
              <a:rPr lang="en-US" dirty="0">
                <a:latin typeface="Times New Roman" panose="02020603050405020304" pitchFamily="18" charset="0"/>
                <a:cs typeface="Times New Roman" panose="02020603050405020304" pitchFamily="18" charset="0"/>
              </a:rPr>
              <a:t>There is evidence that apologizing to the offender facilitates forgiveness (Eaton and Struthers, 2006; McCullough et al. 1997; Struthers et al. 2008).</a:t>
            </a:r>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1193376804"/>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186016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a:xfrm>
            <a:off x="1451579" y="2015732"/>
            <a:ext cx="9603275" cy="3947746"/>
          </a:xfrm>
        </p:spPr>
        <p:txBody>
          <a:bodyPr>
            <a:normAutofit fontScale="92500" lnSpcReduction="10000"/>
          </a:bodyPr>
          <a:lstStyle/>
          <a:p>
            <a:pPr algn="just"/>
            <a:r>
              <a:rPr lang="en-US" sz="1600" dirty="0">
                <a:latin typeface="Times New Roman" panose="02020603050405020304" pitchFamily="18" charset="0"/>
                <a:cs typeface="Times New Roman" panose="02020603050405020304" pitchFamily="18" charset="0"/>
              </a:rPr>
              <a:t>Understanding what forgiveness is gains clarity when it is considered together with the concepts it is related to. </a:t>
            </a:r>
          </a:p>
          <a:p>
            <a:pPr algn="just"/>
            <a:r>
              <a:rPr lang="en-US" sz="1600" dirty="0">
                <a:latin typeface="Times New Roman" panose="02020603050405020304" pitchFamily="18" charset="0"/>
                <a:cs typeface="Times New Roman" panose="02020603050405020304" pitchFamily="18" charset="0"/>
              </a:rPr>
              <a:t>One of these concepts is close relationships. Considering the functioning of human life, the most important need of individuals is to establish close relationships. Close relationships enrich the inner and outer worlds of individuals. </a:t>
            </a:r>
          </a:p>
          <a:p>
            <a:pPr algn="just"/>
            <a:r>
              <a:rPr lang="en-US" sz="1600" dirty="0">
                <a:latin typeface="Times New Roman" panose="02020603050405020304" pitchFamily="18" charset="0"/>
                <a:cs typeface="Times New Roman" panose="02020603050405020304" pitchFamily="18" charset="0"/>
              </a:rPr>
              <a:t>However, as in every situation, there are some risks in close relationships. </a:t>
            </a:r>
          </a:p>
          <a:p>
            <a:pPr algn="just"/>
            <a:r>
              <a:rPr lang="en-US" sz="1600" dirty="0">
                <a:latin typeface="Times New Roman" panose="02020603050405020304" pitchFamily="18" charset="0"/>
                <a:cs typeface="Times New Roman" panose="02020603050405020304" pitchFamily="18" charset="0"/>
              </a:rPr>
              <a:t>Fincham (2000) states that when we establish close relationships with people, we voluntarily leave ourselves in the most vulnerable state. </a:t>
            </a:r>
          </a:p>
          <a:p>
            <a:pPr algn="just"/>
            <a:r>
              <a:rPr lang="en-US" sz="1600" dirty="0">
                <a:latin typeface="Times New Roman" panose="02020603050405020304" pitchFamily="18" charset="0"/>
                <a:cs typeface="Times New Roman" panose="02020603050405020304" pitchFamily="18" charset="0"/>
              </a:rPr>
              <a:t>While on the one hand this vulnerability makes possible the deep emotions that can be experienced, on the other hand it means that hurt or injury is inevitable. In this way, it is like a double-edged sword.</a:t>
            </a:r>
          </a:p>
          <a:p>
            <a:pPr algn="just"/>
            <a:r>
              <a:rPr lang="en-US" sz="1600" dirty="0">
                <a:latin typeface="Times New Roman" panose="02020603050405020304" pitchFamily="18" charset="0"/>
                <a:cs typeface="Times New Roman" panose="02020603050405020304" pitchFamily="18" charset="0"/>
              </a:rPr>
              <a:t>In other words, close relationships that fulfill our deepest need for closeness can be the source of the most severe pain (Fincham et al., 2002). </a:t>
            </a:r>
          </a:p>
          <a:p>
            <a:pPr algn="just"/>
            <a:r>
              <a:rPr lang="en-US" sz="1600" dirty="0">
                <a:latin typeface="Times New Roman" panose="02020603050405020304" pitchFamily="18" charset="0"/>
                <a:cs typeface="Times New Roman" panose="02020603050405020304" pitchFamily="18" charset="0"/>
              </a:rPr>
              <a:t>Since violations within close relationships lead to hurt, forgiveness becomes an important part of daily life (Mullet et al., 2004).</a:t>
            </a:r>
          </a:p>
        </p:txBody>
      </p:sp>
      <p:graphicFrame>
        <p:nvGraphicFramePr>
          <p:cNvPr id="5" name="Tablo 4"/>
          <p:cNvGraphicFramePr>
            <a:graphicFrameLocks noGrp="1"/>
          </p:cNvGraphicFramePr>
          <p:nvPr>
            <p:extLst>
              <p:ext uri="{D42A27DB-BD31-4B8C-83A1-F6EECF244321}">
                <p14:modId xmlns:p14="http://schemas.microsoft.com/office/powerpoint/2010/main" val="2874981276"/>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972278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E1F9B-0D2A-2F7F-4C54-A77114E67293}"/>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86955422-B5B7-7368-CB65-7E0672A6B0F2}"/>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17958F2A-6812-3C88-C990-25A75B74394A}"/>
              </a:ext>
            </a:extLst>
          </p:cNvPr>
          <p:cNvSpPr>
            <a:spLocks noGrp="1"/>
          </p:cNvSpPr>
          <p:nvPr>
            <p:ph idx="1"/>
          </p:nvPr>
        </p:nvSpPr>
        <p:spPr>
          <a:xfrm>
            <a:off x="1451579" y="2015732"/>
            <a:ext cx="9603275" cy="3947746"/>
          </a:xfrm>
        </p:spPr>
        <p:txBody>
          <a:bodyPr>
            <a:normAutofit lnSpcReduction="10000"/>
          </a:bodyPr>
          <a:lstStyle/>
          <a:p>
            <a:pPr marL="0" indent="0" algn="ctr">
              <a:buNone/>
            </a:pPr>
            <a:r>
              <a:rPr lang="en-US" sz="1900" b="1" dirty="0">
                <a:solidFill>
                  <a:srgbClr val="FF0000"/>
                </a:solidFill>
                <a:latin typeface="Times New Roman" panose="02020603050405020304" pitchFamily="18" charset="0"/>
                <a:cs typeface="Times New Roman" panose="02020603050405020304" pitchFamily="18" charset="0"/>
              </a:rPr>
              <a:t>TYPES OF FORGIVENESS</a:t>
            </a:r>
          </a:p>
          <a:p>
            <a:pPr marL="0" indent="0">
              <a:buNone/>
            </a:pPr>
            <a:r>
              <a:rPr lang="en-US" sz="1900" b="1" dirty="0">
                <a:latin typeface="Times New Roman" panose="02020603050405020304" pitchFamily="18" charset="0"/>
                <a:cs typeface="Times New Roman" panose="02020603050405020304" pitchFamily="18" charset="0"/>
              </a:rPr>
              <a:t>1. Self-Forgiveness</a:t>
            </a:r>
          </a:p>
          <a:p>
            <a:pPr marL="0" indent="0">
              <a:buNone/>
            </a:pPr>
            <a:r>
              <a:rPr lang="en-US" sz="1900" dirty="0">
                <a:latin typeface="Times New Roman" panose="02020603050405020304" pitchFamily="18" charset="0"/>
                <a:cs typeface="Times New Roman" panose="02020603050405020304" pitchFamily="18" charset="0"/>
              </a:rPr>
              <a:t>Acknowledging one's own mistakes, failures or past actions and transforming one's guilt, shame or anger towards oneself over time into a more compassionate attitude towards oneself.</a:t>
            </a:r>
          </a:p>
          <a:p>
            <a:pPr marL="0" indent="0">
              <a:buNone/>
            </a:pPr>
            <a:r>
              <a:rPr lang="en-US" sz="1900" dirty="0">
                <a:latin typeface="Times New Roman" panose="02020603050405020304" pitchFamily="18" charset="0"/>
                <a:cs typeface="Times New Roman" panose="02020603050405020304" pitchFamily="18" charset="0"/>
              </a:rPr>
              <a:t>Recognition and acceptance of guilt</a:t>
            </a:r>
          </a:p>
          <a:p>
            <a:pPr marL="0" indent="0">
              <a:buNone/>
            </a:pPr>
            <a:r>
              <a:rPr lang="en-US" sz="1900" dirty="0">
                <a:latin typeface="Times New Roman" panose="02020603050405020304" pitchFamily="18" charset="0"/>
                <a:cs typeface="Times New Roman" panose="02020603050405020304" pitchFamily="18" charset="0"/>
              </a:rPr>
              <a:t>Taking responsibility (without absolving oneself)</a:t>
            </a:r>
          </a:p>
          <a:p>
            <a:pPr marL="0" indent="0">
              <a:buNone/>
            </a:pPr>
            <a:r>
              <a:rPr lang="en-US" sz="1900" dirty="0">
                <a:latin typeface="Times New Roman" panose="02020603050405020304" pitchFamily="18" charset="0"/>
                <a:cs typeface="Times New Roman" panose="02020603050405020304" pitchFamily="18" charset="0"/>
              </a:rPr>
              <a:t>Efforts to compensate for behavior</a:t>
            </a:r>
          </a:p>
          <a:p>
            <a:pPr marL="0" indent="0">
              <a:buNone/>
            </a:pPr>
            <a:r>
              <a:rPr lang="en-US" sz="1900" dirty="0">
                <a:latin typeface="Times New Roman" panose="02020603050405020304" pitchFamily="18" charset="0"/>
                <a:cs typeface="Times New Roman" panose="02020603050405020304" pitchFamily="18" charset="0"/>
              </a:rPr>
              <a:t>Developing self-compassion</a:t>
            </a:r>
          </a:p>
          <a:p>
            <a:pPr marL="0" indent="0">
              <a:buNone/>
            </a:pPr>
            <a:r>
              <a:rPr lang="en-US" sz="1900" dirty="0">
                <a:latin typeface="Times New Roman" panose="02020603050405020304" pitchFamily="18" charset="0"/>
                <a:cs typeface="Times New Roman" panose="02020603050405020304" pitchFamily="18" charset="0"/>
              </a:rPr>
              <a:t>Give up self-destructive thoughts/behaviors</a:t>
            </a:r>
          </a:p>
          <a:p>
            <a:pPr algn="just"/>
            <a:endParaRPr lang="tr-TR" b="1"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98DDDAE7-06AE-8784-8845-ACBA3643D751}"/>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1587392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00C7F-A030-E46A-8499-D3D95B098D2C}"/>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497DAA2A-4839-84D9-8105-EE84869EAAF7}"/>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23819B99-4FC2-89B2-2792-96A6104D3170}"/>
              </a:ext>
            </a:extLst>
          </p:cNvPr>
          <p:cNvSpPr>
            <a:spLocks noGrp="1"/>
          </p:cNvSpPr>
          <p:nvPr>
            <p:ph idx="1"/>
          </p:nvPr>
        </p:nvSpPr>
        <p:spPr>
          <a:xfrm>
            <a:off x="1451577" y="1853754"/>
            <a:ext cx="9603275" cy="4345311"/>
          </a:xfrm>
        </p:spPr>
        <p:txBody>
          <a:bodyPr>
            <a:normAutofit fontScale="55000" lnSpcReduction="20000"/>
          </a:bodyPr>
          <a:lstStyle/>
          <a:p>
            <a:pPr marL="0" indent="0" algn="ctr">
              <a:buNone/>
            </a:pPr>
            <a:r>
              <a:rPr lang="en-US" sz="2900" b="1" dirty="0">
                <a:solidFill>
                  <a:srgbClr val="FF0000"/>
                </a:solidFill>
                <a:latin typeface="Times New Roman" panose="02020603050405020304" pitchFamily="18" charset="0"/>
                <a:cs typeface="Times New Roman" panose="02020603050405020304" pitchFamily="18" charset="0"/>
              </a:rPr>
              <a:t>TYPES OF FORGIVENESS</a:t>
            </a:r>
          </a:p>
          <a:p>
            <a:pPr marL="0" indent="0">
              <a:buNone/>
            </a:pPr>
            <a:r>
              <a:rPr lang="en-US" sz="2900" b="1" dirty="0">
                <a:latin typeface="Times New Roman" panose="02020603050405020304" pitchFamily="18" charset="0"/>
                <a:cs typeface="Times New Roman" panose="02020603050405020304" pitchFamily="18" charset="0"/>
              </a:rPr>
              <a:t>2. Interpersonal Forgiveness</a:t>
            </a:r>
          </a:p>
          <a:p>
            <a:pPr marL="0" indent="0">
              <a:buNone/>
            </a:pPr>
            <a:r>
              <a:rPr lang="en-US" sz="2900" dirty="0">
                <a:latin typeface="Times New Roman" panose="02020603050405020304" pitchFamily="18" charset="0"/>
                <a:cs typeface="Times New Roman" panose="02020603050405020304" pitchFamily="18" charset="0"/>
              </a:rPr>
              <a:t>Definition:</a:t>
            </a:r>
          </a:p>
          <a:p>
            <a:pPr marL="0" indent="0">
              <a:buNone/>
            </a:pPr>
            <a:r>
              <a:rPr lang="en-US" sz="2900" dirty="0">
                <a:latin typeface="Times New Roman" panose="02020603050405020304" pitchFamily="18" charset="0"/>
                <a:cs typeface="Times New Roman" panose="02020603050405020304" pitchFamily="18" charset="0"/>
              </a:rPr>
              <a:t>An internal process of consciously forgiving another person's behavior that has caused physical, emotional or moral harm.</a:t>
            </a:r>
          </a:p>
          <a:p>
            <a:pPr marL="0" indent="0">
              <a:buNone/>
            </a:pPr>
            <a:r>
              <a:rPr lang="en-US" sz="2900" dirty="0">
                <a:latin typeface="Times New Roman" panose="02020603050405020304" pitchFamily="18" charset="0"/>
                <a:cs typeface="Times New Roman" panose="02020603050405020304" pitchFamily="18" charset="0"/>
              </a:rPr>
              <a:t>Types:</a:t>
            </a:r>
          </a:p>
          <a:p>
            <a:pPr marL="0" indent="0">
              <a:buNone/>
            </a:pPr>
            <a:r>
              <a:rPr lang="en-US" sz="2900" dirty="0">
                <a:latin typeface="Times New Roman" panose="02020603050405020304" pitchFamily="18" charset="0"/>
                <a:cs typeface="Times New Roman" panose="02020603050405020304" pitchFamily="18" charset="0"/>
              </a:rPr>
              <a:t>a. Conditional Forgiveness</a:t>
            </a:r>
          </a:p>
          <a:p>
            <a:pPr marL="0" indent="0">
              <a:buNone/>
            </a:pPr>
            <a:r>
              <a:rPr lang="en-US" sz="2900" dirty="0">
                <a:latin typeface="Times New Roman" panose="02020603050405020304" pitchFamily="18" charset="0"/>
                <a:cs typeface="Times New Roman" panose="02020603050405020304" pitchFamily="18" charset="0"/>
              </a:rPr>
              <a:t>Forgiveness is granted when the perpetrator apologizes, shows remorse or offers reparation.</a:t>
            </a:r>
          </a:p>
          <a:p>
            <a:pPr marL="0" indent="0">
              <a:buNone/>
            </a:pPr>
            <a:r>
              <a:rPr lang="en-US" sz="2900" dirty="0">
                <a:latin typeface="Times New Roman" panose="02020603050405020304" pitchFamily="18" charset="0"/>
                <a:cs typeface="Times New Roman" panose="02020603050405020304" pitchFamily="18" charset="0"/>
              </a:rPr>
              <a:t>The attitude of “if you say forgive me, I will forgive you” is common.</a:t>
            </a:r>
          </a:p>
          <a:p>
            <a:pPr marL="0" indent="0">
              <a:buNone/>
            </a:pPr>
            <a:r>
              <a:rPr lang="en-US" sz="2900" dirty="0">
                <a:latin typeface="Times New Roman" panose="02020603050405020304" pitchFamily="18" charset="0"/>
                <a:cs typeface="Times New Roman" panose="02020603050405020304" pitchFamily="18" charset="0"/>
              </a:rPr>
              <a:t>b. Unconditional Forgiveness</a:t>
            </a:r>
          </a:p>
          <a:p>
            <a:pPr marL="0" indent="0">
              <a:buNone/>
            </a:pPr>
            <a:r>
              <a:rPr lang="en-US" sz="2900" dirty="0">
                <a:latin typeface="Times New Roman" panose="02020603050405020304" pitchFamily="18" charset="0"/>
                <a:cs typeface="Times New Roman" panose="02020603050405020304" pitchFamily="18" charset="0"/>
              </a:rPr>
              <a:t>The process of forgiveness is experienced without any expectation of apology or change from the perpetrator.</a:t>
            </a:r>
          </a:p>
          <a:p>
            <a:pPr marL="0" indent="0">
              <a:buNone/>
            </a:pPr>
            <a:r>
              <a:rPr lang="en-US" sz="2900" dirty="0">
                <a:latin typeface="Times New Roman" panose="02020603050405020304" pitchFamily="18" charset="0"/>
                <a:cs typeface="Times New Roman" panose="02020603050405020304" pitchFamily="18" charset="0"/>
              </a:rPr>
              <a:t>Forgiveness is directed towards the victim's inner peace.</a:t>
            </a:r>
          </a:p>
          <a:p>
            <a:pPr>
              <a:buNone/>
            </a:pPr>
            <a:endParaRPr lang="tr-TR" b="1"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9263B90C-AA66-1909-EFC0-B03C3A5F37C2}"/>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3136496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B3C60-9BBA-B8FF-29F5-207FF48A35A7}"/>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BA83118C-6C38-DEA8-2F6E-5CD3DD3415B7}"/>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688044A4-488D-CFF0-0A70-9B4F3BAA8C8E}"/>
              </a:ext>
            </a:extLst>
          </p:cNvPr>
          <p:cNvSpPr>
            <a:spLocks noGrp="1"/>
          </p:cNvSpPr>
          <p:nvPr>
            <p:ph idx="1"/>
          </p:nvPr>
        </p:nvSpPr>
        <p:spPr>
          <a:xfrm>
            <a:off x="1451579" y="2015732"/>
            <a:ext cx="9603275" cy="3947746"/>
          </a:xfrm>
        </p:spPr>
        <p:txBody>
          <a:bodyPr>
            <a:normAutofit fontScale="85000" lnSpcReduction="20000"/>
          </a:bodyPr>
          <a:lstStyle/>
          <a:p>
            <a:pPr marL="0" indent="0" algn="ctr">
              <a:buNone/>
            </a:pPr>
            <a:r>
              <a:rPr lang="en-US" sz="2100" b="1" dirty="0">
                <a:solidFill>
                  <a:srgbClr val="FF0000"/>
                </a:solidFill>
                <a:latin typeface="Times New Roman" panose="02020603050405020304" pitchFamily="18" charset="0"/>
                <a:cs typeface="Times New Roman" panose="02020603050405020304" pitchFamily="18" charset="0"/>
              </a:rPr>
              <a:t>TYPES OF FORGIVENESS</a:t>
            </a:r>
          </a:p>
          <a:p>
            <a:pPr marL="0" indent="0">
              <a:buNone/>
            </a:pPr>
            <a:r>
              <a:rPr lang="en-US" sz="2100" b="1" dirty="0">
                <a:latin typeface="Times New Roman" panose="02020603050405020304" pitchFamily="18" charset="0"/>
                <a:cs typeface="Times New Roman" panose="02020603050405020304" pitchFamily="18" charset="0"/>
              </a:rPr>
              <a:t>3. Situational / Event Based Forgiveness</a:t>
            </a:r>
          </a:p>
          <a:p>
            <a:pPr marL="0" indent="0">
              <a:buNone/>
            </a:pPr>
            <a:r>
              <a:rPr lang="en-US" sz="2100" dirty="0">
                <a:latin typeface="Times New Roman" panose="02020603050405020304" pitchFamily="18" charset="0"/>
                <a:cs typeface="Times New Roman" panose="02020603050405020304" pitchFamily="18" charset="0"/>
              </a:rPr>
              <a:t>Definition:</a:t>
            </a:r>
          </a:p>
          <a:p>
            <a:pPr marL="0" indent="0">
              <a:buNone/>
            </a:pPr>
            <a:r>
              <a:rPr lang="en-US" sz="2100" dirty="0">
                <a:latin typeface="Times New Roman" panose="02020603050405020304" pitchFamily="18" charset="0"/>
                <a:cs typeface="Times New Roman" panose="02020603050405020304" pitchFamily="18" charset="0"/>
              </a:rPr>
              <a:t>A process of forgiveness for a specific event. It focuses on what was done, not who did it.</a:t>
            </a:r>
          </a:p>
          <a:p>
            <a:pPr marL="0" indent="0">
              <a:buNone/>
            </a:pPr>
            <a:r>
              <a:rPr lang="en-US" sz="2100" dirty="0">
                <a:latin typeface="Times New Roman" panose="02020603050405020304" pitchFamily="18" charset="0"/>
                <a:cs typeface="Times New Roman" panose="02020603050405020304" pitchFamily="18" charset="0"/>
              </a:rPr>
              <a:t>Example:</a:t>
            </a:r>
          </a:p>
          <a:p>
            <a:pPr marL="0" indent="0">
              <a:buNone/>
            </a:pPr>
            <a:r>
              <a:rPr lang="en-US" sz="2100" dirty="0">
                <a:latin typeface="Times New Roman" panose="02020603050405020304" pitchFamily="18" charset="0"/>
                <a:cs typeface="Times New Roman" panose="02020603050405020304" pitchFamily="18" charset="0"/>
              </a:rPr>
              <a:t>A friend breaks a promise</a:t>
            </a:r>
          </a:p>
          <a:p>
            <a:pPr marL="0" indent="0">
              <a:buNone/>
            </a:pPr>
            <a:r>
              <a:rPr lang="en-US" sz="2100" dirty="0">
                <a:latin typeface="Times New Roman" panose="02020603050405020304" pitchFamily="18" charset="0"/>
                <a:cs typeface="Times New Roman" panose="02020603050405020304" pitchFamily="18" charset="0"/>
              </a:rPr>
              <a:t>Cheating by a spouse</a:t>
            </a:r>
          </a:p>
          <a:p>
            <a:pPr marL="0" indent="0">
              <a:buNone/>
            </a:pPr>
            <a:r>
              <a:rPr lang="en-US" sz="2100" dirty="0">
                <a:latin typeface="Times New Roman" panose="02020603050405020304" pitchFamily="18" charset="0"/>
                <a:cs typeface="Times New Roman" panose="02020603050405020304" pitchFamily="18" charset="0"/>
              </a:rPr>
              <a:t>Unjust behavior of a teacher</a:t>
            </a:r>
          </a:p>
          <a:p>
            <a:pPr marL="0" indent="0">
              <a:buNone/>
            </a:pPr>
            <a:r>
              <a:rPr lang="en-US" sz="2100" dirty="0">
                <a:latin typeface="Times New Roman" panose="02020603050405020304" pitchFamily="18" charset="0"/>
                <a:cs typeface="Times New Roman" panose="02020603050405020304" pitchFamily="18" charset="0"/>
              </a:rPr>
              <a:t>This type of forgiveness is usually associated with non-repetition of the event, making sense of the perpetrator's behavior and emotional processing.</a:t>
            </a:r>
          </a:p>
          <a:p>
            <a:pPr>
              <a:buNone/>
            </a:pPr>
            <a:endParaRPr lang="tr-TR" b="1"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3020073E-9B0F-F770-F356-EA443D38DC9A}"/>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667843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p:txBody>
          <a:bodyPr/>
          <a:lstStyle/>
          <a:p>
            <a:endParaRPr lang="tr-TR" dirty="0"/>
          </a:p>
        </p:txBody>
      </p:sp>
      <p:sp>
        <p:nvSpPr>
          <p:cNvPr id="3" name="Alt Başlık 2"/>
          <p:cNvSpPr>
            <a:spLocks noGrp="1"/>
          </p:cNvSpPr>
          <p:nvPr>
            <p:ph idx="1"/>
          </p:nvPr>
        </p:nvSpPr>
        <p:spPr/>
        <p:txBody>
          <a:bodyPr>
            <a:normAutofit lnSpcReduction="10000"/>
          </a:bodyPr>
          <a:lstStyle/>
          <a:p>
            <a:pPr marL="0" indent="0" algn="ctr">
              <a:buNone/>
            </a:pPr>
            <a:r>
              <a:rPr lang="en-US" b="1" dirty="0">
                <a:solidFill>
                  <a:srgbClr val="FF0000"/>
                </a:solidFill>
                <a:latin typeface="Times New Roman" panose="02020603050405020304" pitchFamily="18" charset="0"/>
                <a:cs typeface="Times New Roman" panose="02020603050405020304" pitchFamily="18" charset="0"/>
              </a:rPr>
              <a:t>Models </a:t>
            </a:r>
            <a:r>
              <a:rPr lang="tr-TR" b="1" dirty="0">
                <a:solidFill>
                  <a:srgbClr val="FF0000"/>
                </a:solidFill>
                <a:latin typeface="Times New Roman" panose="02020603050405020304" pitchFamily="18" charset="0"/>
                <a:cs typeface="Times New Roman" panose="02020603050405020304" pitchFamily="18" charset="0"/>
              </a:rPr>
              <a:t>of</a:t>
            </a:r>
            <a:r>
              <a:rPr lang="en-US" b="1" dirty="0">
                <a:solidFill>
                  <a:srgbClr val="FF0000"/>
                </a:solidFill>
                <a:latin typeface="Times New Roman" panose="02020603050405020304" pitchFamily="18" charset="0"/>
                <a:cs typeface="Times New Roman" panose="02020603050405020304" pitchFamily="18" charset="0"/>
              </a:rPr>
              <a:t> Forgiveness</a:t>
            </a:r>
          </a:p>
          <a:p>
            <a:pPr marL="0" indent="0" algn="just">
              <a:buNone/>
            </a:pPr>
            <a:r>
              <a:rPr lang="en-US" sz="2000" b="1" dirty="0" err="1"/>
              <a:t>Enright'ın</a:t>
            </a:r>
            <a:r>
              <a:rPr lang="en-US" sz="2000" b="1" dirty="0"/>
              <a:t> FORGIVENESS </a:t>
            </a:r>
            <a:r>
              <a:rPr lang="en-US" sz="2000" b="1" dirty="0" err="1"/>
              <a:t>Süreci</a:t>
            </a:r>
            <a:r>
              <a:rPr lang="en-US" sz="2000" b="1" dirty="0"/>
              <a:t> </a:t>
            </a:r>
            <a:r>
              <a:rPr lang="en-US" sz="2000" b="1" dirty="0" err="1"/>
              <a:t>Modeli</a:t>
            </a:r>
            <a:r>
              <a:rPr lang="en-US" sz="2000" b="1" dirty="0"/>
              <a:t> (</a:t>
            </a:r>
            <a:r>
              <a:rPr lang="tr-TR" sz="2000" b="1" dirty="0" err="1"/>
              <a:t>The</a:t>
            </a:r>
            <a:r>
              <a:rPr lang="tr-TR" sz="2000" b="1" dirty="0"/>
              <a:t> </a:t>
            </a:r>
            <a:r>
              <a:rPr lang="en-US" sz="2000" b="1" dirty="0"/>
              <a:t>Process Model of Forgiveness – Robert Enright)</a:t>
            </a:r>
            <a:r>
              <a:rPr lang="tr-TR" sz="2000" b="1" dirty="0"/>
              <a:t> – 4 </a:t>
            </a:r>
            <a:r>
              <a:rPr lang="tr-TR" sz="2000" b="1" dirty="0" err="1"/>
              <a:t>Stages</a:t>
            </a:r>
            <a:endParaRPr lang="tr-TR" sz="2000" b="1" dirty="0"/>
          </a:p>
          <a:p>
            <a:pPr algn="just"/>
            <a:r>
              <a:rPr lang="en-US" dirty="0">
                <a:latin typeface="+mj-lt"/>
                <a:cs typeface="Times New Roman" panose="02020603050405020304" pitchFamily="18" charset="0"/>
              </a:rPr>
              <a:t>Studies on forgiveness reveal different models of how interpersonal forgiveness works. </a:t>
            </a:r>
          </a:p>
          <a:p>
            <a:pPr algn="just"/>
            <a:r>
              <a:rPr lang="en-US" dirty="0">
                <a:latin typeface="+mj-lt"/>
                <a:cs typeface="Times New Roman" panose="02020603050405020304" pitchFamily="18" charset="0"/>
              </a:rPr>
              <a:t>One of the most remarkable models is the Forgiveness Process Model proposed by the Human Development Study Group (1991).</a:t>
            </a:r>
          </a:p>
          <a:p>
            <a:pPr algn="just"/>
            <a:r>
              <a:rPr lang="en-US" dirty="0">
                <a:latin typeface="+mj-lt"/>
                <a:cs typeface="Times New Roman" panose="02020603050405020304" pitchFamily="18" charset="0"/>
              </a:rPr>
              <a:t>The model focuses on the process of interpersonal forgiveness and provides important information about its use in counseling and therapy. </a:t>
            </a:r>
          </a:p>
        </p:txBody>
      </p:sp>
      <p:graphicFrame>
        <p:nvGraphicFramePr>
          <p:cNvPr id="5" name="Tablo 4"/>
          <p:cNvGraphicFramePr>
            <a:graphicFrameLocks noGrp="1"/>
          </p:cNvGraphicFramePr>
          <p:nvPr>
            <p:extLst>
              <p:ext uri="{D42A27DB-BD31-4B8C-83A1-F6EECF244321}">
                <p14:modId xmlns:p14="http://schemas.microsoft.com/office/powerpoint/2010/main" val="3664993975"/>
              </p:ext>
            </p:extLst>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4089523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E4130-B10A-9B82-5D87-20A8277B6C49}"/>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5EDA9E6F-E093-59E6-82B8-930037B0D2A8}"/>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D3C23499-BFD2-7450-11C5-48A1675346EC}"/>
              </a:ext>
            </a:extLst>
          </p:cNvPr>
          <p:cNvSpPr>
            <a:spLocks noGrp="1"/>
          </p:cNvSpPr>
          <p:nvPr>
            <p:ph idx="1"/>
          </p:nvPr>
        </p:nvSpPr>
        <p:spPr>
          <a:xfrm>
            <a:off x="1451578" y="2063469"/>
            <a:ext cx="9603275" cy="3450613"/>
          </a:xfrm>
        </p:spPr>
        <p:txBody>
          <a:bodyPr>
            <a:normAutofit fontScale="85000" lnSpcReduction="20000"/>
          </a:bodyPr>
          <a:lstStyle/>
          <a:p>
            <a:pPr marL="0" indent="0" algn="just">
              <a:buNone/>
            </a:pPr>
            <a:r>
              <a:rPr lang="en-US" sz="2400" b="1" dirty="0" err="1"/>
              <a:t>Enright'ın</a:t>
            </a:r>
            <a:r>
              <a:rPr lang="en-US" sz="2400" b="1" dirty="0"/>
              <a:t> FORGIVENESS </a:t>
            </a:r>
            <a:r>
              <a:rPr lang="en-US" sz="2400" b="1" dirty="0" err="1"/>
              <a:t>Süreci</a:t>
            </a:r>
            <a:r>
              <a:rPr lang="en-US" sz="2400" b="1" dirty="0"/>
              <a:t> </a:t>
            </a:r>
            <a:r>
              <a:rPr lang="en-US" sz="2400" b="1" dirty="0" err="1"/>
              <a:t>Modeli</a:t>
            </a:r>
            <a:r>
              <a:rPr lang="en-US" sz="2400" b="1" dirty="0"/>
              <a:t> (Process Model of Forgiveness – Robert Enright)</a:t>
            </a:r>
            <a:r>
              <a:rPr lang="tr-TR" sz="2400" b="1" dirty="0"/>
              <a:t> – 4 </a:t>
            </a:r>
            <a:r>
              <a:rPr lang="tr-TR" sz="2400" b="1" dirty="0" err="1"/>
              <a:t>Stages</a:t>
            </a:r>
            <a:endParaRPr lang="tr-TR" sz="2400" b="1" dirty="0"/>
          </a:p>
          <a:p>
            <a:pPr>
              <a:buNone/>
            </a:pPr>
            <a:r>
              <a:rPr lang="en-US" b="1" dirty="0"/>
              <a:t>A. Uncovering Phase</a:t>
            </a:r>
          </a:p>
          <a:p>
            <a:pPr>
              <a:buNone/>
            </a:pPr>
            <a:r>
              <a:rPr lang="en-US" dirty="0"/>
              <a:t>The person realizes the effects of the harm they have experienced.</a:t>
            </a:r>
          </a:p>
          <a:p>
            <a:pPr>
              <a:buNone/>
            </a:pPr>
            <a:r>
              <a:rPr lang="en-US" dirty="0"/>
              <a:t>They become aware of feelings such as anger, resentment, hurt.</a:t>
            </a:r>
          </a:p>
          <a:p>
            <a:pPr>
              <a:buNone/>
            </a:pPr>
            <a:r>
              <a:rPr lang="en-US" dirty="0"/>
              <a:t>It questions whether forgiveness is necessary.</a:t>
            </a:r>
          </a:p>
          <a:p>
            <a:pPr>
              <a:buNone/>
            </a:pPr>
            <a:r>
              <a:rPr lang="en-US" b="1" dirty="0"/>
              <a:t>B. Decision Phase</a:t>
            </a:r>
          </a:p>
          <a:p>
            <a:pPr>
              <a:buNone/>
            </a:pPr>
            <a:r>
              <a:rPr lang="en-US" dirty="0"/>
              <a:t>Recognizes that forgiveness is an option.</a:t>
            </a:r>
          </a:p>
          <a:p>
            <a:pPr>
              <a:buNone/>
            </a:pPr>
            <a:r>
              <a:rPr lang="en-US" dirty="0"/>
              <a:t>He or she is willing to choose forgiveness instead of taking revenge or staying angry all the time.</a:t>
            </a:r>
            <a:endParaRPr lang="tr-TR" dirty="0"/>
          </a:p>
          <a:p>
            <a:pPr marL="0" indent="0" algn="just">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73BD8118-ED91-94CD-8801-5D64E400BF75}"/>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2916372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97CB8-5DCB-921A-A8FB-5C04ED4FB46A}"/>
            </a:ext>
          </a:extLst>
        </p:cNvPr>
        <p:cNvGrpSpPr/>
        <p:nvPr/>
      </p:nvGrpSpPr>
      <p:grpSpPr>
        <a:xfrm>
          <a:off x="0" y="0"/>
          <a:ext cx="0" cy="0"/>
          <a:chOff x="0" y="0"/>
          <a:chExt cx="0" cy="0"/>
        </a:xfrm>
      </p:grpSpPr>
      <p:sp>
        <p:nvSpPr>
          <p:cNvPr id="9" name="Unvan 8">
            <a:extLst>
              <a:ext uri="{FF2B5EF4-FFF2-40B4-BE49-F238E27FC236}">
                <a16:creationId xmlns:a16="http://schemas.microsoft.com/office/drawing/2014/main" id="{32795491-FA2A-5C70-7EF8-A6E18741E226}"/>
              </a:ext>
            </a:extLst>
          </p:cNvPr>
          <p:cNvSpPr>
            <a:spLocks noGrp="1"/>
          </p:cNvSpPr>
          <p:nvPr>
            <p:ph type="title"/>
          </p:nvPr>
        </p:nvSpPr>
        <p:spPr/>
        <p:txBody>
          <a:bodyPr/>
          <a:lstStyle/>
          <a:p>
            <a:endParaRPr lang="tr-TR" dirty="0"/>
          </a:p>
        </p:txBody>
      </p:sp>
      <p:sp>
        <p:nvSpPr>
          <p:cNvPr id="3" name="Alt Başlık 2">
            <a:extLst>
              <a:ext uri="{FF2B5EF4-FFF2-40B4-BE49-F238E27FC236}">
                <a16:creationId xmlns:a16="http://schemas.microsoft.com/office/drawing/2014/main" id="{8C6620D2-6800-1549-73EA-68061AF4883D}"/>
              </a:ext>
            </a:extLst>
          </p:cNvPr>
          <p:cNvSpPr>
            <a:spLocks noGrp="1"/>
          </p:cNvSpPr>
          <p:nvPr>
            <p:ph idx="1"/>
          </p:nvPr>
        </p:nvSpPr>
        <p:spPr/>
        <p:txBody>
          <a:bodyPr>
            <a:normAutofit fontScale="92500" lnSpcReduction="20000"/>
          </a:bodyPr>
          <a:lstStyle/>
          <a:p>
            <a:pPr marL="0" indent="0" algn="just">
              <a:buNone/>
            </a:pPr>
            <a:r>
              <a:rPr lang="tr-TR" sz="2400" b="1" dirty="0" err="1"/>
              <a:t>The</a:t>
            </a:r>
            <a:r>
              <a:rPr lang="tr-TR" sz="2400" b="1" dirty="0"/>
              <a:t> </a:t>
            </a:r>
            <a:r>
              <a:rPr lang="en-US" sz="2400" b="1" dirty="0"/>
              <a:t>Process Model of Forgiveness </a:t>
            </a:r>
            <a:endParaRPr lang="tr-TR" sz="2400" b="1" dirty="0"/>
          </a:p>
          <a:p>
            <a:pPr>
              <a:buNone/>
            </a:pPr>
            <a:r>
              <a:rPr lang="en-US" b="1" dirty="0"/>
              <a:t>C. Work Phase</a:t>
            </a:r>
          </a:p>
          <a:p>
            <a:pPr>
              <a:buNone/>
            </a:pPr>
            <a:r>
              <a:rPr lang="en-US" dirty="0"/>
              <a:t>Attempts to understand that the perpetrator is human and may have flaws (empathy).</a:t>
            </a:r>
          </a:p>
          <a:p>
            <a:pPr>
              <a:buNone/>
            </a:pPr>
            <a:r>
              <a:rPr lang="en-US" dirty="0"/>
              <a:t>They try to understand the reasons for the perpetrator's behavior.</a:t>
            </a:r>
          </a:p>
          <a:p>
            <a:pPr>
              <a:buNone/>
            </a:pPr>
            <a:r>
              <a:rPr lang="en-US" dirty="0"/>
              <a:t>Feelings of forgiveness begin to develop.</a:t>
            </a:r>
          </a:p>
          <a:p>
            <a:pPr>
              <a:buNone/>
            </a:pPr>
            <a:r>
              <a:rPr lang="en-US" b="1" dirty="0"/>
              <a:t>D. Deepening Phase</a:t>
            </a:r>
          </a:p>
          <a:p>
            <a:pPr>
              <a:buNone/>
            </a:pPr>
            <a:r>
              <a:rPr lang="en-US" dirty="0"/>
              <a:t>The person realizes the psychological and emotional benefits of forgiveness.</a:t>
            </a:r>
          </a:p>
          <a:p>
            <a:pPr>
              <a:buNone/>
            </a:pPr>
            <a:r>
              <a:rPr lang="en-US" dirty="0"/>
              <a:t>A greater sense of peace, hope and meaning can develop.</a:t>
            </a:r>
          </a:p>
          <a:p>
            <a:pPr>
              <a:buNone/>
            </a:pPr>
            <a:endParaRPr lang="tr-TR" dirty="0">
              <a:latin typeface="Times New Roman" panose="02020603050405020304" pitchFamily="18" charset="0"/>
              <a:cs typeface="Times New Roman" panose="02020603050405020304" pitchFamily="18" charset="0"/>
            </a:endParaRPr>
          </a:p>
        </p:txBody>
      </p:sp>
      <p:graphicFrame>
        <p:nvGraphicFramePr>
          <p:cNvPr id="5" name="Tablo 4">
            <a:extLst>
              <a:ext uri="{FF2B5EF4-FFF2-40B4-BE49-F238E27FC236}">
                <a16:creationId xmlns:a16="http://schemas.microsoft.com/office/drawing/2014/main" id="{274D2FCA-3725-A947-7522-C7193672E971}"/>
              </a:ext>
            </a:extLst>
          </p:cNvPr>
          <p:cNvGraphicFramePr>
            <a:graphicFrameLocks noGrp="1"/>
          </p:cNvGraphicFramePr>
          <p:nvPr/>
        </p:nvGraphicFramePr>
        <p:xfrm>
          <a:off x="1451578" y="594804"/>
          <a:ext cx="9603275" cy="640080"/>
        </p:xfrm>
        <a:graphic>
          <a:graphicData uri="http://schemas.openxmlformats.org/drawingml/2006/table">
            <a:tbl>
              <a:tblPr firstRow="1" bandRow="1">
                <a:tableStyleId>{5C22544A-7EE6-4342-B048-85BDC9FD1C3A}</a:tableStyleId>
              </a:tblPr>
              <a:tblGrid>
                <a:gridCol w="9603275">
                  <a:extLst>
                    <a:ext uri="{9D8B030D-6E8A-4147-A177-3AD203B41FA5}">
                      <a16:colId xmlns:a16="http://schemas.microsoft.com/office/drawing/2014/main" val="45017826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CLOSE RELATIONSHIPS</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a:latin typeface="Times New Roman" panose="02020603050405020304" pitchFamily="18" charset="0"/>
                          <a:cs typeface="Times New Roman" panose="02020603050405020304" pitchFamily="18" charset="0"/>
                        </a:rPr>
                        <a:t>FORGIVENESS</a:t>
                      </a:r>
                      <a:endParaRPr lang="tr-TR" dirty="0"/>
                    </a:p>
                  </a:txBody>
                  <a:tcPr>
                    <a:solidFill>
                      <a:schemeClr val="accent6">
                        <a:lumMod val="75000"/>
                      </a:schemeClr>
                    </a:solidFill>
                  </a:tcPr>
                </a:tc>
                <a:extLst>
                  <a:ext uri="{0D108BD9-81ED-4DB2-BD59-A6C34878D82A}">
                    <a16:rowId xmlns:a16="http://schemas.microsoft.com/office/drawing/2014/main" val="2773895688"/>
                  </a:ext>
                </a:extLst>
              </a:tr>
            </a:tbl>
          </a:graphicData>
        </a:graphic>
      </p:graphicFrame>
    </p:spTree>
    <p:extLst>
      <p:ext uri="{BB962C8B-B14F-4D97-AF65-F5344CB8AC3E}">
        <p14:creationId xmlns:p14="http://schemas.microsoft.com/office/powerpoint/2010/main" val="58143248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TM10001114[[fn=Galeri]]</Template>
  <TotalTime>2815</TotalTime>
  <Words>2445</Words>
  <Application>Microsoft Office PowerPoint</Application>
  <PresentationFormat>Geniş ekran</PresentationFormat>
  <Paragraphs>195</Paragraphs>
  <Slides>21</Slides>
  <Notes>21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Gill Sans MT</vt:lpstr>
      <vt:lpstr>Times New Roman</vt:lpstr>
      <vt:lpstr>Gallery</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DERS İZLENCESİ</dc:title>
  <dc:creator>user148</dc:creator>
  <cp:lastModifiedBy>Sena Doğruyol</cp:lastModifiedBy>
  <cp:revision>182</cp:revision>
  <dcterms:created xsi:type="dcterms:W3CDTF">2024-02-27T07:03:22Z</dcterms:created>
  <dcterms:modified xsi:type="dcterms:W3CDTF">2025-05-17T15:37:02Z</dcterms:modified>
</cp:coreProperties>
</file>