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 id="262" r:id="rId5"/>
    <p:sldId id="263" r:id="rId6"/>
    <p:sldId id="310" r:id="rId7"/>
    <p:sldId id="264" r:id="rId8"/>
    <p:sldId id="309"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311"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312"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21"/>
  </p:normalViewPr>
  <p:slideViewPr>
    <p:cSldViewPr snapToGrid="0" snapToObjects="1">
      <p:cViewPr varScale="1">
        <p:scale>
          <a:sx n="74" d="100"/>
          <a:sy n="74" d="100"/>
        </p:scale>
        <p:origin x="-558"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solidFill>
                  <a:schemeClr val="accent1">
                    <a:lumMod val="50000"/>
                  </a:schemeClr>
                </a:solidFill>
                <a:latin typeface="Times New Roman" panose="02020603050405020304" pitchFamily="18" charset="0"/>
                <a:cs typeface="Times New Roman" panose="02020603050405020304" pitchFamily="18" charset="0"/>
              </a:defRPr>
            </a:lvl1p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lvl1pPr>
              <a:defRPr sz="2400" b="1">
                <a:solidFill>
                  <a:schemeClr val="tx1"/>
                </a:solidFill>
                <a:latin typeface="Times New Roman" panose="02020603050405020304" pitchFamily="18" charset="0"/>
                <a:cs typeface="Times New Roman" panose="02020603050405020304" pitchFamily="18" charset="0"/>
              </a:defRPr>
            </a:lvl1pPr>
          </a:lstStyle>
          <a:p>
            <a:pPr lvl="0"/>
            <a:r>
              <a:rPr lang="tr-TR" dirty="0"/>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lvl1pPr>
              <a:defRPr sz="1000" b="1">
                <a:solidFill>
                  <a:schemeClr val="accent2">
                    <a:lumMod val="75000"/>
                  </a:schemeClr>
                </a:solidFill>
              </a:defRPr>
            </a:lvl1pPr>
          </a:lstStyle>
          <a:p>
            <a:r>
              <a:rPr lang="tr-TR" dirty="0" err="1" smtClean="0"/>
              <a:t>Öğr</a:t>
            </a:r>
            <a:r>
              <a:rPr lang="tr-TR" dirty="0" smtClean="0"/>
              <a:t>. Gör. Emine SARAÇ</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830727C-399D-3C40-B236-7F22A66198E8}"/>
              </a:ext>
            </a:extLst>
          </p:cNvPr>
          <p:cNvSpPr>
            <a:spLocks noGrp="1"/>
          </p:cNvSpPr>
          <p:nvPr>
            <p:ph type="ctrTitle"/>
          </p:nvPr>
        </p:nvSpPr>
        <p:spPr>
          <a:xfrm>
            <a:off x="1507067" y="1258957"/>
            <a:ext cx="7766936" cy="2791879"/>
          </a:xfrm>
        </p:spPr>
        <p:txBody>
          <a:bodyPr/>
          <a:lstStyle/>
          <a:p>
            <a:pPr algn="ctr"/>
            <a:r>
              <a:rPr lang="tr-TR" b="1" dirty="0">
                <a:solidFill>
                  <a:schemeClr val="accent2">
                    <a:lumMod val="50000"/>
                  </a:schemeClr>
                </a:solidFill>
              </a:rPr>
              <a:t>Çağ </a:t>
            </a:r>
            <a:r>
              <a:rPr lang="tr-TR" b="1" dirty="0" smtClean="0">
                <a:solidFill>
                  <a:schemeClr val="accent2">
                    <a:lumMod val="50000"/>
                  </a:schemeClr>
                </a:solidFill>
              </a:rPr>
              <a:t>Üniversitesi Sosyal Hizmet ve Danışmanlık Bölümü </a:t>
            </a:r>
            <a:endParaRPr lang="tr-TR" b="1" dirty="0">
              <a:solidFill>
                <a:schemeClr val="accent2">
                  <a:lumMod val="50000"/>
                </a:schemeClr>
              </a:solidFill>
            </a:endParaRPr>
          </a:p>
        </p:txBody>
      </p:sp>
      <p:sp>
        <p:nvSpPr>
          <p:cNvPr id="3" name="Alt Başlık 2">
            <a:extLst>
              <a:ext uri="{FF2B5EF4-FFF2-40B4-BE49-F238E27FC236}">
                <a16:creationId xmlns="" xmlns:a16="http://schemas.microsoft.com/office/drawing/2014/main" id="{A46A526F-F1F7-DD41-8246-2EF711AE8CBB}"/>
              </a:ext>
            </a:extLst>
          </p:cNvPr>
          <p:cNvSpPr>
            <a:spLocks noGrp="1"/>
          </p:cNvSpPr>
          <p:nvPr>
            <p:ph type="subTitle" idx="1"/>
          </p:nvPr>
        </p:nvSpPr>
        <p:spPr>
          <a:xfrm>
            <a:off x="1507067" y="4465983"/>
            <a:ext cx="7766936" cy="1298713"/>
          </a:xfrm>
        </p:spPr>
        <p:txBody>
          <a:bodyPr>
            <a:normAutofit/>
          </a:bodyPr>
          <a:lstStyle/>
          <a:p>
            <a:pPr algn="l"/>
            <a:r>
              <a:rPr lang="tr-TR" sz="2800" b="1" dirty="0" smtClean="0">
                <a:solidFill>
                  <a:schemeClr val="tx1"/>
                </a:solidFill>
              </a:rPr>
              <a:t>SOSYAL HİZMET MEVZUATI</a:t>
            </a:r>
          </a:p>
          <a:p>
            <a:pPr algn="l"/>
            <a:r>
              <a:rPr lang="tr-TR" sz="2800" b="1" dirty="0" smtClean="0">
                <a:solidFill>
                  <a:schemeClr val="tx1"/>
                </a:solidFill>
              </a:rPr>
              <a:t>TEMEL KAVRAMLAR</a:t>
            </a:r>
            <a:endParaRPr lang="tr-TR" sz="2800" b="1" dirty="0">
              <a:solidFill>
                <a:schemeClr val="tx1"/>
              </a:solidFill>
            </a:endParaRPr>
          </a:p>
          <a:p>
            <a:endParaRPr lang="tr-TR" sz="2800" dirty="0"/>
          </a:p>
        </p:txBody>
      </p:sp>
      <p:sp>
        <p:nvSpPr>
          <p:cNvPr id="4" name="AutoShape 2" descr="çağ üniversitesi logo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çağ üniversitesi logo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AutoShape 6" descr="çağ üniversitesi logo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4104" name="Picture 8" descr="çağ üniversitesi logo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70490"/>
            <a:ext cx="1609859" cy="1487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8764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6"/>
            <a:ext cx="8664402" cy="5904656"/>
          </a:xfrm>
        </p:spPr>
        <p:txBody>
          <a:bodyPr>
            <a:normAutofit/>
          </a:bodyPr>
          <a:lstStyle/>
          <a:p>
            <a:r>
              <a:rPr lang="tr-TR" dirty="0" smtClean="0"/>
              <a:t>Bu kuralların en üstünde anayasalar bulunur.</a:t>
            </a:r>
          </a:p>
          <a:p>
            <a:r>
              <a:rPr lang="tr-TR" dirty="0" smtClean="0"/>
              <a:t>Parlamento tarafından çıkarılan yasalar anayasaya uygun olmak zorundadır. Kanun gücünde kararnameler de öyle.</a:t>
            </a:r>
          </a:p>
          <a:p>
            <a:r>
              <a:rPr lang="tr-TR" dirty="0" smtClean="0"/>
              <a:t>Daha sonra yukarıdan aşağıya doğru tüzükler, yönetmelikler, yönergeler, genelgeler ve </a:t>
            </a:r>
            <a:r>
              <a:rPr lang="tr-TR" dirty="0" err="1" smtClean="0"/>
              <a:t>özelgeler</a:t>
            </a:r>
            <a:r>
              <a:rPr lang="tr-TR" dirty="0" smtClean="0"/>
              <a:t> gelir. </a:t>
            </a:r>
          </a:p>
          <a:p>
            <a:r>
              <a:rPr lang="tr-TR" dirty="0" smtClean="0"/>
              <a:t>“Yasa” Türkçe bir kavramdır. Arapça kökenden gelen Türkçe “kanun” sözcüğü ile aynı anlamı taşır. Yasa ile kanun aynı şeydir. Biri Arapça, diğeri Türkçe kökenli bir sözcüktür. Tek farkı budur. </a:t>
            </a:r>
            <a:endParaRPr lang="tr-TR" dirty="0"/>
          </a:p>
        </p:txBody>
      </p:sp>
    </p:spTree>
    <p:extLst>
      <p:ext uri="{BB962C8B-B14F-4D97-AF65-F5344CB8AC3E}">
        <p14:creationId xmlns:p14="http://schemas.microsoft.com/office/powerpoint/2010/main" val="3992595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r>
              <a:rPr lang="tr-TR" dirty="0" smtClean="0">
                <a:solidFill>
                  <a:schemeClr val="accent2">
                    <a:lumMod val="75000"/>
                  </a:schemeClr>
                </a:solidFill>
              </a:rPr>
              <a:t>Yaptırım</a:t>
            </a:r>
            <a:endParaRPr lang="tr-TR" dirty="0">
              <a:solidFill>
                <a:schemeClr val="accent2">
                  <a:lumMod val="75000"/>
                </a:schemeClr>
              </a:solidFill>
            </a:endParaRPr>
          </a:p>
        </p:txBody>
      </p:sp>
      <p:sp>
        <p:nvSpPr>
          <p:cNvPr id="3" name="İçerik Yer Tutucusu 2"/>
          <p:cNvSpPr>
            <a:spLocks noGrp="1"/>
          </p:cNvSpPr>
          <p:nvPr>
            <p:ph idx="1"/>
          </p:nvPr>
        </p:nvSpPr>
        <p:spPr>
          <a:xfrm>
            <a:off x="677334" y="1285461"/>
            <a:ext cx="8596668" cy="4755901"/>
          </a:xfrm>
        </p:spPr>
        <p:txBody>
          <a:bodyPr>
            <a:noAutofit/>
          </a:bodyPr>
          <a:lstStyle/>
          <a:p>
            <a:r>
              <a:rPr lang="tr-TR" sz="2800" dirty="0" smtClean="0"/>
              <a:t>Çağdaş hukuk kurallarına uyulmadığı zaman karşınıza çıkacak olan o yasa ile ilgili olarak gene yazılı hazırlanmış çeşitli cezalar bulunmaktadır. </a:t>
            </a:r>
          </a:p>
          <a:p>
            <a:r>
              <a:rPr lang="tr-TR" sz="2800" dirty="0" smtClean="0"/>
              <a:t>Mahkemelerde savcıların önermesi ve hakim kararı ile o hukuk ihlaline uygun olarak belirlenmiş ceza verilir ve uygulanması sağlanır. </a:t>
            </a:r>
          </a:p>
          <a:p>
            <a:r>
              <a:rPr lang="tr-TR" sz="2800" dirty="0" smtClean="0"/>
              <a:t>Bu cezalara </a:t>
            </a:r>
            <a:r>
              <a:rPr lang="tr-TR" sz="2800" dirty="0" smtClean="0">
                <a:solidFill>
                  <a:srgbClr val="FF0000"/>
                </a:solidFill>
              </a:rPr>
              <a:t>yaptırım</a:t>
            </a:r>
            <a:r>
              <a:rPr lang="tr-TR" sz="2800" dirty="0" smtClean="0"/>
              <a:t> denir. Yaptırım hukuk kurallarının ayrılmaz parçasıdır. Yaptırımlar olmadığı ve uygulanmadığı takdirde hukuka kimse uymaz, uymak istemez. Yaptırım hukuka uymayı zorunlu duruma getirir. </a:t>
            </a:r>
            <a:endParaRPr lang="tr-TR" sz="2800" dirty="0"/>
          </a:p>
        </p:txBody>
      </p:sp>
    </p:spTree>
    <p:extLst>
      <p:ext uri="{BB962C8B-B14F-4D97-AF65-F5344CB8AC3E}">
        <p14:creationId xmlns:p14="http://schemas.microsoft.com/office/powerpoint/2010/main" val="170046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chemeClr val="accent2">
                    <a:lumMod val="75000"/>
                  </a:schemeClr>
                </a:solidFill>
              </a:rPr>
              <a:t>TOPLUMSAL DÜZEN KURALLARI </a:t>
            </a:r>
          </a:p>
        </p:txBody>
      </p:sp>
      <p:sp>
        <p:nvSpPr>
          <p:cNvPr id="3" name="İçerik Yer Tutucusu 2"/>
          <p:cNvSpPr>
            <a:spLocks noGrp="1"/>
          </p:cNvSpPr>
          <p:nvPr>
            <p:ph idx="1"/>
          </p:nvPr>
        </p:nvSpPr>
        <p:spPr>
          <a:xfrm>
            <a:off x="609600" y="1600200"/>
            <a:ext cx="8418490" cy="4925144"/>
          </a:xfrm>
        </p:spPr>
        <p:txBody>
          <a:bodyPr>
            <a:normAutofit/>
          </a:bodyPr>
          <a:lstStyle/>
          <a:p>
            <a:r>
              <a:rPr lang="tr-TR" dirty="0" smtClean="0"/>
              <a:t>Toplumsal düzen kuralları bir toplumda düzeni sağlayan kurallardır. Bu kurallar olmasa toplum </a:t>
            </a:r>
            <a:r>
              <a:rPr lang="tr-TR" dirty="0" err="1" smtClean="0"/>
              <a:t>toplum</a:t>
            </a:r>
            <a:r>
              <a:rPr lang="tr-TR" dirty="0" smtClean="0"/>
              <a:t> olmaz, içinde kaostan, karmaşadan geçilmez. </a:t>
            </a:r>
          </a:p>
          <a:p>
            <a:r>
              <a:rPr lang="tr-TR" dirty="0" smtClean="0"/>
              <a:t>Her toplumda bir düzen vardır. Kendi içinde düzenini kuramayan ve bunda süreklilik sağlayamayan insan kalabalıkları topluluk ya da toplum haline gelemez. </a:t>
            </a:r>
          </a:p>
          <a:p>
            <a:r>
              <a:rPr lang="tr-TR" dirty="0" smtClean="0"/>
              <a:t>İnsan kalabalıklarının toplum haline gelebilmesi için kendi içinde genel kabul gören bir düzeni oluşturmuş ve bunda sürekliliği sağlamış olması gerekir.</a:t>
            </a:r>
            <a:endParaRPr lang="tr-TR" dirty="0"/>
          </a:p>
        </p:txBody>
      </p:sp>
    </p:spTree>
    <p:extLst>
      <p:ext uri="{BB962C8B-B14F-4D97-AF65-F5344CB8AC3E}">
        <p14:creationId xmlns:p14="http://schemas.microsoft.com/office/powerpoint/2010/main" val="2554654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Din Kuralları</a:t>
            </a:r>
            <a:endParaRPr lang="tr-TR" dirty="0">
              <a:solidFill>
                <a:schemeClr val="accent2">
                  <a:lumMod val="75000"/>
                </a:schemeClr>
              </a:solidFill>
            </a:endParaRPr>
          </a:p>
        </p:txBody>
      </p:sp>
      <p:sp>
        <p:nvSpPr>
          <p:cNvPr id="3" name="İçerik Yer Tutucusu 2"/>
          <p:cNvSpPr>
            <a:spLocks noGrp="1"/>
          </p:cNvSpPr>
          <p:nvPr>
            <p:ph idx="1"/>
          </p:nvPr>
        </p:nvSpPr>
        <p:spPr>
          <a:xfrm>
            <a:off x="609600" y="1600200"/>
            <a:ext cx="8664402" cy="4853136"/>
          </a:xfrm>
        </p:spPr>
        <p:txBody>
          <a:bodyPr>
            <a:normAutofit lnSpcReduction="10000"/>
          </a:bodyPr>
          <a:lstStyle/>
          <a:p>
            <a:r>
              <a:rPr lang="tr-TR" dirty="0" smtClean="0"/>
              <a:t>Tarihsel süreç içinde ilk ortaya çıkan düzen kuralları otorite tarafından koyulan kurallardır. </a:t>
            </a:r>
          </a:p>
          <a:p>
            <a:r>
              <a:rPr lang="tr-TR" dirty="0" smtClean="0"/>
              <a:t>Örneğin, mağarada yaşayan insanlarda en güçlü olanın, genel kararları verebilenin buyruk ya da talimatları süreklilik kazanmaya başladıkça toplumsal düzen kuralı haline gelmeye de başlamış demektir. Bu durum insanların korkularından kaynaklı dinsel inanç gereksinimleri ile karışmaya başlamış ve dinsel kurallar toplumsal düzenin oluşturulmasında etkin olmaya başlamışlardır. </a:t>
            </a:r>
          </a:p>
          <a:p>
            <a:r>
              <a:rPr lang="tr-TR" dirty="0" smtClean="0"/>
              <a:t>Ailede,  kabilede otorite topluluklar büyüdükçe yetersiz kalmaya başlamış, bunun yarattığı boşluğu din kuralları hem daha sağlam hem daha yaygın ve hem de daha uzun süreli, hatta kalıcı olarak doldurmaya başlamıştır.</a:t>
            </a:r>
            <a:endParaRPr lang="tr-TR" dirty="0"/>
          </a:p>
        </p:txBody>
      </p:sp>
    </p:spTree>
    <p:extLst>
      <p:ext uri="{BB962C8B-B14F-4D97-AF65-F5344CB8AC3E}">
        <p14:creationId xmlns:p14="http://schemas.microsoft.com/office/powerpoint/2010/main" val="2313390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764704"/>
            <a:ext cx="8302580" cy="5760640"/>
          </a:xfrm>
        </p:spPr>
        <p:txBody>
          <a:bodyPr>
            <a:normAutofit/>
          </a:bodyPr>
          <a:lstStyle/>
          <a:p>
            <a:r>
              <a:rPr lang="tr-TR" dirty="0" smtClean="0"/>
              <a:t>Toplumsal düzeni oluşturan en eski kurallar din kurallarıdır. </a:t>
            </a:r>
          </a:p>
          <a:p>
            <a:r>
              <a:rPr lang="tr-TR" dirty="0" smtClean="0"/>
              <a:t>Dinlerin dine ya da toplumsal düzene uymayanlara getirdiği yaptırım öbür dünyaya gidildiği zaman karşınıza çıkacak olan cehenneme gitmektir. Kurallara uyanları da ödül olarak cennet bekler. </a:t>
            </a:r>
          </a:p>
          <a:p>
            <a:r>
              <a:rPr lang="tr-TR" dirty="0" smtClean="0"/>
              <a:t>İslam dininde hukuksal kuralların öğretisine fıkıh adı verilmiştir. Fıkıh İslam dininin anayasası olan Kuran’a uygun olarak uygulanan hukuk kuralları demektir. </a:t>
            </a:r>
          </a:p>
          <a:p>
            <a:r>
              <a:rPr lang="tr-TR" dirty="0" err="1" smtClean="0"/>
              <a:t>Fıkıha</a:t>
            </a:r>
            <a:r>
              <a:rPr lang="tr-TR" dirty="0" smtClean="0"/>
              <a:t> göre ceza bu dünyada, devlet gücü tarafından verilir. Toplumsal düzenin sağlanması için bu gereklidir. </a:t>
            </a:r>
          </a:p>
          <a:p>
            <a:r>
              <a:rPr lang="tr-TR" dirty="0" smtClean="0"/>
              <a:t>Din kurallarına göre yönetilen ülkelerde (şeriat) o dinin kitabına uygun olarak koyulan kuralların uygulanması da vardır. </a:t>
            </a:r>
            <a:endParaRPr lang="tr-TR" dirty="0"/>
          </a:p>
        </p:txBody>
      </p:sp>
    </p:spTree>
    <p:extLst>
      <p:ext uri="{BB962C8B-B14F-4D97-AF65-F5344CB8AC3E}">
        <p14:creationId xmlns:p14="http://schemas.microsoft.com/office/powerpoint/2010/main" val="3683902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Ahlak Kuralları</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dirty="0" smtClean="0"/>
              <a:t>Din kurallarından sonra ahlak kuralları gelir. Ahlak kuralları da dinsel kurallar ya da toplumsal otoritelerin getirdiği kurallar gibi kalıcılaşmış düzen sağlayan kurallardır. </a:t>
            </a:r>
          </a:p>
          <a:p>
            <a:r>
              <a:rPr lang="tr-TR" dirty="0" smtClean="0"/>
              <a:t>Eski dönemde yaşayan küçük topluluklarda güçlü ve karizmatik bir kişiliğin otoritesi yeterliydi. Otorite tarafından getirilen ve zamanla kabul görüp kalıcılaşan kurallar dönemin hukukunu oluşturuyordu. Buna töre denir. </a:t>
            </a:r>
          </a:p>
        </p:txBody>
      </p:sp>
    </p:spTree>
    <p:extLst>
      <p:ext uri="{BB962C8B-B14F-4D97-AF65-F5344CB8AC3E}">
        <p14:creationId xmlns:p14="http://schemas.microsoft.com/office/powerpoint/2010/main" val="510208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23392" y="332656"/>
            <a:ext cx="8121363" cy="6336704"/>
          </a:xfrm>
        </p:spPr>
        <p:txBody>
          <a:bodyPr>
            <a:noAutofit/>
          </a:bodyPr>
          <a:lstStyle/>
          <a:p>
            <a:r>
              <a:rPr lang="tr-TR" sz="2800" dirty="0" smtClean="0"/>
              <a:t>Töre, avcılık ve toplayıcılık tarihsel döneminin toplumsal düzen kurallarıdır; yani o dönemin hukukudur. </a:t>
            </a:r>
          </a:p>
          <a:p>
            <a:r>
              <a:rPr lang="tr-TR" sz="2800" dirty="0" smtClean="0"/>
              <a:t>Dinlerin gelişmesiyle dinsel kurallar daha yaygın ve kalıcı olmaya başlamış; töre, din kuralları ile zaman zaman bütünleşmiş, zaman zaman onlara karşı farklılığını gelenekselleştirmiştir.</a:t>
            </a:r>
          </a:p>
          <a:p>
            <a:r>
              <a:rPr lang="tr-TR" sz="2800" dirty="0" smtClean="0"/>
              <a:t>Bunun için eskiden, o dönemlerde, aile meclisi toplanır ve aile büyükleri tarafından uygulanacak yaptırım belirlenir. Ve uygulanır. </a:t>
            </a:r>
          </a:p>
          <a:p>
            <a:r>
              <a:rPr lang="tr-TR" sz="2800" dirty="0" smtClean="0"/>
              <a:t>Töre kurallarında çoğunlukla ölüm cezası ya da ağır bir biçimde can yakma vb. gündeme gelir. Töre genel olarak ahlak anlayışının korunması için getirilen kurallardır. </a:t>
            </a:r>
            <a:endParaRPr lang="tr-TR" sz="2800" dirty="0"/>
          </a:p>
        </p:txBody>
      </p:sp>
    </p:spTree>
    <p:extLst>
      <p:ext uri="{BB962C8B-B14F-4D97-AF65-F5344CB8AC3E}">
        <p14:creationId xmlns:p14="http://schemas.microsoft.com/office/powerpoint/2010/main" val="3698758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Görgü Kuralları</a:t>
            </a:r>
            <a:endParaRPr lang="tr-TR" dirty="0">
              <a:solidFill>
                <a:schemeClr val="accent2">
                  <a:lumMod val="75000"/>
                </a:schemeClr>
              </a:solidFill>
            </a:endParaRPr>
          </a:p>
        </p:txBody>
      </p:sp>
      <p:sp>
        <p:nvSpPr>
          <p:cNvPr id="3" name="İçerik Yer Tutucusu 2"/>
          <p:cNvSpPr>
            <a:spLocks noGrp="1"/>
          </p:cNvSpPr>
          <p:nvPr>
            <p:ph idx="1"/>
          </p:nvPr>
        </p:nvSpPr>
        <p:spPr>
          <a:xfrm>
            <a:off x="609600" y="1412776"/>
            <a:ext cx="9780104" cy="5040560"/>
          </a:xfrm>
        </p:spPr>
        <p:txBody>
          <a:bodyPr>
            <a:normAutofit fontScale="92500" lnSpcReduction="20000"/>
          </a:bodyPr>
          <a:lstStyle/>
          <a:p>
            <a:r>
              <a:rPr lang="tr-TR" dirty="0" smtClean="0"/>
              <a:t>Din ve ahlaktan sonra toplumsal düzen kurallarını oluşturan üçüncü bir öge de görgü kurallarıdır. </a:t>
            </a:r>
          </a:p>
          <a:p>
            <a:r>
              <a:rPr lang="tr-TR" dirty="0" smtClean="0"/>
              <a:t>Görgü kuralları insanlar arasındaki gündelik düzenin karşılıklı saygı çerçevesinde sağlanması için gereklidir. Birlikte yaşamak için uyulması gerekli olmaktadır. </a:t>
            </a:r>
          </a:p>
          <a:p>
            <a:r>
              <a:rPr lang="tr-TR" dirty="0" smtClean="0"/>
              <a:t>Büyüğe saygı, küçüğü ihmal ve istismar etmeme, kadına öncelik tanıma, kadına ya da büyüğe yol verme, yemekte uygulanan kurallar, bir başkasına karşı kaba, incitici ve tiksinilecek davranışlarda bulunmama vb. görgü kuralları kapsamına girerler. Bunlar toplumda insanlar arasındaki gündelik ilişkileri düzenler ve inceltir. Karşılıklı saygı ve sevgiyi arttırır. </a:t>
            </a:r>
          </a:p>
          <a:p>
            <a:r>
              <a:rPr lang="tr-TR" dirty="0" smtClean="0"/>
              <a:t>Bunların da yaptırımı vardır. Görgü kurallarının yaptırımı kınamadır, ayıplamadır ve giderek dışlamadır. </a:t>
            </a:r>
          </a:p>
          <a:p>
            <a:r>
              <a:rPr lang="tr-TR" dirty="0" smtClean="0"/>
              <a:t>Bunlar din ve töre kurallarına bakarak ağır bir cezai yaptırım değildir. Ancak, bu yaptırımlara muhatap olan kişi için üzücü ve küçültücü olabilir. Kınanmak da bir çeşit dışlanmadır.</a:t>
            </a:r>
            <a:endParaRPr lang="tr-TR" dirty="0"/>
          </a:p>
        </p:txBody>
      </p:sp>
    </p:spTree>
    <p:extLst>
      <p:ext uri="{BB962C8B-B14F-4D97-AF65-F5344CB8AC3E}">
        <p14:creationId xmlns:p14="http://schemas.microsoft.com/office/powerpoint/2010/main" val="1427306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Yazılı Hukuk Kuralları</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fontScale="92500" lnSpcReduction="10000"/>
          </a:bodyPr>
          <a:lstStyle/>
          <a:p>
            <a:r>
              <a:rPr lang="tr-TR" dirty="0" smtClean="0"/>
              <a:t>Tarihte ortaya çıkan bu üç toplumsal düzen kurallarından sonra en son ve en gelişmiş toplumsal düzen kuralları yazılı hukuk kurallarıdır. Buna sadece hukuk demememizin nedeni din ve töre kurallarının da insanlarla ilgili hak ve yükümlülükleri düzenlediği için onların da hukuk kuralı olarak anılabilmeleri ile ilgilidir. </a:t>
            </a:r>
          </a:p>
          <a:p>
            <a:r>
              <a:rPr lang="tr-TR" dirty="0" smtClean="0"/>
              <a:t>Örneğin şöyle diyebiliriz: Töre (ahlak) toplayıcılık ve avcılık döneminin hukuk kurallarıdır. </a:t>
            </a:r>
          </a:p>
          <a:p>
            <a:r>
              <a:rPr lang="tr-TR" dirty="0" smtClean="0"/>
              <a:t>Fıkıh (din) tarımın bulunmasıyla başlayan feodal düzenin, toprağa dayalı düzenin hukuk kurallarıdır. Buna şeriat hukuku da denir. Yukarıda saydıklarımız arasında sadece görgü kuralları bir hukuk kuralı olarak görülmezler.  </a:t>
            </a:r>
            <a:endParaRPr lang="tr-TR" dirty="0"/>
          </a:p>
        </p:txBody>
      </p:sp>
    </p:spTree>
    <p:extLst>
      <p:ext uri="{BB962C8B-B14F-4D97-AF65-F5344CB8AC3E}">
        <p14:creationId xmlns:p14="http://schemas.microsoft.com/office/powerpoint/2010/main" val="2883018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lnSpcReduction="10000"/>
          </a:bodyPr>
          <a:lstStyle/>
          <a:p>
            <a:r>
              <a:rPr lang="tr-TR" dirty="0" smtClean="0"/>
              <a:t>Yazılı hukuk kuralları diye adlandırdığımız dördüncü toplumsal düzen kuralları her şeyden önce net ve açık olarak yazılı olmak zorundadır. Bu temel kuraldır. </a:t>
            </a:r>
          </a:p>
          <a:p>
            <a:r>
              <a:rPr lang="tr-TR" dirty="0" smtClean="0"/>
              <a:t>Yasa ve buna bağlı olarak çıkarılan tüzük, yönetmelik vb. hepsi yazılı hukuk kurallarıdır. Yazılı olmayan, sözde kalan kurallar çağdaş hukuk kuralları olamaz. </a:t>
            </a:r>
          </a:p>
          <a:p>
            <a:r>
              <a:rPr lang="tr-TR" dirty="0" smtClean="0"/>
              <a:t>Yazılı hukuk kurallarının ikinci bir koşulu yaptırımlarının olması ve bunların da bir otorite tarafından kabul edilerek onaylanmış olması gerekliliğidir. Yaptırımlarının yazılı olmadığı hukuk kuralı olmaz.</a:t>
            </a:r>
          </a:p>
          <a:p>
            <a:endParaRPr lang="tr-TR" dirty="0"/>
          </a:p>
        </p:txBody>
      </p:sp>
    </p:spTree>
    <p:extLst>
      <p:ext uri="{BB962C8B-B14F-4D97-AF65-F5344CB8AC3E}">
        <p14:creationId xmlns:p14="http://schemas.microsoft.com/office/powerpoint/2010/main" val="3838284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MEVZUAT</a:t>
            </a:r>
            <a:endParaRPr lang="tr-TR" dirty="0">
              <a:solidFill>
                <a:schemeClr val="accent2">
                  <a:lumMod val="75000"/>
                </a:schemeClr>
              </a:solidFill>
            </a:endParaRPr>
          </a:p>
        </p:txBody>
      </p:sp>
      <p:sp>
        <p:nvSpPr>
          <p:cNvPr id="3" name="İçerik Yer Tutucusu 2"/>
          <p:cNvSpPr>
            <a:spLocks noGrp="1"/>
          </p:cNvSpPr>
          <p:nvPr>
            <p:ph idx="1"/>
          </p:nvPr>
        </p:nvSpPr>
        <p:spPr>
          <a:xfrm>
            <a:off x="132522" y="1245704"/>
            <a:ext cx="8663748" cy="4876800"/>
          </a:xfrm>
        </p:spPr>
        <p:txBody>
          <a:bodyPr>
            <a:normAutofit fontScale="85000" lnSpcReduction="10000"/>
          </a:bodyPr>
          <a:lstStyle/>
          <a:p>
            <a:r>
              <a:rPr lang="tr-TR" dirty="0" smtClean="0"/>
              <a:t>Mevzuat Türkçemize </a:t>
            </a:r>
            <a:r>
              <a:rPr lang="tr-TR" dirty="0" err="1" smtClean="0"/>
              <a:t>Arapça’dan</a:t>
            </a:r>
            <a:r>
              <a:rPr lang="tr-TR" dirty="0" smtClean="0"/>
              <a:t>  girmiş bir sözcüktür ve hukukun temel terimlerinden biridir. </a:t>
            </a:r>
          </a:p>
          <a:p>
            <a:r>
              <a:rPr lang="tr-TR" dirty="0" smtClean="0"/>
              <a:t>Mevzuat mevzu sözcüğünün çoğuludur.  </a:t>
            </a:r>
            <a:r>
              <a:rPr lang="tr-TR" dirty="0" err="1" smtClean="0"/>
              <a:t>Arapça’da</a:t>
            </a:r>
            <a:r>
              <a:rPr lang="tr-TR" dirty="0" smtClean="0"/>
              <a:t>  ‘-at ‘eki sonuna geldiği sözcüğü çoğul yapar. Yani </a:t>
            </a:r>
            <a:r>
              <a:rPr lang="tr-TR" dirty="0" err="1" smtClean="0"/>
              <a:t>Türkçe’deki</a:t>
            </a:r>
            <a:r>
              <a:rPr lang="tr-TR" dirty="0" smtClean="0"/>
              <a:t>  –</a:t>
            </a:r>
            <a:r>
              <a:rPr lang="tr-TR" dirty="0" err="1" smtClean="0"/>
              <a:t>ler</a:t>
            </a:r>
            <a:r>
              <a:rPr lang="tr-TR" dirty="0" smtClean="0"/>
              <a:t>, -</a:t>
            </a:r>
            <a:r>
              <a:rPr lang="tr-TR" dirty="0" err="1" smtClean="0"/>
              <a:t>lar</a:t>
            </a:r>
            <a:r>
              <a:rPr lang="tr-TR" dirty="0" smtClean="0"/>
              <a:t>  eklerinin aynı işlevini görür. Mevzuat mevzular demektir. Mevzu sözcüğü de </a:t>
            </a:r>
            <a:r>
              <a:rPr lang="tr-TR" dirty="0" err="1" smtClean="0"/>
              <a:t>Türkçe’deki</a:t>
            </a:r>
            <a:r>
              <a:rPr lang="tr-TR" dirty="0" smtClean="0"/>
              <a:t>  konu sözcüğüne karşılık gelir. Bugünkü mevzumuz, bugünkü konumuz der gibi.</a:t>
            </a:r>
          </a:p>
          <a:p>
            <a:r>
              <a:rPr lang="tr-TR" dirty="0" smtClean="0"/>
              <a:t>Vaaz edilenler, ortaya konulanlar; mevzuu da konular demek oluyor. Şimdi konu herhalde aydınlandı. </a:t>
            </a:r>
          </a:p>
          <a:p>
            <a:r>
              <a:rPr lang="tr-TR" dirty="0" smtClean="0"/>
              <a:t>Bu çerçevede, mevzuat, ülkenin ve toplumun dirlik düzenlik içinde yürütülmesi ve yaşaması için ortaya konulan her türlü yazılı hukuk kuralları anlamını yükleniyor. Hukuk çerçevesinde bir ülkede hukuk kuralları parlamentolarda belirlenir ve yazılı kurallar haline geçer. </a:t>
            </a:r>
          </a:p>
          <a:p>
            <a:r>
              <a:rPr lang="tr-TR" dirty="0" smtClean="0"/>
              <a:t> Türkiye Cumhuriyetinin parlamentosu Türkiye Büyük Millet Meclisidir. </a:t>
            </a:r>
            <a:endParaRPr lang="tr-TR" dirty="0"/>
          </a:p>
        </p:txBody>
      </p:sp>
    </p:spTree>
    <p:extLst>
      <p:ext uri="{BB962C8B-B14F-4D97-AF65-F5344CB8AC3E}">
        <p14:creationId xmlns:p14="http://schemas.microsoft.com/office/powerpoint/2010/main" val="3157180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Y</a:t>
            </a:r>
            <a:r>
              <a:rPr lang="tr-TR" dirty="0" smtClean="0"/>
              <a:t>azılı hukuk kurallarının devlet otoritesi tarafından oluşturulur ve uygulamaya koyulur. </a:t>
            </a:r>
          </a:p>
          <a:p>
            <a:r>
              <a:rPr lang="tr-TR" dirty="0" smtClean="0"/>
              <a:t>Diktatörlük gibi demokratik olmayan yönetim şekillerinde bir kişinin ağzından çıksa da hukuk kuralları yaptırımlarıyla birlikte yazılı olmak ve o devlet otoritesinin onayından geçmek zorundadır.</a:t>
            </a:r>
            <a:endParaRPr lang="tr-TR" dirty="0"/>
          </a:p>
        </p:txBody>
      </p:sp>
    </p:spTree>
    <p:extLst>
      <p:ext uri="{BB962C8B-B14F-4D97-AF65-F5344CB8AC3E}">
        <p14:creationId xmlns:p14="http://schemas.microsoft.com/office/powerpoint/2010/main" val="2882982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0"/>
            <a:ext cx="7877577" cy="6761408"/>
          </a:xfrm>
        </p:spPr>
        <p:txBody>
          <a:bodyPr>
            <a:normAutofit/>
          </a:bodyPr>
          <a:lstStyle/>
          <a:p>
            <a:r>
              <a:rPr lang="tr-TR" dirty="0" smtClean="0"/>
              <a:t>Demokratik ülkelerde ise yazılı hukuk kuralları seçimle iktidara gelen partilerin oluşturduğu bakanlar kurulları ya da </a:t>
            </a:r>
            <a:r>
              <a:rPr lang="tr-TR" dirty="0" smtClean="0"/>
              <a:t>parlamento </a:t>
            </a:r>
            <a:r>
              <a:rPr lang="tr-TR" dirty="0" smtClean="0"/>
              <a:t>üyeleri tarafından tasarı ya da öneri (teklif) hazırlanır, parlamentoya sunulur ve parlamento (seçilmiş milletvekillerinden oluşur) tarafından görüşülerek kabul edilmeleri ile oluşturulur. </a:t>
            </a:r>
          </a:p>
          <a:p>
            <a:r>
              <a:rPr lang="tr-TR" dirty="0" smtClean="0"/>
              <a:t>Cumhurbaşkanının onayından ve resmi gazetede yayımlanmasından sonra yürürlüğe girer. </a:t>
            </a:r>
          </a:p>
          <a:p>
            <a:r>
              <a:rPr lang="tr-TR" dirty="0" smtClean="0"/>
              <a:t>Yürütme organı  olan kamu örgütlenmeleri eliyle yazılı hukuk kuralları uygulanır; uyulması sağlanır. </a:t>
            </a:r>
          </a:p>
          <a:p>
            <a:r>
              <a:rPr lang="tr-TR" dirty="0" smtClean="0"/>
              <a:t>Uygulamada ortaya çıkan uyuşmazlıklar ve anlaşmazlıklar yargı organları, yani bağımsız mahkemeler tarafından denetlenir; uyuşmazlıklar çözülür. Yargı organları bu arada suç teşkil eden eylemleri yargılayarak cezalandırır. </a:t>
            </a:r>
          </a:p>
        </p:txBody>
      </p:sp>
      <p:pic>
        <p:nvPicPr>
          <p:cNvPr id="2050" name="Picture 2" descr="mevzua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3993" y="2884868"/>
            <a:ext cx="3898005" cy="397313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mevzuat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3993" y="0"/>
            <a:ext cx="3898007"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7575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Uluslararası Boyut</a:t>
            </a:r>
            <a:endParaRPr lang="tr-TR" dirty="0">
              <a:solidFill>
                <a:schemeClr val="accent2">
                  <a:lumMod val="75000"/>
                </a:schemeClr>
              </a:solidFill>
            </a:endParaRPr>
          </a:p>
        </p:txBody>
      </p:sp>
      <p:sp>
        <p:nvSpPr>
          <p:cNvPr id="3" name="İçerik Yer Tutucusu 2"/>
          <p:cNvSpPr>
            <a:spLocks noGrp="1"/>
          </p:cNvSpPr>
          <p:nvPr>
            <p:ph idx="1"/>
          </p:nvPr>
        </p:nvSpPr>
        <p:spPr>
          <a:xfrm>
            <a:off x="609600" y="1600200"/>
            <a:ext cx="7761668" cy="4853136"/>
          </a:xfrm>
        </p:spPr>
        <p:txBody>
          <a:bodyPr>
            <a:normAutofit/>
          </a:bodyPr>
          <a:lstStyle/>
          <a:p>
            <a:r>
              <a:rPr lang="tr-TR" dirty="0" smtClean="0"/>
              <a:t>Ulusal boyutta süreç böyle iken uluslararası yazılı hukuk kuralları da benzer uluslararası organlar tarafından hazırlanır. </a:t>
            </a:r>
          </a:p>
          <a:p>
            <a:r>
              <a:rPr lang="tr-TR" dirty="0" smtClean="0"/>
              <a:t>Uluslararası kuruluşlar, örneğin Birleşmiş Milletler tarafından uluslararası düzeyde değer taşıyan yazılı hukuk kuralları oluşturulur; üye devletlerin ya da tüm ülkelerin uymaları tavsiye edilir. </a:t>
            </a:r>
          </a:p>
          <a:p>
            <a:r>
              <a:rPr lang="tr-TR" dirty="0" smtClean="0"/>
              <a:t>Uluslararası hukuk kuralları yasa olarak adlandırılamaz. Bunlar uluslararası antlaşma, sözleşme, protokol, yönerge (direktif; talimat) gibi adlarla anılırlar.</a:t>
            </a:r>
            <a:endParaRPr lang="tr-TR" dirty="0"/>
          </a:p>
        </p:txBody>
      </p:sp>
    </p:spTree>
    <p:extLst>
      <p:ext uri="{BB962C8B-B14F-4D97-AF65-F5344CB8AC3E}">
        <p14:creationId xmlns:p14="http://schemas.microsoft.com/office/powerpoint/2010/main" val="2705637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TÜRKİYE’DE MEVZUAT ÇEŞİTLERİ</a:t>
            </a:r>
            <a:endParaRPr lang="tr-TR" dirty="0">
              <a:solidFill>
                <a:schemeClr val="accent2">
                  <a:lumMod val="75000"/>
                </a:schemeClr>
              </a:solidFill>
            </a:endParaRPr>
          </a:p>
        </p:txBody>
      </p:sp>
      <p:sp>
        <p:nvSpPr>
          <p:cNvPr id="3" name="İçerik Yer Tutucusu 2"/>
          <p:cNvSpPr>
            <a:spLocks noGrp="1"/>
          </p:cNvSpPr>
          <p:nvPr>
            <p:ph idx="1"/>
          </p:nvPr>
        </p:nvSpPr>
        <p:spPr>
          <a:xfrm>
            <a:off x="609600" y="1600200"/>
            <a:ext cx="10972800" cy="5141168"/>
          </a:xfrm>
        </p:spPr>
        <p:txBody>
          <a:bodyPr>
            <a:normAutofit/>
          </a:bodyPr>
          <a:lstStyle/>
          <a:p>
            <a:r>
              <a:rPr lang="tr-TR" dirty="0"/>
              <a:t>A</a:t>
            </a:r>
            <a:r>
              <a:rPr lang="tr-TR" dirty="0" smtClean="0"/>
              <a:t>nayasa, </a:t>
            </a:r>
          </a:p>
          <a:p>
            <a:r>
              <a:rPr lang="tr-TR" dirty="0" smtClean="0"/>
              <a:t>Uluslararası antlaşma ya da sözleşmeler (uluslararası mevzuat), </a:t>
            </a:r>
          </a:p>
          <a:p>
            <a:r>
              <a:rPr lang="tr-TR" dirty="0"/>
              <a:t>Y</a:t>
            </a:r>
            <a:r>
              <a:rPr lang="tr-TR" dirty="0" smtClean="0"/>
              <a:t>asa, </a:t>
            </a:r>
          </a:p>
          <a:p>
            <a:r>
              <a:rPr lang="tr-TR" dirty="0"/>
              <a:t>Y</a:t>
            </a:r>
            <a:r>
              <a:rPr lang="tr-TR" dirty="0" smtClean="0"/>
              <a:t>asa gücünde kararname (kanun hükmünde kararname), </a:t>
            </a:r>
          </a:p>
          <a:p>
            <a:r>
              <a:rPr lang="tr-TR" dirty="0"/>
              <a:t>İ</a:t>
            </a:r>
            <a:r>
              <a:rPr lang="tr-TR" dirty="0" smtClean="0"/>
              <a:t>çtihat, </a:t>
            </a:r>
          </a:p>
          <a:p>
            <a:r>
              <a:rPr lang="tr-TR" dirty="0"/>
              <a:t>T</a:t>
            </a:r>
            <a:r>
              <a:rPr lang="tr-TR" dirty="0" smtClean="0"/>
              <a:t>üzük, </a:t>
            </a:r>
          </a:p>
          <a:p>
            <a:r>
              <a:rPr lang="tr-TR" dirty="0"/>
              <a:t>Y</a:t>
            </a:r>
            <a:r>
              <a:rPr lang="tr-TR" dirty="0" smtClean="0"/>
              <a:t>önetmelik, </a:t>
            </a:r>
          </a:p>
          <a:p>
            <a:r>
              <a:rPr lang="tr-TR" dirty="0"/>
              <a:t>Y</a:t>
            </a:r>
            <a:r>
              <a:rPr lang="tr-TR" dirty="0" smtClean="0"/>
              <a:t>önerge, </a:t>
            </a:r>
          </a:p>
          <a:p>
            <a:r>
              <a:rPr lang="tr-TR" dirty="0"/>
              <a:t>G</a:t>
            </a:r>
            <a:r>
              <a:rPr lang="tr-TR" dirty="0" smtClean="0"/>
              <a:t>enelge, </a:t>
            </a:r>
          </a:p>
          <a:p>
            <a:r>
              <a:rPr lang="tr-TR" dirty="0" err="1"/>
              <a:t>Ö</a:t>
            </a:r>
            <a:r>
              <a:rPr lang="tr-TR" dirty="0" err="1" smtClean="0"/>
              <a:t>zelge</a:t>
            </a:r>
            <a:endParaRPr lang="tr-TR" dirty="0"/>
          </a:p>
        </p:txBody>
      </p:sp>
    </p:spTree>
    <p:extLst>
      <p:ext uri="{BB962C8B-B14F-4D97-AF65-F5344CB8AC3E}">
        <p14:creationId xmlns:p14="http://schemas.microsoft.com/office/powerpoint/2010/main" val="469692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Anayasa</a:t>
            </a:r>
            <a:endParaRPr lang="tr-TR" dirty="0">
              <a:solidFill>
                <a:schemeClr val="accent2">
                  <a:lumMod val="75000"/>
                </a:schemeClr>
              </a:solidFill>
            </a:endParaRPr>
          </a:p>
        </p:txBody>
      </p:sp>
      <p:sp>
        <p:nvSpPr>
          <p:cNvPr id="3" name="İçerik Yer Tutucusu 2"/>
          <p:cNvSpPr>
            <a:spLocks noGrp="1"/>
          </p:cNvSpPr>
          <p:nvPr>
            <p:ph idx="1"/>
          </p:nvPr>
        </p:nvSpPr>
        <p:spPr>
          <a:xfrm>
            <a:off x="609600" y="1268760"/>
            <a:ext cx="7748789" cy="5256584"/>
          </a:xfrm>
        </p:spPr>
        <p:txBody>
          <a:bodyPr>
            <a:normAutofit/>
          </a:bodyPr>
          <a:lstStyle/>
          <a:p>
            <a:r>
              <a:rPr lang="tr-TR" dirty="0" smtClean="0"/>
              <a:t>Anayasa bir devletin bağımsızlığı, bayrağı, istiklal marşı vb. gibi ulusal değerleriyle ve genel siyasal yapısıyla ilgili temel ilkelerinden, krallık, monarşi, cumhuriyet gibi yönetim sistemine; yasama, yürütme, yargı arasındaki ilişkilerden yurttaşlık hakları ile kişi hak ve ödevlerine dair temel hukuksal kurallara kadar genel ve temel kuralların belirlendiği yazılı metindir. </a:t>
            </a:r>
          </a:p>
          <a:p>
            <a:r>
              <a:rPr lang="tr-TR" dirty="0" smtClean="0"/>
              <a:t>Anayasalar da parlamentolarda oylanır ve kabul edilir.  Anayasalar ülkedeki tüm yasaların temelidir. Yukarıda belirtilen ana konularda genel ilkeleri koyar. Hiçbir yasa anayasa ile çelişemez, ona uyumlu olmak zorundadır. </a:t>
            </a:r>
          </a:p>
        </p:txBody>
      </p:sp>
    </p:spTree>
    <p:extLst>
      <p:ext uri="{BB962C8B-B14F-4D97-AF65-F5344CB8AC3E}">
        <p14:creationId xmlns:p14="http://schemas.microsoft.com/office/powerpoint/2010/main" val="701489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Anayasalar temel doğrultu gösterdiği ve hukuksal bir temel oluşturduğu için çiğnenmeleri ağır suç kapsamındadır. Bunun bir istisnası vardır. Temel hak ve özgürlüklerle ilgili taraf olduğumuz sözleşmelerdeki hükümler anayasa ile çeliştiği hallerde anayasa kurallarından üstündür. </a:t>
            </a:r>
          </a:p>
          <a:p>
            <a:r>
              <a:rPr lang="tr-TR" dirty="0"/>
              <a:t>Anayasalar büyük çoğunluğuyla yazılı ve halkoylamasına sunularak kabul edilmiş metinlerdir. </a:t>
            </a:r>
          </a:p>
          <a:p>
            <a:endParaRPr lang="tr-TR" dirty="0"/>
          </a:p>
        </p:txBody>
      </p:sp>
    </p:spTree>
    <p:extLst>
      <p:ext uri="{BB962C8B-B14F-4D97-AF65-F5344CB8AC3E}">
        <p14:creationId xmlns:p14="http://schemas.microsoft.com/office/powerpoint/2010/main" val="2500701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chemeClr val="accent2">
                    <a:lumMod val="75000"/>
                  </a:schemeClr>
                </a:solidFill>
              </a:rPr>
              <a:t>Uluslararası Antlaşma ya da Sözleşmeler</a:t>
            </a:r>
            <a:endParaRPr lang="tr-TR" dirty="0">
              <a:solidFill>
                <a:schemeClr val="accent2">
                  <a:lumMod val="75000"/>
                </a:schemeClr>
              </a:solidFill>
            </a:endParaRPr>
          </a:p>
        </p:txBody>
      </p:sp>
      <p:sp>
        <p:nvSpPr>
          <p:cNvPr id="3" name="İçerik Yer Tutucusu 2"/>
          <p:cNvSpPr>
            <a:spLocks noGrp="1"/>
          </p:cNvSpPr>
          <p:nvPr>
            <p:ph idx="1"/>
          </p:nvPr>
        </p:nvSpPr>
        <p:spPr>
          <a:xfrm>
            <a:off x="609600" y="1600200"/>
            <a:ext cx="8664402" cy="4853136"/>
          </a:xfrm>
        </p:spPr>
        <p:txBody>
          <a:bodyPr>
            <a:normAutofit/>
          </a:bodyPr>
          <a:lstStyle/>
          <a:p>
            <a:r>
              <a:rPr lang="tr-TR" dirty="0" smtClean="0"/>
              <a:t>Antlaşma, genel olarak karşılıklı iki tarafın bir konuda birlikte </a:t>
            </a:r>
            <a:r>
              <a:rPr lang="tr-TR" dirty="0" err="1" smtClean="0"/>
              <a:t>yeminleşmeleri</a:t>
            </a:r>
            <a:r>
              <a:rPr lang="tr-TR" dirty="0" smtClean="0"/>
              <a:t>, ortak bir davranışta bulunacaklarını karşılıklı bildirmeleri demektir. </a:t>
            </a:r>
            <a:r>
              <a:rPr lang="tr-TR" dirty="0"/>
              <a:t>B</a:t>
            </a:r>
            <a:r>
              <a:rPr lang="tr-TR" dirty="0" smtClean="0"/>
              <a:t>u antlaşmanın yazılı olması daha bağlayıcı olur. </a:t>
            </a:r>
          </a:p>
          <a:p>
            <a:r>
              <a:rPr lang="tr-TR" dirty="0" smtClean="0"/>
              <a:t>Uluslararası antlaşma, iki ya da daha fazla devletin birbirlerine saldırmama, savaşta işbirliği, ortak davranma, belirledikleri temel ve büyük ilkelere karşılıklı uyma gibi iradelerini yazıya geçirip buna uyacaklarını üstlenmeleri ve onaylamalarının yazılı belgesidir.</a:t>
            </a:r>
            <a:endParaRPr lang="tr-TR" dirty="0"/>
          </a:p>
        </p:txBody>
      </p:sp>
    </p:spTree>
    <p:extLst>
      <p:ext uri="{BB962C8B-B14F-4D97-AF65-F5344CB8AC3E}">
        <p14:creationId xmlns:p14="http://schemas.microsoft.com/office/powerpoint/2010/main" val="1203449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476673"/>
            <a:ext cx="7542727" cy="5649491"/>
          </a:xfrm>
        </p:spPr>
        <p:txBody>
          <a:bodyPr>
            <a:normAutofit/>
          </a:bodyPr>
          <a:lstStyle/>
          <a:p>
            <a:r>
              <a:rPr lang="tr-TR" dirty="0" smtClean="0"/>
              <a:t>Sözleşme, genel anlamda iki ya da daha fazla kişinin özel ilişkileri, iş ya da mal ilişkileri konusunda aralarında kabul ettikleri ortak ilkelere uyacaklarına dair yaptıkları irade açıklamalarıdır; ortak bir konuda uzlaştıklarının beyanıdır. Bu irade beyanları sözleşmenin sağlanabilmesi için birbirine uygun olmalıdır. Sözleşme sözel de olabilir, ancak, sözleşmenin yazılı olması hukuksal bağlayıcılığı sağlar. </a:t>
            </a:r>
          </a:p>
          <a:p>
            <a:r>
              <a:rPr lang="tr-TR" dirty="0" smtClean="0">
                <a:solidFill>
                  <a:srgbClr val="FF0000"/>
                </a:solidFill>
              </a:rPr>
              <a:t>Uluslararası sözleşme</a:t>
            </a:r>
            <a:r>
              <a:rPr lang="tr-TR" dirty="0" smtClean="0"/>
              <a:t>, iki devlet ya da birkaç devletin gene belirli bir konuda karşılıklı ortak beyanlarını yazıya dökmeleri, uyacakları sözünü üstlenmeleri ve bu ortak irade beyanlarının altını imzalamalarıdır. </a:t>
            </a:r>
            <a:endParaRPr lang="tr-TR" dirty="0"/>
          </a:p>
        </p:txBody>
      </p:sp>
    </p:spTree>
    <p:extLst>
      <p:ext uri="{BB962C8B-B14F-4D97-AF65-F5344CB8AC3E}">
        <p14:creationId xmlns:p14="http://schemas.microsoft.com/office/powerpoint/2010/main" val="981686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332656"/>
            <a:ext cx="8521521" cy="6264696"/>
          </a:xfrm>
        </p:spPr>
        <p:txBody>
          <a:bodyPr>
            <a:normAutofit/>
          </a:bodyPr>
          <a:lstStyle/>
          <a:p>
            <a:r>
              <a:rPr lang="tr-TR" dirty="0" smtClean="0">
                <a:solidFill>
                  <a:srgbClr val="FF0000"/>
                </a:solidFill>
              </a:rPr>
              <a:t>Antlaşma ile sözleşme arasındaki fark</a:t>
            </a:r>
            <a:r>
              <a:rPr lang="tr-TR" dirty="0" smtClean="0"/>
              <a:t>, antlaşmanın daha genel ve yüksek bir konuda (savaşı durdurmak, saldırmama sözü vermek, toprak paylaşımı ya da toprak almak vermek gibi...) olmasıdır. </a:t>
            </a:r>
          </a:p>
          <a:p>
            <a:r>
              <a:rPr lang="tr-TR" dirty="0" smtClean="0"/>
              <a:t>Sözleşme ise, çok daha sınırlı bir konuda karşılıklı uzlaşma beyanıdır. Örneğin, yurtdışında çalışan işçiler ve aileleri için nasıl bir çalışma, yerleşme ve sigorta sistemi kurulacak; dış ticaret alanında mal alım satımında konuya muhatap olan ülkelere düşen yükümlükler nelerdir, ortak uygulanması konusunda uzlaşılan çocuk hakları, sığınmacılara sağlanacak haklar gibi toplumsal konular sözleşme konularıdır. </a:t>
            </a:r>
            <a:endParaRPr lang="tr-TR" dirty="0"/>
          </a:p>
        </p:txBody>
      </p:sp>
    </p:spTree>
    <p:extLst>
      <p:ext uri="{BB962C8B-B14F-4D97-AF65-F5344CB8AC3E}">
        <p14:creationId xmlns:p14="http://schemas.microsoft.com/office/powerpoint/2010/main" val="3422757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
            </a:r>
            <a:br>
              <a:rPr lang="tr-TR" dirty="0" smtClean="0">
                <a:solidFill>
                  <a:schemeClr val="accent2">
                    <a:lumMod val="75000"/>
                  </a:schemeClr>
                </a:solidFill>
              </a:rPr>
            </a:br>
            <a:r>
              <a:rPr lang="tr-TR" dirty="0" smtClean="0">
                <a:solidFill>
                  <a:schemeClr val="accent2">
                    <a:lumMod val="75000"/>
                  </a:schemeClr>
                </a:solidFill>
              </a:rPr>
              <a:t>Yasa </a:t>
            </a:r>
            <a:r>
              <a:rPr lang="tr-TR" dirty="0" smtClean="0">
                <a:solidFill>
                  <a:schemeClr val="accent2">
                    <a:lumMod val="75000"/>
                  </a:schemeClr>
                </a:solidFill>
              </a:rPr>
              <a:t>(Kanun)</a:t>
            </a:r>
            <a:endParaRPr lang="tr-TR" dirty="0">
              <a:solidFill>
                <a:schemeClr val="accent2">
                  <a:lumMod val="75000"/>
                </a:schemeClr>
              </a:solidFill>
            </a:endParaRPr>
          </a:p>
        </p:txBody>
      </p:sp>
      <p:sp>
        <p:nvSpPr>
          <p:cNvPr id="3" name="İçerik Yer Tutucusu 2"/>
          <p:cNvSpPr>
            <a:spLocks noGrp="1"/>
          </p:cNvSpPr>
          <p:nvPr>
            <p:ph idx="1"/>
          </p:nvPr>
        </p:nvSpPr>
        <p:spPr>
          <a:xfrm>
            <a:off x="609600" y="2768958"/>
            <a:ext cx="8664402" cy="3612369"/>
          </a:xfrm>
        </p:spPr>
        <p:txBody>
          <a:bodyPr>
            <a:normAutofit lnSpcReduction="10000"/>
          </a:bodyPr>
          <a:lstStyle/>
          <a:p>
            <a:r>
              <a:rPr lang="tr-TR" dirty="0" smtClean="0"/>
              <a:t>Yasa, anayasaya uygun olarak çıkarılan, bir devletin ya da toplumsal düzenin esenlik içinde yönetilmesi ve sürdürülmesi için her konuda genel kuralları belirleyen, yasama organı tarafından kabulü ve onu izleyen hukuksal süreçlerle geçerli olan yazılı hukuk kurallarıdır. </a:t>
            </a:r>
          </a:p>
          <a:p>
            <a:r>
              <a:rPr lang="tr-TR" dirty="0" smtClean="0"/>
              <a:t>Devlet aygıtlarının çalıştırılması ile toplumsal düzenin sağlanması ile ilgili her konuda yasa çıkarılır.  Yasa ile kanun aynı anlamda iki sözcüktür. </a:t>
            </a:r>
          </a:p>
          <a:p>
            <a:r>
              <a:rPr lang="tr-TR" dirty="0" smtClean="0"/>
              <a:t>Yasalar anayasaya aykırı ya da onunla çelişir olamaz.</a:t>
            </a:r>
            <a:endParaRPr lang="tr-TR" dirty="0"/>
          </a:p>
        </p:txBody>
      </p:sp>
      <p:pic>
        <p:nvPicPr>
          <p:cNvPr id="1026" name="Picture 2" descr="mevzua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7454" y="-1"/>
            <a:ext cx="4984123" cy="2768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751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15910"/>
            <a:ext cx="8328338" cy="6409434"/>
          </a:xfrm>
        </p:spPr>
        <p:txBody>
          <a:bodyPr>
            <a:normAutofit/>
          </a:bodyPr>
          <a:lstStyle/>
          <a:p>
            <a:r>
              <a:rPr lang="tr-TR" dirty="0" smtClean="0"/>
              <a:t>Demokratik düzenlerde, seçim yoluyla iktidara gelmiş hükümetlerin hazırladığı yasa tasarıları yine seçim yoluyla gelen milletvekillerinden oluşan parlamentoya getirilir. </a:t>
            </a:r>
          </a:p>
          <a:p>
            <a:r>
              <a:rPr lang="tr-TR" dirty="0" smtClean="0"/>
              <a:t>Burada iktidarın isteği doğrultusunda görüşülür, tartışılır, oylanır ve çoğunluk tarafından kabul edilirse parlamentoda kabul edilmiş olur. </a:t>
            </a:r>
          </a:p>
          <a:p>
            <a:r>
              <a:rPr lang="tr-TR" dirty="0" smtClean="0"/>
              <a:t>Kabul edilen metin Cumhurbaşkanına yollanır. </a:t>
            </a:r>
          </a:p>
          <a:p>
            <a:r>
              <a:rPr lang="tr-TR" dirty="0" smtClean="0"/>
              <a:t>Cumhurbaşkanının onayı ve T.C. Resmi </a:t>
            </a:r>
            <a:r>
              <a:rPr lang="tr-TR" dirty="0" err="1" smtClean="0"/>
              <a:t>Gazete’de</a:t>
            </a:r>
            <a:r>
              <a:rPr lang="tr-TR" dirty="0" smtClean="0"/>
              <a:t> yayınlanmasından sonra yürürlüğe girer; yani uygulanmaya başlanır.</a:t>
            </a:r>
            <a:endParaRPr lang="tr-TR" dirty="0"/>
          </a:p>
        </p:txBody>
      </p:sp>
      <p:pic>
        <p:nvPicPr>
          <p:cNvPr id="3074" name="Picture 2" descr="mevzua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2349" y="4185634"/>
            <a:ext cx="4000500" cy="2672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8870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chemeClr val="accent2">
                    <a:lumMod val="75000"/>
                  </a:schemeClr>
                </a:solidFill>
              </a:rPr>
              <a:t>Kanun Hükmünde Kararname</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dirty="0" smtClean="0"/>
              <a:t>Hükümetin Bakanlar Kurulu eliyle çıkardığı bir kararnamesinin yasa gücünde olması ve yasa yerine geçmesidir. Bunun için çıkarılan kararname TBMM’ne getirilir ve oylanır. </a:t>
            </a:r>
          </a:p>
          <a:p>
            <a:r>
              <a:rPr lang="tr-TR" dirty="0" smtClean="0"/>
              <a:t>Yasa gücünde kararname çıkarmak zaman kaybına tahammülü olmayan ya da açıkça tartışılmasına ulusal sakınca bulunan konularda bakanlar kurulu tarafından kararların hızlıca alınması ve parlamentoda oylanarak kısa sürede çıkarılması amaçlandığı zaman başvurulan bir yoldur. </a:t>
            </a:r>
            <a:endParaRPr lang="tr-TR" dirty="0"/>
          </a:p>
        </p:txBody>
      </p:sp>
    </p:spTree>
    <p:extLst>
      <p:ext uri="{BB962C8B-B14F-4D97-AF65-F5344CB8AC3E}">
        <p14:creationId xmlns:p14="http://schemas.microsoft.com/office/powerpoint/2010/main" val="42731137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İçtihat</a:t>
            </a:r>
            <a:endParaRPr lang="tr-TR" dirty="0">
              <a:solidFill>
                <a:schemeClr val="accent2">
                  <a:lumMod val="75000"/>
                </a:schemeClr>
              </a:solidFill>
            </a:endParaRPr>
          </a:p>
        </p:txBody>
      </p:sp>
      <p:sp>
        <p:nvSpPr>
          <p:cNvPr id="3" name="İçerik Yer Tutucusu 2"/>
          <p:cNvSpPr>
            <a:spLocks noGrp="1"/>
          </p:cNvSpPr>
          <p:nvPr>
            <p:ph idx="1"/>
          </p:nvPr>
        </p:nvSpPr>
        <p:spPr>
          <a:xfrm>
            <a:off x="609600" y="1326524"/>
            <a:ext cx="8302580" cy="5342836"/>
          </a:xfrm>
        </p:spPr>
        <p:txBody>
          <a:bodyPr>
            <a:normAutofit fontScale="92500"/>
          </a:bodyPr>
          <a:lstStyle/>
          <a:p>
            <a:r>
              <a:rPr lang="tr-TR" dirty="0" smtClean="0"/>
              <a:t>Arapça kökenli bir sözcük olup anlayış, kanı, kanaat demektir. </a:t>
            </a:r>
          </a:p>
          <a:p>
            <a:r>
              <a:rPr lang="tr-TR" dirty="0" smtClean="0"/>
              <a:t>Hukukta içtihat, yargıcın, karşısına çıkan bir hukuk sorununda dayanacağı yasal hükmün bulunmaması ya da bulunan hükümden doyum sağlayamaması, kararsız kalması durumunda eski kararlara, gelenek ve vicdanına dayanarak anlayış ve kanısına uygun bir hüküm geliştirmesiyle oluşur. </a:t>
            </a:r>
          </a:p>
          <a:p>
            <a:r>
              <a:rPr lang="tr-TR" dirty="0" smtClean="0"/>
              <a:t>Hüküm olarak vereceği bu karar </a:t>
            </a:r>
            <a:r>
              <a:rPr lang="tr-TR" dirty="0" err="1" smtClean="0"/>
              <a:t>yargıtay</a:t>
            </a:r>
            <a:r>
              <a:rPr lang="tr-TR" dirty="0" smtClean="0"/>
              <a:t> tarafından onanırsa o karar yazılı olarak yayınlanır ve benzer olaylarda geçerli bir yasa hükmü gibi ele alınabilir. </a:t>
            </a:r>
          </a:p>
          <a:p>
            <a:r>
              <a:rPr lang="tr-TR" dirty="0" smtClean="0"/>
              <a:t>Dolayısıyla bunlara yargı kararları da denir. İçtihatlar yargıçlarca oluşturulur, ancak hukukçular tarafından tartışılarak görüş geliştirilir. O içtihat kararı ilerde bir yasa ile düzenlenene kadar benzer olaylarda kullanılabilir. Yani tek karar olarak kalamaz, süreklilik taşır.  </a:t>
            </a:r>
            <a:endParaRPr lang="tr-TR" dirty="0"/>
          </a:p>
        </p:txBody>
      </p:sp>
    </p:spTree>
    <p:extLst>
      <p:ext uri="{BB962C8B-B14F-4D97-AF65-F5344CB8AC3E}">
        <p14:creationId xmlns:p14="http://schemas.microsoft.com/office/powerpoint/2010/main" val="878491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334" y="0"/>
            <a:ext cx="8596668" cy="1455313"/>
          </a:xfrm>
        </p:spPr>
        <p:txBody>
          <a:bodyPr/>
          <a:lstStyle/>
          <a:p>
            <a:r>
              <a:rPr lang="tr-TR" dirty="0" smtClean="0">
                <a:solidFill>
                  <a:schemeClr val="accent2">
                    <a:lumMod val="75000"/>
                  </a:schemeClr>
                </a:solidFill>
              </a:rPr>
              <a:t>Tüzük</a:t>
            </a:r>
            <a:r>
              <a:rPr lang="tr-TR" dirty="0" smtClean="0">
                <a:solidFill>
                  <a:srgbClr val="FF0000"/>
                </a:solidFill>
              </a:rPr>
              <a:t> </a:t>
            </a:r>
            <a:endParaRPr lang="tr-TR" dirty="0">
              <a:solidFill>
                <a:srgbClr val="FF0000"/>
              </a:solidFill>
            </a:endParaRPr>
          </a:p>
        </p:txBody>
      </p:sp>
      <p:sp>
        <p:nvSpPr>
          <p:cNvPr id="3" name="İçerik Yer Tutucusu 2"/>
          <p:cNvSpPr>
            <a:spLocks noGrp="1"/>
          </p:cNvSpPr>
          <p:nvPr>
            <p:ph idx="1"/>
          </p:nvPr>
        </p:nvSpPr>
        <p:spPr>
          <a:xfrm>
            <a:off x="609600" y="785611"/>
            <a:ext cx="8392732" cy="6243789"/>
          </a:xfrm>
        </p:spPr>
        <p:txBody>
          <a:bodyPr>
            <a:normAutofit fontScale="92500" lnSpcReduction="20000"/>
          </a:bodyPr>
          <a:lstStyle/>
          <a:p>
            <a:r>
              <a:rPr lang="tr-TR" dirty="0" smtClean="0"/>
              <a:t>Yasalarda kurallar bütün ayrıntılarıyla yer almaz. </a:t>
            </a:r>
          </a:p>
          <a:p>
            <a:r>
              <a:rPr lang="tr-TR" dirty="0" smtClean="0"/>
              <a:t>Tüzük, yasaların bazı maddelerini ya da hükümlerini daha ayrıntılı olarak belirtmek amacıyla bir yasanın bir maddesine ya da diğer ilgili maddelerine bağlı olarak düzenlenen bir hukuk belgesidir. Görüldüğü gibi yasadan sonra onun bir altında yer alan yazılı hukuk kuralları demetidir. </a:t>
            </a:r>
          </a:p>
          <a:p>
            <a:r>
              <a:rPr lang="tr-TR" dirty="0" smtClean="0"/>
              <a:t>Örneğin İş Kanunu bir maddesinde işvereni çocuk sahibi kadın işçilerin çocuklarının beslenmesi ve bakımı konusunda sorumlu tutmuştur. Bu maddeye göre çıkarılan bir tüzükle emzikli bebeği olan kadınlarla 0-6 yaş çocukları olan kadın işçilerin çocukları için işverenin yapması gerekenler madde madde belirtilmiştir. Kaç kadın işçiden sonra emzirme odası açılır, kaç kadın işçiden sonra kreş açılır, kreş işyerinden en çok ne kadar uzakta olur, kaç yataklı olur vb. gibi kurallar tüzükte belirlenir. </a:t>
            </a:r>
          </a:p>
          <a:p>
            <a:r>
              <a:rPr lang="tr-TR" dirty="0" smtClean="0"/>
              <a:t>O yasadan sorumlu olan bakanlık tarafından hazırlanan tüzük Danıştay'ın incelenmesine sunulur. Bu incelemeden başarıyla geçen tüzük taslağı Bakanlar Kurulu Kararnamesi ile yürürlüğe girer. Çıkarılma yöntemi budur. </a:t>
            </a:r>
          </a:p>
          <a:p>
            <a:r>
              <a:rPr lang="tr-TR" dirty="0" smtClean="0"/>
              <a:t>Tüzükler çıkarılmalarına dayanak olan yasaya aykırı ya da onunla çelişir olamaz</a:t>
            </a:r>
            <a:endParaRPr lang="tr-TR" dirty="0"/>
          </a:p>
        </p:txBody>
      </p:sp>
    </p:spTree>
    <p:extLst>
      <p:ext uri="{BB962C8B-B14F-4D97-AF65-F5344CB8AC3E}">
        <p14:creationId xmlns:p14="http://schemas.microsoft.com/office/powerpoint/2010/main" val="1152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Yönetmelik</a:t>
            </a:r>
            <a:endParaRPr lang="tr-TR" dirty="0">
              <a:solidFill>
                <a:schemeClr val="accent2">
                  <a:lumMod val="75000"/>
                </a:schemeClr>
              </a:solidFill>
            </a:endParaRPr>
          </a:p>
        </p:txBody>
      </p:sp>
      <p:sp>
        <p:nvSpPr>
          <p:cNvPr id="3" name="İçerik Yer Tutucusu 2"/>
          <p:cNvSpPr>
            <a:spLocks noGrp="1"/>
          </p:cNvSpPr>
          <p:nvPr>
            <p:ph idx="1"/>
          </p:nvPr>
        </p:nvSpPr>
        <p:spPr>
          <a:xfrm>
            <a:off x="609600" y="1287887"/>
            <a:ext cx="8791977" cy="5309465"/>
          </a:xfrm>
        </p:spPr>
        <p:txBody>
          <a:bodyPr>
            <a:normAutofit fontScale="92500" lnSpcReduction="10000"/>
          </a:bodyPr>
          <a:lstStyle/>
          <a:p>
            <a:r>
              <a:rPr lang="tr-TR" dirty="0" smtClean="0"/>
              <a:t>Bir yasaya göre koyulan kuralların daha çok işleyişiyle ilgili daha ayrıntılı kuralların yazılı olduğu hukuk belgesidir. </a:t>
            </a:r>
          </a:p>
          <a:p>
            <a:r>
              <a:rPr lang="tr-TR" dirty="0" smtClean="0"/>
              <a:t>Tüzüğün de bir altında yer alır. Ancak yönetmelik de ilgili bir yasanın bir maddesine dayalı olarak çıkarılır. Diyelim ki bir yasa bir maddesinde çocuklar için kreş, yaşlılar için huzurevi kurulmasını öngörmüş ve kurallaştırmıştır. Bu kreşin ya da huzurevinin hangi yöntemlere göre ve nasıl kurulup, nasıl işletileceği, hangi hizmetlerin hangi saatlerde kaç personelle verileceği gibi ayrıntılı ama önemli kurallar yönetmelikte yer alır. </a:t>
            </a:r>
          </a:p>
          <a:p>
            <a:r>
              <a:rPr lang="tr-TR" dirty="0" smtClean="0"/>
              <a:t>İlgili yasa ve tüzüklerin uygulanmasını sağlamak amacıyla hazırlanan düzenleyici kuralların yer aldığı, yasa ve tüzüklerin uygulanmasında görevlilere yol gösteren yazılı hukuk belgesidir. Kamu kurumları (bakanlıklar, belediyeler) tarafından hazırlanır ve çıkarılır. Resmi gazetede yayımlandıktan sonra yürürlüğe girer. </a:t>
            </a:r>
          </a:p>
          <a:p>
            <a:r>
              <a:rPr lang="tr-TR" dirty="0" smtClean="0"/>
              <a:t>Yönetmelikler çıkarılmalarına dayanak olan yasaya ve tüzüğe aykırı ya da onlarla çelişir olamaz.</a:t>
            </a:r>
            <a:endParaRPr lang="tr-TR" dirty="0"/>
          </a:p>
        </p:txBody>
      </p:sp>
    </p:spTree>
    <p:extLst>
      <p:ext uri="{BB962C8B-B14F-4D97-AF65-F5344CB8AC3E}">
        <p14:creationId xmlns:p14="http://schemas.microsoft.com/office/powerpoint/2010/main" val="14901804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Yönerge</a:t>
            </a:r>
            <a:endParaRPr lang="tr-TR" dirty="0">
              <a:solidFill>
                <a:schemeClr val="accent2">
                  <a:lumMod val="75000"/>
                </a:schemeClr>
              </a:solidFill>
            </a:endParaRPr>
          </a:p>
        </p:txBody>
      </p:sp>
      <p:sp>
        <p:nvSpPr>
          <p:cNvPr id="3" name="İçerik Yer Tutucusu 2"/>
          <p:cNvSpPr>
            <a:spLocks noGrp="1"/>
          </p:cNvSpPr>
          <p:nvPr>
            <p:ph idx="1"/>
          </p:nvPr>
        </p:nvSpPr>
        <p:spPr>
          <a:xfrm>
            <a:off x="609600" y="1268760"/>
            <a:ext cx="7800304" cy="5472608"/>
          </a:xfrm>
        </p:spPr>
        <p:txBody>
          <a:bodyPr>
            <a:normAutofit fontScale="92500" lnSpcReduction="10000"/>
          </a:bodyPr>
          <a:lstStyle/>
          <a:p>
            <a:r>
              <a:rPr lang="tr-TR" dirty="0" smtClean="0"/>
              <a:t>Üst makamlardan alt makamdakilere yönelik olarak belirlenmiş herhangi bir konuda tutulacak yolu ve uyulacak kuralları belirten yazılı belgedir. </a:t>
            </a:r>
          </a:p>
          <a:p>
            <a:r>
              <a:rPr lang="tr-TR" dirty="0" smtClean="0"/>
              <a:t>Yönetmeliklerde değinilmesi ayrıntı sayılabilecek konularda net ve açıklayıcı bir belge olarak madde madde hazırlanır. Örneğin, bir kamu kurumunda, üniversitede, belediyede ya da bir işletmede temizlik kurallarına uymak için ya da bilgisayar laboratuvarının nasıl kullanılmasına dair yönerge çıkarılır. </a:t>
            </a:r>
          </a:p>
          <a:p>
            <a:r>
              <a:rPr lang="tr-TR" dirty="0" smtClean="0"/>
              <a:t>Üst makam ya da yönetim kurulu tarafından onaylanınca yürürlüğe girer. İlgili kuruluşun ilgili bir duvarında görülür bir yere asılarak duyurulması ve uyulması sağlanır. </a:t>
            </a:r>
          </a:p>
          <a:p>
            <a:r>
              <a:rPr lang="tr-TR" dirty="0" smtClean="0"/>
              <a:t>Tüm tüzel düzenlemeler gibi (tüm mevzuat gibi) yaptırımları vardır. Kurallara uyulmaması durumunda ceza uygulamasından yönetim görevli ve sorumludur. </a:t>
            </a:r>
          </a:p>
          <a:p>
            <a:r>
              <a:rPr lang="tr-TR" dirty="0" smtClean="0"/>
              <a:t>İlgili yasa, tüzük ve yönetmelikle çelişir bir yönerge olamaz.</a:t>
            </a:r>
            <a:endParaRPr lang="tr-TR" dirty="0"/>
          </a:p>
        </p:txBody>
      </p:sp>
    </p:spTree>
    <p:extLst>
      <p:ext uri="{BB962C8B-B14F-4D97-AF65-F5344CB8AC3E}">
        <p14:creationId xmlns:p14="http://schemas.microsoft.com/office/powerpoint/2010/main" val="24554852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Kararname (Karar) </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dirty="0" smtClean="0"/>
              <a:t>Bakanlar kurulunun kararını taşıyan metine kararname denir. </a:t>
            </a:r>
          </a:p>
          <a:p>
            <a:r>
              <a:rPr lang="tr-TR" dirty="0" smtClean="0"/>
              <a:t>Belli bir işin nasıl yapılacağına dair bakanlar kurulunun kararını içeren yazılı metindir. </a:t>
            </a:r>
          </a:p>
          <a:p>
            <a:r>
              <a:rPr lang="tr-TR" dirty="0" smtClean="0"/>
              <a:t>Hepsi değil ancak, atama kararnameleri dışında kalan ve yasaların bakanlar kuruluna verdiği yetki ve sorumlulukla belli konularda yapılan düzenlemeleri içeren bakanlar kurulu kararnameleri mevzuat hükmündedir. </a:t>
            </a:r>
            <a:endParaRPr lang="tr-TR" dirty="0"/>
          </a:p>
        </p:txBody>
      </p:sp>
    </p:spTree>
    <p:extLst>
      <p:ext uri="{BB962C8B-B14F-4D97-AF65-F5344CB8AC3E}">
        <p14:creationId xmlns:p14="http://schemas.microsoft.com/office/powerpoint/2010/main" val="31182380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Genelge</a:t>
            </a: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dirty="0" smtClean="0"/>
              <a:t>Örneğin vergi gibi seçilmiş bir konuda o konuyla ilgili herkese yönelik olarak uygulamanın nasıl olması gerektiğine dair açık olmayan ve anlaşılamayan noktaları açıklayan, ilgili kamu kurumu tarafından o kamu kurumunun görüşlerine uymalarını sağlamak için alt makam ve memurlara iletilmek üzere hazırlanan, uygulanması zorunlu yazılı belgedir. </a:t>
            </a:r>
          </a:p>
          <a:p>
            <a:r>
              <a:rPr lang="tr-TR" dirty="0" smtClean="0"/>
              <a:t>Hukuksal değer ve ağırlık taşırlar. Genellikle ilgili yasa, tüzük ve yönetmeliklerin uygulanmasına açıklık getirmek üzere kaleme alınırlar. </a:t>
            </a:r>
            <a:endParaRPr lang="tr-TR" dirty="0"/>
          </a:p>
        </p:txBody>
      </p:sp>
    </p:spTree>
    <p:extLst>
      <p:ext uri="{BB962C8B-B14F-4D97-AF65-F5344CB8AC3E}">
        <p14:creationId xmlns:p14="http://schemas.microsoft.com/office/powerpoint/2010/main" val="38689311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chemeClr val="accent2">
                    <a:lumMod val="75000"/>
                  </a:schemeClr>
                </a:solidFill>
              </a:rPr>
              <a:t>Özelge</a:t>
            </a:r>
            <a:endParaRPr lang="tr-TR" dirty="0">
              <a:solidFill>
                <a:schemeClr val="accent2">
                  <a:lumMod val="75000"/>
                </a:schemeClr>
              </a:solidFill>
            </a:endParaRPr>
          </a:p>
        </p:txBody>
      </p:sp>
      <p:sp>
        <p:nvSpPr>
          <p:cNvPr id="3" name="İçerik Yer Tutucusu 2"/>
          <p:cNvSpPr>
            <a:spLocks noGrp="1"/>
          </p:cNvSpPr>
          <p:nvPr>
            <p:ph idx="1"/>
          </p:nvPr>
        </p:nvSpPr>
        <p:spPr>
          <a:xfrm>
            <a:off x="609600" y="1600200"/>
            <a:ext cx="8856372" cy="4925144"/>
          </a:xfrm>
        </p:spPr>
        <p:txBody>
          <a:bodyPr>
            <a:normAutofit/>
          </a:bodyPr>
          <a:lstStyle/>
          <a:p>
            <a:r>
              <a:rPr lang="tr-TR" dirty="0" smtClean="0"/>
              <a:t>Belirli bir konudaki doğru görüşü ya da olması gereken uygulamayı bildirmek amacıyla başvuran bir hedef kitle ya da makama yazılan yazı, yazılı olarak açıklanan görüştür. </a:t>
            </a:r>
          </a:p>
          <a:p>
            <a:r>
              <a:rPr lang="tr-TR" dirty="0" err="1" smtClean="0"/>
              <a:t>Özelgeler</a:t>
            </a:r>
            <a:r>
              <a:rPr lang="tr-TR" dirty="0" smtClean="0"/>
              <a:t> genellikle tam anlaşılamayan, tam anlamıyla nasıl yapılması gerektiğine dair kuşkuların olduğu bir konuda ilgili kamu makamından talep edilir ve bu tür istek sahipleri hedef alınarak açıklama yazılır. </a:t>
            </a:r>
          </a:p>
          <a:p>
            <a:r>
              <a:rPr lang="tr-TR" dirty="0" smtClean="0"/>
              <a:t>Genelgenin daha dar bir gereksinim grubuna yönelik olarak ve daha çok bir talep üzerine kaleme alınanıdır. </a:t>
            </a:r>
          </a:p>
          <a:p>
            <a:r>
              <a:rPr lang="tr-TR" dirty="0" err="1" smtClean="0"/>
              <a:t>Özelgeler</a:t>
            </a:r>
            <a:r>
              <a:rPr lang="tr-TR" dirty="0" smtClean="0"/>
              <a:t> yasa, tüzük ve yönetmeliklere göre yapılması gerekenlerin açıklanması olduğu için onlara aykırı ya da çelişik olmaları düşünülemez. </a:t>
            </a:r>
            <a:endParaRPr lang="tr-TR" dirty="0"/>
          </a:p>
        </p:txBody>
      </p:sp>
    </p:spTree>
    <p:extLst>
      <p:ext uri="{BB962C8B-B14F-4D97-AF65-F5344CB8AC3E}">
        <p14:creationId xmlns:p14="http://schemas.microsoft.com/office/powerpoint/2010/main" val="11797214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ULUSAL SOSYAL HIZMET MEVZUATI</a:t>
            </a:r>
            <a:endParaRPr lang="tr-TR" dirty="0">
              <a:solidFill>
                <a:schemeClr val="accent2">
                  <a:lumMod val="75000"/>
                </a:schemeClr>
              </a:solidFill>
            </a:endParaRPr>
          </a:p>
        </p:txBody>
      </p:sp>
      <p:sp>
        <p:nvSpPr>
          <p:cNvPr id="3" name="İçerik Yer Tutucusu 2"/>
          <p:cNvSpPr>
            <a:spLocks noGrp="1"/>
          </p:cNvSpPr>
          <p:nvPr>
            <p:ph idx="1"/>
          </p:nvPr>
        </p:nvSpPr>
        <p:spPr>
          <a:xfrm>
            <a:off x="609600" y="1339403"/>
            <a:ext cx="8856372" cy="5257949"/>
          </a:xfrm>
        </p:spPr>
        <p:txBody>
          <a:bodyPr>
            <a:normAutofit fontScale="92500" lnSpcReduction="10000"/>
          </a:bodyPr>
          <a:lstStyle/>
          <a:p>
            <a:r>
              <a:rPr lang="tr-TR" dirty="0" smtClean="0"/>
              <a:t>Sosyal çalışma mevzuatı meslek mevzuatı ile sınırlıdır. O mesleğin ya da o meslek çerçevesinde çalışanların mesleki çalışma çerçevesini çizer, çalışma kurallarını koyar. </a:t>
            </a:r>
          </a:p>
          <a:p>
            <a:r>
              <a:rPr lang="tr-TR" dirty="0" smtClean="0"/>
              <a:t>Ancak sosyal hizmet mevzuatı, yani mesleğin ilgili tüm etkinlik alanlarındaki mevzuat çok yaygındır. Çünkü bu çalışma alanı çok geniştir. </a:t>
            </a:r>
          </a:p>
          <a:p>
            <a:r>
              <a:rPr lang="tr-TR" dirty="0" smtClean="0"/>
              <a:t>Mesela çocuklarla ilgili tüm mevzuat; Örneğin ana sağlığı, okul öncesi mevzuat, ilköğretim ve devamı öğretim mevzuatı, çocuk sağlığı ile ilgili sağlık mevzuatı, çocuk mahkemeleri yasası gibi çocuk (gençlik) suçluluğu ve bu konuda adalet sisteminde yer alan çocuklarla ilgili mevzuat, çocukların   çalıştırılmasıyla/çalıştırılmamasıyla ilgili mevzuat, sokak çocukları mevzuatı, engelli çocuklarla ilgili, üstün zekalı çocuklarla ilgili mevzuat, çocukların ihmal ve istismar edilmelerinin önlenmesi ile ilgili her türlü düzenlemeler... vb. girer. </a:t>
            </a:r>
            <a:endParaRPr lang="tr-TR" dirty="0"/>
          </a:p>
        </p:txBody>
      </p:sp>
    </p:spTree>
    <p:extLst>
      <p:ext uri="{BB962C8B-B14F-4D97-AF65-F5344CB8AC3E}">
        <p14:creationId xmlns:p14="http://schemas.microsoft.com/office/powerpoint/2010/main" val="6766651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052736"/>
            <a:ext cx="9088192" cy="5400600"/>
          </a:xfrm>
        </p:spPr>
        <p:txBody>
          <a:bodyPr>
            <a:normAutofit/>
          </a:bodyPr>
          <a:lstStyle/>
          <a:p>
            <a:r>
              <a:rPr lang="tr-TR" dirty="0" smtClean="0"/>
              <a:t>Ulusal sosyal hizmet mevzuatı içine gençlerle, yaşlılarla, engellilerle, kadınlarla vb. ilgili olarak bir ülkede hazırlanmış ve yürürlüğe koyulmuş mevzuat girer. </a:t>
            </a:r>
          </a:p>
          <a:p>
            <a:r>
              <a:rPr lang="tr-TR" dirty="0" smtClean="0"/>
              <a:t>Sağlık, eğitim, adalet, çalışma ve sosyal güvenlik sektörlerinde kullanılmak üzere hazırlanmış yazılı hukuk kurallarının tamamı girer. </a:t>
            </a:r>
          </a:p>
          <a:p>
            <a:r>
              <a:rPr lang="tr-TR" dirty="0" smtClean="0"/>
              <a:t>Mevzuat deyince de sadece yasalar değil, ele aldığımız mevzuat çeşitlerinin tümünde yer alan her düzeydeki konuyla ilgili yazılı hukuk kuralları girer. Yasa, tüzük, yönetmelik, kanun gücünde kararname... vb. </a:t>
            </a:r>
            <a:endParaRPr lang="tr-TR" dirty="0"/>
          </a:p>
        </p:txBody>
      </p:sp>
    </p:spTree>
    <p:extLst>
      <p:ext uri="{BB962C8B-B14F-4D97-AF65-F5344CB8AC3E}">
        <p14:creationId xmlns:p14="http://schemas.microsoft.com/office/powerpoint/2010/main" val="174968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lnSpcReduction="10000"/>
          </a:bodyPr>
          <a:lstStyle/>
          <a:p>
            <a:r>
              <a:rPr lang="tr-TR" dirty="0" smtClean="0"/>
              <a:t>Türkiye Büyük Millet Meclisinde görüşülen ve oylanarak kabul edilen her yazılı düzenleme Cumhurbaşkanın onayı ve T.C. Resmi </a:t>
            </a:r>
            <a:r>
              <a:rPr lang="tr-TR" dirty="0" err="1" smtClean="0"/>
              <a:t>Gazete’de</a:t>
            </a:r>
            <a:r>
              <a:rPr lang="tr-TR" dirty="0" smtClean="0"/>
              <a:t> yayınlanmasının arkasından yürürlüğe girdikten sonra yürürlüğe giren bu düzenlemelerin hepsi aynı adı taşımaz. </a:t>
            </a:r>
          </a:p>
          <a:p>
            <a:r>
              <a:rPr lang="tr-TR" dirty="0" smtClean="0"/>
              <a:t>Parlamentoda yasa çıkarılır. Bunun yanında, Bakanlar Kurulu tarafından hazırlanan yasa gücünde kararname ya da kanun gücünde kararname onaylanır. </a:t>
            </a:r>
          </a:p>
          <a:p>
            <a:r>
              <a:rPr lang="tr-TR" dirty="0" smtClean="0"/>
              <a:t>Ancak mevzuat bunlarla kalmaz. Mevzuatı oluşturan diğer yazılı hukuk kuralları da mevcuttur.</a:t>
            </a:r>
            <a:endParaRPr lang="tr-TR" dirty="0"/>
          </a:p>
        </p:txBody>
      </p:sp>
    </p:spTree>
    <p:extLst>
      <p:ext uri="{BB962C8B-B14F-4D97-AF65-F5344CB8AC3E}">
        <p14:creationId xmlns:p14="http://schemas.microsoft.com/office/powerpoint/2010/main" val="37202004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chemeClr val="accent2">
                    <a:lumMod val="75000"/>
                  </a:schemeClr>
                </a:solidFill>
              </a:rPr>
              <a:t>Anayasa’da Sosyal Hizmetlerle İlgili Maddeler </a:t>
            </a:r>
            <a:endParaRPr lang="tr-TR" dirty="0">
              <a:solidFill>
                <a:schemeClr val="accent2">
                  <a:lumMod val="75000"/>
                </a:schemeClr>
              </a:solidFill>
            </a:endParaRPr>
          </a:p>
        </p:txBody>
      </p:sp>
      <p:sp>
        <p:nvSpPr>
          <p:cNvPr id="3" name="İçerik Yer Tutucusu 2"/>
          <p:cNvSpPr>
            <a:spLocks noGrp="1"/>
          </p:cNvSpPr>
          <p:nvPr>
            <p:ph idx="1"/>
          </p:nvPr>
        </p:nvSpPr>
        <p:spPr>
          <a:xfrm>
            <a:off x="609600" y="2150772"/>
            <a:ext cx="7954851" cy="4590596"/>
          </a:xfrm>
        </p:spPr>
        <p:txBody>
          <a:bodyPr>
            <a:normAutofit fontScale="92500"/>
          </a:bodyPr>
          <a:lstStyle/>
          <a:p>
            <a:r>
              <a:rPr lang="tr-TR" dirty="0" smtClean="0"/>
              <a:t>1. maddede konumuzla ilgili olarak iki yerde sosyal bir çağrının sahibidir.</a:t>
            </a:r>
          </a:p>
          <a:p>
            <a:r>
              <a:rPr lang="tr-TR" dirty="0" smtClean="0"/>
              <a:t>“Her Türk vatandaşının bu Anayasadaki temel hak ve hürriyetlerden eşitlik ve sosyal adalet gereklerince yararlanarak millî kültür, medeniyet ve hukuk düzeni içinde onurlu bir hayat sürdürme ve maddî ve manevî varlığını bu yönde geliştirme hak ve yetkisine doğuştan sahip olduğu;</a:t>
            </a:r>
          </a:p>
          <a:p>
            <a:r>
              <a:rPr lang="tr-TR" dirty="0" smtClean="0"/>
              <a:t>“Fikir, inanç ve kararıyla anlaşılmak, sözüne ve ruhuna bu yönde saygı ve mutlak sadakatle yorumlanıp uygulanmak üzere, Türk Milleti tarafından, demokrasiye âşık Türk evlatlarının vatan ve millet sevgisine emanet ve tevdi olunur.’’</a:t>
            </a:r>
          </a:p>
        </p:txBody>
      </p:sp>
    </p:spTree>
    <p:extLst>
      <p:ext uri="{BB962C8B-B14F-4D97-AF65-F5344CB8AC3E}">
        <p14:creationId xmlns:p14="http://schemas.microsoft.com/office/powerpoint/2010/main" val="39941058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a:t>Bu metinde sosyal devletin ulaşılmaz hedefi olan refah kavramı geçmekte, sosyal adalet gereklerince hak ve hürriyetlerden yararlanmaktan söz edilmektedir. </a:t>
            </a:r>
          </a:p>
          <a:p>
            <a:pPr marL="0" indent="0">
              <a:buNone/>
            </a:pPr>
            <a:r>
              <a:rPr lang="tr-TR" dirty="0"/>
              <a:t>Bilindiği gibi refahın sosyal refah olarak okunmasına ve anlaşılmasına destek veren ifade sosyal adalet ifadesidir. Sosyal adaletin sağlandığı toplumlarda refahın da sosyal anlamda yayılacağı açıktır.</a:t>
            </a:r>
          </a:p>
          <a:p>
            <a:endParaRPr lang="tr-TR" dirty="0"/>
          </a:p>
        </p:txBody>
      </p:sp>
    </p:spTree>
    <p:extLst>
      <p:ext uri="{BB962C8B-B14F-4D97-AF65-F5344CB8AC3E}">
        <p14:creationId xmlns:p14="http://schemas.microsoft.com/office/powerpoint/2010/main" val="40097994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260648"/>
            <a:ext cx="9332890" cy="6264696"/>
          </a:xfrm>
        </p:spPr>
        <p:txBody>
          <a:bodyPr>
            <a:normAutofit lnSpcReduction="10000"/>
          </a:bodyPr>
          <a:lstStyle/>
          <a:p>
            <a:r>
              <a:rPr lang="tr-TR" dirty="0" smtClean="0">
                <a:solidFill>
                  <a:srgbClr val="FF0000"/>
                </a:solidFill>
              </a:rPr>
              <a:t>5. maddesinde </a:t>
            </a:r>
            <a:r>
              <a:rPr lang="tr-TR" dirty="0" smtClean="0"/>
              <a:t>geçen “sosyal hukuk devleti ve adalet ilkeleriyle bağdaşmayacak surette sınırlayan siyasal, ekonomik ve sosyal engelleri kaldırmaya” ifadesi sosyal bir devletin gereğini belirtmiştir. </a:t>
            </a:r>
          </a:p>
          <a:p>
            <a:r>
              <a:rPr lang="tr-TR" dirty="0" smtClean="0">
                <a:solidFill>
                  <a:srgbClr val="FF0000"/>
                </a:solidFill>
              </a:rPr>
              <a:t>10. maddede </a:t>
            </a:r>
            <a:r>
              <a:rPr lang="tr-TR" dirty="0" smtClean="0"/>
              <a:t>İnsan haklarından söz eden ve herkesin, “dil, ırk, renk, cinsiyet, siyasî düşünce, felsefî inanç, din, mezhep ve benzeri sebeplerle ayırım gözetilmeksizin kanun önünde eşit” olduğunu belirten ile bu maddeye daha sonra eklenen “Kadınlar ve erkekler eşit haklara sahiptir. Devlet, bu eşitliğin yaşama geçmesini sağlamakla yükümlüdür. Bu maksatla alınacak tedbirler eşitlik ilkesine aykırı olarak yorumlanamaz.” maddesi; </a:t>
            </a:r>
          </a:p>
          <a:p>
            <a:r>
              <a:rPr lang="tr-TR" dirty="0" smtClean="0"/>
              <a:t>“Çocuklar, yaşlılar, özürlüler, harp ve vazife şehitlerinin dul ve yetimleri ile malul ve gaziler için alınacak tedbirler eşitlik ilkesine aykırı sayılmaz.” </a:t>
            </a:r>
          </a:p>
          <a:p>
            <a:r>
              <a:rPr lang="tr-TR" dirty="0" smtClean="0"/>
              <a:t>“Hiçbir kişiye, aileye, zümreye veya sınıfa imtiyaz (ayrıcalık) tanınamaz.” maddeleri sosyal devletin temellerini oluşturmaktadır.</a:t>
            </a:r>
            <a:endParaRPr lang="tr-TR" dirty="0"/>
          </a:p>
        </p:txBody>
      </p:sp>
    </p:spTree>
    <p:extLst>
      <p:ext uri="{BB962C8B-B14F-4D97-AF65-F5344CB8AC3E}">
        <p14:creationId xmlns:p14="http://schemas.microsoft.com/office/powerpoint/2010/main" val="34032675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600200"/>
            <a:ext cx="8985161" cy="4853136"/>
          </a:xfrm>
        </p:spPr>
        <p:txBody>
          <a:bodyPr>
            <a:normAutofit/>
          </a:bodyPr>
          <a:lstStyle/>
          <a:p>
            <a:pPr marL="0" indent="0">
              <a:buNone/>
            </a:pPr>
            <a:r>
              <a:rPr lang="tr-TR" dirty="0" smtClean="0"/>
              <a:t>Anayasa’nın ikinci kısmında Temel Haklar ve Ödevler başlığı altındaki Birinci Bölümde Genel Hükümler başlığı altında; temel hak ve hürriyetlerin niteliğini düzenleyen </a:t>
            </a:r>
            <a:r>
              <a:rPr lang="tr-TR" dirty="0" smtClean="0">
                <a:solidFill>
                  <a:srgbClr val="FF0000"/>
                </a:solidFill>
              </a:rPr>
              <a:t>12. maddesinde,</a:t>
            </a:r>
            <a:r>
              <a:rPr lang="tr-TR" dirty="0" smtClean="0"/>
              <a:t> </a:t>
            </a:r>
          </a:p>
          <a:p>
            <a:r>
              <a:rPr lang="tr-TR" dirty="0" smtClean="0"/>
              <a:t>“Herkes, kişiliğine bağlı, dokunulmaz, devredilmez, vazgeçilmez temel hak ve hürriyetlere sahiptir” dendikten sonra “Temel hak ve hürriyetler, kişinin topluma, ailesine ve diğer kişilere karşı ödev ve sorumluluklarını da ihtiva eder.” ifadesiyle aileye verilen önem ve değer vurgulanmıştır.</a:t>
            </a:r>
            <a:endParaRPr lang="tr-TR" dirty="0"/>
          </a:p>
        </p:txBody>
      </p:sp>
    </p:spTree>
    <p:extLst>
      <p:ext uri="{BB962C8B-B14F-4D97-AF65-F5344CB8AC3E}">
        <p14:creationId xmlns:p14="http://schemas.microsoft.com/office/powerpoint/2010/main" val="34454516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Z</a:t>
            </a:r>
            <a:r>
              <a:rPr lang="tr-TR" dirty="0" smtClean="0"/>
              <a:t>orla çalıştırma yasağı başlığı altında; </a:t>
            </a:r>
            <a:r>
              <a:rPr lang="tr-TR" dirty="0" smtClean="0">
                <a:solidFill>
                  <a:srgbClr val="FF0000"/>
                </a:solidFill>
              </a:rPr>
              <a:t>18. maddesinde</a:t>
            </a:r>
            <a:r>
              <a:rPr lang="tr-TR" dirty="0" smtClean="0"/>
              <a:t>, “Hiç kimse zorla çalıştırılamaz. Angarya yasaktır.” denilerek insanın zorla çalıştırılamayacağı hükme bağlanmıştır.</a:t>
            </a:r>
          </a:p>
          <a:p>
            <a:r>
              <a:rPr lang="tr-TR" dirty="0" smtClean="0">
                <a:solidFill>
                  <a:srgbClr val="FF0000"/>
                </a:solidFill>
              </a:rPr>
              <a:t>19. maddesinde</a:t>
            </a:r>
            <a:r>
              <a:rPr lang="tr-TR" dirty="0" smtClean="0"/>
              <a:t>, “Herkes, kişi hürriyeti ve güvenliğine sahiptir.” denilerek kişi hürriyeti ve güvenliği anayasal koruma altına alınmıştır.” </a:t>
            </a:r>
            <a:endParaRPr lang="tr-TR" dirty="0"/>
          </a:p>
        </p:txBody>
      </p:sp>
    </p:spTree>
    <p:extLst>
      <p:ext uri="{BB962C8B-B14F-4D97-AF65-F5344CB8AC3E}">
        <p14:creationId xmlns:p14="http://schemas.microsoft.com/office/powerpoint/2010/main" val="29189519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r>
              <a:rPr lang="tr-TR" dirty="0" smtClean="0"/>
              <a:t>Anayasa’nın Üçüncü Bölümü doğrudan sosyal ve ekonomik haklar ve ödevlere ayrılmıştır. Bunlar arasında yer alan “I. Ailenin korunması ve çocuk hakları” </a:t>
            </a:r>
            <a:r>
              <a:rPr lang="tr-TR" dirty="0" smtClean="0">
                <a:solidFill>
                  <a:srgbClr val="FF0000"/>
                </a:solidFill>
              </a:rPr>
              <a:t>41. Madde </a:t>
            </a:r>
            <a:r>
              <a:rPr lang="tr-TR" dirty="0" smtClean="0"/>
              <a:t>ile “Aile, Türk toplumunun temelidir ve eşler arasında eşitliğe dayanır.” ifadesini getirmiştir.  “Devlet, ailenin huzur ve refahı ile özellikle ananın ve çocukların korunması ve aile planlamasının öğretimi ile uygulanmasını sağlamak için gerekli tedbirleri alır, teşkilâtı kurar.” demiştir. </a:t>
            </a:r>
          </a:p>
        </p:txBody>
      </p:sp>
    </p:spTree>
    <p:extLst>
      <p:ext uri="{BB962C8B-B14F-4D97-AF65-F5344CB8AC3E}">
        <p14:creationId xmlns:p14="http://schemas.microsoft.com/office/powerpoint/2010/main" val="20750832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smtClean="0"/>
              <a:t>“Kimse, yaşına, cinsiyetine ve gücüne uymayan işlerde çalıştırılamaz.” </a:t>
            </a:r>
            <a:r>
              <a:rPr lang="tr-TR" dirty="0" smtClean="0">
                <a:solidFill>
                  <a:srgbClr val="FF0000"/>
                </a:solidFill>
              </a:rPr>
              <a:t>(Md. 50). </a:t>
            </a:r>
            <a:r>
              <a:rPr lang="tr-TR" dirty="0" smtClean="0"/>
              <a:t>Ve devamla: “Küçükler ve kadınlar ile bedenî ve ruhî yetersizliği olanlar çalışma şartları bakımından özel olarak korunurlar. Dinlenmek, çalışanların hakkıdır. Ücretli hafta ve bayram tatili ile ücretli yıllık izin hakları ve şartları kanunla düzenlenir.</a:t>
            </a:r>
            <a:endParaRPr lang="tr-TR" dirty="0"/>
          </a:p>
        </p:txBody>
      </p:sp>
    </p:spTree>
    <p:extLst>
      <p:ext uri="{BB962C8B-B14F-4D97-AF65-F5344CB8AC3E}">
        <p14:creationId xmlns:p14="http://schemas.microsoft.com/office/powerpoint/2010/main" val="26280789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r>
              <a:rPr lang="tr-TR" dirty="0" smtClean="0"/>
              <a:t>Dernekleşerek örgütlenme hakkının yanı sıra 51 ve 52. maddelerde çalışanlar ve işverenler için sendika kurma ve sendikal etkinliklerde bulunma hakkı sağlanmıştır. Bu sendikal faaliyetlerden de toplu iş sözleşmesi ile grev ve lokavt hakları anlaşılmalıdır.</a:t>
            </a:r>
          </a:p>
          <a:p>
            <a:r>
              <a:rPr lang="tr-TR" dirty="0" smtClean="0"/>
              <a:t>Bunu, ücrette adalet sağlanması (Md. 55) düzenlemesi izlemektedir. “Ücret emeğin karşılığıdır. Devlet, çalışanların yaptıkları işe uygun adaletli bir ücret elde etmeleri ve diğer sosyal yardımlardan yararlanmaları için gerekli tedbirleri alır.”</a:t>
            </a:r>
            <a:endParaRPr lang="tr-TR" dirty="0"/>
          </a:p>
        </p:txBody>
      </p:sp>
    </p:spTree>
    <p:extLst>
      <p:ext uri="{BB962C8B-B14F-4D97-AF65-F5344CB8AC3E}">
        <p14:creationId xmlns:p14="http://schemas.microsoft.com/office/powerpoint/2010/main" val="11928926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“Yaşlılar, Devletçe korunur. Yaşlılara Devlet yardımı ve sağlanacak diğer haklar ve kolaylıklar kanunla düzenlenir. </a:t>
            </a:r>
          </a:p>
          <a:p>
            <a:r>
              <a:rPr lang="tr-TR" dirty="0" smtClean="0"/>
              <a:t>“Devlet, korunmaya muhtaç çocukların topluma kazandırılması için her türlü tedbiri alır. Bu amaçlarla gerekli teşkilat ve tesisleri kurar veya kurdurur.” </a:t>
            </a:r>
            <a:r>
              <a:rPr lang="tr-TR" dirty="0" smtClean="0">
                <a:solidFill>
                  <a:srgbClr val="FF0000"/>
                </a:solidFill>
              </a:rPr>
              <a:t>(Md. 61) </a:t>
            </a:r>
            <a:endParaRPr lang="tr-TR" dirty="0">
              <a:solidFill>
                <a:srgbClr val="FF0000"/>
              </a:solidFill>
            </a:endParaRPr>
          </a:p>
        </p:txBody>
      </p:sp>
    </p:spTree>
    <p:extLst>
      <p:ext uri="{BB962C8B-B14F-4D97-AF65-F5344CB8AC3E}">
        <p14:creationId xmlns:p14="http://schemas.microsoft.com/office/powerpoint/2010/main" val="629032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fontScale="92500"/>
          </a:bodyPr>
          <a:lstStyle/>
          <a:p>
            <a:r>
              <a:rPr lang="tr-TR" dirty="0" smtClean="0"/>
              <a:t>1982 Anayasasında sosyal hizmetlere konu olan hemen her nüfus grubu ve kişi sosyal devlet anlamında korunmuş, bir değer altına alınmıştır. Anayasa’da çizilen bu çerçeve Türkiye’de sosyal hizmetlerin çalışma temellerini yeterince oluşturmaktadır. </a:t>
            </a:r>
          </a:p>
          <a:p>
            <a:r>
              <a:rPr lang="tr-TR" dirty="0" smtClean="0"/>
              <a:t>İçinde bulunduğumuz tarihlerde yeni Anayasa yazılması çalışmaları yapılmaktadır. Yeni Anayasa’da da sosyal devlet, sosyal güvenlik ve sosyal hizmetlere temel oluşturacak bu tür hükümlerin çağdaş bir devlet olmanın gereği olarak yer alacağını düşünebiliriz. </a:t>
            </a:r>
          </a:p>
          <a:p>
            <a:r>
              <a:rPr lang="tr-TR" dirty="0" smtClean="0"/>
              <a:t>Bu konuda Türkiye’de siyasal bir sıkıntı bulunmamaktadır.</a:t>
            </a:r>
            <a:endParaRPr lang="tr-TR" dirty="0"/>
          </a:p>
        </p:txBody>
      </p:sp>
    </p:spTree>
    <p:extLst>
      <p:ext uri="{BB962C8B-B14F-4D97-AF65-F5344CB8AC3E}">
        <p14:creationId xmlns:p14="http://schemas.microsoft.com/office/powerpoint/2010/main" val="3726057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476672"/>
            <a:ext cx="8006366" cy="6120680"/>
          </a:xfrm>
        </p:spPr>
        <p:txBody>
          <a:bodyPr>
            <a:normAutofit/>
          </a:bodyPr>
          <a:lstStyle/>
          <a:p>
            <a:r>
              <a:rPr lang="tr-TR" dirty="0"/>
              <a:t>M</a:t>
            </a:r>
            <a:r>
              <a:rPr lang="tr-TR" dirty="0" smtClean="0"/>
              <a:t>evzuat genel bir kavramdır. Parlamento tarafından ortaya konulan konuları ifade eder. Çağdaş hukuk kuralları (mevzuat) yazılı olmak zorundadır. </a:t>
            </a:r>
          </a:p>
          <a:p>
            <a:r>
              <a:rPr lang="tr-TR" dirty="0" smtClean="0"/>
              <a:t>Parlamentoda tartışılıp kabul edilmeyen, Cumhurbaşkanına yollanmayan ve Cumhurbaşkanın onayından çıkmayan ve daha sonra da T.C. Resmi </a:t>
            </a:r>
            <a:r>
              <a:rPr lang="tr-TR" dirty="0" err="1" smtClean="0"/>
              <a:t>Gazete’de</a:t>
            </a:r>
            <a:r>
              <a:rPr lang="tr-TR" dirty="0" smtClean="0"/>
              <a:t> yayınlanmayan hiçbir yazılı düzenleme yasa olarak işlem görmez, yasa yerine konamaz, uygulanamaz.  </a:t>
            </a:r>
          </a:p>
        </p:txBody>
      </p:sp>
    </p:spTree>
    <p:extLst>
      <p:ext uri="{BB962C8B-B14F-4D97-AF65-F5344CB8AC3E}">
        <p14:creationId xmlns:p14="http://schemas.microsoft.com/office/powerpoint/2010/main" val="27923501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chemeClr val="accent2">
                    <a:lumMod val="75000"/>
                  </a:schemeClr>
                </a:solidFill>
              </a:rPr>
              <a:t>ULUSLARARASI SOSYAL HİZMET MEVZUATI</a:t>
            </a:r>
            <a:endParaRPr lang="tr-TR" dirty="0">
              <a:solidFill>
                <a:schemeClr val="accent2">
                  <a:lumMod val="75000"/>
                </a:schemeClr>
              </a:solidFill>
            </a:endParaRPr>
          </a:p>
        </p:txBody>
      </p:sp>
      <p:sp>
        <p:nvSpPr>
          <p:cNvPr id="3" name="İçerik Yer Tutucusu 2"/>
          <p:cNvSpPr>
            <a:spLocks noGrp="1"/>
          </p:cNvSpPr>
          <p:nvPr>
            <p:ph idx="1"/>
          </p:nvPr>
        </p:nvSpPr>
        <p:spPr>
          <a:xfrm>
            <a:off x="609600" y="1930400"/>
            <a:ext cx="9216980" cy="4810968"/>
          </a:xfrm>
        </p:spPr>
        <p:txBody>
          <a:bodyPr>
            <a:normAutofit/>
          </a:bodyPr>
          <a:lstStyle/>
          <a:p>
            <a:r>
              <a:rPr lang="tr-TR" dirty="0" smtClean="0"/>
              <a:t>Sosyal hizmet alanlarında uluslararası düzlemde uluslararası antlaşma ve sözleşme ya da karar ile karşılaştığımız konular daha çok çalışanlarla, çocuk ve kadınlarla ilgili olanlardır.</a:t>
            </a:r>
          </a:p>
          <a:p>
            <a:r>
              <a:rPr lang="tr-TR" dirty="0" smtClean="0"/>
              <a:t>Bunların yanı sıra suçluların iadesiyle, sığınmacılarla ilgili uluslararası sözleşmeler de vardır. </a:t>
            </a:r>
          </a:p>
          <a:p>
            <a:r>
              <a:rPr lang="tr-TR" dirty="0" smtClean="0"/>
              <a:t>Çocuk ve kadınlarla ilgili uluslararası sözleşmeler daha çok Birleşmiş Milletler (BM) tarafından hazırlanır ve ülkelerin kabullerine sunulur. Birleşmiş Milletler Mülteciler Yüksek Komiserliği  sığınmacılarla ilgili mevzuatın hazırlanmasında öne çıkar. Uluslararası Çalışma Örgütü sözleşmeleri vardır. </a:t>
            </a:r>
          </a:p>
        </p:txBody>
      </p:sp>
    </p:spTree>
    <p:extLst>
      <p:ext uri="{BB962C8B-B14F-4D97-AF65-F5344CB8AC3E}">
        <p14:creationId xmlns:p14="http://schemas.microsoft.com/office/powerpoint/2010/main" val="10259170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77334" y="991673"/>
            <a:ext cx="8596668" cy="5049689"/>
          </a:xfrm>
        </p:spPr>
        <p:txBody>
          <a:bodyPr>
            <a:normAutofit fontScale="92500" lnSpcReduction="10000"/>
          </a:bodyPr>
          <a:lstStyle/>
          <a:p>
            <a:r>
              <a:rPr lang="tr-TR" dirty="0"/>
              <a:t>Bunlarla uluslararası düzeyde çalışma normları belirtilir ve diğer ülkelerin onayına sunulur.  Her ülke bu uluslararası sözleşmelerden kendisine uyanı, kabul ettiğini alır, kendi bakanlar kurulu tarafından kabulüne dair bir yasa hazırlanır. </a:t>
            </a:r>
          </a:p>
          <a:p>
            <a:r>
              <a:rPr lang="tr-TR" dirty="0"/>
              <a:t>Türkiye’de Bakanlar Kurulu Kararı ve bir yasayla uluslararası antlaşma, sözleşme ya da karar Türkiye tarafından da kabul edilmiş olur. </a:t>
            </a:r>
          </a:p>
          <a:p>
            <a:r>
              <a:rPr lang="tr-TR" dirty="0" smtClean="0"/>
              <a:t>Sadece Türkiye’de değil tüm dünyada sosyal hizmet çalışanları için en temel ve en belirleyici uluslararası belge İnsan Hakları Evrensel Bildirgesidir. Bu bildirge 10 Aralık 1948 günü Birleşmiş Milletler Genel Kurulunun Paris'te yapılan oturumunda 217 A(III) sayılı kararı ile kabul edildi. </a:t>
            </a:r>
          </a:p>
          <a:p>
            <a:r>
              <a:rPr lang="tr-TR" dirty="0" smtClean="0"/>
              <a:t>Türkiye bu Bildirgeyi 6 Nisan 1949 tarih ve 9119 Sayılı Bakanlar Kurulu kararı ile kabul etti.</a:t>
            </a:r>
            <a:endParaRPr lang="tr-TR" dirty="0"/>
          </a:p>
        </p:txBody>
      </p:sp>
    </p:spTree>
    <p:extLst>
      <p:ext uri="{BB962C8B-B14F-4D97-AF65-F5344CB8AC3E}">
        <p14:creationId xmlns:p14="http://schemas.microsoft.com/office/powerpoint/2010/main" val="10436050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09600"/>
            <a:ext cx="8779099" cy="6059760"/>
          </a:xfrm>
        </p:spPr>
        <p:txBody>
          <a:bodyPr>
            <a:normAutofit/>
          </a:bodyPr>
          <a:lstStyle/>
          <a:p>
            <a:r>
              <a:rPr lang="tr-TR" dirty="0" smtClean="0"/>
              <a:t>Bu bildirgenin önemi, her ülkede farklı boyutlarda tanınan temel ekonomik, toplumsal, kültürel, medeni ve siyasal haklar ortak kabul edilir değerler durumuna gelmiştir. </a:t>
            </a:r>
          </a:p>
          <a:p>
            <a:r>
              <a:rPr lang="tr-TR" dirty="0" smtClean="0"/>
              <a:t>Yaşama, özgürlük ve kişi güvenliği gibi bireysel temel haklar başta olmak üzere, keyfi tutuklama, hapis ve sürgünden korunma, bağımsız ve tarafsız mahkemelerde adil ve kamuya açık olarak yargılanma hakkı gibi genel yargı ilkeleri evrenselleştirilmiş ve bütün bunlar düşünce, vicdan, din, toplanma ve örgütlenme özgürlükleri ile bütünleştirilmiştir. </a:t>
            </a:r>
          </a:p>
          <a:p>
            <a:r>
              <a:rPr lang="tr-TR" dirty="0" smtClean="0"/>
              <a:t>Ayrıca, sosyal güvenlik, çalışma, eğitim, toplumun kültürel yaşamına katılma haklarıyla bilimsel ilerlemenin ürünlerinden yararlanma hakları gibi yeni haklar da getirilmiştir. </a:t>
            </a:r>
          </a:p>
          <a:p>
            <a:r>
              <a:rPr lang="tr-TR" dirty="0" smtClean="0"/>
              <a:t>Dolayısıyla bu bildirgeyi tüm ülkelerin kabulüyle insan haklarının tüm dünyaya yayılması amaçlanmıştır. </a:t>
            </a:r>
            <a:endParaRPr lang="tr-TR" dirty="0"/>
          </a:p>
        </p:txBody>
      </p:sp>
    </p:spTree>
    <p:extLst>
      <p:ext uri="{BB962C8B-B14F-4D97-AF65-F5344CB8AC3E}">
        <p14:creationId xmlns:p14="http://schemas.microsoft.com/office/powerpoint/2010/main" val="17570354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Bu temel bildirgeden sonra birçok uluslararası bildirge ya da sözleşmeler kabul edilmiş ve yayınlanmıştır. Örneğin: </a:t>
            </a:r>
          </a:p>
          <a:p>
            <a:r>
              <a:rPr lang="tr-TR" dirty="0" smtClean="0"/>
              <a:t>Birleşmiş Milletler Kadınların Siyasi Haklarına İlişkin Sözleşme (20 Aralık 1952), </a:t>
            </a:r>
          </a:p>
          <a:p>
            <a:r>
              <a:rPr lang="tr-TR" dirty="0" smtClean="0"/>
              <a:t>Birleşmiş Milletler Çocuk Hakları Bildirisi (20 Kasım 1959) </a:t>
            </a:r>
          </a:p>
          <a:p>
            <a:r>
              <a:rPr lang="tr-TR" dirty="0" smtClean="0"/>
              <a:t>Avrupa Sosyal Haklar Sözleşmesi (18 Ekim 1961)</a:t>
            </a:r>
            <a:endParaRPr lang="tr-TR" dirty="0"/>
          </a:p>
        </p:txBody>
      </p:sp>
    </p:spTree>
    <p:extLst>
      <p:ext uri="{BB962C8B-B14F-4D97-AF65-F5344CB8AC3E}">
        <p14:creationId xmlns:p14="http://schemas.microsoft.com/office/powerpoint/2010/main" val="6309192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642194"/>
          </a:xfrm>
        </p:spPr>
        <p:txBody>
          <a:bodyPr>
            <a:normAutofit/>
          </a:bodyPr>
          <a:lstStyle/>
          <a:p>
            <a:r>
              <a:rPr lang="tr-TR" dirty="0" smtClean="0">
                <a:solidFill>
                  <a:schemeClr val="accent2">
                    <a:lumMod val="75000"/>
                  </a:schemeClr>
                </a:solidFill>
              </a:rPr>
              <a:t>“Kadınlara Karşı Her Türlü Ayrımcılığın Kaldırılmasına İlişkin Sözleşme (CEDAW)” </a:t>
            </a:r>
            <a:endParaRPr lang="tr-TR" dirty="0">
              <a:solidFill>
                <a:schemeClr val="accent2">
                  <a:lumMod val="75000"/>
                </a:schemeClr>
              </a:solidFill>
            </a:endParaRPr>
          </a:p>
        </p:txBody>
      </p:sp>
      <p:sp>
        <p:nvSpPr>
          <p:cNvPr id="3" name="İçerik Yer Tutucusu 2"/>
          <p:cNvSpPr>
            <a:spLocks noGrp="1"/>
          </p:cNvSpPr>
          <p:nvPr>
            <p:ph idx="1"/>
          </p:nvPr>
        </p:nvSpPr>
        <p:spPr>
          <a:xfrm>
            <a:off x="609600" y="1916832"/>
            <a:ext cx="9500315" cy="4824536"/>
          </a:xfrm>
        </p:spPr>
        <p:txBody>
          <a:bodyPr>
            <a:normAutofit lnSpcReduction="10000"/>
          </a:bodyPr>
          <a:lstStyle/>
          <a:p>
            <a:r>
              <a:rPr lang="tr-TR" dirty="0" smtClean="0"/>
              <a:t>Kadınlarla ilgili en önemli uluslararası belgedir. </a:t>
            </a:r>
          </a:p>
          <a:p>
            <a:r>
              <a:rPr lang="tr-TR" dirty="0" smtClean="0"/>
              <a:t>Birleşmiş Milletler tarafından imzalanan insan haklarına dair yedi temel sözleşmeden biridir. </a:t>
            </a:r>
          </a:p>
          <a:p>
            <a:r>
              <a:rPr lang="tr-TR" dirty="0" smtClean="0"/>
              <a:t>Sözleşmeyi imzalayan ülkeler kadına karşı yapılan kültürel, dinsel ve geleneksel her türlü ayrımcılığı engellemekle yükümlüdür. Bu engelleme sadece kamusal alanla sınırlı değildir, özel alanı da kapsar. </a:t>
            </a:r>
          </a:p>
          <a:p>
            <a:r>
              <a:rPr lang="tr-TR" dirty="0" smtClean="0"/>
              <a:t>Genel olarak simgeleşmiş bir ad olan CEDAW “kadınlara karşı her türlü ayrımcılığın kaldırılması sözleşmesi" ifadesinin İngilizce kısaltmasıdır.  </a:t>
            </a:r>
          </a:p>
          <a:p>
            <a:r>
              <a:rPr lang="tr-TR" dirty="0" smtClean="0"/>
              <a:t>Yürürlüğe giriş tarihi: 3 Eylül 1981’dir. 170 (2002 itibariyle) ülke tarafından onaylanmıştır. Türkiye sözleşmeyi 1985 yılında imzaladı, 1986 'da yürürlüğe soktu.</a:t>
            </a:r>
            <a:endParaRPr lang="tr-TR" dirty="0"/>
          </a:p>
        </p:txBody>
      </p:sp>
    </p:spTree>
    <p:extLst>
      <p:ext uri="{BB962C8B-B14F-4D97-AF65-F5344CB8AC3E}">
        <p14:creationId xmlns:p14="http://schemas.microsoft.com/office/powerpoint/2010/main" val="2944627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Türkiye Cumhuriyeti mevzuatının en üstünde Anayasa yer alır. Anayasa en üst yazılı hukuk kuralı olduğu için isteyen hükumetler anayasayı Parlamentoda kabul edildikten sonra halkoyuna da sunabilirler. </a:t>
            </a:r>
          </a:p>
          <a:p>
            <a:r>
              <a:rPr lang="tr-TR" dirty="0"/>
              <a:t>Bu durum anayasaların önemini gösterir. Ülkede hiçbir yasa, yasa gücünde kararname ve daha altta yer alan diğer mevzuat anayasaya, yani anayasada getirilen, konulan genel ilke ve kurallara aykırı olamaz.</a:t>
            </a:r>
          </a:p>
          <a:p>
            <a:endParaRPr lang="tr-TR" dirty="0"/>
          </a:p>
        </p:txBody>
      </p:sp>
    </p:spTree>
    <p:extLst>
      <p:ext uri="{BB962C8B-B14F-4D97-AF65-F5344CB8AC3E}">
        <p14:creationId xmlns:p14="http://schemas.microsoft.com/office/powerpoint/2010/main" val="3170864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chemeClr val="accent2">
                    <a:lumMod val="75000"/>
                  </a:schemeClr>
                </a:solidFill>
              </a:rPr>
              <a:t>HUKUKUN TEMEL KAVRAMLARI </a:t>
            </a:r>
            <a:endParaRPr lang="tr-TR" dirty="0">
              <a:solidFill>
                <a:schemeClr val="accent2">
                  <a:lumMod val="75000"/>
                </a:schemeClr>
              </a:solidFill>
            </a:endParaRPr>
          </a:p>
        </p:txBody>
      </p:sp>
      <p:sp>
        <p:nvSpPr>
          <p:cNvPr id="3" name="İçerik Yer Tutucusu 2"/>
          <p:cNvSpPr>
            <a:spLocks noGrp="1"/>
          </p:cNvSpPr>
          <p:nvPr>
            <p:ph idx="1"/>
          </p:nvPr>
        </p:nvSpPr>
        <p:spPr>
          <a:xfrm>
            <a:off x="609600" y="1412776"/>
            <a:ext cx="8779099" cy="5688632"/>
          </a:xfrm>
        </p:spPr>
        <p:txBody>
          <a:bodyPr>
            <a:normAutofit/>
          </a:bodyPr>
          <a:lstStyle/>
          <a:p>
            <a:pPr marL="0" indent="0">
              <a:buNone/>
            </a:pPr>
            <a:r>
              <a:rPr lang="tr-TR" dirty="0" smtClean="0"/>
              <a:t>HUKUK,</a:t>
            </a:r>
          </a:p>
          <a:p>
            <a:pPr marL="0" indent="0">
              <a:buNone/>
            </a:pPr>
            <a:r>
              <a:rPr lang="tr-TR" dirty="0" smtClean="0"/>
              <a:t>a) toplumun ortak iyiliğini ve çıkarlarını gözetme kaygısıyla, </a:t>
            </a:r>
          </a:p>
          <a:p>
            <a:pPr marL="0" indent="0">
              <a:buNone/>
            </a:pPr>
            <a:r>
              <a:rPr lang="tr-TR" dirty="0" smtClean="0"/>
              <a:t>b) toplum yaşamının ve devlet aygıtının olduğu kadar,  </a:t>
            </a:r>
          </a:p>
          <a:p>
            <a:pPr marL="0" indent="0">
              <a:buNone/>
            </a:pPr>
            <a:r>
              <a:rPr lang="tr-TR" dirty="0" smtClean="0"/>
              <a:t>c) birey </a:t>
            </a:r>
            <a:r>
              <a:rPr lang="tr-TR" dirty="0" err="1" smtClean="0"/>
              <a:t>birey</a:t>
            </a:r>
            <a:r>
              <a:rPr lang="tr-TR" dirty="0" smtClean="0"/>
              <a:t>,  birey toplum, birey devlet, toplum </a:t>
            </a:r>
            <a:r>
              <a:rPr lang="tr-TR" dirty="0" err="1" smtClean="0"/>
              <a:t>toplum</a:t>
            </a:r>
            <a:r>
              <a:rPr lang="tr-TR" dirty="0" smtClean="0"/>
              <a:t>, devlet toplum ve devlet </a:t>
            </a:r>
            <a:r>
              <a:rPr lang="tr-TR" dirty="0" err="1" smtClean="0"/>
              <a:t>devlet</a:t>
            </a:r>
            <a:r>
              <a:rPr lang="tr-TR" dirty="0" smtClean="0"/>
              <a:t> ilişkilerinin, </a:t>
            </a:r>
          </a:p>
          <a:p>
            <a:pPr marL="0" indent="0">
              <a:buNone/>
            </a:pPr>
            <a:r>
              <a:rPr lang="tr-TR" dirty="0" smtClean="0"/>
              <a:t>d) sağlıklı, sorunsuz, etkin, ancak, adalet ve eşitlik içinde sürdürülmesi ve işletilmesi için; </a:t>
            </a:r>
          </a:p>
        </p:txBody>
      </p:sp>
    </p:spTree>
    <p:extLst>
      <p:ext uri="{BB962C8B-B14F-4D97-AF65-F5344CB8AC3E}">
        <p14:creationId xmlns:p14="http://schemas.microsoft.com/office/powerpoint/2010/main" val="2393155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accent2">
                    <a:lumMod val="75000"/>
                  </a:schemeClr>
                </a:solidFill>
              </a:rPr>
              <a:t/>
            </a:r>
            <a:br>
              <a:rPr lang="tr-TR" dirty="0" smtClean="0">
                <a:solidFill>
                  <a:schemeClr val="accent2">
                    <a:lumMod val="75000"/>
                  </a:schemeClr>
                </a:solidFill>
              </a:rPr>
            </a:br>
            <a:r>
              <a:rPr lang="tr-TR" dirty="0" smtClean="0">
                <a:solidFill>
                  <a:schemeClr val="accent2">
                    <a:lumMod val="75000"/>
                  </a:schemeClr>
                </a:solidFill>
              </a:rPr>
              <a:t>HUKUKUN </a:t>
            </a:r>
            <a:r>
              <a:rPr lang="tr-TR" dirty="0">
                <a:solidFill>
                  <a:schemeClr val="accent2">
                    <a:lumMod val="75000"/>
                  </a:schemeClr>
                </a:solidFill>
              </a:rPr>
              <a:t>TEMEL KAVRAMLARI </a:t>
            </a:r>
            <a:endParaRPr lang="tr-TR" dirty="0"/>
          </a:p>
        </p:txBody>
      </p:sp>
      <p:sp>
        <p:nvSpPr>
          <p:cNvPr id="3" name="İçerik Yer Tutucusu 2"/>
          <p:cNvSpPr>
            <a:spLocks noGrp="1"/>
          </p:cNvSpPr>
          <p:nvPr>
            <p:ph idx="1"/>
          </p:nvPr>
        </p:nvSpPr>
        <p:spPr/>
        <p:txBody>
          <a:bodyPr/>
          <a:lstStyle/>
          <a:p>
            <a:pPr marL="0" indent="0">
              <a:buNone/>
            </a:pPr>
            <a:r>
              <a:rPr lang="tr-TR" dirty="0"/>
              <a:t>e) örgütlenme, ilişkiler ve işletim düzeninin nasıl olması ya da olmaması gerektiği konularında, </a:t>
            </a:r>
          </a:p>
          <a:p>
            <a:pPr marL="0" indent="0">
              <a:buNone/>
            </a:pPr>
            <a:r>
              <a:rPr lang="tr-TR" dirty="0"/>
              <a:t>f) yetkili organlar tarafından önceden konulmuş yöntemlerle, </a:t>
            </a:r>
          </a:p>
          <a:p>
            <a:pPr marL="0" indent="0">
              <a:buNone/>
            </a:pPr>
            <a:r>
              <a:rPr lang="tr-TR" dirty="0"/>
              <a:t>g) eşitlik, adalet, vicdan, gelenek ve toplumsal normlar çerçevesinde,</a:t>
            </a:r>
          </a:p>
          <a:p>
            <a:pPr marL="0" indent="0">
              <a:buNone/>
            </a:pPr>
            <a:r>
              <a:rPr lang="tr-TR" dirty="0"/>
              <a:t>h) gerekli kuralların koyulduğu ve </a:t>
            </a:r>
          </a:p>
          <a:p>
            <a:pPr marL="0" indent="0">
              <a:buNone/>
            </a:pPr>
            <a:r>
              <a:rPr lang="tr-TR" dirty="0"/>
              <a:t>bu kuralların kamu gücüyle desteklendiği, </a:t>
            </a:r>
          </a:p>
          <a:p>
            <a:pPr marL="0" indent="0">
              <a:buNone/>
            </a:pPr>
            <a:r>
              <a:rPr lang="tr-TR" dirty="0"/>
              <a:t>j) bir toplumsal kurum, bilim dalı ve kurallar bütünüdür.</a:t>
            </a:r>
          </a:p>
          <a:p>
            <a:endParaRPr lang="tr-TR" dirty="0"/>
          </a:p>
        </p:txBody>
      </p:sp>
    </p:spTree>
    <p:extLst>
      <p:ext uri="{BB962C8B-B14F-4D97-AF65-F5344CB8AC3E}">
        <p14:creationId xmlns:p14="http://schemas.microsoft.com/office/powerpoint/2010/main" val="1923288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7"/>
            <a:ext cx="8766220" cy="5433467"/>
          </a:xfrm>
        </p:spPr>
        <p:txBody>
          <a:bodyPr>
            <a:normAutofit/>
          </a:bodyPr>
          <a:lstStyle/>
          <a:p>
            <a:r>
              <a:rPr lang="tr-TR" dirty="0" smtClean="0"/>
              <a:t>Hukuk; hakların ve sorumlulukların parlamento yoluyla yazılı olarak madde madde belirlendiği ve kamu gücü eliyle uygulandığı bir düzenin adıdır. </a:t>
            </a:r>
          </a:p>
          <a:p>
            <a:r>
              <a:rPr lang="tr-TR" dirty="0" smtClean="0"/>
              <a:t>Hukuk olmasa bir toplumda düzen içinde yaşanamayacağını, o toplumda kaos olacağını düşünebilirsiniz. </a:t>
            </a:r>
          </a:p>
          <a:p>
            <a:r>
              <a:rPr lang="tr-TR" dirty="0" smtClean="0"/>
              <a:t>Çağdaş hukuk kuralları toplumsal düzeni oluşturan din, töre ve görgü kuralları dışında devlet tarafından fiili yaptırımlara bağlanmış yazılı toplumsal düzen kurallarıdır.  </a:t>
            </a:r>
          </a:p>
        </p:txBody>
      </p:sp>
    </p:spTree>
    <p:extLst>
      <p:ext uri="{BB962C8B-B14F-4D97-AF65-F5344CB8AC3E}">
        <p14:creationId xmlns:p14="http://schemas.microsoft.com/office/powerpoint/2010/main" val="854627584"/>
      </p:ext>
    </p:extLst>
  </p:cSld>
  <p:clrMapOvr>
    <a:masterClrMapping/>
  </p:clrMapOvr>
</p:sld>
</file>

<file path=ppt/theme/theme1.xml><?xml version="1.0" encoding="utf-8"?>
<a:theme xmlns:a="http://schemas.openxmlformats.org/drawingml/2006/main" name="Yüzeyler">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Yüzeyler</Template>
  <TotalTime>102</TotalTime>
  <Words>4432</Words>
  <Application>Microsoft Office PowerPoint</Application>
  <PresentationFormat>Özel</PresentationFormat>
  <Paragraphs>229</Paragraphs>
  <Slides>54</Slides>
  <Notes>0</Notes>
  <HiddenSlides>0</HiddenSlides>
  <MMClips>0</MMClips>
  <ScaleCrop>false</ScaleCrop>
  <HeadingPairs>
    <vt:vector size="4" baseType="variant">
      <vt:variant>
        <vt:lpstr>Tema</vt:lpstr>
      </vt:variant>
      <vt:variant>
        <vt:i4>1</vt:i4>
      </vt:variant>
      <vt:variant>
        <vt:lpstr>Slayt Başlıkları</vt:lpstr>
      </vt:variant>
      <vt:variant>
        <vt:i4>54</vt:i4>
      </vt:variant>
    </vt:vector>
  </HeadingPairs>
  <TitlesOfParts>
    <vt:vector size="55" baseType="lpstr">
      <vt:lpstr>Yüzeyler</vt:lpstr>
      <vt:lpstr>Çağ Üniversitesi Sosyal Hizmet ve Danışmanlık Bölümü </vt:lpstr>
      <vt:lpstr>MEVZUAT</vt:lpstr>
      <vt:lpstr> </vt:lpstr>
      <vt:lpstr> </vt:lpstr>
      <vt:lpstr> </vt:lpstr>
      <vt:lpstr> </vt:lpstr>
      <vt:lpstr>HUKUKUN TEMEL KAVRAMLARI </vt:lpstr>
      <vt:lpstr> HUKUKUN TEMEL KAVRAMLARI </vt:lpstr>
      <vt:lpstr> </vt:lpstr>
      <vt:lpstr> </vt:lpstr>
      <vt:lpstr> Yaptırım</vt:lpstr>
      <vt:lpstr>TOPLUMSAL DÜZEN KURALLARI </vt:lpstr>
      <vt:lpstr>Din Kuralları</vt:lpstr>
      <vt:lpstr> </vt:lpstr>
      <vt:lpstr>Ahlak Kuralları</vt:lpstr>
      <vt:lpstr> </vt:lpstr>
      <vt:lpstr>Görgü Kuralları</vt:lpstr>
      <vt:lpstr>Yazılı Hukuk Kuralları</vt:lpstr>
      <vt:lpstr> </vt:lpstr>
      <vt:lpstr> </vt:lpstr>
      <vt:lpstr> </vt:lpstr>
      <vt:lpstr>Uluslararası Boyut</vt:lpstr>
      <vt:lpstr>TÜRKİYE’DE MEVZUAT ÇEŞİTLERİ</vt:lpstr>
      <vt:lpstr>Anayasa</vt:lpstr>
      <vt:lpstr> </vt:lpstr>
      <vt:lpstr>Uluslararası Antlaşma ya da Sözleşmeler</vt:lpstr>
      <vt:lpstr> </vt:lpstr>
      <vt:lpstr> </vt:lpstr>
      <vt:lpstr> Yasa (Kanun)</vt:lpstr>
      <vt:lpstr>Kanun Hükmünde Kararname</vt:lpstr>
      <vt:lpstr>İçtihat</vt:lpstr>
      <vt:lpstr>Tüzük </vt:lpstr>
      <vt:lpstr>Yönetmelik</vt:lpstr>
      <vt:lpstr>Yönerge</vt:lpstr>
      <vt:lpstr>Kararname (Karar) </vt:lpstr>
      <vt:lpstr>Genelge</vt:lpstr>
      <vt:lpstr>Özelge</vt:lpstr>
      <vt:lpstr>ULUSAL SOSYAL HIZMET MEVZUATI</vt:lpstr>
      <vt:lpstr> </vt:lpstr>
      <vt:lpstr>Anayasa’da Sosyal Hizmetlerle İlgili Maddeler </vt:lpstr>
      <vt:lpstr> </vt:lpstr>
      <vt:lpstr> </vt:lpstr>
      <vt:lpstr> </vt:lpstr>
      <vt:lpstr> </vt:lpstr>
      <vt:lpstr> </vt:lpstr>
      <vt:lpstr> </vt:lpstr>
      <vt:lpstr> </vt:lpstr>
      <vt:lpstr>PowerPoint Sunusu</vt:lpstr>
      <vt:lpstr> </vt:lpstr>
      <vt:lpstr>ULUSLARARASI SOSYAL HİZMET MEVZUATI</vt:lpstr>
      <vt:lpstr> </vt:lpstr>
      <vt:lpstr> </vt:lpstr>
      <vt:lpstr> </vt:lpstr>
      <vt:lpstr>“Kadınlara Karşı Her Türlü Ayrımcılığın Kaldırılmasına İlişkin Sözleşme (CEDAW)”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dc:title>
  <dc:creator>Microsoft Office User</dc:creator>
  <cp:lastModifiedBy>Emine Sarac</cp:lastModifiedBy>
  <cp:revision>10</cp:revision>
  <dcterms:created xsi:type="dcterms:W3CDTF">2020-01-29T06:32:47Z</dcterms:created>
  <dcterms:modified xsi:type="dcterms:W3CDTF">2020-02-03T05:35:58Z</dcterms:modified>
</cp:coreProperties>
</file>