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6732BF1-3D6F-4955-8B50-B1526DDCEE0B}"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1392288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32BF1-3D6F-4955-8B50-B1526DDCEE0B}"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4162295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32BF1-3D6F-4955-8B50-B1526DDCEE0B}"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330188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732BF1-3D6F-4955-8B50-B1526DDCEE0B}"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355142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6732BF1-3D6F-4955-8B50-B1526DDCEE0B}"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912389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732BF1-3D6F-4955-8B50-B1526DDCEE0B}"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141510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732BF1-3D6F-4955-8B50-B1526DDCEE0B}" type="datetimeFigureOut">
              <a:rPr lang="tr-TR" smtClean="0"/>
              <a:t>16.10.2023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636189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732BF1-3D6F-4955-8B50-B1526DDCEE0B}" type="datetimeFigureOut">
              <a:rPr lang="tr-TR" smtClean="0"/>
              <a:t>16.10.2023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2143529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732BF1-3D6F-4955-8B50-B1526DDCEE0B}" type="datetimeFigureOut">
              <a:rPr lang="tr-TR" smtClean="0"/>
              <a:t>16.10.2023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378187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732BF1-3D6F-4955-8B50-B1526DDCEE0B}"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93504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732BF1-3D6F-4955-8B50-B1526DDCEE0B}"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9AAFE-BD5C-4ABA-BA4C-CC84F029EF8B}" type="slidenum">
              <a:rPr lang="tr-TR" smtClean="0"/>
              <a:t>‹#›</a:t>
            </a:fld>
            <a:endParaRPr lang="tr-TR"/>
          </a:p>
        </p:txBody>
      </p:sp>
    </p:spTree>
    <p:extLst>
      <p:ext uri="{BB962C8B-B14F-4D97-AF65-F5344CB8AC3E}">
        <p14:creationId xmlns:p14="http://schemas.microsoft.com/office/powerpoint/2010/main" val="2057999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732BF1-3D6F-4955-8B50-B1526DDCEE0B}" type="datetimeFigureOut">
              <a:rPr lang="tr-TR" smtClean="0"/>
              <a:t>16.10.2023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9AAFE-BD5C-4ABA-BA4C-CC84F029EF8B}" type="slidenum">
              <a:rPr lang="tr-TR" smtClean="0"/>
              <a:t>‹#›</a:t>
            </a:fld>
            <a:endParaRPr lang="tr-TR"/>
          </a:p>
        </p:txBody>
      </p:sp>
    </p:spTree>
    <p:extLst>
      <p:ext uri="{BB962C8B-B14F-4D97-AF65-F5344CB8AC3E}">
        <p14:creationId xmlns:p14="http://schemas.microsoft.com/office/powerpoint/2010/main" val="397277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340769"/>
            <a:ext cx="7772400" cy="2259682"/>
          </a:xfrm>
        </p:spPr>
        <p:txBody>
          <a:bodyPr>
            <a:normAutofit fontScale="90000"/>
          </a:bodyPr>
          <a:lstStyle/>
          <a:p>
            <a:r>
              <a:rPr lang="tr-TR" dirty="0" smtClean="0"/>
              <a:t>IV. BÖLÜM</a:t>
            </a:r>
            <a:br>
              <a:rPr lang="tr-TR" dirty="0" smtClean="0"/>
            </a:br>
            <a:r>
              <a:rPr lang="tr-TR" dirty="0" smtClean="0"/>
              <a:t>ALANDA DERLEME ÇALIŞMASINDAN SONRA YAPILMASI GEREKENLER</a:t>
            </a:r>
            <a:endParaRPr lang="tr-TR" dirty="0"/>
          </a:p>
        </p:txBody>
      </p:sp>
      <p:sp>
        <p:nvSpPr>
          <p:cNvPr id="3" name="Alt Başlık 2"/>
          <p:cNvSpPr>
            <a:spLocks noGrp="1"/>
          </p:cNvSpPr>
          <p:nvPr>
            <p:ph type="subTitle" idx="1"/>
          </p:nvPr>
        </p:nvSpPr>
        <p:spPr/>
        <p:txBody>
          <a:bodyPr/>
          <a:lstStyle/>
          <a:p>
            <a:r>
              <a:rPr lang="tr-TR" dirty="0" smtClean="0"/>
              <a:t>Prof. Dr. </a:t>
            </a:r>
            <a:r>
              <a:rPr lang="tr-TR" smtClean="0"/>
              <a:t>Sevin Arslan </a:t>
            </a:r>
            <a:endParaRPr lang="tr-TR"/>
          </a:p>
        </p:txBody>
      </p:sp>
    </p:spTree>
    <p:extLst>
      <p:ext uri="{BB962C8B-B14F-4D97-AF65-F5344CB8AC3E}">
        <p14:creationId xmlns:p14="http://schemas.microsoft.com/office/powerpoint/2010/main" val="779743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936104"/>
          </a:xfrm>
        </p:spPr>
        <p:txBody>
          <a:bodyPr>
            <a:normAutofit fontScale="90000"/>
          </a:bodyPr>
          <a:lstStyle/>
          <a:p>
            <a:r>
              <a:rPr lang="tr-TR" dirty="0" smtClean="0"/>
              <a:t>IV.3. Sözlü Bilgilerin Yazıya Geçirilmesi:</a:t>
            </a:r>
            <a:endParaRPr lang="tr-TR" dirty="0"/>
          </a:p>
        </p:txBody>
      </p:sp>
      <p:sp>
        <p:nvSpPr>
          <p:cNvPr id="3" name="İçerik Yer Tutucusu 2"/>
          <p:cNvSpPr>
            <a:spLocks noGrp="1"/>
          </p:cNvSpPr>
          <p:nvPr>
            <p:ph idx="1"/>
          </p:nvPr>
        </p:nvSpPr>
        <p:spPr>
          <a:xfrm>
            <a:off x="107504" y="836712"/>
            <a:ext cx="8856984" cy="6021288"/>
          </a:xfrm>
        </p:spPr>
        <p:txBody>
          <a:bodyPr>
            <a:normAutofit fontScale="55000" lnSpcReduction="20000"/>
          </a:bodyPr>
          <a:lstStyle/>
          <a:p>
            <a:pPr algn="just">
              <a:lnSpc>
                <a:spcPct val="170000"/>
              </a:lnSpc>
              <a:spcBef>
                <a:spcPts val="0"/>
              </a:spcBef>
            </a:pPr>
            <a:r>
              <a:rPr lang="tr-TR" dirty="0" smtClean="0"/>
              <a:t>Halk bilgisi ürünlerinin bir kısmı metni, ses kayıt araçlarından yararlanılarak, sözlü olarak kaydedilmiş olacaktır. Ayrıca gerek sözlü ve gerekse diğer halk bilgisi ürünlerinin çeşitli özellikleri hakkında, kaynak kişiler tarafından sözlü olarak verilen bilgiler de kaset/disketlere kaydedilmektedir. Alandan dönüşte en fazla zaman alan ve yorucu olan iş ise, sözlü olarak kaydedilen bilginin yazıya geçirilmesidir. İlk başta kolay gibi görünen bu işin, söylenen her kelimenin yazılı olarak ifade edilmesi gerektiği göz önüne alınırsa, aslında hiç de kolay bir iş olmadığı anlaşılır.</a:t>
            </a:r>
          </a:p>
          <a:p>
            <a:pPr algn="just">
              <a:lnSpc>
                <a:spcPct val="170000"/>
              </a:lnSpc>
              <a:spcBef>
                <a:spcPts val="0"/>
              </a:spcBef>
            </a:pPr>
            <a:r>
              <a:rPr lang="tr-TR" dirty="0" smtClean="0"/>
              <a:t>Yazıya geçirme işini derlemecinin bizzat  kendisi tarafından yapılmalıdır. Çünkü kayıtları yapan derlemeci, anlatım sırasında orada bulunduğu için, her kelimeyi ve cümleyi daha rahat yazıya geçirecek, kayıt sırasında onları hatırlayacaktır. Yazıya geçirilen her kasete ait yazılı metinler tek bir dosya içinde tutulmalıdır. Bu dosyalara «Kaset Yazım Dosyaları» adı verilir.</a:t>
            </a:r>
            <a:endParaRPr lang="tr-TR" dirty="0"/>
          </a:p>
        </p:txBody>
      </p:sp>
    </p:spTree>
    <p:extLst>
      <p:ext uri="{BB962C8B-B14F-4D97-AF65-F5344CB8AC3E}">
        <p14:creationId xmlns:p14="http://schemas.microsoft.com/office/powerpoint/2010/main" val="3516334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360040"/>
          </a:xfrm>
        </p:spPr>
        <p:txBody>
          <a:bodyPr>
            <a:normAutofit fontScale="90000"/>
          </a:bodyPr>
          <a:lstStyle/>
          <a:p>
            <a:r>
              <a:rPr lang="tr-TR" sz="3200" dirty="0" smtClean="0"/>
              <a:t>IV.3.1. Yazıya Geçirme ve Ağız Özellikleri:</a:t>
            </a:r>
            <a:endParaRPr lang="tr-TR" sz="3200" dirty="0"/>
          </a:p>
        </p:txBody>
      </p:sp>
      <p:sp>
        <p:nvSpPr>
          <p:cNvPr id="3" name="İçerik Yer Tutucusu 2"/>
          <p:cNvSpPr>
            <a:spLocks noGrp="1"/>
          </p:cNvSpPr>
          <p:nvPr>
            <p:ph idx="1"/>
          </p:nvPr>
        </p:nvSpPr>
        <p:spPr>
          <a:xfrm>
            <a:off x="107504" y="548680"/>
            <a:ext cx="8856984" cy="6192688"/>
          </a:xfrm>
        </p:spPr>
        <p:txBody>
          <a:bodyPr>
            <a:normAutofit/>
          </a:bodyPr>
          <a:lstStyle/>
          <a:p>
            <a:pPr marL="0" indent="0" algn="just">
              <a:lnSpc>
                <a:spcPct val="170000"/>
              </a:lnSpc>
              <a:spcBef>
                <a:spcPts val="0"/>
              </a:spcBef>
              <a:buNone/>
            </a:pPr>
            <a:r>
              <a:rPr lang="tr-TR" sz="1600" dirty="0" smtClean="0"/>
              <a:t>	Sözlü kayıtların yazıya geçirilmesi sırasında ortaya belli sorunlar çıkmaktadır. Bu sorunların başında konuşma diliyle, yazı dili arasındaki farklılıklar yer almaktadır. Bir diğer sorun, kaynak kişinin ağız özelliklerinden kaynaklanmaktadır. Alanda kaydedilen bir halk bilgisi ürünün sözlü olarak icra edilmiş olması demek, icra sırasında kullanılan dilin tamamen konuşma dili olması demektir. Bu nedenle, kaydedilen halk bilgisi ürünün metni veya  özelliklerinin açıklanmasında kullanılan bazı cümleler eksik veya devrik olabilir. Yazıya geçirme sırasında bu cümlelere mümkün olduğu kadar bağlı kalınma zorunluğu bulunmakla birlikte, zaman ve kişi kipleri gibi eksik bırakılmış bazı dilbilgisi eksiklikleri, yazıya geçirme sırasında tamamlanabilir. Buradaki ölçü, anlatılan metnin anlatıldığı akış içinde yazıya geçirilmesini ve sorulan bir soru ve verilen cevabın tam ve anlaşılır şekilde yazıyla ifade edilmiş olmasını sağlamak olmalıdır. </a:t>
            </a:r>
          </a:p>
          <a:p>
            <a:pPr marL="0" indent="0" algn="just">
              <a:lnSpc>
                <a:spcPct val="170000"/>
              </a:lnSpc>
              <a:spcBef>
                <a:spcPts val="0"/>
              </a:spcBef>
              <a:buNone/>
            </a:pPr>
            <a:r>
              <a:rPr lang="tr-TR" sz="1600" dirty="0" smtClean="0"/>
              <a:t>	«Standart Türkiye Türkçesi» adını verdiğimiz «Yazı </a:t>
            </a:r>
            <a:r>
              <a:rPr lang="tr-TR" sz="1600" dirty="0" err="1" smtClean="0"/>
              <a:t>Dili»nin</a:t>
            </a:r>
            <a:r>
              <a:rPr lang="tr-TR" sz="1600" dirty="0" smtClean="0"/>
              <a:t> ifade ve ses özelliklerinden farklı şekillerde olabilen bu konuşmalar yazıya geçirilirken , mevcut Türk alfabesi kullanılmaktadır. Bazı Halk bilimciler bu sesleri «Transkripsiyon Alfabesi» adı verilen özel işaretlerin kullanılması yoluyla yazıya geçirmeyi tercih edebilirler. </a:t>
            </a:r>
            <a:endParaRPr lang="tr-TR" sz="1600" dirty="0"/>
          </a:p>
        </p:txBody>
      </p:sp>
    </p:spTree>
    <p:extLst>
      <p:ext uri="{BB962C8B-B14F-4D97-AF65-F5344CB8AC3E}">
        <p14:creationId xmlns:p14="http://schemas.microsoft.com/office/powerpoint/2010/main" val="867131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sz="2800" b="1" dirty="0" smtClean="0"/>
              <a:t>IV.3.2.Yerel Kelime ve Deyimlerin Anlamlarını Açıklama: </a:t>
            </a:r>
            <a:endParaRPr lang="tr-TR" sz="2800" b="1" dirty="0"/>
          </a:p>
        </p:txBody>
      </p:sp>
      <p:sp>
        <p:nvSpPr>
          <p:cNvPr id="3" name="İçerik Yer Tutucusu 2"/>
          <p:cNvSpPr>
            <a:spLocks noGrp="1"/>
          </p:cNvSpPr>
          <p:nvPr>
            <p:ph idx="1"/>
          </p:nvPr>
        </p:nvSpPr>
        <p:spPr>
          <a:xfrm>
            <a:off x="179512" y="1196752"/>
            <a:ext cx="8640960" cy="5328592"/>
          </a:xfrm>
        </p:spPr>
        <p:txBody>
          <a:bodyPr>
            <a:normAutofit fontScale="85000" lnSpcReduction="10000"/>
          </a:bodyPr>
          <a:lstStyle/>
          <a:p>
            <a:pPr algn="just">
              <a:lnSpc>
                <a:spcPct val="160000"/>
              </a:lnSpc>
              <a:spcBef>
                <a:spcPts val="0"/>
              </a:spcBef>
            </a:pPr>
            <a:r>
              <a:rPr lang="tr-TR" dirty="0" smtClean="0"/>
              <a:t>Belli bir yöreye has, kelime ve deyimlerin anlamları, alan çalışması sırasında sözlü veya yazılı olarak kaydedilmeli ve bu kelime ve deyimlerin anlamları sözlü kayıtlar yazıya geçirilirken ya metin altı dip not veya son not şeklinde verilmelidir. Bu kelime ve deyimlerin anlamları, bütün kayıtlar yazıya geçirildikten sonra, yayınlama aşamasında oluşturulan bir sözcük şeklinde, metinlerin sonuna eklenmelidir.  </a:t>
            </a:r>
            <a:endParaRPr lang="tr-TR" dirty="0"/>
          </a:p>
        </p:txBody>
      </p:sp>
    </p:spTree>
    <p:extLst>
      <p:ext uri="{BB962C8B-B14F-4D97-AF65-F5344CB8AC3E}">
        <p14:creationId xmlns:p14="http://schemas.microsoft.com/office/powerpoint/2010/main" val="53314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smtClean="0"/>
              <a:t>IV.3.3. Metnin Bütünlüğünü Sağlama:</a:t>
            </a:r>
            <a:endParaRPr lang="tr-TR" b="1" dirty="0"/>
          </a:p>
        </p:txBody>
      </p:sp>
      <p:sp>
        <p:nvSpPr>
          <p:cNvPr id="3" name="İçerik Yer Tutucusu 2"/>
          <p:cNvSpPr>
            <a:spLocks noGrp="1"/>
          </p:cNvSpPr>
          <p:nvPr>
            <p:ph idx="1"/>
          </p:nvPr>
        </p:nvSpPr>
        <p:spPr>
          <a:xfrm>
            <a:off x="179512" y="1052736"/>
            <a:ext cx="8784976" cy="5472608"/>
          </a:xfrm>
        </p:spPr>
        <p:txBody>
          <a:bodyPr>
            <a:normAutofit fontScale="55000" lnSpcReduction="20000"/>
          </a:bodyPr>
          <a:lstStyle/>
          <a:p>
            <a:pPr algn="just">
              <a:lnSpc>
                <a:spcPct val="170000"/>
              </a:lnSpc>
              <a:spcBef>
                <a:spcPts val="0"/>
              </a:spcBef>
            </a:pPr>
            <a:r>
              <a:rPr lang="tr-TR" dirty="0" smtClean="0"/>
              <a:t>Sözlü kayıtların yazıya geçirilmesi sırasında önemli sorunlardan biri de metnin bütünlüğünü oluşturmadır.</a:t>
            </a:r>
          </a:p>
          <a:p>
            <a:pPr marL="0" indent="0" algn="just">
              <a:lnSpc>
                <a:spcPct val="170000"/>
              </a:lnSpc>
              <a:spcBef>
                <a:spcPts val="0"/>
              </a:spcBef>
              <a:buNone/>
            </a:pPr>
            <a:r>
              <a:rPr lang="tr-TR" dirty="0" smtClean="0"/>
              <a:t>Serbest konuşma şeklinde kaydedilen bilgiler ise, dağınık şekilde, özellikle görüşme yönteminin uygulanması yoluyla derlenen halk uygulamaları, inanışlar, tören ve kutlamalar hakkındaki bilgiler daha dağınık ve karmaşık bir şekilde ve aynı anda birkaç kaynak kişiden kaydedilmiş bilgilerden oluşabilir. </a:t>
            </a:r>
          </a:p>
          <a:p>
            <a:pPr marL="0" indent="0" algn="just">
              <a:lnSpc>
                <a:spcPct val="170000"/>
              </a:lnSpc>
              <a:spcBef>
                <a:spcPts val="0"/>
              </a:spcBef>
              <a:buNone/>
            </a:pPr>
            <a:r>
              <a:rPr lang="tr-TR" dirty="0" smtClean="0"/>
              <a:t>Bu tür bilgilerin yazıya geçirilmesi sırasında metnin bütünlüğü sağlama bir sorun haline gelebilmekte, verilen bilgiler birbirini izlemeyen bir sıra içinde kaydedilmiş olabilmektedir. Kasetlerin yazıya geçirilmesi sırasında, yazıya geçiren kişi bu bütünlüğü veya akışı düzenleme gayreti içinde olmamalı, gerekirse bu bütünlük veya «düzenleme» (kompozisyon) yayın aşamasında söz konusu olmalıdır. Aksi takdirde metnin, yazıya geçiren kişinin metni düzenleme kabiliyetine göre yeniden yaratılması ve hatta «metin tamiri» adı verilen bir noktaya kadar taşınması kaçınılmaz bir sonuç olacaktır.  </a:t>
            </a:r>
            <a:endParaRPr lang="tr-TR" dirty="0"/>
          </a:p>
        </p:txBody>
      </p:sp>
    </p:spTree>
    <p:extLst>
      <p:ext uri="{BB962C8B-B14F-4D97-AF65-F5344CB8AC3E}">
        <p14:creationId xmlns:p14="http://schemas.microsoft.com/office/powerpoint/2010/main" val="51052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908720"/>
            <a:ext cx="8229600" cy="936104"/>
          </a:xfrm>
        </p:spPr>
        <p:txBody>
          <a:bodyPr>
            <a:normAutofit fontScale="90000"/>
          </a:bodyPr>
          <a:lstStyle/>
          <a:p>
            <a:pPr algn="l"/>
            <a:r>
              <a:rPr lang="tr-TR" sz="3600" dirty="0" smtClean="0"/>
              <a:t>IV.4. Ses ve Görüntü Kayıtlarının Çözümleri:</a:t>
            </a:r>
            <a:br>
              <a:rPr lang="tr-TR" sz="3600" dirty="0" smtClean="0"/>
            </a:br>
            <a:r>
              <a:rPr lang="tr-TR" sz="3600" dirty="0" smtClean="0"/>
              <a:t>IV.5. Maddi Ürün Örnekleri ve Sözlü ve Yazılı Kayıtların ilişkisi:</a:t>
            </a:r>
            <a:br>
              <a:rPr lang="tr-TR" sz="3600" dirty="0" smtClean="0"/>
            </a:br>
            <a:r>
              <a:rPr lang="tr-TR" dirty="0" smtClean="0"/>
              <a:t/>
            </a:r>
            <a:br>
              <a:rPr lang="tr-TR" dirty="0" smtClean="0"/>
            </a:br>
            <a:endParaRPr lang="tr-TR" dirty="0"/>
          </a:p>
        </p:txBody>
      </p:sp>
      <p:sp>
        <p:nvSpPr>
          <p:cNvPr id="3" name="İçerik Yer Tutucusu 2"/>
          <p:cNvSpPr>
            <a:spLocks noGrp="1"/>
          </p:cNvSpPr>
          <p:nvPr>
            <p:ph idx="1"/>
          </p:nvPr>
        </p:nvSpPr>
        <p:spPr>
          <a:xfrm>
            <a:off x="251520" y="1484784"/>
            <a:ext cx="8640960" cy="5040560"/>
          </a:xfrm>
        </p:spPr>
        <p:txBody>
          <a:bodyPr>
            <a:normAutofit/>
          </a:bodyPr>
          <a:lstStyle/>
          <a:p>
            <a:pPr algn="just">
              <a:lnSpc>
                <a:spcPct val="170000"/>
              </a:lnSpc>
              <a:spcBef>
                <a:spcPts val="0"/>
              </a:spcBef>
            </a:pPr>
            <a:r>
              <a:rPr lang="tr-TR" sz="1600" dirty="0" smtClean="0"/>
              <a:t>Alanda yapılan derleme sırasında elde edilen maddi ürün örnekleri dikkatle numaralandırılmalı ve her örnek ürünün alındığı kaynak kişi, yer ve tarih hakkındaki bilgiler bu ürüne eklenmelidir. Daha sonra bu ürünün şekil ve yapı, yaratım ve kullanım özellikleri hakkında kaydedilmiş sözlü bilgi, yazılı hale getirilmeli veya yazılı olarak kaydedilmiş bilgiler bu ürünlerle bir araya getirilerek maddi ürüne verilen numaralara, uygun biçimde eklenip düzenleme yapılmalıdır. </a:t>
            </a:r>
          </a:p>
          <a:p>
            <a:pPr algn="just">
              <a:lnSpc>
                <a:spcPct val="170000"/>
              </a:lnSpc>
              <a:spcBef>
                <a:spcPts val="0"/>
              </a:spcBef>
            </a:pPr>
            <a:r>
              <a:rPr lang="tr-TR" sz="1600" dirty="0" smtClean="0"/>
              <a:t>Örneğin: Halk oyunları derlenirken, oyuncu kıyafetiyle ilgili bütün bu kıyafet veya bir parça alındıysa, bu kıyafet veya parça, «HAGEM 100’lük Sınıflama» sistemine göre numaralanmalıdır. Diğer taraftan, bu kıyafet hakkında derlenen bilgi ve oyunun metni yazıya geçirilirken, kıyafet hakkındaki bilgi farklı bir yerde, oyun metninin ses ve görüntü kayıtları farklı bir yerde olacaktır. Bu ses ve görüntü kayıtları çözümlendikten sonra, uygun bir notla söz konusu oyunun kıyafetiyle ilgili örnek bulunduğu, bu örneğin numarası kaydedilerek belirtilmelidir. </a:t>
            </a:r>
            <a:endParaRPr lang="tr-TR" sz="1600" dirty="0"/>
          </a:p>
        </p:txBody>
      </p:sp>
    </p:spTree>
    <p:extLst>
      <p:ext uri="{BB962C8B-B14F-4D97-AF65-F5344CB8AC3E}">
        <p14:creationId xmlns:p14="http://schemas.microsoft.com/office/powerpoint/2010/main" val="3638432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Autofit/>
          </a:bodyPr>
          <a:lstStyle/>
          <a:p>
            <a:r>
              <a:rPr lang="tr-TR" sz="3200" b="1" dirty="0" smtClean="0"/>
              <a:t>IV. 6. Derlenen ve Çözümlenen Malzemenin Tür Listesi:</a:t>
            </a:r>
            <a:endParaRPr lang="tr-TR" sz="3200" b="1" dirty="0"/>
          </a:p>
        </p:txBody>
      </p:sp>
      <p:sp>
        <p:nvSpPr>
          <p:cNvPr id="3" name="İçerik Yer Tutucusu 2"/>
          <p:cNvSpPr>
            <a:spLocks noGrp="1"/>
          </p:cNvSpPr>
          <p:nvPr>
            <p:ph idx="1"/>
          </p:nvPr>
        </p:nvSpPr>
        <p:spPr>
          <a:xfrm>
            <a:off x="107504" y="1124744"/>
            <a:ext cx="8856984" cy="5544616"/>
          </a:xfrm>
        </p:spPr>
        <p:txBody>
          <a:bodyPr>
            <a:normAutofit fontScale="55000" lnSpcReduction="20000"/>
          </a:bodyPr>
          <a:lstStyle/>
          <a:p>
            <a:pPr algn="just">
              <a:lnSpc>
                <a:spcPct val="170000"/>
              </a:lnSpc>
              <a:spcBef>
                <a:spcPts val="0"/>
              </a:spcBef>
            </a:pPr>
            <a:r>
              <a:rPr lang="tr-TR" dirty="0" smtClean="0"/>
              <a:t>Alanda belli bir tür veya çeşitli türler birbiri ardınca ve aynı yerden, aynı kayıt araçlarına kaydedilmiş olabilir. Alan dönüşünde hazırlanan ilk listeler ve verilen numaraları izleyen bir sıra dahilinde çözümü yapılan ve yazıya geçirilen bütün halk bilgisi ürünleri, yazılı hale getirilmiş kayıtlardan kopya edilerek türlerine göre ayrılabilir. </a:t>
            </a:r>
          </a:p>
          <a:p>
            <a:pPr algn="just">
              <a:lnSpc>
                <a:spcPct val="170000"/>
              </a:lnSpc>
              <a:spcBef>
                <a:spcPts val="0"/>
              </a:spcBef>
            </a:pPr>
            <a:r>
              <a:rPr lang="tr-TR" dirty="0" smtClean="0"/>
              <a:t>Tek konulu bir derleme çalışması sonucunda türlerine ayırma çalışması çok kolay olmakla birlikte, çok konulu çalışmalarda farklı kasetlerde kayıtlı aynı türe ait ürünler farklı dosyalarda yazılı hale getirilmiş olacağından, birbirinden ayrı duracaktır. Tür listesi; hangi dosyada olursa olsun, aynı türden yazılı metinlerin aynı başlık altında toplanması demektir. Bu listeler yayın aşamasına hazırlıktır. Bu listede her tür başlığı altında yer alan yazılı malzemenin dosya ve kaset numarasının belirtilmesi önemlidir.  Bu listeler her tür başlığı altında yer alan yazılı malzemenin dosya veya kaset numarasının belirtilmesi önemlidir. Gerektiğinde bir anlatmanın yazılı şeklinin tekrar okunması ve sözlü olarak kasetteki kaydının dinlenmesi bu numaraların tutarlı kullanımı ile mümkün olacaktır.</a:t>
            </a:r>
            <a:endParaRPr lang="tr-TR" dirty="0"/>
          </a:p>
        </p:txBody>
      </p:sp>
    </p:spTree>
    <p:extLst>
      <p:ext uri="{BB962C8B-B14F-4D97-AF65-F5344CB8AC3E}">
        <p14:creationId xmlns:p14="http://schemas.microsoft.com/office/powerpoint/2010/main" val="1392354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16632"/>
            <a:ext cx="8784976" cy="6624736"/>
          </a:xfrm>
        </p:spPr>
        <p:txBody>
          <a:bodyPr>
            <a:normAutofit fontScale="62500" lnSpcReduction="20000"/>
          </a:bodyPr>
          <a:lstStyle/>
          <a:p>
            <a:pPr algn="just">
              <a:lnSpc>
                <a:spcPct val="160000"/>
              </a:lnSpc>
              <a:spcBef>
                <a:spcPts val="0"/>
              </a:spcBef>
            </a:pPr>
            <a:r>
              <a:rPr lang="tr-TR" dirty="0" smtClean="0"/>
              <a:t>Türk halk bilgisi konularını belirleyerek, derlenen halk bilgisi ürünlerinin arşivlenmesinde kullanılmak üzere en kapsamlı ve bütün konuları içine alan sınıflama çalışması ( en eski adı) «Kültür Bakanlığı’na bağlı Milli Folklor Araştırma Dairesi Başkanlığı», daha sonra «Halk Kültürlerini Araştırma Genel Müdürlüğü» (HAGEM), bugünkü adı «Kültür ve Turizm Bakanlığı Araştırma ve Eğitim Genel Müdürlüğü» olan birim tarafından yapılmıştır. </a:t>
            </a:r>
          </a:p>
          <a:p>
            <a:pPr algn="just">
              <a:lnSpc>
                <a:spcPct val="160000"/>
              </a:lnSpc>
              <a:spcBef>
                <a:spcPts val="0"/>
              </a:spcBef>
            </a:pPr>
            <a:r>
              <a:rPr lang="tr-TR" dirty="0" smtClean="0"/>
              <a:t>1976 yılında uygulamaya konulan «Türk Folklor Arşiv </a:t>
            </a:r>
            <a:r>
              <a:rPr lang="tr-TR" dirty="0" err="1" smtClean="0"/>
              <a:t>Kılavuzu»na</a:t>
            </a:r>
            <a:r>
              <a:rPr lang="tr-TR" dirty="0" smtClean="0"/>
              <a:t> göre, Türk Halk Bilgisinin konuları 100’lük sınıflandırma seviyesinde aşağıda verilmiştir. Ancak, hemen kaydedelim ki, bu başlıkların bazılarının güncellenmeye ve isimlerinin değiştirilmeye gerek olduğu açıktır. Örneğin, bu listede «I Halk Bilgisi» başlığı çok uygun görünmemektedir. Bunun yerine, söz konusu ürünlerin ortak özelliklerinden </a:t>
            </a:r>
            <a:r>
              <a:rPr lang="tr-TR" dirty="0" err="1" smtClean="0"/>
              <a:t>hareketlei</a:t>
            </a:r>
            <a:r>
              <a:rPr lang="tr-TR" dirty="0" smtClean="0"/>
              <a:t> «Çeşitli Alanlara Ait Halk Bilgisi» ifadesini kullanmak daha doğru olacaktır. </a:t>
            </a:r>
            <a:endParaRPr lang="tr-TR" dirty="0"/>
          </a:p>
        </p:txBody>
      </p:sp>
    </p:spTree>
    <p:extLst>
      <p:ext uri="{BB962C8B-B14F-4D97-AF65-F5344CB8AC3E}">
        <p14:creationId xmlns:p14="http://schemas.microsoft.com/office/powerpoint/2010/main" val="2450254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lstStyle/>
          <a:p>
            <a:r>
              <a:rPr lang="tr-TR" dirty="0" smtClean="0"/>
              <a:t>«Genel Sınıflandırma»</a:t>
            </a:r>
            <a:endParaRPr lang="tr-TR" dirty="0"/>
          </a:p>
        </p:txBody>
      </p:sp>
      <p:sp>
        <p:nvSpPr>
          <p:cNvPr id="3" name="İçerik Yer Tutucusu 2"/>
          <p:cNvSpPr>
            <a:spLocks noGrp="1"/>
          </p:cNvSpPr>
          <p:nvPr>
            <p:ph idx="1"/>
          </p:nvPr>
        </p:nvSpPr>
        <p:spPr>
          <a:xfrm>
            <a:off x="107504" y="692696"/>
            <a:ext cx="8928992" cy="6048672"/>
          </a:xfrm>
        </p:spPr>
        <p:txBody>
          <a:bodyPr>
            <a:normAutofit fontScale="92500" lnSpcReduction="10000"/>
          </a:bodyPr>
          <a:lstStyle/>
          <a:p>
            <a:pPr marL="0" indent="0">
              <a:buNone/>
            </a:pPr>
            <a:r>
              <a:rPr lang="tr-TR" sz="2200" b="1" dirty="0" smtClean="0"/>
              <a:t>A. Genel Konular: </a:t>
            </a:r>
          </a:p>
          <a:p>
            <a:pPr marL="0" indent="0">
              <a:buNone/>
            </a:pPr>
            <a:r>
              <a:rPr lang="tr-TR" sz="2200" dirty="0" smtClean="0"/>
              <a:t>100 Araştırma ve Eğitim Genel Müdürlüğü Yazışmaları</a:t>
            </a:r>
          </a:p>
          <a:p>
            <a:pPr marL="0" indent="0">
              <a:buNone/>
            </a:pPr>
            <a:r>
              <a:rPr lang="tr-TR" sz="2200" dirty="0" smtClean="0"/>
              <a:t>200 Türkiye’deki Folklor Kuruluşları</a:t>
            </a:r>
          </a:p>
          <a:p>
            <a:pPr marL="0" indent="0">
              <a:buNone/>
            </a:pPr>
            <a:r>
              <a:rPr lang="tr-TR" sz="2200" dirty="0" smtClean="0"/>
              <a:t>300 Yurtdışındaki Folklor Kuruluşları</a:t>
            </a:r>
          </a:p>
          <a:p>
            <a:pPr marL="0" indent="0">
              <a:buNone/>
            </a:pPr>
            <a:r>
              <a:rPr lang="tr-TR" sz="2200" dirty="0" smtClean="0"/>
              <a:t>400 Folklorcuların Biyografileri</a:t>
            </a:r>
          </a:p>
          <a:p>
            <a:pPr marL="0" indent="0">
              <a:buNone/>
            </a:pPr>
            <a:r>
              <a:rPr lang="tr-TR" sz="2200" dirty="0" smtClean="0"/>
              <a:t>500 Yerleşme Yerleriyle İlgili Bilgiler</a:t>
            </a:r>
          </a:p>
          <a:p>
            <a:pPr marL="0" indent="0">
              <a:buNone/>
            </a:pPr>
            <a:r>
              <a:rPr lang="tr-TR" sz="2200" dirty="0" smtClean="0"/>
              <a:t>600 Kaynak </a:t>
            </a:r>
            <a:r>
              <a:rPr lang="tr-TR" sz="2200" dirty="0" smtClean="0">
                <a:latin typeface="Times New Roman" panose="02020603050405020304" pitchFamily="18" charset="0"/>
                <a:cs typeface="Times New Roman" panose="02020603050405020304" pitchFamily="18" charset="0"/>
              </a:rPr>
              <a:t>Kişilerle</a:t>
            </a:r>
            <a:r>
              <a:rPr lang="tr-TR" sz="2200" dirty="0" smtClean="0"/>
              <a:t> İlgili Bilgiler</a:t>
            </a:r>
          </a:p>
          <a:p>
            <a:pPr marL="0" indent="0">
              <a:buNone/>
            </a:pPr>
            <a:r>
              <a:rPr lang="tr-TR" sz="2200" dirty="0" smtClean="0"/>
              <a:t>700 Folklor Atlasları</a:t>
            </a:r>
          </a:p>
          <a:p>
            <a:pPr marL="0" indent="0">
              <a:buNone/>
            </a:pPr>
            <a:r>
              <a:rPr lang="tr-TR" sz="2200" b="1" dirty="0" smtClean="0"/>
              <a:t>B. Dil ve Anlatım:</a:t>
            </a:r>
          </a:p>
          <a:p>
            <a:pPr marL="0" indent="0">
              <a:buNone/>
            </a:pPr>
            <a:r>
              <a:rPr lang="tr-TR" sz="2400" dirty="0" smtClean="0">
                <a:latin typeface="Times New Roman" panose="02020603050405020304" pitchFamily="18" charset="0"/>
                <a:cs typeface="Times New Roman" panose="02020603050405020304" pitchFamily="18" charset="0"/>
              </a:rPr>
              <a:t>100 Halk Etimolojisi</a:t>
            </a:r>
          </a:p>
          <a:p>
            <a:pPr marL="0" indent="0">
              <a:buNone/>
            </a:pPr>
            <a:r>
              <a:rPr lang="tr-TR" sz="2400" dirty="0" smtClean="0">
                <a:latin typeface="Times New Roman" panose="02020603050405020304" pitchFamily="18" charset="0"/>
                <a:cs typeface="Times New Roman" panose="02020603050405020304" pitchFamily="18" charset="0"/>
              </a:rPr>
              <a:t>200 Ad Verme</a:t>
            </a:r>
          </a:p>
          <a:p>
            <a:pPr marL="0" indent="0">
              <a:buNone/>
            </a:pPr>
            <a:r>
              <a:rPr lang="tr-TR" sz="2400" dirty="0" smtClean="0">
                <a:latin typeface="Times New Roman" panose="02020603050405020304" pitchFamily="18" charset="0"/>
                <a:cs typeface="Times New Roman" panose="02020603050405020304" pitchFamily="18" charset="0"/>
              </a:rPr>
              <a:t>300 Ağızlar</a:t>
            </a:r>
          </a:p>
          <a:p>
            <a:pPr marL="0" indent="0">
              <a:buNone/>
            </a:pPr>
            <a:r>
              <a:rPr lang="tr-TR" sz="2400" dirty="0" smtClean="0">
                <a:latin typeface="Times New Roman" panose="02020603050405020304" pitchFamily="18" charset="0"/>
                <a:cs typeface="Times New Roman" panose="02020603050405020304" pitchFamily="18" charset="0"/>
              </a:rPr>
              <a:t>400 Kelime Hazinesi</a:t>
            </a:r>
          </a:p>
          <a:p>
            <a:pPr marL="0" indent="0">
              <a:buNone/>
            </a:pPr>
            <a:r>
              <a:rPr lang="tr-TR" sz="2400" dirty="0" smtClean="0">
                <a:latin typeface="Times New Roman" panose="02020603050405020304" pitchFamily="18" charset="0"/>
                <a:cs typeface="Times New Roman" panose="02020603050405020304" pitchFamily="18" charset="0"/>
              </a:rPr>
              <a:t>500 Bedeni Hareketlerle Anlatım</a:t>
            </a:r>
          </a:p>
          <a:p>
            <a:pPr marL="0" indent="0">
              <a:buNone/>
            </a:pPr>
            <a:r>
              <a:rPr lang="tr-TR" sz="2400" dirty="0" smtClean="0">
                <a:latin typeface="Times New Roman" panose="02020603050405020304" pitchFamily="18" charset="0"/>
                <a:cs typeface="Times New Roman" panose="02020603050405020304" pitchFamily="18" charset="0"/>
              </a:rPr>
              <a:t>600 Diğer Anlatımlar; Haberleşme</a:t>
            </a:r>
          </a:p>
          <a:p>
            <a:pPr marL="0" indent="0">
              <a:buNone/>
            </a:pPr>
            <a:r>
              <a:rPr lang="tr-TR" sz="2400" dirty="0" smtClean="0">
                <a:latin typeface="Times New Roman" panose="02020603050405020304" pitchFamily="18" charset="0"/>
                <a:cs typeface="Times New Roman" panose="02020603050405020304" pitchFamily="18" charset="0"/>
              </a:rPr>
              <a:t>700 Çağırışımlar; Değişik Konuşmalar</a:t>
            </a:r>
          </a:p>
          <a:p>
            <a:pPr marL="0" indent="0">
              <a:buNone/>
            </a:pPr>
            <a:endParaRPr lang="tr-TR" dirty="0"/>
          </a:p>
        </p:txBody>
      </p:sp>
    </p:spTree>
    <p:extLst>
      <p:ext uri="{BB962C8B-B14F-4D97-AF65-F5344CB8AC3E}">
        <p14:creationId xmlns:p14="http://schemas.microsoft.com/office/powerpoint/2010/main" val="2188578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88640"/>
            <a:ext cx="8363272" cy="6480720"/>
          </a:xfrm>
        </p:spPr>
        <p:txBody>
          <a:bodyPr>
            <a:normAutofit fontScale="92500" lnSpcReduction="20000"/>
          </a:bodyPr>
          <a:lstStyle/>
          <a:p>
            <a:pPr marL="0" indent="0">
              <a:buNone/>
            </a:pPr>
            <a:r>
              <a:rPr lang="tr-TR" sz="2000" b="1" dirty="0" smtClean="0"/>
              <a:t>C Aşık ve Tekke Edebiyatı</a:t>
            </a:r>
          </a:p>
          <a:p>
            <a:pPr marL="0" indent="0" algn="just">
              <a:buNone/>
            </a:pPr>
            <a:r>
              <a:rPr lang="tr-TR" sz="2000" dirty="0" smtClean="0"/>
              <a:t>100 Aşık Tekke Edebiyatının Özellikleri</a:t>
            </a:r>
          </a:p>
          <a:p>
            <a:pPr marL="0" indent="0" algn="just">
              <a:buNone/>
            </a:pPr>
            <a:r>
              <a:rPr lang="tr-TR" sz="2000" dirty="0" smtClean="0"/>
              <a:t>200 Aşık Tekke Edebiyatı Türleri</a:t>
            </a:r>
          </a:p>
          <a:p>
            <a:pPr marL="0" indent="0" algn="just">
              <a:buNone/>
            </a:pPr>
            <a:r>
              <a:rPr lang="tr-TR" sz="2000" dirty="0" smtClean="0"/>
              <a:t>300 Aşık- Tekke Edebiyatının Şairleri ve Eserleri</a:t>
            </a:r>
          </a:p>
          <a:p>
            <a:pPr marL="0" indent="0">
              <a:buNone/>
            </a:pPr>
            <a:r>
              <a:rPr lang="tr-TR" sz="2000" b="1" dirty="0" smtClean="0"/>
              <a:t>D. Anlatımlar:</a:t>
            </a:r>
          </a:p>
          <a:p>
            <a:pPr marL="0" indent="0">
              <a:buNone/>
            </a:pPr>
            <a:r>
              <a:rPr lang="tr-TR" sz="2000" dirty="0" smtClean="0"/>
              <a:t>100 Destanlar</a:t>
            </a:r>
          </a:p>
          <a:p>
            <a:pPr marL="0" indent="0">
              <a:buNone/>
            </a:pPr>
            <a:r>
              <a:rPr lang="tr-TR" sz="2000" dirty="0" smtClean="0"/>
              <a:t>200 Efsaneler</a:t>
            </a:r>
          </a:p>
          <a:p>
            <a:pPr marL="0" indent="0">
              <a:buNone/>
            </a:pPr>
            <a:r>
              <a:rPr lang="tr-TR" sz="2000" dirty="0" smtClean="0"/>
              <a:t>300 Evliya Menkıbeleri</a:t>
            </a:r>
          </a:p>
          <a:p>
            <a:pPr marL="0" indent="0">
              <a:buNone/>
            </a:pPr>
            <a:r>
              <a:rPr lang="tr-TR" sz="2000" dirty="0" smtClean="0"/>
              <a:t>400 Halk Hikayeleri</a:t>
            </a:r>
          </a:p>
          <a:p>
            <a:pPr marL="0" indent="0">
              <a:buNone/>
            </a:pPr>
            <a:r>
              <a:rPr lang="tr-TR" sz="2000" dirty="0" smtClean="0"/>
              <a:t>500 Masallar</a:t>
            </a:r>
          </a:p>
          <a:p>
            <a:pPr marL="0" indent="0">
              <a:buNone/>
            </a:pPr>
            <a:r>
              <a:rPr lang="tr-TR" sz="2000" dirty="0" smtClean="0"/>
              <a:t>600 Fıkralar</a:t>
            </a:r>
          </a:p>
          <a:p>
            <a:pPr marL="0" indent="0">
              <a:buNone/>
            </a:pPr>
            <a:r>
              <a:rPr lang="tr-TR" sz="2000" b="1" dirty="0" smtClean="0"/>
              <a:t>E. Anonim Şiirler:</a:t>
            </a:r>
          </a:p>
          <a:p>
            <a:pPr marL="0" indent="0">
              <a:buNone/>
            </a:pPr>
            <a:r>
              <a:rPr lang="tr-TR" sz="2000" dirty="0" smtClean="0"/>
              <a:t>100 Destanlar</a:t>
            </a:r>
          </a:p>
          <a:p>
            <a:pPr marL="0" indent="0">
              <a:buNone/>
            </a:pPr>
            <a:r>
              <a:rPr lang="tr-TR" sz="2000" dirty="0" smtClean="0"/>
              <a:t>200 Türküler</a:t>
            </a:r>
          </a:p>
          <a:p>
            <a:pPr marL="0" indent="0">
              <a:buNone/>
            </a:pPr>
            <a:r>
              <a:rPr lang="tr-TR" sz="2000" dirty="0" smtClean="0"/>
              <a:t>300 Maniler </a:t>
            </a:r>
          </a:p>
          <a:p>
            <a:pPr marL="0" indent="0">
              <a:buNone/>
            </a:pPr>
            <a:r>
              <a:rPr lang="tr-TR" sz="2000" dirty="0" smtClean="0"/>
              <a:t>400 Tekerleme </a:t>
            </a:r>
          </a:p>
          <a:p>
            <a:pPr marL="0" indent="0">
              <a:buNone/>
            </a:pPr>
            <a:r>
              <a:rPr lang="tr-TR" sz="2000" dirty="0" smtClean="0"/>
              <a:t>500 Köy Seyirlik Oyunları</a:t>
            </a:r>
          </a:p>
          <a:p>
            <a:pPr marL="0" indent="0">
              <a:buNone/>
            </a:pPr>
            <a:r>
              <a:rPr lang="tr-TR" sz="2000" b="1" dirty="0" smtClean="0"/>
              <a:t>M. Oyun –Eğlence- Spor:</a:t>
            </a:r>
          </a:p>
          <a:p>
            <a:pPr marL="0" indent="0">
              <a:buNone/>
            </a:pPr>
            <a:r>
              <a:rPr lang="tr-TR" sz="2000" dirty="0" smtClean="0"/>
              <a:t>100 Çocuk Oyunları</a:t>
            </a:r>
          </a:p>
          <a:p>
            <a:pPr marL="0" indent="0">
              <a:buNone/>
            </a:pPr>
            <a:r>
              <a:rPr lang="tr-TR" sz="2000" dirty="0" smtClean="0"/>
              <a:t>200 Büyüklerin Oyunları, Eğlenceleri</a:t>
            </a:r>
          </a:p>
          <a:p>
            <a:pPr marL="0" indent="0">
              <a:buNone/>
            </a:pPr>
            <a:r>
              <a:rPr lang="tr-TR" sz="2000" dirty="0" smtClean="0"/>
              <a:t>300 Geleneksel Sporlar</a:t>
            </a:r>
          </a:p>
          <a:p>
            <a:pPr marL="0" indent="0">
              <a:buNone/>
            </a:pPr>
            <a:r>
              <a:rPr lang="tr-TR" sz="2000" dirty="0" smtClean="0"/>
              <a:t>400 Oyuncaklar, Eğlence ve Spor Araç - Gereçleri</a:t>
            </a:r>
          </a:p>
          <a:p>
            <a:pPr marL="0" indent="0">
              <a:buNone/>
            </a:pPr>
            <a:endParaRPr lang="tr-TR" dirty="0"/>
          </a:p>
        </p:txBody>
      </p:sp>
    </p:spTree>
    <p:extLst>
      <p:ext uri="{BB962C8B-B14F-4D97-AF65-F5344CB8AC3E}">
        <p14:creationId xmlns:p14="http://schemas.microsoft.com/office/powerpoint/2010/main" val="1250258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60648"/>
            <a:ext cx="8928992" cy="6597352"/>
          </a:xfrm>
        </p:spPr>
        <p:txBody>
          <a:bodyPr>
            <a:normAutofit lnSpcReduction="10000"/>
          </a:bodyPr>
          <a:lstStyle/>
          <a:p>
            <a:pPr marL="0" indent="0" algn="just">
              <a:buNone/>
            </a:pPr>
            <a:r>
              <a:rPr lang="tr-TR" sz="2000" b="1" i="1" dirty="0" smtClean="0"/>
              <a:t>N. Halk Dansları</a:t>
            </a:r>
          </a:p>
          <a:p>
            <a:pPr marL="0" indent="0">
              <a:buNone/>
            </a:pPr>
            <a:r>
              <a:rPr lang="tr-TR" sz="2000" dirty="0" smtClean="0"/>
              <a:t>100 Oyunların Doğuş Hikayeleri</a:t>
            </a:r>
          </a:p>
          <a:p>
            <a:pPr marL="0" indent="0">
              <a:buNone/>
            </a:pPr>
            <a:r>
              <a:rPr lang="tr-TR" sz="2000" dirty="0" smtClean="0"/>
              <a:t>200 Oyunların çeşitleri</a:t>
            </a:r>
          </a:p>
          <a:p>
            <a:pPr marL="0" indent="0">
              <a:buNone/>
            </a:pPr>
            <a:r>
              <a:rPr lang="tr-TR" sz="2000" dirty="0" smtClean="0"/>
              <a:t>300 Oyunlarda Giyim – Kuşam-Süslenme</a:t>
            </a:r>
          </a:p>
          <a:p>
            <a:pPr marL="0" indent="0">
              <a:buNone/>
            </a:pPr>
            <a:r>
              <a:rPr lang="tr-TR" sz="2000" dirty="0" smtClean="0"/>
              <a:t>400 Oyunlarda Çalgılar, Müzik</a:t>
            </a:r>
          </a:p>
          <a:p>
            <a:pPr marL="0" indent="0">
              <a:buNone/>
            </a:pPr>
            <a:r>
              <a:rPr lang="tr-TR" sz="2000" dirty="0" smtClean="0"/>
              <a:t>500 Oyunların Figürlerle Anlatımı</a:t>
            </a:r>
          </a:p>
          <a:p>
            <a:pPr marL="0" indent="0">
              <a:buNone/>
            </a:pPr>
            <a:r>
              <a:rPr lang="tr-TR" sz="2000" b="1" i="1" dirty="0" smtClean="0"/>
              <a:t>O. Halk Müziği:</a:t>
            </a:r>
          </a:p>
          <a:p>
            <a:pPr marL="0" indent="0">
              <a:buNone/>
            </a:pPr>
            <a:r>
              <a:rPr lang="tr-TR" sz="2000" dirty="0" smtClean="0"/>
              <a:t>100 Halk Müziğinin Özellikleri</a:t>
            </a:r>
          </a:p>
          <a:p>
            <a:pPr marL="0" indent="0">
              <a:buNone/>
            </a:pPr>
            <a:r>
              <a:rPr lang="tr-TR" sz="2000" dirty="0" smtClean="0"/>
              <a:t>200 Türküler</a:t>
            </a:r>
          </a:p>
          <a:p>
            <a:pPr marL="0" indent="0">
              <a:buNone/>
            </a:pPr>
            <a:r>
              <a:rPr lang="tr-TR" sz="2000" dirty="0" smtClean="0"/>
              <a:t>300 Halk Çalgıları</a:t>
            </a:r>
          </a:p>
          <a:p>
            <a:pPr marL="0" indent="0">
              <a:buNone/>
            </a:pPr>
            <a:r>
              <a:rPr lang="tr-TR" sz="2000" b="1" i="1" dirty="0" smtClean="0"/>
              <a:t>P. Giyim – Kuşam – Süslenme</a:t>
            </a:r>
          </a:p>
          <a:p>
            <a:pPr marL="0" indent="0">
              <a:buNone/>
            </a:pPr>
            <a:r>
              <a:rPr lang="tr-TR" sz="2000" dirty="0" smtClean="0"/>
              <a:t>100 Çocuk Giyimi </a:t>
            </a:r>
          </a:p>
          <a:p>
            <a:pPr marL="0" indent="0">
              <a:buNone/>
            </a:pPr>
            <a:r>
              <a:rPr lang="tr-TR" sz="2000" dirty="0" smtClean="0"/>
              <a:t>200 Erkek Giyimi</a:t>
            </a:r>
          </a:p>
          <a:p>
            <a:pPr marL="0" indent="0">
              <a:buNone/>
            </a:pPr>
            <a:r>
              <a:rPr lang="tr-TR" sz="2000" dirty="0" smtClean="0"/>
              <a:t>300 Kadın Giyimi</a:t>
            </a:r>
          </a:p>
          <a:p>
            <a:pPr marL="0" indent="0">
              <a:buNone/>
            </a:pPr>
            <a:r>
              <a:rPr lang="tr-TR" sz="2000" dirty="0" smtClean="0"/>
              <a:t>400 Günlük Giyim,</a:t>
            </a:r>
          </a:p>
          <a:p>
            <a:pPr marL="0" indent="0">
              <a:buNone/>
            </a:pPr>
            <a:r>
              <a:rPr lang="tr-TR" sz="2000" dirty="0" smtClean="0"/>
              <a:t>500 Törenlerle İlgili Giyim</a:t>
            </a:r>
          </a:p>
          <a:p>
            <a:pPr marL="457200" indent="-457200">
              <a:buAutoNum type="arabicPlain" startAt="600"/>
            </a:pPr>
            <a:r>
              <a:rPr lang="tr-TR" sz="2000" dirty="0" smtClean="0"/>
              <a:t>Meslekler ve Yaş Gruplarına Göre Giyim</a:t>
            </a:r>
          </a:p>
          <a:p>
            <a:pPr marL="457200" indent="-457200">
              <a:buAutoNum type="arabicPlain" startAt="600"/>
            </a:pPr>
            <a:r>
              <a:rPr lang="tr-TR" sz="2000" dirty="0" smtClean="0"/>
              <a:t>700 Süslenme</a:t>
            </a:r>
            <a:endParaRPr lang="tr-TR" sz="2000" dirty="0"/>
          </a:p>
        </p:txBody>
      </p:sp>
    </p:spTree>
    <p:extLst>
      <p:ext uri="{BB962C8B-B14F-4D97-AF65-F5344CB8AC3E}">
        <p14:creationId xmlns:p14="http://schemas.microsoft.com/office/powerpoint/2010/main" val="475396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lstStyle/>
          <a:p>
            <a:pPr algn="just"/>
            <a:r>
              <a:rPr lang="tr-TR" dirty="0" smtClean="0"/>
              <a:t>Bir halk bilgisi derleme çalışması son aşaması, alandan döndükten sonra yapılması gerekli olan: tasnif, çözümleme, inceleme, birleştirme, arşivleme ve yayına hazır hale getirme ve yayınlama çalışmalarından oluşmaktadır.</a:t>
            </a:r>
            <a:endParaRPr lang="tr-TR" dirty="0"/>
          </a:p>
        </p:txBody>
      </p:sp>
    </p:spTree>
    <p:extLst>
      <p:ext uri="{BB962C8B-B14F-4D97-AF65-F5344CB8AC3E}">
        <p14:creationId xmlns:p14="http://schemas.microsoft.com/office/powerpoint/2010/main" val="3155856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784976" cy="6552728"/>
          </a:xfrm>
        </p:spPr>
        <p:txBody>
          <a:bodyPr>
            <a:normAutofit fontScale="92500" lnSpcReduction="20000"/>
          </a:bodyPr>
          <a:lstStyle/>
          <a:p>
            <a:pPr marL="0" indent="0">
              <a:buNone/>
            </a:pPr>
            <a:r>
              <a:rPr lang="tr-TR" sz="2000" b="1" dirty="0" smtClean="0"/>
              <a:t>R. Halk Sanatları ve Zanaatları:</a:t>
            </a:r>
          </a:p>
          <a:p>
            <a:pPr marL="0" indent="0">
              <a:buNone/>
            </a:pPr>
            <a:r>
              <a:rPr lang="tr-TR" sz="2200" dirty="0" smtClean="0"/>
              <a:t>100 Yapım Tekniklerine Göre El Sanatları</a:t>
            </a:r>
          </a:p>
          <a:p>
            <a:pPr marL="0" indent="0">
              <a:buNone/>
            </a:pPr>
            <a:r>
              <a:rPr lang="tr-TR" sz="2200" dirty="0" smtClean="0"/>
              <a:t>200 Hammaddelerine Göre El Sanatları</a:t>
            </a:r>
          </a:p>
          <a:p>
            <a:pPr marL="0" indent="0">
              <a:buNone/>
            </a:pPr>
            <a:r>
              <a:rPr lang="tr-TR" sz="2200" dirty="0" smtClean="0"/>
              <a:t>300 Meslekler</a:t>
            </a:r>
          </a:p>
          <a:p>
            <a:pPr marL="0" indent="0">
              <a:buNone/>
            </a:pPr>
            <a:r>
              <a:rPr lang="tr-TR" sz="2200" dirty="0" smtClean="0"/>
              <a:t>400 Halk Resmi</a:t>
            </a:r>
          </a:p>
          <a:p>
            <a:pPr marL="0" indent="0">
              <a:buNone/>
            </a:pPr>
            <a:r>
              <a:rPr lang="tr-TR" sz="2200" b="1" dirty="0" smtClean="0"/>
              <a:t>S. Halk Mimarisi:</a:t>
            </a:r>
          </a:p>
          <a:p>
            <a:pPr marL="0" indent="0">
              <a:buNone/>
            </a:pPr>
            <a:r>
              <a:rPr lang="tr-TR" sz="2200" dirty="0" smtClean="0"/>
              <a:t>100 Konut Çeşitleri</a:t>
            </a:r>
          </a:p>
          <a:p>
            <a:pPr marL="0" indent="0">
              <a:buNone/>
            </a:pPr>
            <a:r>
              <a:rPr lang="tr-TR" sz="2200" dirty="0" smtClean="0"/>
              <a:t>200 Hayata Yardımcı Yapılar</a:t>
            </a:r>
          </a:p>
          <a:p>
            <a:pPr marL="0" indent="0">
              <a:buNone/>
            </a:pPr>
            <a:r>
              <a:rPr lang="tr-TR" sz="2200" dirty="0" smtClean="0"/>
              <a:t>300 Yapı Teknikleri</a:t>
            </a:r>
          </a:p>
          <a:p>
            <a:pPr marL="0" indent="0">
              <a:buNone/>
            </a:pPr>
            <a:r>
              <a:rPr lang="tr-TR" sz="2200" dirty="0" smtClean="0"/>
              <a:t>400 Halk Mimarları, Yapı Ustaları</a:t>
            </a:r>
          </a:p>
          <a:p>
            <a:pPr marL="0" indent="0">
              <a:buNone/>
            </a:pPr>
            <a:r>
              <a:rPr lang="tr-TR" sz="2200" dirty="0" smtClean="0"/>
              <a:t>500 Konutlarda Bölümler, Süsleme</a:t>
            </a:r>
          </a:p>
          <a:p>
            <a:pPr marL="0" indent="0">
              <a:buNone/>
            </a:pPr>
            <a:r>
              <a:rPr lang="tr-TR" sz="2200" dirty="0" smtClean="0"/>
              <a:t>600 Aydınlatma, Isınma</a:t>
            </a:r>
          </a:p>
          <a:p>
            <a:pPr marL="0" indent="0">
              <a:buNone/>
            </a:pPr>
            <a:r>
              <a:rPr lang="tr-TR" sz="2200" dirty="0" smtClean="0"/>
              <a:t>700 Konutların Döşenmesi, Kullanımı, Ev Eşyaları</a:t>
            </a:r>
          </a:p>
          <a:p>
            <a:pPr marL="0" indent="0">
              <a:buNone/>
            </a:pPr>
            <a:r>
              <a:rPr lang="tr-TR" sz="2200" b="1" i="1" dirty="0" smtClean="0"/>
              <a:t>T. Halk Mutfağı</a:t>
            </a:r>
          </a:p>
          <a:p>
            <a:pPr marL="0" indent="0">
              <a:buNone/>
            </a:pPr>
            <a:r>
              <a:rPr lang="tr-TR" sz="2200" dirty="0" smtClean="0"/>
              <a:t>100 Yiyecek Türleri ve Yapılışları</a:t>
            </a:r>
          </a:p>
          <a:p>
            <a:pPr marL="0" indent="0">
              <a:buNone/>
            </a:pPr>
            <a:r>
              <a:rPr lang="tr-TR" sz="2200" dirty="0" smtClean="0"/>
              <a:t>200 İçecek Türleri ve Yapılışları</a:t>
            </a:r>
          </a:p>
          <a:p>
            <a:pPr marL="0" indent="0">
              <a:buNone/>
            </a:pPr>
            <a:r>
              <a:rPr lang="tr-TR" sz="2200" dirty="0" smtClean="0"/>
              <a:t>300 Berili Gün ve  Törenlerde Yenilenip İçilenler</a:t>
            </a:r>
          </a:p>
          <a:p>
            <a:pPr marL="0" indent="0">
              <a:buNone/>
            </a:pPr>
            <a:r>
              <a:rPr lang="tr-TR" sz="2200" dirty="0" smtClean="0"/>
              <a:t>400 Yiyecek ve İçeceklerin Korunması</a:t>
            </a:r>
          </a:p>
          <a:p>
            <a:pPr marL="0" indent="0">
              <a:buNone/>
            </a:pPr>
            <a:r>
              <a:rPr lang="tr-TR" sz="2200" dirty="0" smtClean="0"/>
              <a:t>500 Mutfak Araç-&gt;Gereçleri; Kullanılışları</a:t>
            </a:r>
          </a:p>
          <a:p>
            <a:pPr marL="0" indent="0">
              <a:buNone/>
            </a:pPr>
            <a:r>
              <a:rPr lang="tr-TR" sz="2200" dirty="0" smtClean="0"/>
              <a:t>600 Sofra Gelenek-Görenekleri» (Tan; 2000:10-14).</a:t>
            </a:r>
          </a:p>
          <a:p>
            <a:pPr marL="0" indent="0">
              <a:buNone/>
            </a:pPr>
            <a:endParaRPr lang="tr-TR" sz="2000" b="1"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81489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IV.7. Arşivleme:</a:t>
            </a:r>
            <a:endParaRPr lang="tr-TR" dirty="0"/>
          </a:p>
        </p:txBody>
      </p:sp>
      <p:sp>
        <p:nvSpPr>
          <p:cNvPr id="3" name="İçerik Yer Tutucusu 2"/>
          <p:cNvSpPr>
            <a:spLocks noGrp="1"/>
          </p:cNvSpPr>
          <p:nvPr>
            <p:ph idx="1"/>
          </p:nvPr>
        </p:nvSpPr>
        <p:spPr>
          <a:xfrm>
            <a:off x="179512" y="1124744"/>
            <a:ext cx="8856984" cy="5472608"/>
          </a:xfrm>
        </p:spPr>
        <p:txBody>
          <a:bodyPr>
            <a:normAutofit fontScale="92500" lnSpcReduction="10000"/>
          </a:bodyPr>
          <a:lstStyle/>
          <a:p>
            <a:pPr algn="just"/>
            <a:r>
              <a:rPr lang="tr-TR" dirty="0" smtClean="0"/>
              <a:t>Sözlü olanları yazıya geçirilen ve görsel olanların fotoğraf baskısı yapılan halk bilgisi ürünlerinin kayıtlı olduğu malzeme numaralarına göre arşivlenmek durumundadır. Arşivlemede, kasetler ve filmler kaydedildikleri yöre ve il alfabetik sırasına göre verilen numaralarla arşivlenmek durumundadır. Bir kasetin içinde kayıtlı olan türlere göre arşivlenmesi oldukça zordur. Kurulacak bir özel veya kurumsal arşiv, ülke ve il kod numaraları ve bunların alt birim kod numaralarına göre numaralandırılır ve kasetlerin yazıya geçirilmiş metinlerinin bulunduğu ilk yazım dosyaları da aynı sistemi izlerse arşivleme büyük bir kolaylık arz edecektir. </a:t>
            </a:r>
            <a:endParaRPr lang="tr-TR" dirty="0"/>
          </a:p>
        </p:txBody>
      </p:sp>
    </p:spTree>
    <p:extLst>
      <p:ext uri="{BB962C8B-B14F-4D97-AF65-F5344CB8AC3E}">
        <p14:creationId xmlns:p14="http://schemas.microsoft.com/office/powerpoint/2010/main" val="841339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a:bodyPr>
          <a:lstStyle/>
          <a:p>
            <a:pPr algn="just">
              <a:lnSpc>
                <a:spcPct val="170000"/>
              </a:lnSpc>
              <a:spcBef>
                <a:spcPts val="0"/>
              </a:spcBef>
            </a:pPr>
            <a:r>
              <a:rPr lang="tr-TR" sz="1600" dirty="0" smtClean="0"/>
              <a:t>Bir teyp kasetinin numaralanmasına bir örnek verecek olursak; «35-100-1» Bu numaralardan birinci, yani «35» İzmir’i «100 Ege Üniversitesi’nin kampus alanını, «1» ise, derleme çalışmasında kullanılan veya bu yerde kaydedilen ilk kaseti ve onun numarasını ifade etmektedir. Bu kasetin içindeki bütün halk bilgisi ürünlerini ve bu ürünler hakkında verilen bilgileri içeren yazılı metin dosyası da aynı numarayı taşımalıdır. Kasetin yazıya geçirilmiş, şeklini oluşturan «kaset yazım dosyaları» tür ayırımı yapılmamış, kasetteki sıraya göre yazıya geçirilmiş bilgileri içerir. </a:t>
            </a:r>
          </a:p>
          <a:p>
            <a:pPr algn="just">
              <a:lnSpc>
                <a:spcPct val="170000"/>
              </a:lnSpc>
              <a:spcBef>
                <a:spcPts val="0"/>
              </a:spcBef>
            </a:pPr>
            <a:r>
              <a:rPr lang="tr-TR" sz="1600" dirty="0" smtClean="0"/>
              <a:t>İkinci aşamada ise, mevcut kaset yazım dosyalarından hareketle, bütün dosyalardaki metinler tür ayırımına tabi tutularak bu metinlerin bir tür ayırım listesi hazırlanır. Hazırlanan bu listeden hareketle de kaset yazım dosyalarından kopya edilerek, her türe ait metinler ve bunlar hakkındaki bilgiler bir araya getirilerek, bir «Metin Türleri Dosyası» hazırlanmalıdır. Metin türleri dosyaları içinde bulunan metinler «HAGEM» tarafından hazırlanmış yüzlük sisteme göre başlıklara ayrılırsa, söz konusu tür ayırımı yapılmış ürünler de rahatlıkla arşivlenecek ve istendiğinde kullanılmaya hazır olacaktır. Metin tür ayırımı dosyalarının başına eklenecek bir liste ile bir tür ayırımı dosyanın içindekileri rahatlıkla görmek mümkün olacaktır. Gerek metin tür dosyasının ve gerekse bunun başına eklenecek listenin sınıflandırmada kullanımı örnekle açıklayalım:</a:t>
            </a:r>
            <a:endParaRPr lang="tr-TR" sz="1600" dirty="0"/>
          </a:p>
        </p:txBody>
      </p:sp>
    </p:spTree>
    <p:extLst>
      <p:ext uri="{BB962C8B-B14F-4D97-AF65-F5344CB8AC3E}">
        <p14:creationId xmlns:p14="http://schemas.microsoft.com/office/powerpoint/2010/main" val="3079436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16632"/>
            <a:ext cx="8640960" cy="6624736"/>
          </a:xfrm>
        </p:spPr>
        <p:txBody>
          <a:bodyPr>
            <a:normAutofit/>
          </a:bodyPr>
          <a:lstStyle/>
          <a:p>
            <a:pPr marL="0" indent="0" algn="just">
              <a:lnSpc>
                <a:spcPct val="170000"/>
              </a:lnSpc>
              <a:spcBef>
                <a:spcPts val="0"/>
              </a:spcBef>
              <a:buNone/>
            </a:pPr>
            <a:r>
              <a:rPr lang="tr-TR" sz="1800" dirty="0" smtClean="0"/>
              <a:t>HAGEM 100’lük sınıflandırma listesindeki «D-400’lü numaralar «Halk </a:t>
            </a:r>
            <a:r>
              <a:rPr lang="tr-TR" sz="1800" dirty="0" err="1" smtClean="0"/>
              <a:t>Hikayeleri’ni</a:t>
            </a:r>
            <a:r>
              <a:rPr lang="tr-TR" sz="1800" dirty="0" smtClean="0"/>
              <a:t>, göstermektedir. Bir derleme sonunda elde edilen herhangi bir halk hikayesinin metin türleri dosyalarındaki yeri bu numara ile gösterilmek ve liste içinde bu numara ile aranmak zorundadır. Derlenmiş olan her hikaye alfabetik bir sıra ile listelenecek ve karşısında da kaset kod numarası verilecektir. Örneğin, Ege Üniversitesi kampus alanı içinde «Kerem ile Aslı» hikayesi derlenmiş olsun ve bu hikaye arşivimizdeki ilk kasette kayıtlı olsun. Bu hikaye metni yazılı hale getirildikten sonra, hikayenin kayıtlı olduğu kaset «35-100-1» şeklinde yukarıdaki gibi numaralanıp, arşivlenecektir.	</a:t>
            </a:r>
            <a:endParaRPr lang="tr-TR" sz="1800" dirty="0"/>
          </a:p>
          <a:p>
            <a:pPr marL="0" indent="0" algn="just">
              <a:lnSpc>
                <a:spcPct val="170000"/>
              </a:lnSpc>
              <a:spcBef>
                <a:spcPts val="0"/>
              </a:spcBef>
              <a:buNone/>
            </a:pPr>
            <a:r>
              <a:rPr lang="tr-TR" sz="1800" dirty="0" smtClean="0"/>
              <a:t>Yazılı metin ve hikaye hakkındaki diğer bilgiler, «D-400» ana başlığının, «K» maddesi içinde yer alacak ve dosyada, hikaye adının karşısında, kaset numarasının da bulunması, bu hikaye metnin sözlü ve yazılı metinlerinin kolaylıkla karşılaştırılmasına imkan verecektir. Buna göre; söz konusu hikaye, eğer madde başlıklarının alfabetik sıralamaya göre numaralandırıldıkları düşünülürse; «D-400-K(14); Kerem ile Aslı Hikayesi (35-100-1)» şeklinde dosyada kodlanacaktır.</a:t>
            </a:r>
          </a:p>
        </p:txBody>
      </p:sp>
    </p:spTree>
    <p:extLst>
      <p:ext uri="{BB962C8B-B14F-4D97-AF65-F5344CB8AC3E}">
        <p14:creationId xmlns:p14="http://schemas.microsoft.com/office/powerpoint/2010/main" val="1608206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6264696"/>
          </a:xfrm>
        </p:spPr>
        <p:txBody>
          <a:bodyPr/>
          <a:lstStyle/>
          <a:p>
            <a:pPr marL="0" lvl="0" indent="0" algn="just">
              <a:lnSpc>
                <a:spcPct val="170000"/>
              </a:lnSpc>
              <a:spcBef>
                <a:spcPts val="0"/>
              </a:spcBef>
              <a:buNone/>
            </a:pPr>
            <a:r>
              <a:rPr lang="tr-TR" sz="1800" dirty="0">
                <a:solidFill>
                  <a:prstClr val="black"/>
                </a:solidFill>
              </a:rPr>
              <a:t>Bu tür bir sistemin her araştırmacı tarafından mutlaka uygulanması gibi zorunluluk bulunmamakla birlikte, çok sık derleme yapan, yaptığı derleme çalışmalarının sonuçlarını arşivlemek isteyen kişi veya üniversiteler gibi kuruluşların, kurmaya çalıştıkları «Halk Bilgisi Arşivi» birimlerinin yukarıda önerilen sınıflandırmayı rahatlıkla kullanmaları söz konusudur. Aksi takdirde, zamanla biriken halk bilgisi ürünlerinin hangi kasette veya dosyada bulunduğunu hatırlamak çok zor olacağı gibi, bu tür derleme çalışmalarından başka araştırmacıların yararlanmaları da oldukça zor ve  zaman alıcı hale gelecektir. Yukarıda verilen sınıflandırma sistemi bilgisayar ortamına taşınarak, kayıtlar rahat bir şekilde kullanıcılara sunulabilir. </a:t>
            </a:r>
          </a:p>
          <a:p>
            <a:endParaRPr lang="tr-TR" dirty="0"/>
          </a:p>
        </p:txBody>
      </p:sp>
    </p:spTree>
    <p:extLst>
      <p:ext uri="{BB962C8B-B14F-4D97-AF65-F5344CB8AC3E}">
        <p14:creationId xmlns:p14="http://schemas.microsoft.com/office/powerpoint/2010/main" val="1200353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282154"/>
          </a:xfrm>
        </p:spPr>
        <p:txBody>
          <a:bodyPr>
            <a:normAutofit fontScale="90000"/>
          </a:bodyPr>
          <a:lstStyle/>
          <a:p>
            <a:r>
              <a:rPr lang="tr-TR" dirty="0" smtClean="0"/>
              <a:t>IV.7.1. Kasetlerin Dijital Bilgi Saklama Ortamlarına Aktarılması:</a:t>
            </a:r>
            <a:br>
              <a:rPr lang="tr-TR" dirty="0" smtClean="0"/>
            </a:br>
            <a:endParaRPr lang="tr-TR" dirty="0"/>
          </a:p>
        </p:txBody>
      </p:sp>
      <p:sp>
        <p:nvSpPr>
          <p:cNvPr id="3" name="İçerik Yer Tutucusu 2"/>
          <p:cNvSpPr>
            <a:spLocks noGrp="1"/>
          </p:cNvSpPr>
          <p:nvPr>
            <p:ph idx="1"/>
          </p:nvPr>
        </p:nvSpPr>
        <p:spPr>
          <a:xfrm>
            <a:off x="179512" y="1124744"/>
            <a:ext cx="8712968" cy="5472608"/>
          </a:xfrm>
        </p:spPr>
        <p:txBody>
          <a:bodyPr>
            <a:normAutofit fontScale="77500" lnSpcReduction="20000"/>
          </a:bodyPr>
          <a:lstStyle/>
          <a:p>
            <a:pPr algn="just">
              <a:lnSpc>
                <a:spcPct val="160000"/>
              </a:lnSpc>
              <a:spcBef>
                <a:spcPts val="0"/>
              </a:spcBef>
            </a:pPr>
            <a:r>
              <a:rPr lang="tr-TR" dirty="0" smtClean="0"/>
              <a:t>Alanda halk bilgisi ürünlerinin kaydedildiği bir teyp veya video kaset, ne kadar iyi korunursa korunsun, belli bir zaman sonra bu kasetlerdeki ses veya görüntülerde mutlaka bir miktar kalite kaybı olacağı gibi, tamamının da kaybedilme ihtimali her zaman söz konusudur. Çünkü bu kasetler ısı, nem, toz ve manyetik alanlarda çabuk etkilenir veya tahmin edemediğimiz bir mekanik arızası olan kaset okuyucusu (teyp veya video) manyetik teyp şeridin kopmasına veya bozulmasına neden olabilir. Bu sorunları çözüp, kayıtlı teyp ve video kasetlerin içindeki bilgiyi uzun süre nasıl saklarız?</a:t>
            </a:r>
            <a:endParaRPr lang="tr-TR" dirty="0"/>
          </a:p>
        </p:txBody>
      </p:sp>
    </p:spTree>
    <p:extLst>
      <p:ext uri="{BB962C8B-B14F-4D97-AF65-F5344CB8AC3E}">
        <p14:creationId xmlns:p14="http://schemas.microsoft.com/office/powerpoint/2010/main" val="1031237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229600" cy="5217443"/>
          </a:xfrm>
        </p:spPr>
        <p:txBody>
          <a:bodyPr>
            <a:normAutofit fontScale="70000" lnSpcReduction="20000"/>
          </a:bodyPr>
          <a:lstStyle/>
          <a:p>
            <a:pPr algn="just">
              <a:lnSpc>
                <a:spcPct val="170000"/>
              </a:lnSpc>
              <a:spcBef>
                <a:spcPts val="0"/>
              </a:spcBef>
            </a:pPr>
            <a:r>
              <a:rPr lang="tr-TR" dirty="0" smtClean="0"/>
              <a:t>Çözüm son yıllarda hızla gelişen bilgisayar teknolojisinin sunduğu yeni dijital bilgi depolama ve saklama sistem ve araçlarının kullanılmasındadır. Burada önemli olan nokta, kasetlere kaydedilen bilginin dijital ortama nasıl aktarılacağıdır. Teyp kaset veya MD(Mini Disk) içine kaydettiğimiz bilgileri arşivlemek için, öncelikle bilgisayara aktarmamız veya doğrudan «</a:t>
            </a:r>
            <a:r>
              <a:rPr lang="tr-TR" dirty="0" err="1" smtClean="0"/>
              <a:t>Audio</a:t>
            </a:r>
            <a:r>
              <a:rPr lang="tr-TR" dirty="0" smtClean="0"/>
              <a:t> CD yazıcılara» kaydetmemiz de mümkündür, ancak günümüzde gerçek zamanlı «</a:t>
            </a:r>
            <a:r>
              <a:rPr lang="tr-TR" dirty="0" err="1" smtClean="0"/>
              <a:t>audio</a:t>
            </a:r>
            <a:r>
              <a:rPr lang="tr-TR" dirty="0" smtClean="0"/>
              <a:t> CD yazıcılar» oldukça pahalı ve kullanımları uzmanlık gerektiren araçlar olduğu için, bilgisayara kaydetmek veya  bilgisayar ortamından diğer kayıt araçlarına depolamak tercih edilmelidir. </a:t>
            </a:r>
            <a:endParaRPr lang="tr-TR" dirty="0"/>
          </a:p>
        </p:txBody>
      </p:sp>
    </p:spTree>
    <p:extLst>
      <p:ext uri="{BB962C8B-B14F-4D97-AF65-F5344CB8AC3E}">
        <p14:creationId xmlns:p14="http://schemas.microsoft.com/office/powerpoint/2010/main" val="22212650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normAutofit fontScale="62500" lnSpcReduction="20000"/>
          </a:bodyPr>
          <a:lstStyle/>
          <a:p>
            <a:pPr algn="just">
              <a:lnSpc>
                <a:spcPct val="170000"/>
              </a:lnSpc>
              <a:spcBef>
                <a:spcPts val="0"/>
              </a:spcBef>
            </a:pPr>
            <a:r>
              <a:rPr lang="tr-TR" dirty="0" smtClean="0"/>
              <a:t>Alanda derlediğimiz ses kayıtlarının bilgisayara aktarımında, bilgilerin kayıpsız olarak saklanması istenirse, buna en uygun kayıt türü uluslararası bir standarda sahip «WAV» kayıt türüdür. Bir örnekle açıklamak gerekirse; 1 dakikalık bir ses kaydı, 16 bit 44.1. </a:t>
            </a:r>
            <a:r>
              <a:rPr lang="tr-TR" dirty="0" err="1" smtClean="0"/>
              <a:t>kHz’de</a:t>
            </a:r>
            <a:r>
              <a:rPr lang="tr-TR" dirty="0" smtClean="0"/>
              <a:t> stereo olarak «WAV» kayıt türünde 10 MB’lık bir yer kaplamaktadır. Elinde 100 adet 60’lık teyp kaset olan bir kişinin bilgisayarda bu kasetleri WAV kayıt türünde depolaması için yaklaşık 6 GB’lık boş bir sabit disk alanına ihtiyacı olacaktır. Burada unutulmaması gereken bir nokta da, WAV kayıt türünde depolanan bilgilerin, sadece bilgisayar ortamında dinlenmesi gerektiğidir. </a:t>
            </a:r>
          </a:p>
          <a:p>
            <a:pPr algn="just">
              <a:lnSpc>
                <a:spcPct val="170000"/>
              </a:lnSpc>
              <a:spcBef>
                <a:spcPts val="0"/>
              </a:spcBef>
            </a:pPr>
            <a:r>
              <a:rPr lang="tr-TR" dirty="0" smtClean="0"/>
              <a:t>Günümüzde standartları yeni belirginleşmeye başlayan başka bir ses saklama birimi de DVD’dir. DVD yazıcıları artık ekonomik olarak uygundur. Boş bir DVD  bilgi depolamak için mükemmel bir araçtır. </a:t>
            </a:r>
            <a:endParaRPr lang="tr-TR" dirty="0"/>
          </a:p>
        </p:txBody>
      </p:sp>
    </p:spTree>
    <p:extLst>
      <p:ext uri="{BB962C8B-B14F-4D97-AF65-F5344CB8AC3E}">
        <p14:creationId xmlns:p14="http://schemas.microsoft.com/office/powerpoint/2010/main" val="855836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fontScale="77500" lnSpcReduction="20000"/>
          </a:bodyPr>
          <a:lstStyle/>
          <a:p>
            <a:pPr algn="just">
              <a:lnSpc>
                <a:spcPct val="160000"/>
              </a:lnSpc>
              <a:spcBef>
                <a:spcPts val="0"/>
              </a:spcBef>
            </a:pPr>
            <a:r>
              <a:rPr lang="tr-TR" dirty="0" smtClean="0"/>
              <a:t>Bazı halk bilgisi ürünlerinin derlenmesinde video kamera kullanımı söz konusu olacak ve bu durumda, saklanması gereken bilgi hem ses hem görüntü halinde olacaktır. Bu tür bilgilerin dijital ortamdaki bir arşivde saklanması konusunda sorun biraz daha büyümektedir. </a:t>
            </a:r>
          </a:p>
          <a:p>
            <a:pPr algn="just">
              <a:lnSpc>
                <a:spcPct val="160000"/>
              </a:lnSpc>
              <a:spcBef>
                <a:spcPts val="0"/>
              </a:spcBef>
            </a:pPr>
            <a:r>
              <a:rPr lang="tr-TR" dirty="0" smtClean="0"/>
              <a:t>Arşivleme ve yazıya aktarma işinden sonra yapılacak iş, derlenen halk bilgisi ürünlerinin incelenmesiyle ilgilidir. Bu konuda, bir halk bilimci ulusal ve uluslar arası çalışmalarda kullanılan kuramsal ve yöntem çalışmalarından ve yaklaşımlardan yararlanabilir. </a:t>
            </a:r>
            <a:endParaRPr lang="tr-TR" dirty="0"/>
          </a:p>
        </p:txBody>
      </p:sp>
    </p:spTree>
    <p:extLst>
      <p:ext uri="{BB962C8B-B14F-4D97-AF65-F5344CB8AC3E}">
        <p14:creationId xmlns:p14="http://schemas.microsoft.com/office/powerpoint/2010/main" val="4037023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8229600" cy="1012974"/>
          </a:xfrm>
        </p:spPr>
        <p:txBody>
          <a:bodyPr>
            <a:normAutofit fontScale="90000"/>
          </a:bodyPr>
          <a:lstStyle/>
          <a:p>
            <a:r>
              <a:rPr lang="tr-TR" sz="3600" dirty="0" smtClean="0"/>
              <a:t>VI.1. Alanda Derlenen Ürünlerin Tasnifi ve Arşive Hazırlanması:</a:t>
            </a:r>
            <a:r>
              <a:rPr lang="tr-TR" dirty="0" smtClean="0"/>
              <a:t/>
            </a:r>
            <a:br>
              <a:rPr lang="tr-TR" dirty="0" smtClean="0"/>
            </a:br>
            <a:endParaRPr lang="tr-TR" dirty="0"/>
          </a:p>
        </p:txBody>
      </p:sp>
      <p:sp>
        <p:nvSpPr>
          <p:cNvPr id="3" name="İçerik Yer Tutucusu 2"/>
          <p:cNvSpPr>
            <a:spLocks noGrp="1"/>
          </p:cNvSpPr>
          <p:nvPr>
            <p:ph idx="1"/>
          </p:nvPr>
        </p:nvSpPr>
        <p:spPr>
          <a:xfrm>
            <a:off x="251520" y="1268760"/>
            <a:ext cx="8784976" cy="5328592"/>
          </a:xfrm>
        </p:spPr>
        <p:txBody>
          <a:bodyPr>
            <a:normAutofit lnSpcReduction="10000"/>
          </a:bodyPr>
          <a:lstStyle/>
          <a:p>
            <a:pPr algn="just"/>
            <a:r>
              <a:rPr lang="tr-TR" dirty="0" smtClean="0"/>
              <a:t>Alanda halk bilgisi ürünleri kayıt edilirken, halk bilgisi ürününün türüne ve derleme çalışmasının amacı ve konusuna göre, söz konusu ürünler çeşitli şekillerde, farklı yöntem ve araçlar kullanılmak suretiyle kaydedilmiş olacaktır.</a:t>
            </a:r>
          </a:p>
          <a:p>
            <a:pPr algn="just"/>
            <a:r>
              <a:rPr lang="tr-TR" dirty="0" smtClean="0"/>
              <a:t>Alanda kullanılan ve numaralanan kaset, disk veya film gibi araçların üzerine yazılan notlar halindeki bilgiden yararlanarak, bir alan çalışması veya alanda derleme çalışması sırasında kaydedilmiş olan halk bilgisi ürünlerinin ilk aşamada bir listesi veya dizini hazırlanmalıdır.</a:t>
            </a:r>
          </a:p>
          <a:p>
            <a:pPr algn="just"/>
            <a:endParaRPr lang="tr-TR" dirty="0"/>
          </a:p>
        </p:txBody>
      </p:sp>
    </p:spTree>
    <p:extLst>
      <p:ext uri="{BB962C8B-B14F-4D97-AF65-F5344CB8AC3E}">
        <p14:creationId xmlns:p14="http://schemas.microsoft.com/office/powerpoint/2010/main" val="299226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IV.1.1. Kaset/Disketlerin İçindekiler Listesi ve Dizini</a:t>
            </a:r>
            <a:endParaRPr lang="tr-TR" dirty="0"/>
          </a:p>
        </p:txBody>
      </p:sp>
      <p:sp>
        <p:nvSpPr>
          <p:cNvPr id="3" name="İçerik Yer Tutucusu 2"/>
          <p:cNvSpPr>
            <a:spLocks noGrp="1"/>
          </p:cNvSpPr>
          <p:nvPr>
            <p:ph idx="1"/>
          </p:nvPr>
        </p:nvSpPr>
        <p:spPr>
          <a:xfrm>
            <a:off x="179512" y="1412776"/>
            <a:ext cx="8784976" cy="5256584"/>
          </a:xfrm>
        </p:spPr>
        <p:txBody>
          <a:bodyPr>
            <a:normAutofit fontScale="62500" lnSpcReduction="20000"/>
          </a:bodyPr>
          <a:lstStyle/>
          <a:p>
            <a:pPr algn="just">
              <a:lnSpc>
                <a:spcPct val="170000"/>
              </a:lnSpc>
              <a:spcBef>
                <a:spcPts val="0"/>
              </a:spcBef>
            </a:pPr>
            <a:r>
              <a:rPr lang="tr-TR" dirty="0" smtClean="0"/>
              <a:t>Kasetlere kaydedilen halk bilgisi ürünlerinin neler olduğunu, alan çalışması sırasında kullanılan kaset kapaklarına yerleştirilmiş etiket veya bilgi kağıtlarına kaydedilmiştir. Kasetler, diskler ve dijital belleklerin içinde kayıtlı halk bilgisi ürünlerinin liste ve dizinlerinin hazırlanmasında bu etiketler veya bilgi kağıtlarında yazılı notlardan hareket ederek, her kasetin içinde ne olduğu, kasetlere verilmiş olan numaralar takip edilmek suretiyle bir liste haline getirilmelidir. Bu listeler derlemede edilen halk bilgisi ürünlerinin bir tür dizini veya derleme çalışmasının içindekiler listesi olarak da adlandırılabilir. Yukarıda da belirtildiği gibi, Bu listelerin hazırlanmasında, alana çıkmadan önce hazırlanmış ve alan çalışması sırasında belli bilgilerin kaydedilmiş olduğu bilgi notlarından yararlanılmalıdır. Bu listenin hazırlanışı için örnek: </a:t>
            </a:r>
            <a:endParaRPr lang="tr-TR" dirty="0"/>
          </a:p>
        </p:txBody>
      </p:sp>
    </p:spTree>
    <p:extLst>
      <p:ext uri="{BB962C8B-B14F-4D97-AF65-F5344CB8AC3E}">
        <p14:creationId xmlns:p14="http://schemas.microsoft.com/office/powerpoint/2010/main" val="4242442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İçerik Yer Tutucusu 8"/>
          <p:cNvGraphicFramePr>
            <a:graphicFrameLocks noGrp="1"/>
          </p:cNvGraphicFramePr>
          <p:nvPr>
            <p:ph idx="1"/>
            <p:extLst>
              <p:ext uri="{D42A27DB-BD31-4B8C-83A1-F6EECF244321}">
                <p14:modId xmlns:p14="http://schemas.microsoft.com/office/powerpoint/2010/main" val="2072135946"/>
              </p:ext>
            </p:extLst>
          </p:nvPr>
        </p:nvGraphicFramePr>
        <p:xfrm>
          <a:off x="1331640" y="26609"/>
          <a:ext cx="5112568" cy="3638841"/>
        </p:xfrm>
        <a:graphic>
          <a:graphicData uri="http://schemas.openxmlformats.org/drawingml/2006/table">
            <a:tbl>
              <a:tblPr firstRow="1" firstCol="1" bandRow="1"/>
              <a:tblGrid>
                <a:gridCol w="2052677"/>
                <a:gridCol w="3059891"/>
              </a:tblGrid>
              <a:tr h="0">
                <a:tc>
                  <a:txBody>
                    <a:bodyPr/>
                    <a:lstStyle/>
                    <a:p>
                      <a:pPr>
                        <a:lnSpc>
                          <a:spcPct val="115000"/>
                        </a:lnSpc>
                        <a:spcAft>
                          <a:spcPts val="0"/>
                        </a:spcAft>
                      </a:pPr>
                      <a:r>
                        <a:rPr lang="tr-TR" sz="1100" b="1" dirty="0">
                          <a:effectLst/>
                          <a:latin typeface="Calibri"/>
                          <a:ea typeface="Calibri"/>
                          <a:cs typeface="Times New Roman"/>
                        </a:rPr>
                        <a:t>Kaset No: </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effectLst/>
                          <a:latin typeface="Calibri"/>
                          <a:ea typeface="Calibri"/>
                          <a:cs typeface="Times New Roman"/>
                        </a:rPr>
                        <a:t>1-A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a:lnSpc>
                          <a:spcPct val="115000"/>
                        </a:lnSpc>
                        <a:spcAft>
                          <a:spcPts val="0"/>
                        </a:spcAft>
                      </a:pPr>
                      <a:r>
                        <a:rPr lang="tr-TR" sz="1100" b="1">
                          <a:effectLst/>
                          <a:latin typeface="Calibri"/>
                          <a:ea typeface="Calibri"/>
                          <a:cs typeface="Times New Roman"/>
                        </a:rPr>
                        <a:t>Derleme Tarihi</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12.10.2003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a:lnSpc>
                          <a:spcPct val="115000"/>
                        </a:lnSpc>
                        <a:spcAft>
                          <a:spcPts val="0"/>
                        </a:spcAft>
                      </a:pPr>
                      <a:r>
                        <a:rPr lang="tr-TR" sz="1100" b="1">
                          <a:effectLst/>
                          <a:latin typeface="Calibri"/>
                          <a:ea typeface="Calibri"/>
                          <a:cs typeface="Times New Roman"/>
                        </a:rPr>
                        <a:t>Derleme Yeri</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Çalıklı/ Valandovo (Makedonya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a:lnSpc>
                          <a:spcPct val="115000"/>
                        </a:lnSpc>
                        <a:spcAft>
                          <a:spcPts val="0"/>
                        </a:spcAft>
                      </a:pPr>
                      <a:r>
                        <a:rPr lang="tr-TR" sz="1100" b="1">
                          <a:effectLst/>
                          <a:latin typeface="Calibri"/>
                          <a:ea typeface="Calibri"/>
                          <a:cs typeface="Times New Roman"/>
                        </a:rPr>
                        <a:t>Derleyen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effectLst/>
                          <a:latin typeface="Calibri"/>
                          <a:ea typeface="Calibri"/>
                          <a:cs typeface="Times New Roman"/>
                        </a:rPr>
                        <a:t>Prof. Dr. Sevin Arslan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a:lnSpc>
                          <a:spcPct val="115000"/>
                        </a:lnSpc>
                        <a:spcAft>
                          <a:spcPts val="0"/>
                        </a:spcAft>
                      </a:pPr>
                      <a:r>
                        <a:rPr lang="tr-TR" sz="1100" b="1">
                          <a:effectLst/>
                          <a:latin typeface="Calibri"/>
                          <a:ea typeface="Calibri"/>
                          <a:cs typeface="Times New Roman"/>
                        </a:rPr>
                        <a:t>İÇİNDEKİLER</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100">
                          <a:effectLst/>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a:lnSpc>
                          <a:spcPct val="115000"/>
                        </a:lnSpc>
                        <a:spcAft>
                          <a:spcPts val="0"/>
                        </a:spcAft>
                      </a:pPr>
                      <a:r>
                        <a:rPr lang="tr-TR" sz="1100" b="1">
                          <a:effectLst/>
                          <a:latin typeface="Calibri"/>
                          <a:ea typeface="Calibri"/>
                          <a:cs typeface="Times New Roman"/>
                        </a:rPr>
                        <a:t>Tür Adı</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effectLst/>
                          <a:latin typeface="Calibri"/>
                          <a:ea typeface="Calibri"/>
                          <a:cs typeface="Times New Roman"/>
                        </a:rPr>
                        <a:t>Metrajı</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Türkü (Varsa Adı)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Türkü (Varsa Adı)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51-100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Türkü Hikayesi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101-200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895">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Türkü Hikayesi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effectLst/>
                          <a:latin typeface="Calibri"/>
                          <a:ea typeface="Calibri"/>
                          <a:cs typeface="Times New Roman"/>
                        </a:rPr>
                        <a:t>201-300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0" name="Tablo 9"/>
          <p:cNvGraphicFramePr>
            <a:graphicFrameLocks noGrp="1"/>
          </p:cNvGraphicFramePr>
          <p:nvPr>
            <p:extLst>
              <p:ext uri="{D42A27DB-BD31-4B8C-83A1-F6EECF244321}">
                <p14:modId xmlns:p14="http://schemas.microsoft.com/office/powerpoint/2010/main" val="1717640646"/>
              </p:ext>
            </p:extLst>
          </p:nvPr>
        </p:nvGraphicFramePr>
        <p:xfrm>
          <a:off x="1331640" y="3861048"/>
          <a:ext cx="5112568" cy="2521923"/>
        </p:xfrm>
        <a:graphic>
          <a:graphicData uri="http://schemas.openxmlformats.org/drawingml/2006/table">
            <a:tbl>
              <a:tblPr firstRow="1" firstCol="1" bandRow="1"/>
              <a:tblGrid>
                <a:gridCol w="2046228"/>
                <a:gridCol w="3066340"/>
              </a:tblGrid>
              <a:tr h="258793">
                <a:tc>
                  <a:txBody>
                    <a:bodyPr/>
                    <a:lstStyle/>
                    <a:p>
                      <a:pPr>
                        <a:lnSpc>
                          <a:spcPct val="115000"/>
                        </a:lnSpc>
                        <a:spcAft>
                          <a:spcPts val="0"/>
                        </a:spcAft>
                      </a:pPr>
                      <a:r>
                        <a:rPr lang="tr-TR" sz="1100" b="1" dirty="0">
                          <a:effectLst/>
                          <a:latin typeface="Calibri"/>
                          <a:ea typeface="Calibri"/>
                          <a:cs typeface="Times New Roman"/>
                        </a:rPr>
                        <a:t>Kaset No: </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1-B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a:lnSpc>
                          <a:spcPct val="115000"/>
                        </a:lnSpc>
                        <a:spcAft>
                          <a:spcPts val="0"/>
                        </a:spcAft>
                      </a:pPr>
                      <a:r>
                        <a:rPr lang="tr-TR" sz="1100" b="1">
                          <a:effectLst/>
                          <a:latin typeface="Calibri"/>
                          <a:ea typeface="Calibri"/>
                          <a:cs typeface="Times New Roman"/>
                        </a:rPr>
                        <a:t>Derleme Tarihi</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effectLst/>
                          <a:latin typeface="Calibri"/>
                          <a:ea typeface="Calibri"/>
                          <a:cs typeface="Times New Roman"/>
                        </a:rPr>
                        <a:t>12.10.2003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a:lnSpc>
                          <a:spcPct val="115000"/>
                        </a:lnSpc>
                        <a:spcAft>
                          <a:spcPts val="0"/>
                        </a:spcAft>
                      </a:pPr>
                      <a:r>
                        <a:rPr lang="tr-TR" sz="1100" b="1">
                          <a:effectLst/>
                          <a:latin typeface="Calibri"/>
                          <a:ea typeface="Calibri"/>
                          <a:cs typeface="Times New Roman"/>
                        </a:rPr>
                        <a:t>Derleme Yeri</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Çalıklı/ Valandovo (Makedonya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a:lnSpc>
                          <a:spcPct val="115000"/>
                        </a:lnSpc>
                        <a:spcAft>
                          <a:spcPts val="0"/>
                        </a:spcAft>
                      </a:pPr>
                      <a:r>
                        <a:rPr lang="tr-TR" sz="1100" b="1">
                          <a:effectLst/>
                          <a:latin typeface="Calibri"/>
                          <a:ea typeface="Calibri"/>
                          <a:cs typeface="Times New Roman"/>
                        </a:rPr>
                        <a:t>Derleyen </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Prof. Dr. Sevin Arslan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a:lnSpc>
                          <a:spcPct val="115000"/>
                        </a:lnSpc>
                        <a:spcAft>
                          <a:spcPts val="0"/>
                        </a:spcAft>
                      </a:pPr>
                      <a:r>
                        <a:rPr lang="tr-TR" sz="1100" b="1" dirty="0">
                          <a:effectLst/>
                          <a:latin typeface="Calibri"/>
                          <a:ea typeface="Calibri"/>
                          <a:cs typeface="Times New Roman"/>
                        </a:rPr>
                        <a:t>İÇİNDEKİLER</a:t>
                      </a:r>
                      <a:endParaRPr lang="tr-T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100">
                          <a:effectLst/>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a:lnSpc>
                          <a:spcPct val="115000"/>
                        </a:lnSpc>
                        <a:spcAft>
                          <a:spcPts val="0"/>
                        </a:spcAft>
                      </a:pPr>
                      <a:r>
                        <a:rPr lang="tr-TR" sz="1100" b="1">
                          <a:effectLst/>
                          <a:latin typeface="Calibri"/>
                          <a:ea typeface="Calibri"/>
                          <a:cs typeface="Times New Roman"/>
                        </a:rPr>
                        <a:t>Tür Adı</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effectLst/>
                          <a:latin typeface="Calibri"/>
                          <a:ea typeface="Calibri"/>
                          <a:cs typeface="Times New Roman"/>
                        </a:rPr>
                        <a:t>Metrajı</a:t>
                      </a:r>
                      <a:endParaRPr lang="tr-T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Fıkra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1-25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Fıkra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26-65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793">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Masal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effectLst/>
                          <a:latin typeface="Calibri"/>
                          <a:ea typeface="Calibri"/>
                          <a:cs typeface="Times New Roman"/>
                        </a:rPr>
                        <a:t>66-150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131">
                <a:tc>
                  <a:txBody>
                    <a:bodyPr/>
                    <a:lstStyle/>
                    <a:p>
                      <a:pPr marL="342900" lvl="0" indent="-342900">
                        <a:lnSpc>
                          <a:spcPct val="115000"/>
                        </a:lnSpc>
                        <a:spcAft>
                          <a:spcPts val="0"/>
                        </a:spcAft>
                        <a:buFont typeface="+mj-lt"/>
                        <a:buAutoNum type="arabicPeriod"/>
                      </a:pPr>
                      <a:r>
                        <a:rPr lang="tr-TR" sz="1100">
                          <a:effectLst/>
                          <a:latin typeface="Calibri"/>
                          <a:ea typeface="Calibri"/>
                          <a:cs typeface="Times New Roman"/>
                        </a:rPr>
                        <a:t>Masal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effectLst/>
                          <a:latin typeface="Calibri"/>
                          <a:ea typeface="Calibri"/>
                          <a:cs typeface="Times New Roman"/>
                        </a:rPr>
                        <a:t>151-300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7414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77500" lnSpcReduction="20000"/>
          </a:bodyPr>
          <a:lstStyle/>
          <a:p>
            <a:pPr algn="just">
              <a:lnSpc>
                <a:spcPct val="160000"/>
              </a:lnSpc>
              <a:spcBef>
                <a:spcPts val="0"/>
              </a:spcBef>
            </a:pPr>
            <a:r>
              <a:rPr lang="tr-TR" dirty="0" smtClean="0"/>
              <a:t>Belirtilen şekilde listelenen kasetler, daha sonra çözülmek, yazıya geçirilmek üzere ya derlemecinin bizzat kendisi tarafından bir sıra dahilinde dinlenecek, ya da çözüm işinde çalışacak kişilere teslim edilip, onlar tarafından dinlenip yazıya geçirilecektir. </a:t>
            </a:r>
          </a:p>
          <a:p>
            <a:pPr algn="just">
              <a:lnSpc>
                <a:spcPct val="160000"/>
              </a:lnSpc>
              <a:spcBef>
                <a:spcPts val="0"/>
              </a:spcBef>
            </a:pPr>
            <a:r>
              <a:rPr lang="tr-TR" dirty="0" smtClean="0"/>
              <a:t>Bu listelerin, yazıya geçirme işlemi bitince, yazıya geçirilen yazılı metinle karşılaştırılıp, kontrol edildikten sonra sabitlenmesi ve içindeki halk bilgisi ürünleri listelenip, çözümleme veya yazıya geçirme işi tamamlanan her kasetin, verilecek bir arşiv numarası ile saklanmak üzere arşivlenmesi gerekir.  Bu kasetler, gerektiğinde söz konusu listeden yararlanılarak, tekrar dinlenebilecektir. </a:t>
            </a:r>
          </a:p>
          <a:p>
            <a:pPr algn="just"/>
            <a:endParaRPr lang="tr-TR" dirty="0"/>
          </a:p>
        </p:txBody>
      </p:sp>
    </p:spTree>
    <p:extLst>
      <p:ext uri="{BB962C8B-B14F-4D97-AF65-F5344CB8AC3E}">
        <p14:creationId xmlns:p14="http://schemas.microsoft.com/office/powerpoint/2010/main" val="117605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IV.1.2. Fotoğraf ve </a:t>
            </a:r>
            <a:r>
              <a:rPr lang="tr-TR" dirty="0" err="1" smtClean="0"/>
              <a:t>Diyapoz</a:t>
            </a:r>
            <a:r>
              <a:rPr lang="tr-TR" dirty="0" smtClean="0"/>
              <a:t> Listesi ve Dizini:</a:t>
            </a:r>
            <a:endParaRPr lang="tr-TR" dirty="0"/>
          </a:p>
        </p:txBody>
      </p:sp>
      <p:sp>
        <p:nvSpPr>
          <p:cNvPr id="3" name="İçerik Yer Tutucusu 2"/>
          <p:cNvSpPr>
            <a:spLocks noGrp="1"/>
          </p:cNvSpPr>
          <p:nvPr>
            <p:ph idx="1"/>
          </p:nvPr>
        </p:nvSpPr>
        <p:spPr/>
        <p:txBody>
          <a:bodyPr>
            <a:normAutofit fontScale="92500" lnSpcReduction="20000"/>
          </a:bodyPr>
          <a:lstStyle/>
          <a:p>
            <a:pPr marL="0" indent="0" algn="just">
              <a:lnSpc>
                <a:spcPct val="150000"/>
              </a:lnSpc>
              <a:spcBef>
                <a:spcPts val="0"/>
              </a:spcBef>
              <a:buNone/>
            </a:pPr>
            <a:r>
              <a:rPr lang="tr-TR" dirty="0" smtClean="0"/>
              <a:t>Negatif filmler ve diyapozitif filmler, banyo ve baskı işlemleri için gönderilirken film kutuları üzerine konulan numaralar ve hazırlanan listelerin birer kopyası hazırlanıp, bu listeler filmlerle birlikte baskıya gönderilebilir. Bu listeler herhangi bir karışıklığı önleyebileceği gibi, teyp kasetlerdeki bilgi ile eşleştirmede de kullanılabilir. </a:t>
            </a:r>
            <a:endParaRPr lang="tr-TR" dirty="0"/>
          </a:p>
        </p:txBody>
      </p:sp>
    </p:spTree>
    <p:extLst>
      <p:ext uri="{BB962C8B-B14F-4D97-AF65-F5344CB8AC3E}">
        <p14:creationId xmlns:p14="http://schemas.microsoft.com/office/powerpoint/2010/main" val="300910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IV: Yazılı Notların Listesi</a:t>
            </a: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50000"/>
              </a:lnSpc>
              <a:spcBef>
                <a:spcPts val="0"/>
              </a:spcBef>
            </a:pPr>
            <a:r>
              <a:rPr lang="tr-TR" dirty="0" smtClean="0"/>
              <a:t>Halk bilgisi ürünlerinin bir kısmı sözlü ve görsel olarak kaydedilirken, doğal olarak bazı bilgiler yazılı notlar halinde kaydedilecektir. Yazılı olarak kaydedilen notların da kaset ve görsel malzemeye göre bir sıraya konması, diğer kayıtlarla eşleştirilerek, bütün malzemenin yazılı hale getirilmesinde ve sözlü ve görsel malzemenin açıklamasında kullanılmak üzere tasnif edilip numaralandırılması gerekir. </a:t>
            </a:r>
            <a:endParaRPr lang="tr-TR" dirty="0"/>
          </a:p>
        </p:txBody>
      </p:sp>
    </p:spTree>
    <p:extLst>
      <p:ext uri="{BB962C8B-B14F-4D97-AF65-F5344CB8AC3E}">
        <p14:creationId xmlns:p14="http://schemas.microsoft.com/office/powerpoint/2010/main" val="173735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IV.2. İlk Rapor Hazırlığı:</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60000"/>
              </a:lnSpc>
              <a:spcBef>
                <a:spcPts val="0"/>
              </a:spcBef>
            </a:pPr>
            <a:r>
              <a:rPr lang="tr-TR" dirty="0" smtClean="0"/>
              <a:t>Bir halk bilgisi derleme çalışmasının bir proje halinde düzenlenmesi durumunda, alan çalışması sırasında elde edilen bilgiler, bir rapor halinde söz konusu projeyi destekleyen kurum ve kuruluşlara sunulmalıdır. Bu tür bir raporun; alan çalışmasının gerçekleştirildiği yerler hakkında genel bilgiler yanında, kaydedilen halk bilgisi ürünleri listelerinin birleştirilmesi yoluyla elde edilen, birleştirilmiş bir listeyi içermesi uygun olacaktır. </a:t>
            </a:r>
            <a:endParaRPr lang="tr-TR" dirty="0"/>
          </a:p>
        </p:txBody>
      </p:sp>
    </p:spTree>
    <p:extLst>
      <p:ext uri="{BB962C8B-B14F-4D97-AF65-F5344CB8AC3E}">
        <p14:creationId xmlns:p14="http://schemas.microsoft.com/office/powerpoint/2010/main" val="78319293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2698</Words>
  <Application>Microsoft Office PowerPoint</Application>
  <PresentationFormat>Ekran Gösterisi (4:3)</PresentationFormat>
  <Paragraphs>168</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IV. BÖLÜM ALANDA DERLEME ÇALIŞMASINDAN SONRA YAPILMASI GEREKENLER</vt:lpstr>
      <vt:lpstr>PowerPoint Sunusu</vt:lpstr>
      <vt:lpstr>VI.1. Alanda Derlenen Ürünlerin Tasnifi ve Arşive Hazırlanması: </vt:lpstr>
      <vt:lpstr>IV.1.1. Kaset/Disketlerin İçindekiler Listesi ve Dizini</vt:lpstr>
      <vt:lpstr>PowerPoint Sunusu</vt:lpstr>
      <vt:lpstr>PowerPoint Sunusu</vt:lpstr>
      <vt:lpstr>IV.1.2. Fotoğraf ve Diyapoz Listesi ve Dizini:</vt:lpstr>
      <vt:lpstr>IV: Yazılı Notların Listesi</vt:lpstr>
      <vt:lpstr>IV.2. İlk Rapor Hazırlığı:</vt:lpstr>
      <vt:lpstr>IV.3. Sözlü Bilgilerin Yazıya Geçirilmesi:</vt:lpstr>
      <vt:lpstr>IV.3.1. Yazıya Geçirme ve Ağız Özellikleri:</vt:lpstr>
      <vt:lpstr>IV.3.2.Yerel Kelime ve Deyimlerin Anlamlarını Açıklama: </vt:lpstr>
      <vt:lpstr>IV.3.3. Metnin Bütünlüğünü Sağlama:</vt:lpstr>
      <vt:lpstr>IV.4. Ses ve Görüntü Kayıtlarının Çözümleri: IV.5. Maddi Ürün Örnekleri ve Sözlü ve Yazılı Kayıtların ilişkisi:  </vt:lpstr>
      <vt:lpstr>IV. 6. Derlenen ve Çözümlenen Malzemenin Tür Listesi:</vt:lpstr>
      <vt:lpstr>PowerPoint Sunusu</vt:lpstr>
      <vt:lpstr>«Genel Sınıflandırma»</vt:lpstr>
      <vt:lpstr>PowerPoint Sunusu</vt:lpstr>
      <vt:lpstr>PowerPoint Sunusu</vt:lpstr>
      <vt:lpstr>PowerPoint Sunusu</vt:lpstr>
      <vt:lpstr>IV.7. Arşivleme:</vt:lpstr>
      <vt:lpstr>PowerPoint Sunusu</vt:lpstr>
      <vt:lpstr>PowerPoint Sunusu</vt:lpstr>
      <vt:lpstr>PowerPoint Sunusu</vt:lpstr>
      <vt:lpstr>IV.7.1. Kasetlerin Dijital Bilgi Saklama Ortamlarına Aktarılması: </vt:lpstr>
      <vt:lpstr>PowerPoint Sunusu</vt:lpstr>
      <vt:lpstr>PowerPoint Sunusu</vt:lpstr>
      <vt:lpstr>PowerPoint Sunusu</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ALANDA DERLEME ÇALIŞMASINDAN SONRA YAPILMASI GEREKENLER</dc:title>
  <dc:creator>Sevin ALİL</dc:creator>
  <cp:lastModifiedBy>Sevin ARSLAN</cp:lastModifiedBy>
  <cp:revision>61</cp:revision>
  <dcterms:created xsi:type="dcterms:W3CDTF">2015-11-27T07:53:34Z</dcterms:created>
  <dcterms:modified xsi:type="dcterms:W3CDTF">2023-10-16T06:30:45Z</dcterms:modified>
</cp:coreProperties>
</file>