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handoutMasterIdLst>
    <p:handoutMasterId r:id="rId57"/>
  </p:handoutMasterIdLst>
  <p:sldIdLst>
    <p:sldId id="256" r:id="rId5"/>
    <p:sldId id="307" r:id="rId6"/>
    <p:sldId id="308" r:id="rId7"/>
    <p:sldId id="309" r:id="rId8"/>
    <p:sldId id="269" r:id="rId9"/>
    <p:sldId id="310" r:id="rId10"/>
    <p:sldId id="311" r:id="rId11"/>
    <p:sldId id="312" r:id="rId12"/>
    <p:sldId id="313" r:id="rId13"/>
    <p:sldId id="314" r:id="rId14"/>
    <p:sldId id="315" r:id="rId15"/>
    <p:sldId id="316"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317" r:id="rId43"/>
    <p:sldId id="318" r:id="rId44"/>
    <p:sldId id="296" r:id="rId45"/>
    <p:sldId id="297" r:id="rId46"/>
    <p:sldId id="298" r:id="rId47"/>
    <p:sldId id="299" r:id="rId48"/>
    <p:sldId id="300" r:id="rId49"/>
    <p:sldId id="319" r:id="rId50"/>
    <p:sldId id="301" r:id="rId51"/>
    <p:sldId id="302" r:id="rId52"/>
    <p:sldId id="303" r:id="rId53"/>
    <p:sldId id="304" r:id="rId54"/>
    <p:sldId id="305" r:id="rId5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showGuides="1">
      <p:cViewPr varScale="1">
        <p:scale>
          <a:sx n="73" d="100"/>
          <a:sy n="73" d="100"/>
        </p:scale>
        <p:origin x="-624"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74" y="9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0DB4F-D2C1-4B5F-A829-91A1F4FF1611}"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5241FFCC-F61B-49FE-B7E6-6DCEF487C24F}">
      <dgm:prSet/>
      <dgm:spPr/>
      <dgm:t>
        <a:bodyPr/>
        <a:lstStyle/>
        <a:p>
          <a:r>
            <a:rPr lang="tr-TR" dirty="0"/>
            <a:t>Öğrencilerin cinsiyetleri (kız-erkek), futbolcuların forma numaraları (1,2,.9,10,11) adlandırma ölçeğine örnektir.</a:t>
          </a:r>
          <a:endParaRPr lang="en-US" dirty="0"/>
        </a:p>
      </dgm:t>
    </dgm:pt>
    <dgm:pt modelId="{6A4BB738-3D0F-4E32-93E7-CF8C7B46B161}" type="parTrans" cxnId="{958A7358-4180-4FAB-87AB-144864E3CB36}">
      <dgm:prSet/>
      <dgm:spPr/>
      <dgm:t>
        <a:bodyPr/>
        <a:lstStyle/>
        <a:p>
          <a:endParaRPr lang="en-US"/>
        </a:p>
      </dgm:t>
    </dgm:pt>
    <dgm:pt modelId="{49C17692-6936-42A1-A0B1-1C59040B41F6}" type="sibTrans" cxnId="{958A7358-4180-4FAB-87AB-144864E3CB36}">
      <dgm:prSet/>
      <dgm:spPr/>
      <dgm:t>
        <a:bodyPr/>
        <a:lstStyle/>
        <a:p>
          <a:endParaRPr lang="en-US"/>
        </a:p>
      </dgm:t>
    </dgm:pt>
    <dgm:pt modelId="{C71C384F-875D-4C1D-9BFC-513864D703AA}">
      <dgm:prSet/>
      <dgm:spPr/>
      <dgm:t>
        <a:bodyPr/>
        <a:lstStyle/>
        <a:p>
          <a:r>
            <a:rPr lang="tr-TR"/>
            <a:t>Dereceleme ölçeğine Başarı durumu; (zayıf-orta-iyipekiyi), Ürün kalite sınıfları ( I.- II.- III. kalite) örnek oluşturur.</a:t>
          </a:r>
          <a:endParaRPr lang="en-US"/>
        </a:p>
      </dgm:t>
    </dgm:pt>
    <dgm:pt modelId="{75323FD8-C4D1-40DA-9709-2D0A1CAAB730}" type="parTrans" cxnId="{EA1A38E6-2BC7-476F-B372-4FD8768DBB35}">
      <dgm:prSet/>
      <dgm:spPr/>
      <dgm:t>
        <a:bodyPr/>
        <a:lstStyle/>
        <a:p>
          <a:endParaRPr lang="en-US"/>
        </a:p>
      </dgm:t>
    </dgm:pt>
    <dgm:pt modelId="{0A9B4200-F023-4FDA-9BF1-5639FB8F2B43}" type="sibTrans" cxnId="{EA1A38E6-2BC7-476F-B372-4FD8768DBB35}">
      <dgm:prSet/>
      <dgm:spPr/>
      <dgm:t>
        <a:bodyPr/>
        <a:lstStyle/>
        <a:p>
          <a:endParaRPr lang="en-US"/>
        </a:p>
      </dgm:t>
    </dgm:pt>
    <dgm:pt modelId="{D24B3AC6-593C-413F-AFCE-B8E8E19CDF25}" type="pres">
      <dgm:prSet presAssocID="{84C0DB4F-D2C1-4B5F-A829-91A1F4FF1611}" presName="hierChild1" presStyleCnt="0">
        <dgm:presLayoutVars>
          <dgm:chPref val="1"/>
          <dgm:dir/>
          <dgm:animOne val="branch"/>
          <dgm:animLvl val="lvl"/>
          <dgm:resizeHandles/>
        </dgm:presLayoutVars>
      </dgm:prSet>
      <dgm:spPr/>
      <dgm:t>
        <a:bodyPr/>
        <a:lstStyle/>
        <a:p>
          <a:endParaRPr lang="tr-TR"/>
        </a:p>
      </dgm:t>
    </dgm:pt>
    <dgm:pt modelId="{DF68FE85-BDB9-41A2-8D08-5DC3A00C7DC4}" type="pres">
      <dgm:prSet presAssocID="{5241FFCC-F61B-49FE-B7E6-6DCEF487C24F}" presName="hierRoot1" presStyleCnt="0"/>
      <dgm:spPr/>
    </dgm:pt>
    <dgm:pt modelId="{F0CE06AA-0E25-4D03-9BB7-F3FB9132E8C5}" type="pres">
      <dgm:prSet presAssocID="{5241FFCC-F61B-49FE-B7E6-6DCEF487C24F}" presName="composite" presStyleCnt="0"/>
      <dgm:spPr/>
    </dgm:pt>
    <dgm:pt modelId="{24DBEF2A-835F-4929-9947-F64DE011E7AF}" type="pres">
      <dgm:prSet presAssocID="{5241FFCC-F61B-49FE-B7E6-6DCEF487C24F}" presName="background" presStyleLbl="node0" presStyleIdx="0" presStyleCnt="2"/>
      <dgm:spPr/>
    </dgm:pt>
    <dgm:pt modelId="{7B165557-718E-45A4-9E23-BEC75B7AFC4E}" type="pres">
      <dgm:prSet presAssocID="{5241FFCC-F61B-49FE-B7E6-6DCEF487C24F}" presName="text" presStyleLbl="fgAcc0" presStyleIdx="0" presStyleCnt="2">
        <dgm:presLayoutVars>
          <dgm:chPref val="3"/>
        </dgm:presLayoutVars>
      </dgm:prSet>
      <dgm:spPr/>
      <dgm:t>
        <a:bodyPr/>
        <a:lstStyle/>
        <a:p>
          <a:endParaRPr lang="tr-TR"/>
        </a:p>
      </dgm:t>
    </dgm:pt>
    <dgm:pt modelId="{FF26854C-2A75-4760-9994-6531DB3E2200}" type="pres">
      <dgm:prSet presAssocID="{5241FFCC-F61B-49FE-B7E6-6DCEF487C24F}" presName="hierChild2" presStyleCnt="0"/>
      <dgm:spPr/>
    </dgm:pt>
    <dgm:pt modelId="{05766014-9D26-48DC-B8A4-ABCD38F95B25}" type="pres">
      <dgm:prSet presAssocID="{C71C384F-875D-4C1D-9BFC-513864D703AA}" presName="hierRoot1" presStyleCnt="0"/>
      <dgm:spPr/>
    </dgm:pt>
    <dgm:pt modelId="{AAB03A2C-3E70-4FDF-9266-E7C908B573D0}" type="pres">
      <dgm:prSet presAssocID="{C71C384F-875D-4C1D-9BFC-513864D703AA}" presName="composite" presStyleCnt="0"/>
      <dgm:spPr/>
    </dgm:pt>
    <dgm:pt modelId="{8AD8E33F-FF08-4979-8E7A-D1A50954CF50}" type="pres">
      <dgm:prSet presAssocID="{C71C384F-875D-4C1D-9BFC-513864D703AA}" presName="background" presStyleLbl="node0" presStyleIdx="1" presStyleCnt="2"/>
      <dgm:spPr/>
    </dgm:pt>
    <dgm:pt modelId="{C288C1F8-D75B-4929-8F1C-AF05ACABDDDC}" type="pres">
      <dgm:prSet presAssocID="{C71C384F-875D-4C1D-9BFC-513864D703AA}" presName="text" presStyleLbl="fgAcc0" presStyleIdx="1" presStyleCnt="2">
        <dgm:presLayoutVars>
          <dgm:chPref val="3"/>
        </dgm:presLayoutVars>
      </dgm:prSet>
      <dgm:spPr/>
      <dgm:t>
        <a:bodyPr/>
        <a:lstStyle/>
        <a:p>
          <a:endParaRPr lang="tr-TR"/>
        </a:p>
      </dgm:t>
    </dgm:pt>
    <dgm:pt modelId="{F515AEAE-ECC7-4D10-92EC-523292631DA4}" type="pres">
      <dgm:prSet presAssocID="{C71C384F-875D-4C1D-9BFC-513864D703AA}" presName="hierChild2" presStyleCnt="0"/>
      <dgm:spPr/>
    </dgm:pt>
  </dgm:ptLst>
  <dgm:cxnLst>
    <dgm:cxn modelId="{EA1A38E6-2BC7-476F-B372-4FD8768DBB35}" srcId="{84C0DB4F-D2C1-4B5F-A829-91A1F4FF1611}" destId="{C71C384F-875D-4C1D-9BFC-513864D703AA}" srcOrd="1" destOrd="0" parTransId="{75323FD8-C4D1-40DA-9709-2D0A1CAAB730}" sibTransId="{0A9B4200-F023-4FDA-9BF1-5639FB8F2B43}"/>
    <dgm:cxn modelId="{634C5743-DD85-4711-B4ED-395C1B1D4D82}" type="presOf" srcId="{C71C384F-875D-4C1D-9BFC-513864D703AA}" destId="{C288C1F8-D75B-4929-8F1C-AF05ACABDDDC}" srcOrd="0" destOrd="0" presId="urn:microsoft.com/office/officeart/2005/8/layout/hierarchy1"/>
    <dgm:cxn modelId="{817C6F5A-A40A-47D3-8E24-A5D5FF6F58BC}" type="presOf" srcId="{5241FFCC-F61B-49FE-B7E6-6DCEF487C24F}" destId="{7B165557-718E-45A4-9E23-BEC75B7AFC4E}" srcOrd="0" destOrd="0" presId="urn:microsoft.com/office/officeart/2005/8/layout/hierarchy1"/>
    <dgm:cxn modelId="{B995B3B1-2372-490B-941D-4FC6D031535E}" type="presOf" srcId="{84C0DB4F-D2C1-4B5F-A829-91A1F4FF1611}" destId="{D24B3AC6-593C-413F-AFCE-B8E8E19CDF25}" srcOrd="0" destOrd="0" presId="urn:microsoft.com/office/officeart/2005/8/layout/hierarchy1"/>
    <dgm:cxn modelId="{958A7358-4180-4FAB-87AB-144864E3CB36}" srcId="{84C0DB4F-D2C1-4B5F-A829-91A1F4FF1611}" destId="{5241FFCC-F61B-49FE-B7E6-6DCEF487C24F}" srcOrd="0" destOrd="0" parTransId="{6A4BB738-3D0F-4E32-93E7-CF8C7B46B161}" sibTransId="{49C17692-6936-42A1-A0B1-1C59040B41F6}"/>
    <dgm:cxn modelId="{5626309B-02AB-4410-846A-775F6804C57B}" type="presParOf" srcId="{D24B3AC6-593C-413F-AFCE-B8E8E19CDF25}" destId="{DF68FE85-BDB9-41A2-8D08-5DC3A00C7DC4}" srcOrd="0" destOrd="0" presId="urn:microsoft.com/office/officeart/2005/8/layout/hierarchy1"/>
    <dgm:cxn modelId="{26768C43-89ED-4B68-91CE-931094ED2B7C}" type="presParOf" srcId="{DF68FE85-BDB9-41A2-8D08-5DC3A00C7DC4}" destId="{F0CE06AA-0E25-4D03-9BB7-F3FB9132E8C5}" srcOrd="0" destOrd="0" presId="urn:microsoft.com/office/officeart/2005/8/layout/hierarchy1"/>
    <dgm:cxn modelId="{0C3AD35D-8B41-4E36-81FF-4B994F2FBE0B}" type="presParOf" srcId="{F0CE06AA-0E25-4D03-9BB7-F3FB9132E8C5}" destId="{24DBEF2A-835F-4929-9947-F64DE011E7AF}" srcOrd="0" destOrd="0" presId="urn:microsoft.com/office/officeart/2005/8/layout/hierarchy1"/>
    <dgm:cxn modelId="{43A122A1-E0DA-4246-9076-3EEDBC69BB05}" type="presParOf" srcId="{F0CE06AA-0E25-4D03-9BB7-F3FB9132E8C5}" destId="{7B165557-718E-45A4-9E23-BEC75B7AFC4E}" srcOrd="1" destOrd="0" presId="urn:microsoft.com/office/officeart/2005/8/layout/hierarchy1"/>
    <dgm:cxn modelId="{83B89479-1D6F-4158-BA33-1DB5966F71F8}" type="presParOf" srcId="{DF68FE85-BDB9-41A2-8D08-5DC3A00C7DC4}" destId="{FF26854C-2A75-4760-9994-6531DB3E2200}" srcOrd="1" destOrd="0" presId="urn:microsoft.com/office/officeart/2005/8/layout/hierarchy1"/>
    <dgm:cxn modelId="{C51E98A1-6923-4C05-A6F6-6B200FDB4988}" type="presParOf" srcId="{D24B3AC6-593C-413F-AFCE-B8E8E19CDF25}" destId="{05766014-9D26-48DC-B8A4-ABCD38F95B25}" srcOrd="1" destOrd="0" presId="urn:microsoft.com/office/officeart/2005/8/layout/hierarchy1"/>
    <dgm:cxn modelId="{D7ABD7E6-7340-41CC-BB9F-AAA84F65FC91}" type="presParOf" srcId="{05766014-9D26-48DC-B8A4-ABCD38F95B25}" destId="{AAB03A2C-3E70-4FDF-9266-E7C908B573D0}" srcOrd="0" destOrd="0" presId="urn:microsoft.com/office/officeart/2005/8/layout/hierarchy1"/>
    <dgm:cxn modelId="{F9735D45-3EE6-4E56-BCE3-86943B06678B}" type="presParOf" srcId="{AAB03A2C-3E70-4FDF-9266-E7C908B573D0}" destId="{8AD8E33F-FF08-4979-8E7A-D1A50954CF50}" srcOrd="0" destOrd="0" presId="urn:microsoft.com/office/officeart/2005/8/layout/hierarchy1"/>
    <dgm:cxn modelId="{0FCC1096-43E4-4EB1-97A0-1E27C3CBCA82}" type="presParOf" srcId="{AAB03A2C-3E70-4FDF-9266-E7C908B573D0}" destId="{C288C1F8-D75B-4929-8F1C-AF05ACABDDDC}" srcOrd="1" destOrd="0" presId="urn:microsoft.com/office/officeart/2005/8/layout/hierarchy1"/>
    <dgm:cxn modelId="{312B5C56-F45F-4EBC-B571-76E30366F87D}" type="presParOf" srcId="{05766014-9D26-48DC-B8A4-ABCD38F95B25}" destId="{F515AEAE-ECC7-4D10-92EC-523292631DA4}"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3E775-4033-45AB-AD39-2EFF6919E50F}"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EA391B45-6DF4-4D86-A332-47D96DCB8CBC}">
      <dgm:prSet/>
      <dgm:spPr/>
      <dgm:t>
        <a:bodyPr/>
        <a:lstStyle/>
        <a:p>
          <a:r>
            <a:rPr lang="tr-TR"/>
            <a:t>Sıcaklık ölçümleri, termometreler;(Celsius, Fahrenheit) Tarih belirlemede kullanılan takvimler (Miladi, Hicri vb.) aralık ölçeği örnekleridir.</a:t>
          </a:r>
          <a:endParaRPr lang="en-US"/>
        </a:p>
      </dgm:t>
    </dgm:pt>
    <dgm:pt modelId="{B1ED38DC-32B6-4A08-A40D-33F50B47B9A2}" type="parTrans" cxnId="{0237D0FC-14D4-4A7B-A2B1-1B53436233C4}">
      <dgm:prSet/>
      <dgm:spPr/>
      <dgm:t>
        <a:bodyPr/>
        <a:lstStyle/>
        <a:p>
          <a:endParaRPr lang="en-US"/>
        </a:p>
      </dgm:t>
    </dgm:pt>
    <dgm:pt modelId="{EA8E64BE-683B-4200-A3A9-2BE257C04228}" type="sibTrans" cxnId="{0237D0FC-14D4-4A7B-A2B1-1B53436233C4}">
      <dgm:prSet/>
      <dgm:spPr/>
      <dgm:t>
        <a:bodyPr/>
        <a:lstStyle/>
        <a:p>
          <a:endParaRPr lang="en-US"/>
        </a:p>
      </dgm:t>
    </dgm:pt>
    <dgm:pt modelId="{E74B8543-44E9-4045-B10B-FF869736FBC6}">
      <dgm:prSet/>
      <dgm:spPr/>
      <dgm:t>
        <a:bodyPr/>
        <a:lstStyle/>
        <a:p>
          <a:r>
            <a:rPr lang="tr-TR"/>
            <a:t>Uzunluk veya ağırlık ölçüleri (mm, cm, ... km ...) (mg, g, kg, ... ton ), yoğunluk, basınç, ses, ölçüleri oran ölçeğine örnektir.</a:t>
          </a:r>
          <a:endParaRPr lang="en-US"/>
        </a:p>
      </dgm:t>
    </dgm:pt>
    <dgm:pt modelId="{7378AE51-A3EB-4793-BF4F-926ABB40E084}" type="parTrans" cxnId="{537AA5C1-6A1A-4D33-ACC2-2D74CF34E14E}">
      <dgm:prSet/>
      <dgm:spPr/>
      <dgm:t>
        <a:bodyPr/>
        <a:lstStyle/>
        <a:p>
          <a:endParaRPr lang="en-US"/>
        </a:p>
      </dgm:t>
    </dgm:pt>
    <dgm:pt modelId="{D6117B96-6859-428B-BFDD-7FFD797C2CEB}" type="sibTrans" cxnId="{537AA5C1-6A1A-4D33-ACC2-2D74CF34E14E}">
      <dgm:prSet/>
      <dgm:spPr/>
      <dgm:t>
        <a:bodyPr/>
        <a:lstStyle/>
        <a:p>
          <a:endParaRPr lang="en-US"/>
        </a:p>
      </dgm:t>
    </dgm:pt>
    <dgm:pt modelId="{4DC20B4D-7211-4497-81CB-6349D93A546D}" type="pres">
      <dgm:prSet presAssocID="{81E3E775-4033-45AB-AD39-2EFF6919E50F}" presName="hierChild1" presStyleCnt="0">
        <dgm:presLayoutVars>
          <dgm:chPref val="1"/>
          <dgm:dir/>
          <dgm:animOne val="branch"/>
          <dgm:animLvl val="lvl"/>
          <dgm:resizeHandles/>
        </dgm:presLayoutVars>
      </dgm:prSet>
      <dgm:spPr/>
      <dgm:t>
        <a:bodyPr/>
        <a:lstStyle/>
        <a:p>
          <a:endParaRPr lang="tr-TR"/>
        </a:p>
      </dgm:t>
    </dgm:pt>
    <dgm:pt modelId="{529AAF5F-8BBC-494A-B71A-B914A835F8CC}" type="pres">
      <dgm:prSet presAssocID="{EA391B45-6DF4-4D86-A332-47D96DCB8CBC}" presName="hierRoot1" presStyleCnt="0"/>
      <dgm:spPr/>
    </dgm:pt>
    <dgm:pt modelId="{84395E8E-5234-4796-8BE1-E26B12CB8674}" type="pres">
      <dgm:prSet presAssocID="{EA391B45-6DF4-4D86-A332-47D96DCB8CBC}" presName="composite" presStyleCnt="0"/>
      <dgm:spPr/>
    </dgm:pt>
    <dgm:pt modelId="{C321FC76-3608-43B2-8360-330D9CB88B75}" type="pres">
      <dgm:prSet presAssocID="{EA391B45-6DF4-4D86-A332-47D96DCB8CBC}" presName="background" presStyleLbl="node0" presStyleIdx="0" presStyleCnt="2"/>
      <dgm:spPr/>
    </dgm:pt>
    <dgm:pt modelId="{ABDE7D98-EC74-4862-A1C8-462D0EC71F1F}" type="pres">
      <dgm:prSet presAssocID="{EA391B45-6DF4-4D86-A332-47D96DCB8CBC}" presName="text" presStyleLbl="fgAcc0" presStyleIdx="0" presStyleCnt="2">
        <dgm:presLayoutVars>
          <dgm:chPref val="3"/>
        </dgm:presLayoutVars>
      </dgm:prSet>
      <dgm:spPr/>
      <dgm:t>
        <a:bodyPr/>
        <a:lstStyle/>
        <a:p>
          <a:endParaRPr lang="tr-TR"/>
        </a:p>
      </dgm:t>
    </dgm:pt>
    <dgm:pt modelId="{D72A411C-914A-45DA-A9C2-78E5C16C3F4A}" type="pres">
      <dgm:prSet presAssocID="{EA391B45-6DF4-4D86-A332-47D96DCB8CBC}" presName="hierChild2" presStyleCnt="0"/>
      <dgm:spPr/>
    </dgm:pt>
    <dgm:pt modelId="{A8FD1471-40A3-46A5-8620-B61D944F0B41}" type="pres">
      <dgm:prSet presAssocID="{E74B8543-44E9-4045-B10B-FF869736FBC6}" presName="hierRoot1" presStyleCnt="0"/>
      <dgm:spPr/>
    </dgm:pt>
    <dgm:pt modelId="{E1E76781-0180-43F1-8FBB-3D3CDF77B574}" type="pres">
      <dgm:prSet presAssocID="{E74B8543-44E9-4045-B10B-FF869736FBC6}" presName="composite" presStyleCnt="0"/>
      <dgm:spPr/>
    </dgm:pt>
    <dgm:pt modelId="{356BF8BC-B585-48B6-A895-0A94B5C6534A}" type="pres">
      <dgm:prSet presAssocID="{E74B8543-44E9-4045-B10B-FF869736FBC6}" presName="background" presStyleLbl="node0" presStyleIdx="1" presStyleCnt="2"/>
      <dgm:spPr/>
    </dgm:pt>
    <dgm:pt modelId="{CBCCCE5E-DC59-4DB4-AF03-D707EF5CB170}" type="pres">
      <dgm:prSet presAssocID="{E74B8543-44E9-4045-B10B-FF869736FBC6}" presName="text" presStyleLbl="fgAcc0" presStyleIdx="1" presStyleCnt="2">
        <dgm:presLayoutVars>
          <dgm:chPref val="3"/>
        </dgm:presLayoutVars>
      </dgm:prSet>
      <dgm:spPr/>
      <dgm:t>
        <a:bodyPr/>
        <a:lstStyle/>
        <a:p>
          <a:endParaRPr lang="tr-TR"/>
        </a:p>
      </dgm:t>
    </dgm:pt>
    <dgm:pt modelId="{AF1EAF52-B7A5-42F1-870C-A09CB06E464B}" type="pres">
      <dgm:prSet presAssocID="{E74B8543-44E9-4045-B10B-FF869736FBC6}" presName="hierChild2" presStyleCnt="0"/>
      <dgm:spPr/>
    </dgm:pt>
  </dgm:ptLst>
  <dgm:cxnLst>
    <dgm:cxn modelId="{CA4CDE8E-2703-4997-991D-4520930ECAC2}" type="presOf" srcId="{81E3E775-4033-45AB-AD39-2EFF6919E50F}" destId="{4DC20B4D-7211-4497-81CB-6349D93A546D}" srcOrd="0" destOrd="0" presId="urn:microsoft.com/office/officeart/2005/8/layout/hierarchy1"/>
    <dgm:cxn modelId="{C6DD36BA-0307-4A49-B64B-6B239B7D40B0}" type="presOf" srcId="{E74B8543-44E9-4045-B10B-FF869736FBC6}" destId="{CBCCCE5E-DC59-4DB4-AF03-D707EF5CB170}" srcOrd="0" destOrd="0" presId="urn:microsoft.com/office/officeart/2005/8/layout/hierarchy1"/>
    <dgm:cxn modelId="{537AA5C1-6A1A-4D33-ACC2-2D74CF34E14E}" srcId="{81E3E775-4033-45AB-AD39-2EFF6919E50F}" destId="{E74B8543-44E9-4045-B10B-FF869736FBC6}" srcOrd="1" destOrd="0" parTransId="{7378AE51-A3EB-4793-BF4F-926ABB40E084}" sibTransId="{D6117B96-6859-428B-BFDD-7FFD797C2CEB}"/>
    <dgm:cxn modelId="{58CFD6F5-4EE1-434C-8C5A-FD8E619A07AB}" type="presOf" srcId="{EA391B45-6DF4-4D86-A332-47D96DCB8CBC}" destId="{ABDE7D98-EC74-4862-A1C8-462D0EC71F1F}" srcOrd="0" destOrd="0" presId="urn:microsoft.com/office/officeart/2005/8/layout/hierarchy1"/>
    <dgm:cxn modelId="{0237D0FC-14D4-4A7B-A2B1-1B53436233C4}" srcId="{81E3E775-4033-45AB-AD39-2EFF6919E50F}" destId="{EA391B45-6DF4-4D86-A332-47D96DCB8CBC}" srcOrd="0" destOrd="0" parTransId="{B1ED38DC-32B6-4A08-A40D-33F50B47B9A2}" sibTransId="{EA8E64BE-683B-4200-A3A9-2BE257C04228}"/>
    <dgm:cxn modelId="{DDEBC4D2-70BF-416D-A3DB-D2209B056E1D}" type="presParOf" srcId="{4DC20B4D-7211-4497-81CB-6349D93A546D}" destId="{529AAF5F-8BBC-494A-B71A-B914A835F8CC}" srcOrd="0" destOrd="0" presId="urn:microsoft.com/office/officeart/2005/8/layout/hierarchy1"/>
    <dgm:cxn modelId="{C388501D-B52E-47FC-B62F-7194E7311DE9}" type="presParOf" srcId="{529AAF5F-8BBC-494A-B71A-B914A835F8CC}" destId="{84395E8E-5234-4796-8BE1-E26B12CB8674}" srcOrd="0" destOrd="0" presId="urn:microsoft.com/office/officeart/2005/8/layout/hierarchy1"/>
    <dgm:cxn modelId="{C83E8582-3B58-48AC-A0B0-85F5A72C9B2A}" type="presParOf" srcId="{84395E8E-5234-4796-8BE1-E26B12CB8674}" destId="{C321FC76-3608-43B2-8360-330D9CB88B75}" srcOrd="0" destOrd="0" presId="urn:microsoft.com/office/officeart/2005/8/layout/hierarchy1"/>
    <dgm:cxn modelId="{A15B7E4D-AEC1-4399-8773-434B63C2432A}" type="presParOf" srcId="{84395E8E-5234-4796-8BE1-E26B12CB8674}" destId="{ABDE7D98-EC74-4862-A1C8-462D0EC71F1F}" srcOrd="1" destOrd="0" presId="urn:microsoft.com/office/officeart/2005/8/layout/hierarchy1"/>
    <dgm:cxn modelId="{41FA43CC-6417-492D-A2AE-60D0518094D2}" type="presParOf" srcId="{529AAF5F-8BBC-494A-B71A-B914A835F8CC}" destId="{D72A411C-914A-45DA-A9C2-78E5C16C3F4A}" srcOrd="1" destOrd="0" presId="urn:microsoft.com/office/officeart/2005/8/layout/hierarchy1"/>
    <dgm:cxn modelId="{68909B9E-7DFE-432A-BECA-8F2B6E39C59A}" type="presParOf" srcId="{4DC20B4D-7211-4497-81CB-6349D93A546D}" destId="{A8FD1471-40A3-46A5-8620-B61D944F0B41}" srcOrd="1" destOrd="0" presId="urn:microsoft.com/office/officeart/2005/8/layout/hierarchy1"/>
    <dgm:cxn modelId="{5E819B95-F5B1-4BFC-A88C-D18DB1CD6246}" type="presParOf" srcId="{A8FD1471-40A3-46A5-8620-B61D944F0B41}" destId="{E1E76781-0180-43F1-8FBB-3D3CDF77B574}" srcOrd="0" destOrd="0" presId="urn:microsoft.com/office/officeart/2005/8/layout/hierarchy1"/>
    <dgm:cxn modelId="{0C7B2E72-0F1D-43C5-AC02-8A914105D3EC}" type="presParOf" srcId="{E1E76781-0180-43F1-8FBB-3D3CDF77B574}" destId="{356BF8BC-B585-48B6-A895-0A94B5C6534A}" srcOrd="0" destOrd="0" presId="urn:microsoft.com/office/officeart/2005/8/layout/hierarchy1"/>
    <dgm:cxn modelId="{C5129387-EC0B-4306-988F-BF0A9E4A7499}" type="presParOf" srcId="{E1E76781-0180-43F1-8FBB-3D3CDF77B574}" destId="{CBCCCE5E-DC59-4DB4-AF03-D707EF5CB170}" srcOrd="1" destOrd="0" presId="urn:microsoft.com/office/officeart/2005/8/layout/hierarchy1"/>
    <dgm:cxn modelId="{07A31358-A25F-4FDE-9EB1-F66930C99ABF}" type="presParOf" srcId="{A8FD1471-40A3-46A5-8620-B61D944F0B41}" destId="{AF1EAF52-B7A5-42F1-870C-A09CB06E464B}"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BEF2A-835F-4929-9947-F64DE011E7AF}">
      <dsp:nvSpPr>
        <dsp:cNvPr id="0" name=""/>
        <dsp:cNvSpPr/>
      </dsp:nvSpPr>
      <dsp:spPr>
        <a:xfrm>
          <a:off x="1228" y="925445"/>
          <a:ext cx="4310690" cy="2737288"/>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7B165557-718E-45A4-9E23-BEC75B7AFC4E}">
      <dsp:nvSpPr>
        <dsp:cNvPr id="0" name=""/>
        <dsp:cNvSpPr/>
      </dsp:nvSpPr>
      <dsp:spPr>
        <a:xfrm>
          <a:off x="480193" y="1380462"/>
          <a:ext cx="4310690" cy="2737288"/>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Öğrencilerin cinsiyetleri (kız-erkek), futbolcuların forma numaraları (1,2,.9,10,11) adlandırma ölçeğine örnektir.</a:t>
          </a:r>
          <a:endParaRPr lang="en-US" sz="2800" kern="1200"/>
        </a:p>
      </dsp:txBody>
      <dsp:txXfrm>
        <a:off x="560365" y="1460634"/>
        <a:ext cx="4150346" cy="2576944"/>
      </dsp:txXfrm>
    </dsp:sp>
    <dsp:sp modelId="{8AD8E33F-FF08-4979-8E7A-D1A50954CF50}">
      <dsp:nvSpPr>
        <dsp:cNvPr id="0" name=""/>
        <dsp:cNvSpPr/>
      </dsp:nvSpPr>
      <dsp:spPr>
        <a:xfrm>
          <a:off x="5269849" y="925445"/>
          <a:ext cx="4310690" cy="2737288"/>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C288C1F8-D75B-4929-8F1C-AF05ACABDDDC}">
      <dsp:nvSpPr>
        <dsp:cNvPr id="0" name=""/>
        <dsp:cNvSpPr/>
      </dsp:nvSpPr>
      <dsp:spPr>
        <a:xfrm>
          <a:off x="5748814" y="1380462"/>
          <a:ext cx="4310690" cy="2737288"/>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Dereceleme ölçeğine Başarı durumu; (zayıf-orta-iyipekiyi), Ürün kalite sınıfları ( I.- II.- III. kalite) örnek oluşturur.</a:t>
          </a:r>
          <a:endParaRPr lang="en-US" sz="2800" kern="1200"/>
        </a:p>
      </dsp:txBody>
      <dsp:txXfrm>
        <a:off x="5828986" y="1460634"/>
        <a:ext cx="4150346" cy="2576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1FC76-3608-43B2-8360-330D9CB88B75}">
      <dsp:nvSpPr>
        <dsp:cNvPr id="0" name=""/>
        <dsp:cNvSpPr/>
      </dsp:nvSpPr>
      <dsp:spPr>
        <a:xfrm>
          <a:off x="1218" y="1254072"/>
          <a:ext cx="4276182" cy="2715375"/>
        </a:xfrm>
        <a:prstGeom prst="roundRect">
          <a:avLst>
            <a:gd name="adj" fmla="val 1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ABDE7D98-EC74-4862-A1C8-462D0EC71F1F}">
      <dsp:nvSpPr>
        <dsp:cNvPr id="0" name=""/>
        <dsp:cNvSpPr/>
      </dsp:nvSpPr>
      <dsp:spPr>
        <a:xfrm>
          <a:off x="476349" y="1705447"/>
          <a:ext cx="4276182" cy="2715375"/>
        </a:xfrm>
        <a:prstGeom prst="roundRect">
          <a:avLst>
            <a:gd name="adj" fmla="val 10000"/>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Sıcaklık ölçümleri, termometreler;(Celsius, Fahrenheit) Tarih belirlemede kullanılan takvimler (Miladi, Hicri vb.) aralık ölçeği örnekleridir.</a:t>
          </a:r>
          <a:endParaRPr lang="en-US" sz="2500" kern="1200"/>
        </a:p>
      </dsp:txBody>
      <dsp:txXfrm>
        <a:off x="555880" y="1784978"/>
        <a:ext cx="4117120" cy="2556313"/>
      </dsp:txXfrm>
    </dsp:sp>
    <dsp:sp modelId="{356BF8BC-B585-48B6-A895-0A94B5C6534A}">
      <dsp:nvSpPr>
        <dsp:cNvPr id="0" name=""/>
        <dsp:cNvSpPr/>
      </dsp:nvSpPr>
      <dsp:spPr>
        <a:xfrm>
          <a:off x="5227663" y="1254072"/>
          <a:ext cx="4276182" cy="2715375"/>
        </a:xfrm>
        <a:prstGeom prst="roundRect">
          <a:avLst>
            <a:gd name="adj" fmla="val 1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CBCCCE5E-DC59-4DB4-AF03-D707EF5CB170}">
      <dsp:nvSpPr>
        <dsp:cNvPr id="0" name=""/>
        <dsp:cNvSpPr/>
      </dsp:nvSpPr>
      <dsp:spPr>
        <a:xfrm>
          <a:off x="5702794" y="1705447"/>
          <a:ext cx="4276182" cy="2715375"/>
        </a:xfrm>
        <a:prstGeom prst="roundRect">
          <a:avLst>
            <a:gd name="adj" fmla="val 10000"/>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Uzunluk veya ağırlık ölçüleri (mm, cm, ... km ...) (mg, g, kg, ... ton ), yoğunluk, basınç, ses, ölçüleri oran ölçeğine örnektir.</a:t>
          </a:r>
          <a:endParaRPr lang="en-US" sz="2500" kern="1200"/>
        </a:p>
      </dsp:txBody>
      <dsp:txXfrm>
        <a:off x="5782325" y="1784978"/>
        <a:ext cx="4117120" cy="25563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latin typeface="Arial" panose="020B0604020202020204" pitchFamily="34" charset="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A9E4D82-28F8-4AE6-AC58-4E0C47EB2011}" type="datetime1">
              <a:rPr lang="tr-TR" smtClean="0">
                <a:latin typeface="Arial" panose="020B0604020202020204" pitchFamily="34" charset="0"/>
              </a:rPr>
              <a:pPr rtl="0"/>
              <a:t>3.10.2025</a:t>
            </a:fld>
            <a:endParaRPr lang="tr-TR">
              <a:latin typeface="Arial" panose="020B0604020202020204" pitchFamily="34" charset="0"/>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latin typeface="Arial" panose="020B0604020202020204" pitchFamily="34" charset="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tr-TR">
                <a:latin typeface="Arial" panose="020B0604020202020204" pitchFamily="34" charset="0"/>
              </a:rPr>
              <a:pPr rtl="0"/>
              <a:t>‹#›</a:t>
            </a:fld>
            <a:endParaRPr lang="tr-TR">
              <a:latin typeface="Arial" panose="020B0604020202020204" pitchFamily="34" charset="0"/>
            </a:endParaRPr>
          </a:p>
        </p:txBody>
      </p:sp>
    </p:spTree>
    <p:extLst>
      <p:ext uri="{BB962C8B-B14F-4D97-AF65-F5344CB8AC3E}">
        <p14:creationId xmlns=""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E143251-A342-438C-BAF0-43ECC974AE28}" type="datetime1">
              <a:rPr lang="tr-TR" noProof="0" smtClean="0"/>
              <a:pPr/>
              <a:t>3.10.2025</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3C37BE-C303-496D-B5CD-85F2937540FC}" type="slidenum">
              <a:rPr lang="tr-TR" noProof="0" smtClean="0"/>
              <a:pPr/>
              <a:t>‹#›</a:t>
            </a:fld>
            <a:endParaRPr lang="tr-TR" noProof="0"/>
          </a:p>
        </p:txBody>
      </p:sp>
    </p:spTree>
    <p:extLst>
      <p:ext uri="{BB962C8B-B14F-4D97-AF65-F5344CB8AC3E}">
        <p14:creationId xmlns=""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a:defRPr sz="1200">
        <a:solidFill>
          <a:schemeClr val="tx1"/>
        </a:solidFill>
      </a:defRPr>
    </a:lvl2pPr>
    <a:lvl3pPr marL="914400" algn="l">
      <a:defRPr sz="1200">
        <a:solidFill>
          <a:schemeClr val="tx1"/>
        </a:solidFill>
      </a:defRPr>
    </a:lvl3pPr>
    <a:lvl4pPr marL="1371600" algn="l">
      <a:defRPr sz="1200">
        <a:solidFill>
          <a:schemeClr val="tx1"/>
        </a:solidFill>
      </a:defRPr>
    </a:lvl4pPr>
    <a:lvl5pPr marL="1828800" algn="l">
      <a:defRPr sz="1200">
        <a:solidFill>
          <a:schemeClr val="tx1"/>
        </a:solidFill>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b="1" i="1">
                <a:latin typeface="Arial" pitchFamily="34" charset="0"/>
                <a:cs typeface="Arial" pitchFamily="34" charset="0"/>
              </a:rPr>
              <a:t>NOT:</a:t>
            </a:r>
          </a:p>
          <a:p>
            <a:pPr rtl="0"/>
            <a:r>
              <a:rPr lang="tr-TR" i="1">
                <a:latin typeface="Arial" pitchFamily="34" charset="0"/>
                <a:cs typeface="Arial" pitchFamily="34" charset="0"/>
              </a:rPr>
              <a:t>Bu slayttaki resmi değiştirmek için resmi seçin ve silin. Sonra, yer tutucudaki Resimler simgesine tıklayarak kendi resminizi ekleyin.</a:t>
            </a:r>
          </a:p>
        </p:txBody>
      </p:sp>
      <p:sp>
        <p:nvSpPr>
          <p:cNvPr id="4" name="Slayt Numarası Yer Tutucusu 3"/>
          <p:cNvSpPr>
            <a:spLocks noGrp="1"/>
          </p:cNvSpPr>
          <p:nvPr>
            <p:ph type="sldNum" sz="quarter" idx="10"/>
          </p:nvPr>
        </p:nvSpPr>
        <p:spPr/>
        <p:txBody>
          <a:bodyPr rtlCol="0"/>
          <a:lstStyle/>
          <a:p>
            <a:pPr rtl="0"/>
            <a:fld id="{0A3C37BE-C303-496D-B5CD-85F2937540FC}" type="slidenum">
              <a:rPr lang="tr-TR" smtClean="0"/>
              <a:pPr rtl="0"/>
              <a:t>1</a:t>
            </a:fld>
            <a:endParaRPr lang="tr-TR"/>
          </a:p>
        </p:txBody>
      </p:sp>
    </p:spTree>
    <p:extLst>
      <p:ext uri="{BB962C8B-B14F-4D97-AF65-F5344CB8AC3E}">
        <p14:creationId xmlns=""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4445" y="0"/>
            <a:ext cx="1747524" cy="2292094"/>
          </a:xfrm>
          <a:prstGeom prst="rect">
            <a:avLst/>
          </a:prstGeom>
        </p:spPr>
      </p:pic>
      <p:sp>
        <p:nvSpPr>
          <p:cNvPr id="2" name="Başlık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tr-TR" noProof="0"/>
              <a:t>Asıl başlık stilini düzenlemek için tıklayın</a:t>
            </a:r>
          </a:p>
        </p:txBody>
      </p:sp>
      <p:sp>
        <p:nvSpPr>
          <p:cNvPr id="3" name="Alt Başlık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4" name="Tarih Yer Tutucusu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31EF5A91-0799-4CE3-8893-DF3BCE720C1F}" type="datetime1">
              <a:rPr lang="tr-TR" noProof="0" smtClean="0"/>
              <a:pPr rtl="0"/>
              <a:t>3.10.2025</a:t>
            </a:fld>
            <a:endParaRPr lang="tr-TR" noProof="0"/>
          </a:p>
        </p:txBody>
      </p:sp>
      <p:sp>
        <p:nvSpPr>
          <p:cNvPr id="5" name="Alt Bilgi Yer Tutucusu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tr-TR" noProof="0"/>
          </a:p>
        </p:txBody>
      </p:sp>
      <p:sp>
        <p:nvSpPr>
          <p:cNvPr id="6" name="Slayt Numarası Yer Tutucusu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tr-TR" noProof="0" smtClean="0"/>
              <a:pPr rtl="0"/>
              <a:t>‹#›</a:t>
            </a:fld>
            <a:endParaRPr lang="tr-TR" noProof="0"/>
          </a:p>
        </p:txBody>
      </p:sp>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noProof="0"/>
              <a:t>Asıl başlık stilini düzenlemek için tıklayın</a:t>
            </a:r>
          </a:p>
        </p:txBody>
      </p:sp>
      <p:sp>
        <p:nvSpPr>
          <p:cNvPr id="4" name="Metin Yer Tutucusu 3"/>
          <p:cNvSpPr>
            <a:spLocks noGrp="1"/>
          </p:cNvSpPr>
          <p:nvPr>
            <p:ph type="body" sz="half" idx="2"/>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3" name="Resim Yer Tutucusu 2" descr="Resim eklemek için boş yer tutucu. Yer tutucuya tıklayın ve eklemek istediğiniz resmi seçin."/>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p>
        </p:txBody>
      </p:sp>
      <p:sp>
        <p:nvSpPr>
          <p:cNvPr id="5" name="Tarih Yer Tutucusu 4"/>
          <p:cNvSpPr>
            <a:spLocks noGrp="1"/>
          </p:cNvSpPr>
          <p:nvPr>
            <p:ph type="dt" sz="half" idx="10"/>
          </p:nvPr>
        </p:nvSpPr>
        <p:spPr/>
        <p:txBody>
          <a:bodyPr rtlCol="0"/>
          <a:lstStyle/>
          <a:p>
            <a:pPr rtl="0"/>
            <a:fld id="{F56E95D7-159C-4174-82AC-3613AAC46482}" type="datetime1">
              <a:rPr lang="tr-TR" noProof="0" smtClean="0"/>
              <a:pPr rtl="0"/>
              <a:t>3.10.2025</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271C3428-98D3-4BD8-A032-0DD45BF27FDB}" type="datetime1">
              <a:rPr lang="tr-TR" noProof="0" smtClean="0"/>
              <a:pPr rtl="0"/>
              <a:t>3.10.2025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rtlCol="0"/>
          <a:lstStyle/>
          <a:p>
            <a:pPr rtl="0"/>
            <a:r>
              <a:rPr lang="tr-TR" noProof="0"/>
              <a:t>Asıl başlık stilini düzenlemek için tıklayın</a:t>
            </a:r>
          </a:p>
        </p:txBody>
      </p:sp>
      <p:sp>
        <p:nvSpPr>
          <p:cNvPr id="3" name="Dikey Metin Yer Tutucusu 2"/>
          <p:cNvSpPr>
            <a:spLocks noGrp="1"/>
          </p:cNvSpPr>
          <p:nvPr>
            <p:ph type="body" orient="vert" idx="1"/>
          </p:nvPr>
        </p:nvSpPr>
        <p:spPr>
          <a:xfrm>
            <a:off x="1104900" y="365125"/>
            <a:ext cx="8098896" cy="5811838"/>
          </a:xfrm>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25356B25-3FB7-4880-9BA4-27C0F94465FF}" type="datetime1">
              <a:rPr lang="tr-TR" noProof="0" smtClean="0"/>
              <a:pPr rtl="0"/>
              <a:t>3.10.2025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idx="1"/>
          </p:nvPr>
        </p:nvSpPr>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10"/>
          </p:nvPr>
        </p:nvSpPr>
        <p:spPr/>
        <p:txBody>
          <a:bodyPr rtlCol="0"/>
          <a:lstStyle/>
          <a:p>
            <a:pPr rtl="0"/>
            <a:fld id="{03E186AE-8D35-4729-91C0-26E7167BF293}" type="datetime1">
              <a:rPr lang="tr-TR" noProof="0" smtClean="0"/>
              <a:pPr rtl="0"/>
              <a:t>3.10.2025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tr-TR" noProof="0"/>
              <a:t>Asıl başlık stilini düzenlemek için tıklayın</a:t>
            </a:r>
          </a:p>
        </p:txBody>
      </p:sp>
      <p:sp>
        <p:nvSpPr>
          <p:cNvPr id="3" name="Alt Başlık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11" name="Resim Yer Tutucusu 10" descr="Resim eklemek için boş yer tutucu. Yer tutucuya tıklayın ve eklemek istediğiniz resmi seçin."/>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tr-TR" noProof="0"/>
              <a:t>Resim eklemek için simgeye tıklayın</a:t>
            </a:r>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5880" y="0"/>
            <a:ext cx="1747524" cy="2292094"/>
          </a:xfrm>
          <a:prstGeom prst="rect">
            <a:avLst/>
          </a:prstGeom>
        </p:spPr>
      </p:pic>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Resim 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1325880" y="0"/>
            <a:ext cx="1783188" cy="2971806"/>
          </a:xfrm>
          <a:prstGeom prst="rect">
            <a:avLst/>
          </a:prstGeom>
        </p:spPr>
      </p:pic>
      <p:sp>
        <p:nvSpPr>
          <p:cNvPr id="2" name="Başlık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tr-TR" noProof="0"/>
              <a:t>Asıl başlık stilini düzenlemek için tıklayın</a:t>
            </a:r>
          </a:p>
        </p:txBody>
      </p:sp>
      <p:sp>
        <p:nvSpPr>
          <p:cNvPr id="3" name="Metin Yer Tutucusu 2"/>
          <p:cNvSpPr>
            <a:spLocks noGrp="1"/>
          </p:cNvSpPr>
          <p:nvPr>
            <p:ph type="body" idx="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tıklayın</a:t>
            </a:r>
          </a:p>
        </p:txBody>
      </p:sp>
      <p:sp>
        <p:nvSpPr>
          <p:cNvPr id="4" name="Tarih Yer Tutucusu 3"/>
          <p:cNvSpPr>
            <a:spLocks noGrp="1"/>
          </p:cNvSpPr>
          <p:nvPr>
            <p:ph type="dt" sz="half" idx="10"/>
          </p:nvPr>
        </p:nvSpPr>
        <p:spPr/>
        <p:txBody>
          <a:bodyPr rtlCol="0"/>
          <a:lstStyle/>
          <a:p>
            <a:pPr rtl="0"/>
            <a:fld id="{CF750C6C-412C-489F-8BAC-18D550D6942B}" type="datetime1">
              <a:rPr lang="tr-TR" noProof="0" smtClean="0"/>
              <a:pPr rtl="0"/>
              <a:t>3.10.2025</a:t>
            </a:fld>
            <a:endParaRPr lang="tr-TR" noProof="0"/>
          </a:p>
        </p:txBody>
      </p:sp>
      <p:sp>
        <p:nvSpPr>
          <p:cNvPr id="5" name="Alt Bilgi Yer Tutucusu 4"/>
          <p:cNvSpPr>
            <a:spLocks noGrp="1"/>
          </p:cNvSpPr>
          <p:nvPr>
            <p:ph type="ftr" sz="quarter" idx="11"/>
          </p:nvPr>
        </p:nvSpPr>
        <p:spPr/>
        <p:txBody>
          <a:bodyPr rtlCol="0"/>
          <a:lstStyle/>
          <a:p>
            <a:pPr rtl="0"/>
            <a:endParaRPr lang="tr-TR" noProof="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İçerik Yer Tutucusu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İçerik Yer Tutucusu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Tarih Yer Tutucusu 4"/>
          <p:cNvSpPr>
            <a:spLocks noGrp="1"/>
          </p:cNvSpPr>
          <p:nvPr>
            <p:ph type="dt" sz="half" idx="10"/>
          </p:nvPr>
        </p:nvSpPr>
        <p:spPr/>
        <p:txBody>
          <a:bodyPr rtlCol="0"/>
          <a:lstStyle/>
          <a:p>
            <a:pPr rtl="0"/>
            <a:fld id="{90FEC8AD-8A50-473B-BF04-9574F76C88CE}" type="datetime1">
              <a:rPr lang="tr-TR" noProof="0" smtClean="0"/>
              <a:pPr rtl="0"/>
              <a:t>3.10.2025</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Metin Yer Tutucusu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4" name="İçerik Yer Tutucusu 3"/>
          <p:cNvSpPr>
            <a:spLocks noGrp="1"/>
          </p:cNvSpPr>
          <p:nvPr>
            <p:ph sz="half" idx="2"/>
          </p:nvPr>
        </p:nvSpPr>
        <p:spPr>
          <a:xfrm>
            <a:off x="1104900" y="2424112"/>
            <a:ext cx="4919472" cy="374808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Metin Yer Tutucusu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tıklayın</a:t>
            </a:r>
          </a:p>
        </p:txBody>
      </p:sp>
      <p:sp>
        <p:nvSpPr>
          <p:cNvPr id="6" name="İçerik Yer Tutucusu 5"/>
          <p:cNvSpPr>
            <a:spLocks noGrp="1"/>
          </p:cNvSpPr>
          <p:nvPr>
            <p:ph sz="quarter" idx="4"/>
          </p:nvPr>
        </p:nvSpPr>
        <p:spPr>
          <a:xfrm>
            <a:off x="6166110" y="2424112"/>
            <a:ext cx="4919472" cy="3748088"/>
          </a:xfrm>
        </p:spPr>
        <p:txBody>
          <a:bodyPr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7" name="Tarih Yer Tutucusu 6"/>
          <p:cNvSpPr>
            <a:spLocks noGrp="1"/>
          </p:cNvSpPr>
          <p:nvPr>
            <p:ph type="dt" sz="half" idx="10"/>
          </p:nvPr>
        </p:nvSpPr>
        <p:spPr/>
        <p:txBody>
          <a:bodyPr rtlCol="0"/>
          <a:lstStyle/>
          <a:p>
            <a:pPr rtl="0"/>
            <a:fld id="{8F97211E-2B8D-4E6B-8A37-6BBFCD26F52E}" type="datetime1">
              <a:rPr lang="tr-TR" noProof="0" smtClean="0"/>
              <a:pPr rtl="0"/>
              <a:t>3.10.2025</a:t>
            </a:fld>
            <a:endParaRPr lang="tr-TR" noProof="0"/>
          </a:p>
        </p:txBody>
      </p:sp>
      <p:sp>
        <p:nvSpPr>
          <p:cNvPr id="8" name="Alt Bilgi Yer Tutucusu 7"/>
          <p:cNvSpPr>
            <a:spLocks noGrp="1"/>
          </p:cNvSpPr>
          <p:nvPr>
            <p:ph type="ftr" sz="quarter" idx="11"/>
          </p:nvPr>
        </p:nvSpPr>
        <p:spPr/>
        <p:txBody>
          <a:bodyPr rtlCol="0"/>
          <a:lstStyle/>
          <a:p>
            <a:pPr rtl="0"/>
            <a:endParaRPr lang="tr-TR" noProof="0"/>
          </a:p>
        </p:txBody>
      </p:sp>
      <p:sp>
        <p:nvSpPr>
          <p:cNvPr id="9" name="Slayt Numarası Yer Tutucusu 8"/>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stilini düzenlemek için tıklayın</a:t>
            </a:r>
          </a:p>
        </p:txBody>
      </p:sp>
      <p:sp>
        <p:nvSpPr>
          <p:cNvPr id="3" name="Tarih Yer Tutucusu 2"/>
          <p:cNvSpPr>
            <a:spLocks noGrp="1"/>
          </p:cNvSpPr>
          <p:nvPr>
            <p:ph type="dt" sz="half" idx="10"/>
          </p:nvPr>
        </p:nvSpPr>
        <p:spPr/>
        <p:txBody>
          <a:bodyPr rtlCol="0"/>
          <a:lstStyle/>
          <a:p>
            <a:pPr rtl="0"/>
            <a:fld id="{712A8323-63D4-40B4-A3E2-9C0E1664D8F8}" type="datetime1">
              <a:rPr lang="tr-TR" noProof="0" smtClean="0"/>
              <a:pPr rtl="0"/>
              <a:t>3.10.2025</a:t>
            </a:fld>
            <a:endParaRPr lang="tr-TR" noProof="0"/>
          </a:p>
        </p:txBody>
      </p:sp>
      <p:sp>
        <p:nvSpPr>
          <p:cNvPr id="4" name="Alt Bilgi Yer Tutucusu 3"/>
          <p:cNvSpPr>
            <a:spLocks noGrp="1"/>
          </p:cNvSpPr>
          <p:nvPr>
            <p:ph type="ftr" sz="quarter" idx="11"/>
          </p:nvPr>
        </p:nvSpPr>
        <p:spPr/>
        <p:txBody>
          <a:bodyPr rtlCol="0"/>
          <a:lstStyle/>
          <a:p>
            <a:pPr rtl="0"/>
            <a:endParaRPr lang="tr-TR" noProof="0"/>
          </a:p>
        </p:txBody>
      </p:sp>
      <p:sp>
        <p:nvSpPr>
          <p:cNvPr id="5" name="Slayt Numarası Yer Tutucusu 4"/>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D539C7CD-F92D-4811-A07F-670D486E3373}" type="datetime1">
              <a:rPr lang="tr-TR" noProof="0" smtClean="0"/>
              <a:pPr rtl="0"/>
              <a:t>3.10.2025</a:t>
            </a:fld>
            <a:endParaRPr lang="tr-TR" noProof="0"/>
          </a:p>
        </p:txBody>
      </p:sp>
      <p:sp>
        <p:nvSpPr>
          <p:cNvPr id="3" name="Alt Bilgi Yer Tutucusu 2"/>
          <p:cNvSpPr>
            <a:spLocks noGrp="1"/>
          </p:cNvSpPr>
          <p:nvPr>
            <p:ph type="ftr" sz="quarter" idx="11"/>
          </p:nvPr>
        </p:nvSpPr>
        <p:spPr/>
        <p:txBody>
          <a:bodyPr rtlCol="0"/>
          <a:lstStyle/>
          <a:p>
            <a:pPr rtl="0"/>
            <a:endParaRPr lang="tr-TR" noProof="0"/>
          </a:p>
        </p:txBody>
      </p:sp>
      <p:sp>
        <p:nvSpPr>
          <p:cNvPr id="4" name="Slayt Numarası Yer Tutucusu 3"/>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noProof="0"/>
              <a:t>Asıl başlık stilini düzenlemek için tıklayın</a:t>
            </a:r>
          </a:p>
        </p:txBody>
      </p:sp>
      <p:sp>
        <p:nvSpPr>
          <p:cNvPr id="4" name="Metin Yer Tutucusu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tıklayın</a:t>
            </a:r>
          </a:p>
        </p:txBody>
      </p:sp>
      <p:sp>
        <p:nvSpPr>
          <p:cNvPr id="3" name="İçerik Yer Tutucusu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5" name="Tarih Yer Tutucusu 4"/>
          <p:cNvSpPr>
            <a:spLocks noGrp="1"/>
          </p:cNvSpPr>
          <p:nvPr>
            <p:ph type="dt" sz="half" idx="10"/>
          </p:nvPr>
        </p:nvSpPr>
        <p:spPr/>
        <p:txBody>
          <a:bodyPr rtlCol="0"/>
          <a:lstStyle/>
          <a:p>
            <a:pPr rtl="0"/>
            <a:fld id="{E0232D9F-D976-4514-8223-4E65A09DE921}" type="datetime1">
              <a:rPr lang="tr-TR" noProof="0" smtClean="0"/>
              <a:pPr rtl="0"/>
              <a:t>3.10.2025</a:t>
            </a:fld>
            <a:endParaRPr lang="tr-TR" noProof="0"/>
          </a:p>
        </p:txBody>
      </p:sp>
      <p:sp>
        <p:nvSpPr>
          <p:cNvPr id="6" name="Alt Bilgi Yer Tutucusu 5"/>
          <p:cNvSpPr>
            <a:spLocks noGrp="1"/>
          </p:cNvSpPr>
          <p:nvPr>
            <p:ph type="ftr" sz="quarter" idx="11"/>
          </p:nvPr>
        </p:nvSpPr>
        <p:spPr/>
        <p:txBody>
          <a:bodyPr rtlCol="0"/>
          <a:lstStyle/>
          <a:p>
            <a:pPr rtl="0"/>
            <a:endParaRPr lang="tr-TR" noProof="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a:pPr rtl="0"/>
              <a:t>‹#›</a:t>
            </a:fld>
            <a:endParaRPr lang="tr-TR" noProof="0"/>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a:p>
            <a:pPr lvl="5" rtl="0"/>
            <a:r>
              <a:rPr lang="tr-TR" noProof="0"/>
              <a:t>Altıncı düzey</a:t>
            </a:r>
          </a:p>
          <a:p>
            <a:pPr lvl="6" rtl="0"/>
            <a:r>
              <a:rPr lang="tr-TR" noProof="0"/>
              <a:t>Yedinci düzey</a:t>
            </a:r>
          </a:p>
          <a:p>
            <a:pPr lvl="7" rtl="0"/>
            <a:r>
              <a:rPr lang="tr-TR" noProof="0"/>
              <a:t>Sekizinci düzey</a:t>
            </a:r>
          </a:p>
          <a:p>
            <a:pPr lvl="8" rtl="0"/>
            <a:r>
              <a:rPr lang="tr-TR" noProof="0"/>
              <a:t>Dokuzuncu düzey</a:t>
            </a:r>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fld id="{DB5AC4CC-6084-4463-8B9F-17A631234D33}" type="datetime1">
              <a:rPr lang="tr-TR" noProof="0" smtClean="0"/>
              <a:pPr/>
              <a:t>3.10.2025</a:t>
            </a:fld>
            <a:endParaRPr lang="tr-TR" noProof="0">
              <a:latin typeface="Arial" panose="020B0604020202020204" pitchFamily="34" charset="0"/>
              <a:cs typeface="Arial" panose="020B0604020202020204" pitchFamily="34" charset="0"/>
            </a:endParaRPr>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endParaRPr lang="tr-TR" noProof="0">
              <a:latin typeface="Arial" panose="020B0604020202020204" pitchFamily="34" charset="0"/>
              <a:cs typeface="Arial" panose="020B0604020202020204" pitchFamily="34" charset="0"/>
            </a:endParaRPr>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fld id="{0FF54DE5-C571-48E8-A5BC-B369434E2F44}" type="slidenum">
              <a:rPr lang="tr-TR" noProof="0" smtClean="0"/>
              <a:pPr/>
              <a:t>‹#›</a:t>
            </a:fld>
            <a:endParaRPr lang="tr-TR" noProof="0">
              <a:latin typeface="Arial" panose="020B0604020202020204" pitchFamily="34" charset="0"/>
              <a:cs typeface="Arial" panose="020B0604020202020204" pitchFamily="34" charset="0"/>
            </a:endParaRPr>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940448" y="3185972"/>
            <a:ext cx="4965829" cy="807530"/>
          </a:xfrm>
        </p:spPr>
        <p:txBody>
          <a:bodyPr rtlCol="0" anchor="ctr">
            <a:normAutofit/>
          </a:bodyPr>
          <a:lstStyle/>
          <a:p>
            <a:pPr algn="ctr" rtl="0"/>
            <a:r>
              <a:rPr lang="tr" b="1" dirty="0" smtClean="0"/>
              <a:t>Biyoistatistik</a:t>
            </a:r>
            <a:endParaRPr lang="tr" b="1" dirty="0"/>
          </a:p>
        </p:txBody>
      </p:sp>
      <p:sp>
        <p:nvSpPr>
          <p:cNvPr id="7" name="Alt Başlık 6"/>
          <p:cNvSpPr>
            <a:spLocks noGrp="1"/>
          </p:cNvSpPr>
          <p:nvPr>
            <p:ph type="subTitle" idx="1"/>
          </p:nvPr>
        </p:nvSpPr>
        <p:spPr>
          <a:xfrm>
            <a:off x="573054" y="4989566"/>
            <a:ext cx="5930383" cy="955565"/>
          </a:xfrm>
        </p:spPr>
        <p:txBody>
          <a:bodyPr rtlCol="0"/>
          <a:lstStyle/>
          <a:p>
            <a:pPr rtl="0"/>
            <a:r>
              <a:rPr lang="tr" b="1" dirty="0"/>
              <a:t>TEMEL İSTATİSTİK VE BİYOİSTATİSTİK KAVRAMLAR</a:t>
            </a:r>
          </a:p>
        </p:txBody>
      </p:sp>
      <p:pic>
        <p:nvPicPr>
          <p:cNvPr id="2" name="Resim 1">
            <a:extLst>
              <a:ext uri="{FF2B5EF4-FFF2-40B4-BE49-F238E27FC236}">
                <a16:creationId xmlns="" xmlns:a16="http://schemas.microsoft.com/office/drawing/2014/main" id="{E02E7E3D-CC6F-4364-A695-02D314A38167}"/>
              </a:ext>
            </a:extLst>
          </p:cNvPr>
          <p:cNvPicPr>
            <a:picLocks noChangeAspect="1"/>
          </p:cNvPicPr>
          <p:nvPr/>
        </p:nvPicPr>
        <p:blipFill>
          <a:blip r:embed="rId3"/>
          <a:stretch>
            <a:fillRect/>
          </a:stretch>
        </p:blipFill>
        <p:spPr>
          <a:xfrm>
            <a:off x="6671389" y="1408534"/>
            <a:ext cx="5346440" cy="4058815"/>
          </a:xfrm>
          <a:prstGeom prst="rect">
            <a:avLst/>
          </a:prstGeom>
        </p:spPr>
      </p:pic>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7" y="529539"/>
            <a:ext cx="7462520" cy="483234"/>
          </a:xfrm>
          <a:prstGeom prst="rect">
            <a:avLst/>
          </a:prstGeom>
        </p:spPr>
        <p:txBody>
          <a:bodyPr vert="horz" wrap="square" lIns="0" tIns="12700" rIns="0" bIns="0" rtlCol="0">
            <a:spAutoFit/>
          </a:bodyPr>
          <a:lstStyle/>
          <a:p>
            <a:pPr marL="12700">
              <a:lnSpc>
                <a:spcPct val="100000"/>
              </a:lnSpc>
              <a:spcBef>
                <a:spcPts val="100"/>
              </a:spcBef>
            </a:pPr>
            <a:r>
              <a:rPr sz="3000" b="1" spc="340" dirty="0">
                <a:latin typeface="Cambria"/>
                <a:cs typeface="Cambria"/>
              </a:rPr>
              <a:t>BİYOİSTATİSTİŤİN</a:t>
            </a:r>
            <a:r>
              <a:rPr sz="3000" b="1" spc="235" dirty="0">
                <a:latin typeface="Cambria"/>
                <a:cs typeface="Cambria"/>
              </a:rPr>
              <a:t> </a:t>
            </a:r>
            <a:r>
              <a:rPr sz="3000" b="1" spc="395" dirty="0">
                <a:latin typeface="Cambria"/>
                <a:cs typeface="Cambria"/>
              </a:rPr>
              <a:t>ÖNEMİ</a:t>
            </a:r>
            <a:endParaRPr sz="3000">
              <a:latin typeface="Cambria"/>
              <a:cs typeface="Cambria"/>
            </a:endParaRPr>
          </a:p>
        </p:txBody>
      </p:sp>
      <p:sp>
        <p:nvSpPr>
          <p:cNvPr id="3" name="object 3"/>
          <p:cNvSpPr txBox="1"/>
          <p:nvPr/>
        </p:nvSpPr>
        <p:spPr>
          <a:xfrm>
            <a:off x="714587" y="1410789"/>
            <a:ext cx="10658687" cy="3872214"/>
          </a:xfrm>
          <a:prstGeom prst="rect">
            <a:avLst/>
          </a:prstGeom>
        </p:spPr>
        <p:txBody>
          <a:bodyPr vert="horz" wrap="square" lIns="0" tIns="12065" rIns="0" bIns="0" rtlCol="0">
            <a:spAutoFit/>
          </a:bodyPr>
          <a:lstStyle/>
          <a:p>
            <a:pPr marL="286385" indent="-273685" algn="just">
              <a:lnSpc>
                <a:spcPts val="2375"/>
              </a:lnSpc>
              <a:spcBef>
                <a:spcPts val="95"/>
              </a:spcBef>
              <a:buClr>
                <a:srgbClr val="FD8537"/>
              </a:buClr>
              <a:buSzPct val="68181"/>
              <a:buFont typeface="Wingdings"/>
              <a:buChar char=""/>
              <a:tabLst>
                <a:tab pos="286385" algn="l"/>
              </a:tabLst>
            </a:pPr>
            <a:r>
              <a:rPr sz="2200" spc="110" dirty="0">
                <a:latin typeface="Cambria"/>
                <a:cs typeface="Cambria"/>
              </a:rPr>
              <a:t>Sayılarla</a:t>
            </a:r>
            <a:r>
              <a:rPr sz="2200" spc="160" dirty="0">
                <a:latin typeface="Cambria"/>
                <a:cs typeface="Cambria"/>
              </a:rPr>
              <a:t> </a:t>
            </a:r>
            <a:r>
              <a:rPr sz="2200" spc="60" dirty="0">
                <a:latin typeface="Cambria"/>
                <a:cs typeface="Cambria"/>
              </a:rPr>
              <a:t>ifade</a:t>
            </a:r>
            <a:r>
              <a:rPr sz="2200" spc="170" dirty="0">
                <a:latin typeface="Cambria"/>
                <a:cs typeface="Cambria"/>
              </a:rPr>
              <a:t> </a:t>
            </a:r>
            <a:r>
              <a:rPr sz="2200" spc="55" dirty="0">
                <a:latin typeface="Cambria"/>
                <a:cs typeface="Cambria"/>
              </a:rPr>
              <a:t>edilemeyen</a:t>
            </a:r>
            <a:r>
              <a:rPr sz="2200" spc="140" dirty="0">
                <a:latin typeface="Cambria"/>
                <a:cs typeface="Cambria"/>
              </a:rPr>
              <a:t> </a:t>
            </a:r>
            <a:r>
              <a:rPr sz="2200" spc="90" dirty="0">
                <a:latin typeface="Cambria"/>
                <a:cs typeface="Cambria"/>
              </a:rPr>
              <a:t>bulguların</a:t>
            </a:r>
            <a:r>
              <a:rPr sz="2200" spc="170" dirty="0">
                <a:latin typeface="Cambria"/>
                <a:cs typeface="Cambria"/>
              </a:rPr>
              <a:t> </a:t>
            </a:r>
            <a:r>
              <a:rPr sz="2200">
                <a:latin typeface="Cambria"/>
                <a:cs typeface="Cambria"/>
              </a:rPr>
              <a:t>ve</a:t>
            </a:r>
            <a:r>
              <a:rPr sz="2200" spc="175">
                <a:latin typeface="Cambria"/>
                <a:cs typeface="Cambria"/>
              </a:rPr>
              <a:t> </a:t>
            </a:r>
            <a:r>
              <a:rPr sz="2200" spc="45" smtClean="0">
                <a:latin typeface="Cambria"/>
                <a:cs typeface="Cambria"/>
              </a:rPr>
              <a:t>gözlemlerin</a:t>
            </a:r>
            <a:r>
              <a:rPr lang="tr-TR" sz="2200" spc="45" dirty="0" smtClean="0">
                <a:latin typeface="Cambria"/>
                <a:cs typeface="Cambria"/>
              </a:rPr>
              <a:t> </a:t>
            </a:r>
            <a:r>
              <a:rPr sz="2200" spc="65" smtClean="0">
                <a:latin typeface="Cambria"/>
                <a:cs typeface="Cambria"/>
              </a:rPr>
              <a:t>bilimsel</a:t>
            </a:r>
            <a:r>
              <a:rPr sz="2200" spc="165" smtClean="0">
                <a:latin typeface="Cambria"/>
                <a:cs typeface="Cambria"/>
              </a:rPr>
              <a:t> </a:t>
            </a:r>
            <a:r>
              <a:rPr sz="2200" dirty="0">
                <a:latin typeface="Cambria"/>
                <a:cs typeface="Cambria"/>
              </a:rPr>
              <a:t>bir</a:t>
            </a:r>
            <a:r>
              <a:rPr sz="2200" spc="190" dirty="0">
                <a:latin typeface="Cambria"/>
                <a:cs typeface="Cambria"/>
              </a:rPr>
              <a:t> </a:t>
            </a:r>
            <a:r>
              <a:rPr sz="2200" spc="110" dirty="0">
                <a:latin typeface="Cambria"/>
                <a:cs typeface="Cambria"/>
              </a:rPr>
              <a:t>anlamı</a:t>
            </a:r>
            <a:r>
              <a:rPr sz="2200" spc="210" dirty="0">
                <a:latin typeface="Cambria"/>
                <a:cs typeface="Cambria"/>
              </a:rPr>
              <a:t> </a:t>
            </a:r>
            <a:r>
              <a:rPr sz="2200" dirty="0">
                <a:latin typeface="Cambria"/>
                <a:cs typeface="Cambria"/>
              </a:rPr>
              <a:t>ve</a:t>
            </a:r>
            <a:r>
              <a:rPr sz="2200" spc="225" dirty="0">
                <a:latin typeface="Cambria"/>
                <a:cs typeface="Cambria"/>
              </a:rPr>
              <a:t> </a:t>
            </a:r>
            <a:r>
              <a:rPr sz="2200" dirty="0">
                <a:latin typeface="Cambria"/>
                <a:cs typeface="Cambria"/>
              </a:rPr>
              <a:t>değeri</a:t>
            </a:r>
            <a:r>
              <a:rPr sz="2200" spc="210" dirty="0">
                <a:latin typeface="Cambria"/>
                <a:cs typeface="Cambria"/>
              </a:rPr>
              <a:t> </a:t>
            </a:r>
            <a:r>
              <a:rPr sz="2200" spc="85" dirty="0">
                <a:latin typeface="Cambria"/>
                <a:cs typeface="Cambria"/>
              </a:rPr>
              <a:t>olamaz.</a:t>
            </a:r>
            <a:r>
              <a:rPr sz="2200" spc="195" dirty="0">
                <a:latin typeface="Cambria"/>
                <a:cs typeface="Cambria"/>
              </a:rPr>
              <a:t> </a:t>
            </a:r>
            <a:r>
              <a:rPr sz="2200" spc="114" dirty="0">
                <a:latin typeface="Cambria"/>
                <a:cs typeface="Cambria"/>
              </a:rPr>
              <a:t>Bulgular</a:t>
            </a:r>
            <a:r>
              <a:rPr sz="2200" spc="235" dirty="0">
                <a:latin typeface="Cambria"/>
                <a:cs typeface="Cambria"/>
              </a:rPr>
              <a:t> </a:t>
            </a:r>
            <a:r>
              <a:rPr sz="2200" dirty="0">
                <a:latin typeface="Cambria"/>
                <a:cs typeface="Cambria"/>
              </a:rPr>
              <a:t>ve</a:t>
            </a:r>
            <a:r>
              <a:rPr sz="2200" spc="210" dirty="0">
                <a:latin typeface="Cambria"/>
                <a:cs typeface="Cambria"/>
              </a:rPr>
              <a:t> </a:t>
            </a:r>
            <a:r>
              <a:rPr sz="2200" spc="40" dirty="0">
                <a:latin typeface="Cambria"/>
                <a:cs typeface="Cambria"/>
              </a:rPr>
              <a:t>gözlemler </a:t>
            </a:r>
            <a:r>
              <a:rPr sz="2200" spc="100" dirty="0">
                <a:latin typeface="Cambria"/>
                <a:cs typeface="Cambria"/>
              </a:rPr>
              <a:t>sayılarla,</a:t>
            </a:r>
            <a:r>
              <a:rPr sz="2200" spc="150" dirty="0">
                <a:latin typeface="Cambria"/>
                <a:cs typeface="Cambria"/>
              </a:rPr>
              <a:t> </a:t>
            </a:r>
            <a:r>
              <a:rPr sz="2200" spc="50" dirty="0">
                <a:latin typeface="Cambria"/>
                <a:cs typeface="Cambria"/>
              </a:rPr>
              <a:t>oran</a:t>
            </a:r>
            <a:r>
              <a:rPr sz="2200" spc="155" dirty="0">
                <a:latin typeface="Cambria"/>
                <a:cs typeface="Cambria"/>
              </a:rPr>
              <a:t> </a:t>
            </a:r>
            <a:r>
              <a:rPr sz="2200" dirty="0">
                <a:latin typeface="Cambria"/>
                <a:cs typeface="Cambria"/>
              </a:rPr>
              <a:t>ve</a:t>
            </a:r>
            <a:r>
              <a:rPr sz="2200" spc="170" dirty="0">
                <a:latin typeface="Cambria"/>
                <a:cs typeface="Cambria"/>
              </a:rPr>
              <a:t> </a:t>
            </a:r>
            <a:r>
              <a:rPr sz="2200" spc="95" dirty="0">
                <a:latin typeface="Cambria"/>
                <a:cs typeface="Cambria"/>
              </a:rPr>
              <a:t>hızlarla</a:t>
            </a:r>
            <a:r>
              <a:rPr sz="2200" spc="145" dirty="0">
                <a:latin typeface="Cambria"/>
                <a:cs typeface="Cambria"/>
              </a:rPr>
              <a:t> </a:t>
            </a:r>
            <a:r>
              <a:rPr sz="2200" spc="60" dirty="0">
                <a:latin typeface="Cambria"/>
                <a:cs typeface="Cambria"/>
              </a:rPr>
              <a:t>ifade</a:t>
            </a:r>
            <a:r>
              <a:rPr sz="2200" spc="160" dirty="0">
                <a:latin typeface="Cambria"/>
                <a:cs typeface="Cambria"/>
              </a:rPr>
              <a:t> </a:t>
            </a:r>
            <a:r>
              <a:rPr sz="2200" spc="55" dirty="0">
                <a:latin typeface="Cambria"/>
                <a:cs typeface="Cambria"/>
              </a:rPr>
              <a:t>edildiğinde</a:t>
            </a:r>
            <a:r>
              <a:rPr sz="2200" spc="145" dirty="0">
                <a:latin typeface="Cambria"/>
                <a:cs typeface="Cambria"/>
              </a:rPr>
              <a:t> </a:t>
            </a:r>
            <a:r>
              <a:rPr sz="2200" spc="120" dirty="0">
                <a:latin typeface="Cambria"/>
                <a:cs typeface="Cambria"/>
              </a:rPr>
              <a:t>anlam</a:t>
            </a:r>
            <a:r>
              <a:rPr sz="2200" spc="145" dirty="0">
                <a:latin typeface="Cambria"/>
                <a:cs typeface="Cambria"/>
              </a:rPr>
              <a:t> </a:t>
            </a:r>
            <a:r>
              <a:rPr sz="2200" spc="90" dirty="0">
                <a:latin typeface="Cambria"/>
                <a:cs typeface="Cambria"/>
              </a:rPr>
              <a:t>kazanır </a:t>
            </a:r>
            <a:r>
              <a:rPr sz="2200" dirty="0">
                <a:latin typeface="Cambria"/>
                <a:cs typeface="Cambria"/>
              </a:rPr>
              <a:t>ve</a:t>
            </a:r>
            <a:r>
              <a:rPr sz="2200" spc="180" dirty="0">
                <a:latin typeface="Cambria"/>
                <a:cs typeface="Cambria"/>
              </a:rPr>
              <a:t> </a:t>
            </a:r>
            <a:r>
              <a:rPr sz="2200" spc="65" dirty="0">
                <a:latin typeface="Cambria"/>
                <a:cs typeface="Cambria"/>
              </a:rPr>
              <a:t>herkes</a:t>
            </a:r>
            <a:r>
              <a:rPr sz="2200" spc="170" dirty="0">
                <a:latin typeface="Cambria"/>
                <a:cs typeface="Cambria"/>
              </a:rPr>
              <a:t> </a:t>
            </a:r>
            <a:r>
              <a:rPr sz="2200" spc="95" dirty="0">
                <a:latin typeface="Cambria"/>
                <a:cs typeface="Cambria"/>
              </a:rPr>
              <a:t>tarafından</a:t>
            </a:r>
            <a:r>
              <a:rPr sz="2200" spc="200" dirty="0">
                <a:latin typeface="Cambria"/>
                <a:cs typeface="Cambria"/>
              </a:rPr>
              <a:t> </a:t>
            </a:r>
            <a:r>
              <a:rPr sz="2200" spc="55" dirty="0">
                <a:latin typeface="Cambria"/>
                <a:cs typeface="Cambria"/>
              </a:rPr>
              <a:t>değerlendirilir.</a:t>
            </a:r>
            <a:endParaRPr sz="2200">
              <a:latin typeface="Cambria"/>
              <a:cs typeface="Cambria"/>
            </a:endParaRPr>
          </a:p>
          <a:p>
            <a:pPr marL="286385" marR="521334" indent="-274320" algn="just">
              <a:lnSpc>
                <a:spcPts val="2110"/>
              </a:lnSpc>
              <a:spcBef>
                <a:spcPts val="585"/>
              </a:spcBef>
              <a:buClr>
                <a:srgbClr val="FD8537"/>
              </a:buClr>
              <a:buSzPct val="68181"/>
              <a:buFont typeface="Wingdings"/>
              <a:buChar char=""/>
              <a:tabLst>
                <a:tab pos="286385" algn="l"/>
              </a:tabLst>
            </a:pPr>
            <a:r>
              <a:rPr sz="2200" spc="100" dirty="0">
                <a:latin typeface="Cambria"/>
                <a:cs typeface="Cambria"/>
              </a:rPr>
              <a:t>Örneğin</a:t>
            </a:r>
            <a:r>
              <a:rPr sz="2200" spc="165" dirty="0">
                <a:latin typeface="Cambria"/>
                <a:cs typeface="Cambria"/>
              </a:rPr>
              <a:t> </a:t>
            </a:r>
            <a:r>
              <a:rPr sz="2200" spc="50" dirty="0">
                <a:latin typeface="Cambria"/>
                <a:cs typeface="Cambria"/>
              </a:rPr>
              <a:t>bir</a:t>
            </a:r>
            <a:r>
              <a:rPr sz="2200" spc="140" dirty="0">
                <a:latin typeface="Cambria"/>
                <a:cs typeface="Cambria"/>
              </a:rPr>
              <a:t> </a:t>
            </a:r>
            <a:r>
              <a:rPr sz="2200" spc="70" dirty="0">
                <a:latin typeface="Cambria"/>
                <a:cs typeface="Cambria"/>
              </a:rPr>
              <a:t>toplumda</a:t>
            </a:r>
            <a:r>
              <a:rPr sz="2200" spc="125" dirty="0">
                <a:latin typeface="Cambria"/>
                <a:cs typeface="Cambria"/>
              </a:rPr>
              <a:t> </a:t>
            </a:r>
            <a:r>
              <a:rPr sz="2200" spc="100" dirty="0">
                <a:latin typeface="Cambria"/>
                <a:cs typeface="Cambria"/>
              </a:rPr>
              <a:t>guatr</a:t>
            </a:r>
            <a:r>
              <a:rPr sz="2200" spc="155" dirty="0">
                <a:latin typeface="Cambria"/>
                <a:cs typeface="Cambria"/>
              </a:rPr>
              <a:t> </a:t>
            </a:r>
            <a:r>
              <a:rPr sz="2200" spc="100" dirty="0">
                <a:latin typeface="Cambria"/>
                <a:cs typeface="Cambria"/>
              </a:rPr>
              <a:t>hastalığının</a:t>
            </a:r>
            <a:r>
              <a:rPr sz="2200" spc="145" dirty="0">
                <a:latin typeface="Cambria"/>
                <a:cs typeface="Cambria"/>
              </a:rPr>
              <a:t> </a:t>
            </a:r>
            <a:r>
              <a:rPr sz="2200" spc="85" dirty="0">
                <a:latin typeface="Cambria"/>
                <a:cs typeface="Cambria"/>
              </a:rPr>
              <a:t>sıklığı</a:t>
            </a:r>
            <a:r>
              <a:rPr sz="2200" spc="114" dirty="0">
                <a:latin typeface="Cambria"/>
                <a:cs typeface="Cambria"/>
              </a:rPr>
              <a:t> </a:t>
            </a:r>
            <a:r>
              <a:rPr sz="2200" spc="-10" dirty="0">
                <a:latin typeface="Cambria"/>
                <a:cs typeface="Cambria"/>
              </a:rPr>
              <a:t>çok/az </a:t>
            </a:r>
            <a:r>
              <a:rPr sz="2200" spc="65" dirty="0">
                <a:latin typeface="Cambria"/>
                <a:cs typeface="Cambria"/>
              </a:rPr>
              <a:t>şeklinde</a:t>
            </a:r>
            <a:r>
              <a:rPr sz="2200" spc="130" dirty="0">
                <a:latin typeface="Cambria"/>
                <a:cs typeface="Cambria"/>
              </a:rPr>
              <a:t> </a:t>
            </a:r>
            <a:r>
              <a:rPr sz="2200" spc="60">
                <a:latin typeface="Cambria"/>
                <a:cs typeface="Cambria"/>
              </a:rPr>
              <a:t>ifade</a:t>
            </a:r>
            <a:r>
              <a:rPr sz="2200" spc="155">
                <a:latin typeface="Cambria"/>
                <a:cs typeface="Cambria"/>
              </a:rPr>
              <a:t> </a:t>
            </a:r>
            <a:r>
              <a:rPr sz="2200" spc="70" smtClean="0">
                <a:latin typeface="Cambria"/>
                <a:cs typeface="Cambria"/>
              </a:rPr>
              <a:t>edilmemelidir</a:t>
            </a:r>
            <a:r>
              <a:rPr sz="2200" spc="70" dirty="0">
                <a:latin typeface="Cambria"/>
                <a:cs typeface="Cambria"/>
              </a:rPr>
              <a:t>.</a:t>
            </a:r>
            <a:r>
              <a:rPr sz="2200" spc="110" dirty="0">
                <a:latin typeface="Cambria"/>
                <a:cs typeface="Cambria"/>
              </a:rPr>
              <a:t> </a:t>
            </a:r>
            <a:r>
              <a:rPr sz="2200" spc="155" dirty="0">
                <a:latin typeface="Cambria"/>
                <a:cs typeface="Cambria"/>
              </a:rPr>
              <a:t>Guatr</a:t>
            </a:r>
            <a:r>
              <a:rPr sz="2200" spc="170" dirty="0">
                <a:latin typeface="Cambria"/>
                <a:cs typeface="Cambria"/>
              </a:rPr>
              <a:t> </a:t>
            </a:r>
            <a:r>
              <a:rPr sz="2200" spc="55" dirty="0">
                <a:latin typeface="Cambria"/>
                <a:cs typeface="Cambria"/>
              </a:rPr>
              <a:t>görülme</a:t>
            </a:r>
            <a:r>
              <a:rPr sz="2200" spc="185" dirty="0">
                <a:latin typeface="Cambria"/>
                <a:cs typeface="Cambria"/>
              </a:rPr>
              <a:t> </a:t>
            </a:r>
            <a:r>
              <a:rPr sz="2200" spc="85" dirty="0">
                <a:latin typeface="Cambria"/>
                <a:cs typeface="Cambria"/>
              </a:rPr>
              <a:t>sıklığı</a:t>
            </a:r>
            <a:r>
              <a:rPr sz="2200" spc="130" dirty="0">
                <a:latin typeface="Cambria"/>
                <a:cs typeface="Cambria"/>
              </a:rPr>
              <a:t> </a:t>
            </a:r>
            <a:r>
              <a:rPr sz="2200" spc="-25" dirty="0">
                <a:latin typeface="Cambria"/>
                <a:cs typeface="Cambria"/>
              </a:rPr>
              <a:t>%4 </a:t>
            </a:r>
            <a:r>
              <a:rPr sz="2200" spc="65" dirty="0">
                <a:latin typeface="Cambria"/>
                <a:cs typeface="Cambria"/>
              </a:rPr>
              <a:t>denildiğinde,</a:t>
            </a:r>
            <a:r>
              <a:rPr sz="2200" spc="125" dirty="0">
                <a:latin typeface="Cambria"/>
                <a:cs typeface="Cambria"/>
              </a:rPr>
              <a:t> </a:t>
            </a:r>
            <a:r>
              <a:rPr sz="2200" spc="65" dirty="0">
                <a:latin typeface="Cambria"/>
                <a:cs typeface="Cambria"/>
              </a:rPr>
              <a:t>her</a:t>
            </a:r>
            <a:r>
              <a:rPr sz="2200" spc="150" dirty="0">
                <a:latin typeface="Cambria"/>
                <a:cs typeface="Cambria"/>
              </a:rPr>
              <a:t> </a:t>
            </a:r>
            <a:r>
              <a:rPr sz="2200" spc="75" dirty="0">
                <a:latin typeface="Cambria"/>
                <a:cs typeface="Cambria"/>
              </a:rPr>
              <a:t>yüz</a:t>
            </a:r>
            <a:r>
              <a:rPr sz="2200" spc="160" dirty="0">
                <a:latin typeface="Cambria"/>
                <a:cs typeface="Cambria"/>
              </a:rPr>
              <a:t> </a:t>
            </a:r>
            <a:r>
              <a:rPr sz="2200" spc="70" dirty="0">
                <a:latin typeface="Cambria"/>
                <a:cs typeface="Cambria"/>
              </a:rPr>
              <a:t>kişiden</a:t>
            </a:r>
            <a:r>
              <a:rPr sz="2200" spc="120" dirty="0">
                <a:latin typeface="Cambria"/>
                <a:cs typeface="Cambria"/>
              </a:rPr>
              <a:t> </a:t>
            </a:r>
            <a:r>
              <a:rPr sz="2200" spc="65" dirty="0">
                <a:latin typeface="Cambria"/>
                <a:cs typeface="Cambria"/>
              </a:rPr>
              <a:t>dördünün</a:t>
            </a:r>
            <a:r>
              <a:rPr sz="2200" spc="175" dirty="0">
                <a:latin typeface="Cambria"/>
                <a:cs typeface="Cambria"/>
              </a:rPr>
              <a:t> </a:t>
            </a:r>
            <a:r>
              <a:rPr sz="2200" spc="100">
                <a:latin typeface="Cambria"/>
                <a:cs typeface="Cambria"/>
              </a:rPr>
              <a:t>guatr</a:t>
            </a:r>
            <a:r>
              <a:rPr sz="2200" spc="150">
                <a:latin typeface="Cambria"/>
                <a:cs typeface="Cambria"/>
              </a:rPr>
              <a:t> </a:t>
            </a:r>
            <a:r>
              <a:rPr sz="2200" spc="60" smtClean="0">
                <a:latin typeface="Cambria"/>
                <a:cs typeface="Cambria"/>
              </a:rPr>
              <a:t>olduğunu</a:t>
            </a:r>
            <a:r>
              <a:rPr lang="tr-TR" sz="2200" spc="60" dirty="0" smtClean="0">
                <a:latin typeface="Cambria"/>
                <a:cs typeface="Cambria"/>
              </a:rPr>
              <a:t> </a:t>
            </a:r>
            <a:r>
              <a:rPr sz="2200" spc="65" smtClean="0">
                <a:latin typeface="Cambria"/>
                <a:cs typeface="Cambria"/>
              </a:rPr>
              <a:t>herkes</a:t>
            </a:r>
            <a:r>
              <a:rPr sz="2200" spc="145" smtClean="0">
                <a:latin typeface="Cambria"/>
                <a:cs typeface="Cambria"/>
              </a:rPr>
              <a:t> </a:t>
            </a:r>
            <a:r>
              <a:rPr sz="2200" spc="90" dirty="0">
                <a:latin typeface="Cambria"/>
                <a:cs typeface="Cambria"/>
              </a:rPr>
              <a:t>kolaylıkla</a:t>
            </a:r>
            <a:r>
              <a:rPr sz="2200" spc="140" dirty="0">
                <a:latin typeface="Cambria"/>
                <a:cs typeface="Cambria"/>
              </a:rPr>
              <a:t> </a:t>
            </a:r>
            <a:r>
              <a:rPr sz="2200" spc="110" dirty="0">
                <a:latin typeface="Cambria"/>
                <a:cs typeface="Cambria"/>
              </a:rPr>
              <a:t>anlayarak</a:t>
            </a:r>
            <a:r>
              <a:rPr sz="2200" spc="145" dirty="0">
                <a:latin typeface="Cambria"/>
                <a:cs typeface="Cambria"/>
              </a:rPr>
              <a:t> </a:t>
            </a:r>
            <a:r>
              <a:rPr sz="2200" spc="90" dirty="0">
                <a:latin typeface="Cambria"/>
                <a:cs typeface="Cambria"/>
              </a:rPr>
              <a:t>az</a:t>
            </a:r>
            <a:r>
              <a:rPr sz="2200" spc="150" dirty="0">
                <a:latin typeface="Cambria"/>
                <a:cs typeface="Cambria"/>
              </a:rPr>
              <a:t> </a:t>
            </a:r>
            <a:r>
              <a:rPr sz="2200" spc="95" dirty="0">
                <a:latin typeface="Cambria"/>
                <a:cs typeface="Cambria"/>
              </a:rPr>
              <a:t>mı</a:t>
            </a:r>
            <a:r>
              <a:rPr sz="2200" spc="135" dirty="0">
                <a:latin typeface="Cambria"/>
                <a:cs typeface="Cambria"/>
              </a:rPr>
              <a:t> </a:t>
            </a:r>
            <a:r>
              <a:rPr sz="2200" spc="60" dirty="0">
                <a:latin typeface="Cambria"/>
                <a:cs typeface="Cambria"/>
              </a:rPr>
              <a:t>yoksa</a:t>
            </a:r>
            <a:r>
              <a:rPr sz="2200" spc="145" dirty="0">
                <a:latin typeface="Cambria"/>
                <a:cs typeface="Cambria"/>
              </a:rPr>
              <a:t> </a:t>
            </a:r>
            <a:r>
              <a:rPr sz="2200" dirty="0">
                <a:latin typeface="Cambria"/>
                <a:cs typeface="Cambria"/>
              </a:rPr>
              <a:t>çok</a:t>
            </a:r>
            <a:r>
              <a:rPr sz="2200" spc="140" dirty="0">
                <a:latin typeface="Cambria"/>
                <a:cs typeface="Cambria"/>
              </a:rPr>
              <a:t> </a:t>
            </a:r>
            <a:r>
              <a:rPr sz="2200" spc="120" dirty="0">
                <a:latin typeface="Cambria"/>
                <a:cs typeface="Cambria"/>
              </a:rPr>
              <a:t>mu</a:t>
            </a:r>
            <a:r>
              <a:rPr sz="2200" spc="150" dirty="0">
                <a:latin typeface="Cambria"/>
                <a:cs typeface="Cambria"/>
              </a:rPr>
              <a:t> </a:t>
            </a:r>
            <a:r>
              <a:rPr sz="2200" spc="65" dirty="0">
                <a:latin typeface="Cambria"/>
                <a:cs typeface="Cambria"/>
              </a:rPr>
              <a:t>olduğuna </a:t>
            </a:r>
            <a:r>
              <a:rPr sz="2200" spc="110" dirty="0">
                <a:latin typeface="Cambria"/>
                <a:cs typeface="Cambria"/>
              </a:rPr>
              <a:t>karar</a:t>
            </a:r>
            <a:r>
              <a:rPr sz="2200" spc="145" dirty="0">
                <a:latin typeface="Cambria"/>
                <a:cs typeface="Cambria"/>
              </a:rPr>
              <a:t> </a:t>
            </a:r>
            <a:r>
              <a:rPr sz="2200" spc="60" dirty="0">
                <a:latin typeface="Cambria"/>
                <a:cs typeface="Cambria"/>
              </a:rPr>
              <a:t>verebilir.</a:t>
            </a:r>
            <a:r>
              <a:rPr sz="2200" spc="145" dirty="0">
                <a:latin typeface="Cambria"/>
                <a:cs typeface="Cambria"/>
              </a:rPr>
              <a:t> </a:t>
            </a:r>
            <a:r>
              <a:rPr sz="2200" spc="95" dirty="0">
                <a:latin typeface="Cambria"/>
                <a:cs typeface="Cambria"/>
              </a:rPr>
              <a:t>Sonuçların</a:t>
            </a:r>
            <a:r>
              <a:rPr sz="2200" spc="160" dirty="0">
                <a:latin typeface="Cambria"/>
                <a:cs typeface="Cambria"/>
              </a:rPr>
              <a:t> </a:t>
            </a:r>
            <a:r>
              <a:rPr sz="2200" spc="65" dirty="0">
                <a:latin typeface="Cambria"/>
                <a:cs typeface="Cambria"/>
              </a:rPr>
              <a:t>bilimsel</a:t>
            </a:r>
            <a:r>
              <a:rPr sz="2200" spc="105" dirty="0">
                <a:latin typeface="Cambria"/>
                <a:cs typeface="Cambria"/>
              </a:rPr>
              <a:t> </a:t>
            </a:r>
            <a:r>
              <a:rPr sz="2200" spc="60" dirty="0">
                <a:latin typeface="Cambria"/>
                <a:cs typeface="Cambria"/>
              </a:rPr>
              <a:t>olabilmesi</a:t>
            </a:r>
            <a:r>
              <a:rPr sz="2200" spc="95" dirty="0">
                <a:latin typeface="Cambria"/>
                <a:cs typeface="Cambria"/>
              </a:rPr>
              <a:t> </a:t>
            </a:r>
            <a:r>
              <a:rPr sz="2200" spc="-25">
                <a:latin typeface="Cambria"/>
                <a:cs typeface="Cambria"/>
              </a:rPr>
              <a:t>ve </a:t>
            </a:r>
            <a:r>
              <a:rPr lang="tr-TR" sz="2200" spc="-25" dirty="0" smtClean="0">
                <a:latin typeface="Cambria"/>
                <a:cs typeface="Cambria"/>
              </a:rPr>
              <a:t> </a:t>
            </a:r>
            <a:r>
              <a:rPr sz="2200" spc="60" smtClean="0">
                <a:latin typeface="Cambria"/>
                <a:cs typeface="Cambria"/>
              </a:rPr>
              <a:t>değerlendirilebilmesi</a:t>
            </a:r>
            <a:r>
              <a:rPr sz="2200" spc="90" smtClean="0">
                <a:latin typeface="Cambria"/>
                <a:cs typeface="Cambria"/>
              </a:rPr>
              <a:t> </a:t>
            </a:r>
            <a:r>
              <a:rPr sz="2200" spc="85" dirty="0">
                <a:latin typeface="Cambria"/>
                <a:cs typeface="Cambria"/>
              </a:rPr>
              <a:t>istatistiksel</a:t>
            </a:r>
            <a:r>
              <a:rPr sz="2200" spc="95" dirty="0">
                <a:latin typeface="Cambria"/>
                <a:cs typeface="Cambria"/>
              </a:rPr>
              <a:t> </a:t>
            </a:r>
            <a:r>
              <a:rPr sz="2200" spc="60" dirty="0">
                <a:latin typeface="Cambria"/>
                <a:cs typeface="Cambria"/>
              </a:rPr>
              <a:t>yöntemler</a:t>
            </a:r>
            <a:r>
              <a:rPr sz="2200" spc="120" dirty="0">
                <a:latin typeface="Cambria"/>
                <a:cs typeface="Cambria"/>
              </a:rPr>
              <a:t> </a:t>
            </a:r>
            <a:r>
              <a:rPr sz="2200" spc="60" dirty="0">
                <a:latin typeface="Cambria"/>
                <a:cs typeface="Cambria"/>
              </a:rPr>
              <a:t>ile</a:t>
            </a:r>
            <a:r>
              <a:rPr sz="2200" spc="114" dirty="0">
                <a:latin typeface="Cambria"/>
                <a:cs typeface="Cambria"/>
              </a:rPr>
              <a:t> </a:t>
            </a:r>
            <a:r>
              <a:rPr sz="2200" spc="90" dirty="0">
                <a:latin typeface="Cambria"/>
                <a:cs typeface="Cambria"/>
              </a:rPr>
              <a:t>analiz</a:t>
            </a:r>
            <a:endParaRPr sz="2200">
              <a:latin typeface="Cambria"/>
              <a:cs typeface="Cambria"/>
            </a:endParaRPr>
          </a:p>
          <a:p>
            <a:pPr marL="286385" algn="just">
              <a:lnSpc>
                <a:spcPts val="2110"/>
              </a:lnSpc>
            </a:pPr>
            <a:r>
              <a:rPr sz="2200" spc="60" dirty="0">
                <a:latin typeface="Cambria"/>
                <a:cs typeface="Cambria"/>
              </a:rPr>
              <a:t>edilmesine</a:t>
            </a:r>
            <a:r>
              <a:rPr sz="2200" spc="120" dirty="0">
                <a:latin typeface="Cambria"/>
                <a:cs typeface="Cambria"/>
              </a:rPr>
              <a:t> </a:t>
            </a:r>
            <a:r>
              <a:rPr sz="2200" spc="65" dirty="0">
                <a:latin typeface="Cambria"/>
                <a:cs typeface="Cambria"/>
              </a:rPr>
              <a:t>bağlıdır.</a:t>
            </a:r>
            <a:endParaRPr sz="2200">
              <a:latin typeface="Cambria"/>
              <a:cs typeface="Cambria"/>
            </a:endParaRPr>
          </a:p>
          <a:p>
            <a:pPr marL="286385" marR="148590" indent="-274320" algn="just">
              <a:lnSpc>
                <a:spcPts val="2110"/>
              </a:lnSpc>
              <a:spcBef>
                <a:spcPts val="585"/>
              </a:spcBef>
              <a:buClr>
                <a:srgbClr val="FD8537"/>
              </a:buClr>
              <a:buSzPct val="68181"/>
              <a:buFont typeface="Wingdings"/>
              <a:buChar char=""/>
              <a:tabLst>
                <a:tab pos="286385" algn="l"/>
              </a:tabLst>
            </a:pPr>
            <a:r>
              <a:rPr sz="2200" spc="120" dirty="0">
                <a:latin typeface="Cambria"/>
                <a:cs typeface="Cambria"/>
              </a:rPr>
              <a:t>Konu</a:t>
            </a:r>
            <a:r>
              <a:rPr sz="2200" spc="150" dirty="0">
                <a:latin typeface="Cambria"/>
                <a:cs typeface="Cambria"/>
              </a:rPr>
              <a:t> </a:t>
            </a:r>
            <a:r>
              <a:rPr sz="2200" spc="65" dirty="0">
                <a:latin typeface="Cambria"/>
                <a:cs typeface="Cambria"/>
              </a:rPr>
              <a:t>ile</a:t>
            </a:r>
            <a:r>
              <a:rPr sz="2200" spc="140" dirty="0">
                <a:latin typeface="Cambria"/>
                <a:cs typeface="Cambria"/>
              </a:rPr>
              <a:t> </a:t>
            </a:r>
            <a:r>
              <a:rPr sz="2200" spc="80" dirty="0">
                <a:latin typeface="Cambria"/>
                <a:cs typeface="Cambria"/>
              </a:rPr>
              <a:t>ilgili</a:t>
            </a:r>
            <a:r>
              <a:rPr sz="2200" spc="110" dirty="0">
                <a:latin typeface="Cambria"/>
                <a:cs typeface="Cambria"/>
              </a:rPr>
              <a:t> </a:t>
            </a:r>
            <a:r>
              <a:rPr sz="2200" spc="80" dirty="0">
                <a:latin typeface="Cambria"/>
                <a:cs typeface="Cambria"/>
              </a:rPr>
              <a:t>istatistiksel</a:t>
            </a:r>
            <a:r>
              <a:rPr sz="2200" spc="95" dirty="0">
                <a:latin typeface="Cambria"/>
                <a:cs typeface="Cambria"/>
              </a:rPr>
              <a:t> </a:t>
            </a:r>
            <a:r>
              <a:rPr sz="2200" spc="55" dirty="0">
                <a:latin typeface="Cambria"/>
                <a:cs typeface="Cambria"/>
              </a:rPr>
              <a:t>veriler</a:t>
            </a:r>
            <a:r>
              <a:rPr sz="2200" spc="140" dirty="0">
                <a:latin typeface="Cambria"/>
                <a:cs typeface="Cambria"/>
              </a:rPr>
              <a:t> </a:t>
            </a:r>
            <a:r>
              <a:rPr sz="2200" spc="80" dirty="0">
                <a:latin typeface="Cambria"/>
                <a:cs typeface="Cambria"/>
              </a:rPr>
              <a:t>olmadan</a:t>
            </a:r>
            <a:r>
              <a:rPr sz="2200" spc="130" dirty="0">
                <a:latin typeface="Cambria"/>
                <a:cs typeface="Cambria"/>
              </a:rPr>
              <a:t> </a:t>
            </a:r>
            <a:r>
              <a:rPr sz="2200" spc="75" dirty="0">
                <a:latin typeface="Cambria"/>
                <a:cs typeface="Cambria"/>
              </a:rPr>
              <a:t>bilim</a:t>
            </a:r>
            <a:r>
              <a:rPr sz="2200" spc="105" dirty="0">
                <a:latin typeface="Cambria"/>
                <a:cs typeface="Cambria"/>
              </a:rPr>
              <a:t> </a:t>
            </a:r>
            <a:r>
              <a:rPr sz="2200" spc="90" dirty="0">
                <a:latin typeface="Cambria"/>
                <a:cs typeface="Cambria"/>
              </a:rPr>
              <a:t>adamları, </a:t>
            </a:r>
            <a:r>
              <a:rPr sz="2200" dirty="0">
                <a:latin typeface="Cambria"/>
                <a:cs typeface="Cambria"/>
              </a:rPr>
              <a:t>yöneticiler</a:t>
            </a:r>
            <a:r>
              <a:rPr sz="2200" spc="285" dirty="0">
                <a:latin typeface="Cambria"/>
                <a:cs typeface="Cambria"/>
              </a:rPr>
              <a:t> </a:t>
            </a:r>
            <a:r>
              <a:rPr sz="2200" dirty="0">
                <a:latin typeface="Cambria"/>
                <a:cs typeface="Cambria"/>
              </a:rPr>
              <a:t>ve</a:t>
            </a:r>
            <a:r>
              <a:rPr sz="2200" spc="305" dirty="0">
                <a:latin typeface="Cambria"/>
                <a:cs typeface="Cambria"/>
              </a:rPr>
              <a:t> </a:t>
            </a:r>
            <a:r>
              <a:rPr sz="2200" spc="65" dirty="0">
                <a:latin typeface="Cambria"/>
                <a:cs typeface="Cambria"/>
              </a:rPr>
              <a:t>her</a:t>
            </a:r>
            <a:r>
              <a:rPr sz="2200" spc="310" dirty="0">
                <a:latin typeface="Cambria"/>
                <a:cs typeface="Cambria"/>
              </a:rPr>
              <a:t> </a:t>
            </a:r>
            <a:r>
              <a:rPr sz="2200" spc="55" dirty="0">
                <a:latin typeface="Cambria"/>
                <a:cs typeface="Cambria"/>
              </a:rPr>
              <a:t>düzeydeki</a:t>
            </a:r>
            <a:r>
              <a:rPr sz="2200" spc="315" dirty="0">
                <a:latin typeface="Cambria"/>
                <a:cs typeface="Cambria"/>
              </a:rPr>
              <a:t> </a:t>
            </a:r>
            <a:r>
              <a:rPr sz="2200" dirty="0">
                <a:latin typeface="Cambria"/>
                <a:cs typeface="Cambria"/>
              </a:rPr>
              <a:t>personel</a:t>
            </a:r>
            <a:r>
              <a:rPr sz="2200" spc="305" dirty="0">
                <a:latin typeface="Cambria"/>
                <a:cs typeface="Cambria"/>
              </a:rPr>
              <a:t> </a:t>
            </a:r>
            <a:r>
              <a:rPr sz="2200" spc="75" dirty="0">
                <a:latin typeface="Cambria"/>
                <a:cs typeface="Cambria"/>
              </a:rPr>
              <a:t>başarılı</a:t>
            </a:r>
            <a:r>
              <a:rPr sz="2200" spc="280" dirty="0">
                <a:latin typeface="Cambria"/>
                <a:cs typeface="Cambria"/>
              </a:rPr>
              <a:t> </a:t>
            </a:r>
            <a:r>
              <a:rPr sz="2200" spc="75" dirty="0">
                <a:latin typeface="Cambria"/>
                <a:cs typeface="Cambria"/>
              </a:rPr>
              <a:t>çalışmalar </a:t>
            </a:r>
            <a:r>
              <a:rPr sz="2200" spc="100" dirty="0">
                <a:latin typeface="Cambria"/>
                <a:cs typeface="Cambria"/>
              </a:rPr>
              <a:t>yapamaz.</a:t>
            </a:r>
            <a:endParaRPr sz="2200">
              <a:latin typeface="Cambria"/>
              <a:cs typeface="Cambria"/>
            </a:endParaRPr>
          </a:p>
          <a:p>
            <a:pPr marL="286385" indent="-273685" algn="just">
              <a:lnSpc>
                <a:spcPts val="2375"/>
              </a:lnSpc>
              <a:spcBef>
                <a:spcPts val="100"/>
              </a:spcBef>
              <a:buClr>
                <a:srgbClr val="FD8537"/>
              </a:buClr>
              <a:buSzPct val="68181"/>
              <a:buFont typeface="Wingdings"/>
              <a:buChar char=""/>
              <a:tabLst>
                <a:tab pos="286385" algn="l"/>
              </a:tabLst>
            </a:pPr>
            <a:r>
              <a:rPr sz="2200" spc="175" dirty="0">
                <a:latin typeface="Cambria"/>
                <a:cs typeface="Cambria"/>
              </a:rPr>
              <a:t>Bu</a:t>
            </a:r>
            <a:r>
              <a:rPr sz="2200" spc="155" dirty="0">
                <a:latin typeface="Cambria"/>
                <a:cs typeface="Cambria"/>
              </a:rPr>
              <a:t> </a:t>
            </a:r>
            <a:r>
              <a:rPr sz="2200" spc="105" dirty="0">
                <a:latin typeface="Cambria"/>
                <a:cs typeface="Cambria"/>
              </a:rPr>
              <a:t>anlamda</a:t>
            </a:r>
            <a:r>
              <a:rPr sz="2200" spc="145" dirty="0">
                <a:latin typeface="Cambria"/>
                <a:cs typeface="Cambria"/>
              </a:rPr>
              <a:t> </a:t>
            </a:r>
            <a:r>
              <a:rPr sz="2200" spc="85" dirty="0">
                <a:latin typeface="Cambria"/>
                <a:cs typeface="Cambria"/>
              </a:rPr>
              <a:t>Biyoistatistik;</a:t>
            </a:r>
            <a:r>
              <a:rPr sz="2200" spc="110" dirty="0">
                <a:latin typeface="Cambria"/>
                <a:cs typeface="Cambria"/>
              </a:rPr>
              <a:t> </a:t>
            </a:r>
            <a:r>
              <a:rPr sz="2200" spc="100" dirty="0">
                <a:latin typeface="Cambria"/>
                <a:cs typeface="Cambria"/>
              </a:rPr>
              <a:t>sağlık</a:t>
            </a:r>
            <a:r>
              <a:rPr sz="2200" spc="140" dirty="0">
                <a:latin typeface="Cambria"/>
                <a:cs typeface="Cambria"/>
              </a:rPr>
              <a:t> </a:t>
            </a:r>
            <a:r>
              <a:rPr sz="2200" spc="60">
                <a:latin typeface="Cambria"/>
                <a:cs typeface="Cambria"/>
              </a:rPr>
              <a:t>personelinin</a:t>
            </a:r>
            <a:r>
              <a:rPr sz="2200" spc="125">
                <a:latin typeface="Cambria"/>
                <a:cs typeface="Cambria"/>
              </a:rPr>
              <a:t> </a:t>
            </a:r>
            <a:r>
              <a:rPr sz="2200" spc="-25" smtClean="0">
                <a:latin typeface="Cambria"/>
                <a:cs typeface="Cambria"/>
              </a:rPr>
              <a:t>ve</a:t>
            </a:r>
            <a:r>
              <a:rPr lang="tr-TR" sz="2200" spc="-25" dirty="0" smtClean="0">
                <a:latin typeface="Cambria"/>
                <a:cs typeface="Cambria"/>
              </a:rPr>
              <a:t> </a:t>
            </a:r>
            <a:r>
              <a:rPr sz="2200" spc="60" smtClean="0">
                <a:latin typeface="Cambria"/>
                <a:cs typeface="Cambria"/>
              </a:rPr>
              <a:t>yöneticilerinin</a:t>
            </a:r>
            <a:r>
              <a:rPr sz="2200" spc="155" smtClean="0">
                <a:latin typeface="Cambria"/>
                <a:cs typeface="Cambria"/>
              </a:rPr>
              <a:t> </a:t>
            </a:r>
            <a:r>
              <a:rPr sz="2200" dirty="0">
                <a:latin typeface="Cambria"/>
                <a:cs typeface="Cambria"/>
              </a:rPr>
              <a:t>doğru</a:t>
            </a:r>
            <a:r>
              <a:rPr sz="2200" spc="204" dirty="0">
                <a:latin typeface="Cambria"/>
                <a:cs typeface="Cambria"/>
              </a:rPr>
              <a:t> </a:t>
            </a:r>
            <a:r>
              <a:rPr sz="2200" spc="105" dirty="0">
                <a:latin typeface="Cambria"/>
                <a:cs typeface="Cambria"/>
              </a:rPr>
              <a:t>kararlar</a:t>
            </a:r>
            <a:r>
              <a:rPr sz="2200" spc="195" dirty="0">
                <a:latin typeface="Cambria"/>
                <a:cs typeface="Cambria"/>
              </a:rPr>
              <a:t> </a:t>
            </a:r>
            <a:r>
              <a:rPr sz="2200" spc="60" dirty="0">
                <a:latin typeface="Cambria"/>
                <a:cs typeface="Cambria"/>
              </a:rPr>
              <a:t>vermesine</a:t>
            </a:r>
            <a:r>
              <a:rPr sz="2200" spc="175" dirty="0">
                <a:latin typeface="Cambria"/>
                <a:cs typeface="Cambria"/>
              </a:rPr>
              <a:t> </a:t>
            </a:r>
            <a:r>
              <a:rPr sz="2200" spc="70" dirty="0">
                <a:latin typeface="Cambria"/>
                <a:cs typeface="Cambria"/>
              </a:rPr>
              <a:t>yardımcı</a:t>
            </a:r>
            <a:r>
              <a:rPr sz="2200" spc="180" dirty="0">
                <a:latin typeface="Cambria"/>
                <a:cs typeface="Cambria"/>
              </a:rPr>
              <a:t> </a:t>
            </a:r>
            <a:r>
              <a:rPr sz="2200" spc="65">
                <a:latin typeface="Cambria"/>
                <a:cs typeface="Cambria"/>
              </a:rPr>
              <a:t>olan</a:t>
            </a:r>
            <a:r>
              <a:rPr sz="2200" spc="185">
                <a:latin typeface="Cambria"/>
                <a:cs typeface="Cambria"/>
              </a:rPr>
              <a:t> </a:t>
            </a:r>
            <a:r>
              <a:rPr sz="2200" spc="-25" smtClean="0">
                <a:latin typeface="Cambria"/>
                <a:cs typeface="Cambria"/>
              </a:rPr>
              <a:t>bir</a:t>
            </a:r>
            <a:r>
              <a:rPr lang="tr-TR" sz="2200" spc="-25" dirty="0" smtClean="0">
                <a:latin typeface="Cambria"/>
                <a:cs typeface="Cambria"/>
              </a:rPr>
              <a:t> </a:t>
            </a:r>
            <a:r>
              <a:rPr lang="tr-TR" sz="2200" dirty="0" smtClean="0">
                <a:latin typeface="Cambria"/>
                <a:cs typeface="Cambria"/>
              </a:rPr>
              <a:t>yol</a:t>
            </a:r>
            <a:r>
              <a:rPr lang="tr-TR" sz="2200" spc="215" dirty="0" smtClean="0">
                <a:latin typeface="Cambria"/>
                <a:cs typeface="Cambria"/>
              </a:rPr>
              <a:t> </a:t>
            </a:r>
            <a:r>
              <a:rPr lang="tr-TR" sz="2200" spc="40" dirty="0" smtClean="0">
                <a:latin typeface="Cambria"/>
                <a:cs typeface="Cambria"/>
              </a:rPr>
              <a:t>göstericidir</a:t>
            </a:r>
            <a:endParaRPr sz="2200">
              <a:latin typeface="Cambria"/>
              <a:cs typeface="Cambria"/>
            </a:endParaRPr>
          </a:p>
        </p:txBody>
      </p:sp>
      <p:sp>
        <p:nvSpPr>
          <p:cNvPr id="5" name="object 5"/>
          <p:cNvSpPr txBox="1"/>
          <p:nvPr/>
        </p:nvSpPr>
        <p:spPr>
          <a:xfrm>
            <a:off x="11092857" y="5872074"/>
            <a:ext cx="307339" cy="228268"/>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FFFFFF"/>
                </a:solidFill>
                <a:latin typeface="Cambria"/>
                <a:cs typeface="Cambria"/>
              </a:rPr>
              <a:t>10</a:t>
            </a:r>
            <a:endParaRPr sz="1400">
              <a:latin typeface="Cambria"/>
              <a:cs typeface="Cambria"/>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 y="76200"/>
            <a:ext cx="9980682" cy="829072"/>
          </a:xfrm>
          <a:prstGeom prst="rect">
            <a:avLst/>
          </a:prstGeom>
        </p:spPr>
        <p:txBody>
          <a:bodyPr vert="horz" wrap="square" lIns="0" tIns="363854" rIns="0" bIns="0" rtlCol="0">
            <a:spAutoFit/>
          </a:bodyPr>
          <a:lstStyle/>
          <a:p>
            <a:pPr marL="228600">
              <a:lnSpc>
                <a:spcPct val="100000"/>
              </a:lnSpc>
              <a:spcBef>
                <a:spcPts val="100"/>
              </a:spcBef>
            </a:pPr>
            <a:r>
              <a:rPr sz="3000" b="1" spc="270" dirty="0">
                <a:latin typeface="Cambria"/>
                <a:cs typeface="Cambria"/>
              </a:rPr>
              <a:t>B</a:t>
            </a:r>
            <a:r>
              <a:rPr b="1" spc="270" dirty="0">
                <a:latin typeface="Cambria"/>
                <a:cs typeface="Cambria"/>
              </a:rPr>
              <a:t>IYOISTATISTIŤIN</a:t>
            </a:r>
            <a:r>
              <a:rPr b="1" spc="400" dirty="0">
                <a:latin typeface="Cambria"/>
                <a:cs typeface="Cambria"/>
              </a:rPr>
              <a:t> </a:t>
            </a:r>
            <a:r>
              <a:rPr sz="3000" b="1" spc="300" dirty="0">
                <a:latin typeface="Cambria"/>
                <a:cs typeface="Cambria"/>
              </a:rPr>
              <a:t>A</a:t>
            </a:r>
            <a:r>
              <a:rPr b="1" spc="300" dirty="0">
                <a:latin typeface="Cambria"/>
                <a:cs typeface="Cambria"/>
              </a:rPr>
              <a:t>MAÇLARı</a:t>
            </a:r>
            <a:endParaRPr sz="3000">
              <a:latin typeface="Cambria"/>
              <a:cs typeface="Cambria"/>
            </a:endParaRPr>
          </a:p>
        </p:txBody>
      </p:sp>
      <p:sp>
        <p:nvSpPr>
          <p:cNvPr id="3" name="object 3"/>
          <p:cNvSpPr txBox="1"/>
          <p:nvPr/>
        </p:nvSpPr>
        <p:spPr>
          <a:xfrm>
            <a:off x="632494" y="2017904"/>
            <a:ext cx="10910993" cy="2828980"/>
          </a:xfrm>
          <a:prstGeom prst="rect">
            <a:avLst/>
          </a:prstGeom>
        </p:spPr>
        <p:txBody>
          <a:bodyPr vert="horz" wrap="square" lIns="0" tIns="12700" rIns="0" bIns="0" rtlCol="0">
            <a:spAutoFit/>
          </a:bodyPr>
          <a:lstStyle/>
          <a:p>
            <a:pPr marL="287020" marR="793750" indent="-274320">
              <a:lnSpc>
                <a:spcPct val="100000"/>
              </a:lnSpc>
              <a:spcBef>
                <a:spcPts val="100"/>
              </a:spcBef>
              <a:buClr>
                <a:srgbClr val="FD8537"/>
              </a:buClr>
              <a:buSzPct val="68750"/>
              <a:buFont typeface="Wingdings"/>
              <a:buChar char=""/>
              <a:tabLst>
                <a:tab pos="287020" algn="l"/>
              </a:tabLst>
            </a:pPr>
            <a:r>
              <a:rPr sz="2400" spc="145" dirty="0">
                <a:latin typeface="Cambria"/>
                <a:cs typeface="Cambria"/>
              </a:rPr>
              <a:t>Sağlık</a:t>
            </a:r>
            <a:r>
              <a:rPr sz="2400" spc="150" dirty="0">
                <a:latin typeface="Cambria"/>
                <a:cs typeface="Cambria"/>
              </a:rPr>
              <a:t> </a:t>
            </a:r>
            <a:r>
              <a:rPr sz="2400" spc="110" dirty="0">
                <a:latin typeface="Cambria"/>
                <a:cs typeface="Cambria"/>
              </a:rPr>
              <a:t>alanında</a:t>
            </a:r>
            <a:r>
              <a:rPr sz="2400" spc="140" dirty="0">
                <a:latin typeface="Cambria"/>
                <a:cs typeface="Cambria"/>
              </a:rPr>
              <a:t> </a:t>
            </a:r>
            <a:r>
              <a:rPr sz="2400" spc="95" dirty="0">
                <a:latin typeface="Cambria"/>
                <a:cs typeface="Cambria"/>
              </a:rPr>
              <a:t>yapılacak</a:t>
            </a:r>
            <a:r>
              <a:rPr sz="2400" spc="135" dirty="0">
                <a:latin typeface="Cambria"/>
                <a:cs typeface="Cambria"/>
              </a:rPr>
              <a:t> </a:t>
            </a:r>
            <a:r>
              <a:rPr sz="2400" spc="80" dirty="0">
                <a:latin typeface="Cambria"/>
                <a:cs typeface="Cambria"/>
              </a:rPr>
              <a:t>bilimsel</a:t>
            </a:r>
            <a:r>
              <a:rPr sz="2400" spc="135" dirty="0">
                <a:latin typeface="Cambria"/>
                <a:cs typeface="Cambria"/>
              </a:rPr>
              <a:t> </a:t>
            </a:r>
            <a:r>
              <a:rPr sz="2400" spc="100" dirty="0">
                <a:latin typeface="Cambria"/>
                <a:cs typeface="Cambria"/>
              </a:rPr>
              <a:t>çalışmalara</a:t>
            </a:r>
            <a:r>
              <a:rPr sz="2400" spc="135" dirty="0">
                <a:latin typeface="Cambria"/>
                <a:cs typeface="Cambria"/>
              </a:rPr>
              <a:t> </a:t>
            </a:r>
            <a:r>
              <a:rPr sz="2400" spc="-25" dirty="0">
                <a:latin typeface="Cambria"/>
                <a:cs typeface="Cambria"/>
              </a:rPr>
              <a:t>yol </a:t>
            </a:r>
            <a:r>
              <a:rPr sz="2400" spc="55" dirty="0">
                <a:latin typeface="Cambria"/>
                <a:cs typeface="Cambria"/>
              </a:rPr>
              <a:t>gösterir.</a:t>
            </a:r>
            <a:endParaRPr sz="2400">
              <a:latin typeface="Cambria"/>
              <a:cs typeface="Cambria"/>
            </a:endParaRPr>
          </a:p>
          <a:p>
            <a:pPr marL="287020" marR="15240" indent="-274320">
              <a:lnSpc>
                <a:spcPct val="100000"/>
              </a:lnSpc>
              <a:spcBef>
                <a:spcPts val="600"/>
              </a:spcBef>
              <a:buClr>
                <a:srgbClr val="FD8537"/>
              </a:buClr>
              <a:buSzPct val="68750"/>
              <a:buFont typeface="Wingdings"/>
              <a:buChar char=""/>
              <a:tabLst>
                <a:tab pos="287020" algn="l"/>
              </a:tabLst>
            </a:pPr>
            <a:r>
              <a:rPr sz="2400" spc="165" dirty="0">
                <a:latin typeface="Cambria"/>
                <a:cs typeface="Cambria"/>
              </a:rPr>
              <a:t>Kısa,</a:t>
            </a:r>
            <a:r>
              <a:rPr sz="2400" spc="130" dirty="0">
                <a:latin typeface="Cambria"/>
                <a:cs typeface="Cambria"/>
              </a:rPr>
              <a:t> </a:t>
            </a:r>
            <a:r>
              <a:rPr sz="2400" spc="60" dirty="0">
                <a:latin typeface="Cambria"/>
                <a:cs typeface="Cambria"/>
              </a:rPr>
              <a:t>orta</a:t>
            </a:r>
            <a:r>
              <a:rPr sz="2400" spc="160" dirty="0">
                <a:latin typeface="Cambria"/>
                <a:cs typeface="Cambria"/>
              </a:rPr>
              <a:t> </a:t>
            </a:r>
            <a:r>
              <a:rPr sz="2400" dirty="0">
                <a:latin typeface="Cambria"/>
                <a:cs typeface="Cambria"/>
              </a:rPr>
              <a:t>ve</a:t>
            </a:r>
            <a:r>
              <a:rPr sz="2400" spc="145" dirty="0">
                <a:latin typeface="Cambria"/>
                <a:cs typeface="Cambria"/>
              </a:rPr>
              <a:t> </a:t>
            </a:r>
            <a:r>
              <a:rPr sz="2400" spc="110" dirty="0">
                <a:latin typeface="Cambria"/>
                <a:cs typeface="Cambria"/>
              </a:rPr>
              <a:t>uzun</a:t>
            </a:r>
            <a:r>
              <a:rPr sz="2400" spc="145" dirty="0">
                <a:latin typeface="Cambria"/>
                <a:cs typeface="Cambria"/>
              </a:rPr>
              <a:t> </a:t>
            </a:r>
            <a:r>
              <a:rPr sz="2400" spc="70" dirty="0">
                <a:latin typeface="Cambria"/>
                <a:cs typeface="Cambria"/>
              </a:rPr>
              <a:t>vadeli</a:t>
            </a:r>
            <a:r>
              <a:rPr sz="2400" spc="140" dirty="0">
                <a:latin typeface="Cambria"/>
                <a:cs typeface="Cambria"/>
              </a:rPr>
              <a:t> </a:t>
            </a:r>
            <a:r>
              <a:rPr sz="2400" spc="90" dirty="0">
                <a:latin typeface="Cambria"/>
                <a:cs typeface="Cambria"/>
              </a:rPr>
              <a:t>hizmet</a:t>
            </a:r>
            <a:r>
              <a:rPr sz="2400" spc="155" dirty="0">
                <a:latin typeface="Cambria"/>
                <a:cs typeface="Cambria"/>
              </a:rPr>
              <a:t> </a:t>
            </a:r>
            <a:r>
              <a:rPr sz="2400" spc="105" dirty="0">
                <a:latin typeface="Cambria"/>
                <a:cs typeface="Cambria"/>
              </a:rPr>
              <a:t>planlaması</a:t>
            </a:r>
            <a:r>
              <a:rPr sz="2400" spc="135" dirty="0">
                <a:latin typeface="Cambria"/>
                <a:cs typeface="Cambria"/>
              </a:rPr>
              <a:t> </a:t>
            </a:r>
            <a:r>
              <a:rPr sz="2400" spc="70" dirty="0">
                <a:latin typeface="Cambria"/>
                <a:cs typeface="Cambria"/>
              </a:rPr>
              <a:t>için</a:t>
            </a:r>
            <a:r>
              <a:rPr sz="2400" spc="140" dirty="0">
                <a:latin typeface="Cambria"/>
                <a:cs typeface="Cambria"/>
              </a:rPr>
              <a:t> </a:t>
            </a:r>
            <a:r>
              <a:rPr sz="2400" spc="70" dirty="0">
                <a:latin typeface="Cambria"/>
                <a:cs typeface="Cambria"/>
              </a:rPr>
              <a:t>gerekli verilerin</a:t>
            </a:r>
            <a:r>
              <a:rPr sz="2400" spc="150" dirty="0">
                <a:latin typeface="Cambria"/>
                <a:cs typeface="Cambria"/>
              </a:rPr>
              <a:t> </a:t>
            </a:r>
            <a:r>
              <a:rPr sz="2400" spc="85" dirty="0">
                <a:latin typeface="Cambria"/>
                <a:cs typeface="Cambria"/>
              </a:rPr>
              <a:t>toplanması</a:t>
            </a:r>
            <a:r>
              <a:rPr sz="2400" spc="195" dirty="0">
                <a:latin typeface="Cambria"/>
                <a:cs typeface="Cambria"/>
              </a:rPr>
              <a:t> </a:t>
            </a:r>
            <a:r>
              <a:rPr sz="2400" dirty="0">
                <a:latin typeface="Cambria"/>
                <a:cs typeface="Cambria"/>
              </a:rPr>
              <a:t>ve</a:t>
            </a:r>
            <a:r>
              <a:rPr sz="2400" spc="180" dirty="0">
                <a:latin typeface="Cambria"/>
                <a:cs typeface="Cambria"/>
              </a:rPr>
              <a:t> </a:t>
            </a:r>
            <a:r>
              <a:rPr sz="2400" spc="70" dirty="0">
                <a:latin typeface="Cambria"/>
                <a:cs typeface="Cambria"/>
              </a:rPr>
              <a:t>değerlendirilmesini</a:t>
            </a:r>
            <a:r>
              <a:rPr sz="2400" spc="130" dirty="0">
                <a:latin typeface="Cambria"/>
                <a:cs typeface="Cambria"/>
              </a:rPr>
              <a:t> </a:t>
            </a:r>
            <a:r>
              <a:rPr sz="2400" spc="100" dirty="0">
                <a:latin typeface="Cambria"/>
                <a:cs typeface="Cambria"/>
              </a:rPr>
              <a:t>sağlar.</a:t>
            </a:r>
            <a:endParaRPr sz="2400">
              <a:latin typeface="Cambria"/>
              <a:cs typeface="Cambria"/>
            </a:endParaRPr>
          </a:p>
          <a:p>
            <a:pPr marL="287020" marR="254000" indent="-274320">
              <a:lnSpc>
                <a:spcPct val="100000"/>
              </a:lnSpc>
              <a:spcBef>
                <a:spcPts val="600"/>
              </a:spcBef>
              <a:buClr>
                <a:srgbClr val="FD8537"/>
              </a:buClr>
              <a:buSzPct val="68750"/>
              <a:buFont typeface="Wingdings"/>
              <a:buChar char=""/>
              <a:tabLst>
                <a:tab pos="287020" algn="l"/>
              </a:tabLst>
            </a:pPr>
            <a:r>
              <a:rPr sz="2400" spc="170" dirty="0">
                <a:latin typeface="Cambria"/>
                <a:cs typeface="Cambria"/>
              </a:rPr>
              <a:t>Hasta </a:t>
            </a:r>
            <a:r>
              <a:rPr sz="2400" spc="95" dirty="0">
                <a:latin typeface="Cambria"/>
                <a:cs typeface="Cambria"/>
              </a:rPr>
              <a:t>bakım</a:t>
            </a:r>
            <a:r>
              <a:rPr sz="2400" spc="160" dirty="0">
                <a:latin typeface="Cambria"/>
                <a:cs typeface="Cambria"/>
              </a:rPr>
              <a:t> </a:t>
            </a:r>
            <a:r>
              <a:rPr sz="2400" dirty="0">
                <a:latin typeface="Cambria"/>
                <a:cs typeface="Cambria"/>
              </a:rPr>
              <a:t>ve</a:t>
            </a:r>
            <a:r>
              <a:rPr sz="2400" spc="160" dirty="0">
                <a:latin typeface="Cambria"/>
                <a:cs typeface="Cambria"/>
              </a:rPr>
              <a:t> </a:t>
            </a:r>
            <a:r>
              <a:rPr sz="2400" spc="75" dirty="0">
                <a:latin typeface="Cambria"/>
                <a:cs typeface="Cambria"/>
              </a:rPr>
              <a:t>tedavi</a:t>
            </a:r>
            <a:r>
              <a:rPr sz="2400" spc="165" dirty="0">
                <a:latin typeface="Cambria"/>
                <a:cs typeface="Cambria"/>
              </a:rPr>
              <a:t> </a:t>
            </a:r>
            <a:r>
              <a:rPr sz="2400" spc="85" dirty="0">
                <a:latin typeface="Cambria"/>
                <a:cs typeface="Cambria"/>
              </a:rPr>
              <a:t>hizmetlerinin</a:t>
            </a:r>
            <a:r>
              <a:rPr sz="2400" spc="120" dirty="0">
                <a:latin typeface="Cambria"/>
                <a:cs typeface="Cambria"/>
              </a:rPr>
              <a:t> </a:t>
            </a:r>
            <a:r>
              <a:rPr sz="2400" spc="70" dirty="0">
                <a:latin typeface="Cambria"/>
                <a:cs typeface="Cambria"/>
              </a:rPr>
              <a:t>düzenlenmesi</a:t>
            </a:r>
            <a:r>
              <a:rPr sz="2400" spc="130" dirty="0">
                <a:latin typeface="Cambria"/>
                <a:cs typeface="Cambria"/>
              </a:rPr>
              <a:t> </a:t>
            </a:r>
            <a:r>
              <a:rPr sz="2400" spc="45" dirty="0">
                <a:latin typeface="Cambria"/>
                <a:cs typeface="Cambria"/>
              </a:rPr>
              <a:t>ile </a:t>
            </a:r>
            <a:r>
              <a:rPr sz="2400" spc="95" dirty="0">
                <a:latin typeface="Cambria"/>
                <a:cs typeface="Cambria"/>
              </a:rPr>
              <a:t>başarının</a:t>
            </a:r>
            <a:r>
              <a:rPr sz="2400" spc="140" dirty="0">
                <a:latin typeface="Cambria"/>
                <a:cs typeface="Cambria"/>
              </a:rPr>
              <a:t> </a:t>
            </a:r>
            <a:r>
              <a:rPr sz="2400" spc="75" dirty="0">
                <a:latin typeface="Cambria"/>
                <a:cs typeface="Cambria"/>
              </a:rPr>
              <a:t>değerlendirilmesini</a:t>
            </a:r>
            <a:r>
              <a:rPr sz="2400" spc="110" dirty="0">
                <a:latin typeface="Cambria"/>
                <a:cs typeface="Cambria"/>
              </a:rPr>
              <a:t> </a:t>
            </a:r>
            <a:r>
              <a:rPr sz="2400" spc="100" dirty="0">
                <a:latin typeface="Cambria"/>
                <a:cs typeface="Cambria"/>
              </a:rPr>
              <a:t>sağlar.</a:t>
            </a:r>
            <a:endParaRPr sz="2400">
              <a:latin typeface="Cambria"/>
              <a:cs typeface="Cambria"/>
            </a:endParaRPr>
          </a:p>
          <a:p>
            <a:pPr marL="286385" indent="-273685">
              <a:lnSpc>
                <a:spcPct val="100000"/>
              </a:lnSpc>
              <a:spcBef>
                <a:spcPts val="605"/>
              </a:spcBef>
              <a:buClr>
                <a:srgbClr val="FD8537"/>
              </a:buClr>
              <a:buSzPct val="68750"/>
              <a:buFont typeface="Wingdings"/>
              <a:buChar char=""/>
              <a:tabLst>
                <a:tab pos="286385" algn="l"/>
              </a:tabLst>
            </a:pPr>
            <a:r>
              <a:rPr sz="2400" spc="100" dirty="0">
                <a:latin typeface="Cambria"/>
                <a:cs typeface="Cambria"/>
              </a:rPr>
              <a:t>Doğru</a:t>
            </a:r>
            <a:r>
              <a:rPr sz="2400" spc="135" dirty="0">
                <a:latin typeface="Cambria"/>
                <a:cs typeface="Cambria"/>
              </a:rPr>
              <a:t> </a:t>
            </a:r>
            <a:r>
              <a:rPr sz="2400" dirty="0">
                <a:latin typeface="Cambria"/>
                <a:cs typeface="Cambria"/>
              </a:rPr>
              <a:t>ve</a:t>
            </a:r>
            <a:r>
              <a:rPr sz="2400" spc="155" dirty="0">
                <a:latin typeface="Cambria"/>
                <a:cs typeface="Cambria"/>
              </a:rPr>
              <a:t> </a:t>
            </a:r>
            <a:r>
              <a:rPr sz="2400" spc="55" dirty="0">
                <a:latin typeface="Cambria"/>
                <a:cs typeface="Cambria"/>
              </a:rPr>
              <a:t>geçerli</a:t>
            </a:r>
            <a:r>
              <a:rPr sz="2400" spc="125" dirty="0">
                <a:latin typeface="Cambria"/>
                <a:cs typeface="Cambria"/>
              </a:rPr>
              <a:t> </a:t>
            </a:r>
            <a:r>
              <a:rPr sz="2400" spc="65" dirty="0">
                <a:latin typeface="Cambria"/>
                <a:cs typeface="Cambria"/>
              </a:rPr>
              <a:t>verilerle</a:t>
            </a:r>
            <a:r>
              <a:rPr sz="2400" spc="130" dirty="0">
                <a:latin typeface="Cambria"/>
                <a:cs typeface="Cambria"/>
              </a:rPr>
              <a:t> </a:t>
            </a:r>
            <a:r>
              <a:rPr sz="2400" spc="65" dirty="0">
                <a:latin typeface="Cambria"/>
                <a:cs typeface="Cambria"/>
              </a:rPr>
              <a:t>sonuca</a:t>
            </a:r>
            <a:r>
              <a:rPr sz="2400" spc="145" dirty="0">
                <a:latin typeface="Cambria"/>
                <a:cs typeface="Cambria"/>
              </a:rPr>
              <a:t> </a:t>
            </a:r>
            <a:r>
              <a:rPr sz="2400" spc="90" dirty="0">
                <a:latin typeface="Cambria"/>
                <a:cs typeface="Cambria"/>
              </a:rPr>
              <a:t>ulaşıp</a:t>
            </a:r>
            <a:r>
              <a:rPr sz="2400" spc="145" dirty="0">
                <a:latin typeface="Cambria"/>
                <a:cs typeface="Cambria"/>
              </a:rPr>
              <a:t> </a:t>
            </a:r>
            <a:r>
              <a:rPr sz="2400" spc="75" dirty="0">
                <a:latin typeface="Cambria"/>
                <a:cs typeface="Cambria"/>
              </a:rPr>
              <a:t>mevcut</a:t>
            </a:r>
            <a:r>
              <a:rPr sz="2400" spc="160" dirty="0">
                <a:latin typeface="Cambria"/>
                <a:cs typeface="Cambria"/>
              </a:rPr>
              <a:t> </a:t>
            </a:r>
            <a:r>
              <a:rPr sz="2400" spc="90" dirty="0">
                <a:latin typeface="Cambria"/>
                <a:cs typeface="Cambria"/>
              </a:rPr>
              <a:t>durumu</a:t>
            </a:r>
            <a:endParaRPr sz="2400">
              <a:latin typeface="Cambria"/>
              <a:cs typeface="Cambria"/>
            </a:endParaRPr>
          </a:p>
          <a:p>
            <a:pPr marL="287020">
              <a:lnSpc>
                <a:spcPct val="100000"/>
              </a:lnSpc>
            </a:pPr>
            <a:r>
              <a:rPr sz="2400" spc="55" dirty="0">
                <a:latin typeface="Cambria"/>
                <a:cs typeface="Cambria"/>
              </a:rPr>
              <a:t>objektif</a:t>
            </a:r>
            <a:r>
              <a:rPr sz="2400" spc="155" dirty="0">
                <a:latin typeface="Cambria"/>
                <a:cs typeface="Cambria"/>
              </a:rPr>
              <a:t> </a:t>
            </a:r>
            <a:r>
              <a:rPr sz="2400" spc="55" dirty="0">
                <a:latin typeface="Cambria"/>
                <a:cs typeface="Cambria"/>
              </a:rPr>
              <a:t>bir</a:t>
            </a:r>
            <a:r>
              <a:rPr sz="2400" spc="150" dirty="0">
                <a:latin typeface="Cambria"/>
                <a:cs typeface="Cambria"/>
              </a:rPr>
              <a:t> </a:t>
            </a:r>
            <a:r>
              <a:rPr sz="2400" spc="105" dirty="0">
                <a:latin typeface="Cambria"/>
                <a:cs typeface="Cambria"/>
              </a:rPr>
              <a:t>Şekilde</a:t>
            </a:r>
            <a:r>
              <a:rPr sz="2400" spc="120" dirty="0">
                <a:latin typeface="Cambria"/>
                <a:cs typeface="Cambria"/>
              </a:rPr>
              <a:t> </a:t>
            </a:r>
            <a:r>
              <a:rPr sz="2400" spc="105" dirty="0">
                <a:latin typeface="Cambria"/>
                <a:cs typeface="Cambria"/>
              </a:rPr>
              <a:t>kullanıcıların </a:t>
            </a:r>
            <a:r>
              <a:rPr sz="2400" spc="90" dirty="0">
                <a:latin typeface="Cambria"/>
                <a:cs typeface="Cambria"/>
              </a:rPr>
              <a:t>hizmetine</a:t>
            </a:r>
            <a:r>
              <a:rPr sz="2400" spc="130" dirty="0">
                <a:latin typeface="Cambria"/>
                <a:cs typeface="Cambria"/>
              </a:rPr>
              <a:t> </a:t>
            </a:r>
            <a:r>
              <a:rPr sz="2400" spc="105" dirty="0">
                <a:latin typeface="Cambria"/>
                <a:cs typeface="Cambria"/>
              </a:rPr>
              <a:t>sunar.</a:t>
            </a:r>
            <a:endParaRPr sz="2400">
              <a:latin typeface="Cambria"/>
              <a:cs typeface="Cambria"/>
            </a:endParaRPr>
          </a:p>
        </p:txBody>
      </p:sp>
      <p:sp>
        <p:nvSpPr>
          <p:cNvPr id="4" name="object 4"/>
          <p:cNvSpPr txBox="1"/>
          <p:nvPr/>
        </p:nvSpPr>
        <p:spPr>
          <a:xfrm>
            <a:off x="11092857" y="5872074"/>
            <a:ext cx="307339" cy="228268"/>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FFFFFF"/>
                </a:solidFill>
                <a:latin typeface="Cambria"/>
                <a:cs typeface="Cambria"/>
              </a:rPr>
              <a:t>11</a:t>
            </a:r>
            <a:endParaRPr sz="1400">
              <a:latin typeface="Cambria"/>
              <a:cs typeface="Cambria"/>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4587" y="1628978"/>
            <a:ext cx="9657927" cy="3198311"/>
          </a:xfrm>
          <a:prstGeom prst="rect">
            <a:avLst/>
          </a:prstGeom>
        </p:spPr>
        <p:txBody>
          <a:bodyPr vert="horz" wrap="square" lIns="0" tIns="12700" rIns="0" bIns="0" rtlCol="0">
            <a:spAutoFit/>
          </a:bodyPr>
          <a:lstStyle/>
          <a:p>
            <a:pPr marL="286385" indent="-273685">
              <a:lnSpc>
                <a:spcPct val="100000"/>
              </a:lnSpc>
              <a:spcBef>
                <a:spcPts val="100"/>
              </a:spcBef>
              <a:buClr>
                <a:srgbClr val="FD8537"/>
              </a:buClr>
              <a:buSzPct val="68750"/>
              <a:buFont typeface="Wingdings"/>
              <a:buChar char=""/>
              <a:tabLst>
                <a:tab pos="286385" algn="l"/>
              </a:tabLst>
            </a:pPr>
            <a:r>
              <a:rPr sz="2400" spc="85" dirty="0">
                <a:latin typeface="Cambria"/>
                <a:cs typeface="Cambria"/>
              </a:rPr>
              <a:t>Toplumun</a:t>
            </a:r>
            <a:r>
              <a:rPr sz="2400" spc="125" dirty="0">
                <a:latin typeface="Cambria"/>
                <a:cs typeface="Cambria"/>
              </a:rPr>
              <a:t> </a:t>
            </a:r>
            <a:r>
              <a:rPr sz="2400" spc="110" dirty="0">
                <a:latin typeface="Cambria"/>
                <a:cs typeface="Cambria"/>
              </a:rPr>
              <a:t>sağlıkla</a:t>
            </a:r>
            <a:r>
              <a:rPr sz="2400" spc="150" dirty="0">
                <a:latin typeface="Cambria"/>
                <a:cs typeface="Cambria"/>
              </a:rPr>
              <a:t> </a:t>
            </a:r>
            <a:r>
              <a:rPr sz="2400" spc="90" dirty="0">
                <a:latin typeface="Cambria"/>
                <a:cs typeface="Cambria"/>
              </a:rPr>
              <a:t>ilgili</a:t>
            </a:r>
            <a:r>
              <a:rPr sz="2400" spc="125" dirty="0">
                <a:latin typeface="Cambria"/>
                <a:cs typeface="Cambria"/>
              </a:rPr>
              <a:t> </a:t>
            </a:r>
            <a:r>
              <a:rPr sz="2400" spc="80">
                <a:latin typeface="Cambria"/>
                <a:cs typeface="Cambria"/>
              </a:rPr>
              <a:t>değişik</a:t>
            </a:r>
            <a:r>
              <a:rPr sz="2400" spc="130">
                <a:latin typeface="Cambria"/>
                <a:cs typeface="Cambria"/>
              </a:rPr>
              <a:t> </a:t>
            </a:r>
            <a:r>
              <a:rPr sz="2400" spc="50" smtClean="0">
                <a:latin typeface="Cambria"/>
                <a:cs typeface="Cambria"/>
              </a:rPr>
              <a:t>problemlerinin</a:t>
            </a:r>
            <a:r>
              <a:rPr lang="tr-TR" sz="2400" spc="50" dirty="0" smtClean="0">
                <a:latin typeface="Cambria"/>
                <a:cs typeface="Cambria"/>
              </a:rPr>
              <a:t> </a:t>
            </a:r>
            <a:r>
              <a:rPr sz="2400" spc="75" smtClean="0">
                <a:latin typeface="Cambria"/>
                <a:cs typeface="Cambria"/>
              </a:rPr>
              <a:t>tespit</a:t>
            </a:r>
            <a:r>
              <a:rPr sz="2400" spc="195" smtClean="0">
                <a:latin typeface="Cambria"/>
                <a:cs typeface="Cambria"/>
              </a:rPr>
              <a:t> </a:t>
            </a:r>
            <a:r>
              <a:rPr sz="2400" spc="70" dirty="0">
                <a:latin typeface="Cambria"/>
                <a:cs typeface="Cambria"/>
              </a:rPr>
              <a:t>edilmesi</a:t>
            </a:r>
            <a:r>
              <a:rPr sz="2400" spc="180" dirty="0">
                <a:latin typeface="Cambria"/>
                <a:cs typeface="Cambria"/>
              </a:rPr>
              <a:t> </a:t>
            </a:r>
            <a:r>
              <a:rPr sz="2400" dirty="0">
                <a:latin typeface="Cambria"/>
                <a:cs typeface="Cambria"/>
              </a:rPr>
              <a:t>ve</a:t>
            </a:r>
            <a:r>
              <a:rPr sz="2400" spc="215" dirty="0">
                <a:latin typeface="Cambria"/>
                <a:cs typeface="Cambria"/>
              </a:rPr>
              <a:t> </a:t>
            </a:r>
            <a:r>
              <a:rPr sz="2400" dirty="0">
                <a:latin typeface="Cambria"/>
                <a:cs typeface="Cambria"/>
              </a:rPr>
              <a:t>çözüme</a:t>
            </a:r>
            <a:r>
              <a:rPr sz="2400" spc="190" dirty="0">
                <a:latin typeface="Cambria"/>
                <a:cs typeface="Cambria"/>
              </a:rPr>
              <a:t> </a:t>
            </a:r>
            <a:r>
              <a:rPr sz="2400" spc="65" dirty="0">
                <a:latin typeface="Cambria"/>
                <a:cs typeface="Cambria"/>
              </a:rPr>
              <a:t>yönelik</a:t>
            </a:r>
            <a:r>
              <a:rPr sz="2400" spc="215" dirty="0">
                <a:latin typeface="Cambria"/>
                <a:cs typeface="Cambria"/>
              </a:rPr>
              <a:t> </a:t>
            </a:r>
            <a:r>
              <a:rPr sz="2400" spc="90" dirty="0">
                <a:latin typeface="Cambria"/>
                <a:cs typeface="Cambria"/>
              </a:rPr>
              <a:t>uygun </a:t>
            </a:r>
            <a:r>
              <a:rPr sz="2400" spc="95" dirty="0">
                <a:latin typeface="Cambria"/>
                <a:cs typeface="Cambria"/>
              </a:rPr>
              <a:t>politikaların</a:t>
            </a:r>
            <a:r>
              <a:rPr sz="2400" spc="130" dirty="0">
                <a:latin typeface="Cambria"/>
                <a:cs typeface="Cambria"/>
              </a:rPr>
              <a:t> </a:t>
            </a:r>
            <a:r>
              <a:rPr sz="2400" spc="80" dirty="0">
                <a:latin typeface="Cambria"/>
                <a:cs typeface="Cambria"/>
              </a:rPr>
              <a:t>geliştirilmesini</a:t>
            </a:r>
            <a:r>
              <a:rPr sz="2400" spc="120" dirty="0">
                <a:latin typeface="Cambria"/>
                <a:cs typeface="Cambria"/>
              </a:rPr>
              <a:t> </a:t>
            </a:r>
            <a:r>
              <a:rPr sz="2400" spc="100" dirty="0">
                <a:latin typeface="Cambria"/>
                <a:cs typeface="Cambria"/>
              </a:rPr>
              <a:t>sağlar.</a:t>
            </a:r>
            <a:endParaRPr sz="2400">
              <a:latin typeface="Cambria"/>
              <a:cs typeface="Cambria"/>
            </a:endParaRPr>
          </a:p>
          <a:p>
            <a:pPr marL="286385" marR="358140" indent="-274320">
              <a:lnSpc>
                <a:spcPct val="100000"/>
              </a:lnSpc>
              <a:spcBef>
                <a:spcPts val="600"/>
              </a:spcBef>
              <a:buClr>
                <a:srgbClr val="FD8537"/>
              </a:buClr>
              <a:buSzPct val="68750"/>
              <a:buFont typeface="Wingdings"/>
              <a:buChar char=""/>
              <a:tabLst>
                <a:tab pos="286385" algn="l"/>
              </a:tabLst>
            </a:pPr>
            <a:r>
              <a:rPr sz="2400" spc="145" dirty="0">
                <a:latin typeface="Cambria"/>
                <a:cs typeface="Cambria"/>
              </a:rPr>
              <a:t>Sağlık</a:t>
            </a:r>
            <a:r>
              <a:rPr sz="2400" spc="150" dirty="0">
                <a:latin typeface="Cambria"/>
                <a:cs typeface="Cambria"/>
              </a:rPr>
              <a:t> </a:t>
            </a:r>
            <a:r>
              <a:rPr sz="2400" spc="70" dirty="0">
                <a:latin typeface="Cambria"/>
                <a:cs typeface="Cambria"/>
              </a:rPr>
              <a:t>yönetimindeki</a:t>
            </a:r>
            <a:r>
              <a:rPr sz="2400" spc="125" dirty="0">
                <a:latin typeface="Cambria"/>
                <a:cs typeface="Cambria"/>
              </a:rPr>
              <a:t> </a:t>
            </a:r>
            <a:r>
              <a:rPr sz="2400" spc="70" dirty="0">
                <a:latin typeface="Cambria"/>
                <a:cs typeface="Cambria"/>
              </a:rPr>
              <a:t>mevcut</a:t>
            </a:r>
            <a:r>
              <a:rPr sz="2400" spc="150" dirty="0">
                <a:latin typeface="Cambria"/>
                <a:cs typeface="Cambria"/>
              </a:rPr>
              <a:t> </a:t>
            </a:r>
            <a:r>
              <a:rPr sz="2400" spc="80" dirty="0">
                <a:latin typeface="Cambria"/>
                <a:cs typeface="Cambria"/>
              </a:rPr>
              <a:t>düzenin</a:t>
            </a:r>
            <a:r>
              <a:rPr sz="2400" spc="135" dirty="0">
                <a:latin typeface="Cambria"/>
                <a:cs typeface="Cambria"/>
              </a:rPr>
              <a:t> </a:t>
            </a:r>
            <a:r>
              <a:rPr sz="2400" spc="110" dirty="0">
                <a:latin typeface="Cambria"/>
                <a:cs typeface="Cambria"/>
              </a:rPr>
              <a:t>aksayan </a:t>
            </a:r>
            <a:r>
              <a:rPr sz="2400" spc="65" dirty="0">
                <a:latin typeface="Cambria"/>
                <a:cs typeface="Cambria"/>
              </a:rPr>
              <a:t>yönlerini</a:t>
            </a:r>
            <a:r>
              <a:rPr sz="2400" spc="125" dirty="0">
                <a:latin typeface="Cambria"/>
                <a:cs typeface="Cambria"/>
              </a:rPr>
              <a:t> </a:t>
            </a:r>
            <a:r>
              <a:rPr sz="2400" spc="75" dirty="0">
                <a:latin typeface="Cambria"/>
                <a:cs typeface="Cambria"/>
              </a:rPr>
              <a:t>ortaya</a:t>
            </a:r>
            <a:r>
              <a:rPr sz="2400" spc="155" dirty="0">
                <a:latin typeface="Cambria"/>
                <a:cs typeface="Cambria"/>
              </a:rPr>
              <a:t> </a:t>
            </a:r>
            <a:r>
              <a:rPr sz="2400" spc="75" dirty="0">
                <a:latin typeface="Cambria"/>
                <a:cs typeface="Cambria"/>
              </a:rPr>
              <a:t>koyar.</a:t>
            </a:r>
            <a:endParaRPr sz="2400">
              <a:latin typeface="Cambria"/>
              <a:cs typeface="Cambria"/>
            </a:endParaRPr>
          </a:p>
          <a:p>
            <a:pPr marL="286385" indent="-273685">
              <a:lnSpc>
                <a:spcPct val="100000"/>
              </a:lnSpc>
              <a:spcBef>
                <a:spcPts val="605"/>
              </a:spcBef>
              <a:buClr>
                <a:srgbClr val="FD8537"/>
              </a:buClr>
              <a:buSzPct val="68750"/>
              <a:buFont typeface="Wingdings"/>
              <a:buChar char=""/>
              <a:tabLst>
                <a:tab pos="286385" algn="l"/>
              </a:tabLst>
            </a:pPr>
            <a:r>
              <a:rPr sz="2400" spc="145" dirty="0">
                <a:latin typeface="Cambria"/>
                <a:cs typeface="Cambria"/>
              </a:rPr>
              <a:t>Sağlık</a:t>
            </a:r>
            <a:r>
              <a:rPr sz="2400" spc="160" dirty="0">
                <a:latin typeface="Cambria"/>
                <a:cs typeface="Cambria"/>
              </a:rPr>
              <a:t> </a:t>
            </a:r>
            <a:r>
              <a:rPr sz="2400" spc="60" dirty="0">
                <a:latin typeface="Cambria"/>
                <a:cs typeface="Cambria"/>
              </a:rPr>
              <a:t>personelinin</a:t>
            </a:r>
            <a:r>
              <a:rPr sz="2400" spc="125" dirty="0">
                <a:latin typeface="Cambria"/>
                <a:cs typeface="Cambria"/>
              </a:rPr>
              <a:t> </a:t>
            </a:r>
            <a:r>
              <a:rPr sz="2400" spc="80">
                <a:latin typeface="Cambria"/>
                <a:cs typeface="Cambria"/>
              </a:rPr>
              <a:t>bilimsel</a:t>
            </a:r>
            <a:r>
              <a:rPr sz="2400" spc="135">
                <a:latin typeface="Cambria"/>
                <a:cs typeface="Cambria"/>
              </a:rPr>
              <a:t> </a:t>
            </a:r>
            <a:r>
              <a:rPr sz="2400" spc="85" smtClean="0">
                <a:latin typeface="Cambria"/>
                <a:cs typeface="Cambria"/>
              </a:rPr>
              <a:t>makaleleri</a:t>
            </a:r>
            <a:r>
              <a:rPr lang="tr-TR" sz="2400" spc="85" dirty="0" smtClean="0">
                <a:latin typeface="Cambria"/>
                <a:cs typeface="Cambria"/>
              </a:rPr>
              <a:t> </a:t>
            </a:r>
            <a:r>
              <a:rPr sz="2400" spc="65" smtClean="0">
                <a:latin typeface="Cambria"/>
                <a:cs typeface="Cambria"/>
              </a:rPr>
              <a:t>değerlendirebilmesini</a:t>
            </a:r>
            <a:r>
              <a:rPr sz="2400" spc="140" smtClean="0">
                <a:latin typeface="Cambria"/>
                <a:cs typeface="Cambria"/>
              </a:rPr>
              <a:t> </a:t>
            </a:r>
            <a:r>
              <a:rPr sz="2400" dirty="0">
                <a:latin typeface="Cambria"/>
                <a:cs typeface="Cambria"/>
              </a:rPr>
              <a:t>ve</a:t>
            </a:r>
            <a:r>
              <a:rPr sz="2400" spc="175" dirty="0">
                <a:latin typeface="Cambria"/>
                <a:cs typeface="Cambria"/>
              </a:rPr>
              <a:t> </a:t>
            </a:r>
            <a:r>
              <a:rPr sz="2400" spc="70">
                <a:latin typeface="Cambria"/>
                <a:cs typeface="Cambria"/>
              </a:rPr>
              <a:t>eleştirebilmesini</a:t>
            </a:r>
            <a:r>
              <a:rPr sz="2400" spc="135">
                <a:latin typeface="Cambria"/>
                <a:cs typeface="Cambria"/>
              </a:rPr>
              <a:t> </a:t>
            </a:r>
            <a:r>
              <a:rPr sz="2400" spc="100" smtClean="0">
                <a:latin typeface="Cambria"/>
                <a:cs typeface="Cambria"/>
              </a:rPr>
              <a:t>sağlar.</a:t>
            </a:r>
            <a:endParaRPr lang="tr-TR" sz="2400" spc="100" dirty="0" smtClean="0">
              <a:latin typeface="Cambria"/>
              <a:cs typeface="Cambria"/>
            </a:endParaRPr>
          </a:p>
          <a:p>
            <a:pPr marL="286385" indent="-273685">
              <a:lnSpc>
                <a:spcPct val="100000"/>
              </a:lnSpc>
              <a:spcBef>
                <a:spcPts val="605"/>
              </a:spcBef>
              <a:buClr>
                <a:srgbClr val="FD8537"/>
              </a:buClr>
              <a:buSzPct val="68750"/>
              <a:buFont typeface="Wingdings"/>
              <a:buChar char=""/>
              <a:tabLst>
                <a:tab pos="286385" algn="l"/>
              </a:tabLst>
            </a:pPr>
            <a:r>
              <a:rPr sz="2400" spc="140" smtClean="0">
                <a:latin typeface="Cambria"/>
                <a:cs typeface="Cambria"/>
              </a:rPr>
              <a:t>Sağlıkla</a:t>
            </a:r>
            <a:r>
              <a:rPr sz="2400" spc="155" smtClean="0">
                <a:latin typeface="Cambria"/>
                <a:cs typeface="Cambria"/>
              </a:rPr>
              <a:t> </a:t>
            </a:r>
            <a:r>
              <a:rPr sz="2400" spc="90" dirty="0">
                <a:latin typeface="Cambria"/>
                <a:cs typeface="Cambria"/>
              </a:rPr>
              <a:t>ilgili</a:t>
            </a:r>
            <a:r>
              <a:rPr sz="2400" spc="135" dirty="0">
                <a:latin typeface="Cambria"/>
                <a:cs typeface="Cambria"/>
              </a:rPr>
              <a:t> </a:t>
            </a:r>
            <a:r>
              <a:rPr sz="2400" spc="95" dirty="0">
                <a:latin typeface="Cambria"/>
                <a:cs typeface="Cambria"/>
              </a:rPr>
              <a:t>ihtiyaçların</a:t>
            </a:r>
            <a:r>
              <a:rPr sz="2400" spc="125" dirty="0">
                <a:latin typeface="Cambria"/>
                <a:cs typeface="Cambria"/>
              </a:rPr>
              <a:t> </a:t>
            </a:r>
            <a:r>
              <a:rPr sz="2400" spc="65">
                <a:latin typeface="Cambria"/>
                <a:cs typeface="Cambria"/>
              </a:rPr>
              <a:t>belirlenerek</a:t>
            </a:r>
            <a:r>
              <a:rPr sz="2400" spc="140">
                <a:latin typeface="Cambria"/>
                <a:cs typeface="Cambria"/>
              </a:rPr>
              <a:t> </a:t>
            </a:r>
            <a:r>
              <a:rPr sz="2400" spc="100" smtClean="0">
                <a:latin typeface="Cambria"/>
                <a:cs typeface="Cambria"/>
              </a:rPr>
              <a:t>sağlık</a:t>
            </a:r>
            <a:r>
              <a:rPr lang="tr-TR" sz="2400" spc="100" dirty="0" smtClean="0">
                <a:latin typeface="Cambria"/>
                <a:cs typeface="Cambria"/>
              </a:rPr>
              <a:t> </a:t>
            </a:r>
            <a:r>
              <a:rPr sz="2400" spc="85" smtClean="0">
                <a:latin typeface="Cambria"/>
                <a:cs typeface="Cambria"/>
              </a:rPr>
              <a:t>hizmetlerinin</a:t>
            </a:r>
            <a:r>
              <a:rPr sz="2400" spc="110" smtClean="0">
                <a:latin typeface="Cambria"/>
                <a:cs typeface="Cambria"/>
              </a:rPr>
              <a:t> </a:t>
            </a:r>
            <a:r>
              <a:rPr sz="2400" spc="105" dirty="0">
                <a:latin typeface="Cambria"/>
                <a:cs typeface="Cambria"/>
              </a:rPr>
              <a:t>planlamasına</a:t>
            </a:r>
            <a:r>
              <a:rPr sz="2400" spc="150" dirty="0">
                <a:latin typeface="Cambria"/>
                <a:cs typeface="Cambria"/>
              </a:rPr>
              <a:t> </a:t>
            </a:r>
            <a:r>
              <a:rPr sz="2400" spc="70" dirty="0">
                <a:latin typeface="Cambria"/>
                <a:cs typeface="Cambria"/>
              </a:rPr>
              <a:t>yardımcı</a:t>
            </a:r>
            <a:r>
              <a:rPr sz="2400" spc="145" dirty="0">
                <a:latin typeface="Cambria"/>
                <a:cs typeface="Cambria"/>
              </a:rPr>
              <a:t> </a:t>
            </a:r>
            <a:r>
              <a:rPr sz="2400" spc="75" dirty="0">
                <a:latin typeface="Cambria"/>
                <a:cs typeface="Cambria"/>
              </a:rPr>
              <a:t>olur.</a:t>
            </a:r>
            <a:endParaRPr sz="2400">
              <a:latin typeface="Cambria"/>
              <a:cs typeface="Cambria"/>
            </a:endParaRPr>
          </a:p>
        </p:txBody>
      </p:sp>
      <p:sp>
        <p:nvSpPr>
          <p:cNvPr id="3" name="object 3"/>
          <p:cNvSpPr txBox="1"/>
          <p:nvPr/>
        </p:nvSpPr>
        <p:spPr>
          <a:xfrm>
            <a:off x="11092857" y="5872074"/>
            <a:ext cx="307339" cy="228268"/>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FFFFFF"/>
                </a:solidFill>
                <a:latin typeface="Cambria"/>
                <a:cs typeface="Cambria"/>
              </a:rPr>
              <a:t>12</a:t>
            </a:r>
            <a:endParaRPr sz="1400">
              <a:latin typeface="Cambria"/>
              <a:cs typeface="Cambria"/>
            </a:endParaRPr>
          </a:p>
        </p:txBody>
      </p:sp>
      <p:sp>
        <p:nvSpPr>
          <p:cNvPr id="4" name="object 4"/>
          <p:cNvSpPr txBox="1">
            <a:spLocks noGrp="1"/>
          </p:cNvSpPr>
          <p:nvPr>
            <p:ph type="title"/>
          </p:nvPr>
        </p:nvSpPr>
        <p:spPr>
          <a:xfrm>
            <a:off x="1104900" y="76200"/>
            <a:ext cx="9980682" cy="915892"/>
          </a:xfrm>
          <a:prstGeom prst="rect">
            <a:avLst/>
          </a:prstGeom>
        </p:spPr>
        <p:txBody>
          <a:bodyPr vert="horz" wrap="square" lIns="0" tIns="449834" rIns="0" bIns="0" rtlCol="0">
            <a:spAutoFit/>
          </a:bodyPr>
          <a:lstStyle/>
          <a:p>
            <a:pPr marL="73660">
              <a:lnSpc>
                <a:spcPct val="100000"/>
              </a:lnSpc>
              <a:spcBef>
                <a:spcPts val="100"/>
              </a:spcBef>
            </a:pPr>
            <a:r>
              <a:rPr sz="3000" b="1" spc="270" dirty="0">
                <a:latin typeface="Cambria"/>
                <a:cs typeface="Cambria"/>
              </a:rPr>
              <a:t>B</a:t>
            </a:r>
            <a:r>
              <a:rPr b="1" spc="270" dirty="0">
                <a:latin typeface="Cambria"/>
                <a:cs typeface="Cambria"/>
              </a:rPr>
              <a:t>IYOISTATISTIŤIN</a:t>
            </a:r>
            <a:r>
              <a:rPr b="1" spc="385" dirty="0">
                <a:latin typeface="Cambria"/>
                <a:cs typeface="Cambria"/>
              </a:rPr>
              <a:t> </a:t>
            </a:r>
            <a:r>
              <a:rPr sz="3000" b="1" spc="315" dirty="0">
                <a:latin typeface="Cambria"/>
                <a:cs typeface="Cambria"/>
              </a:rPr>
              <a:t>A</a:t>
            </a:r>
            <a:r>
              <a:rPr b="1" spc="315" dirty="0">
                <a:latin typeface="Cambria"/>
                <a:cs typeface="Cambria"/>
              </a:rPr>
              <a:t>MAÇLARı</a:t>
            </a:r>
            <a:r>
              <a:rPr b="1" spc="350" dirty="0">
                <a:latin typeface="Cambria"/>
                <a:cs typeface="Cambria"/>
              </a:rPr>
              <a:t> </a:t>
            </a:r>
            <a:r>
              <a:rPr sz="3000" b="1" spc="190" dirty="0">
                <a:latin typeface="Cambria"/>
                <a:cs typeface="Cambria"/>
              </a:rPr>
              <a:t>(</a:t>
            </a:r>
            <a:r>
              <a:rPr b="1" spc="190" dirty="0">
                <a:latin typeface="Cambria"/>
                <a:cs typeface="Cambria"/>
              </a:rPr>
              <a:t>DEVAMı</a:t>
            </a:r>
            <a:r>
              <a:rPr sz="3000" b="1" spc="190" dirty="0">
                <a:latin typeface="Cambria"/>
                <a:cs typeface="Cambria"/>
              </a:rPr>
              <a:t>)</a:t>
            </a:r>
            <a:endParaRPr sz="3000">
              <a:latin typeface="Cambria"/>
              <a:cs typeface="Cambria"/>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26A38DF-C0A5-2CCB-77A4-D71601B2A1B2}"/>
              </a:ext>
            </a:extLst>
          </p:cNvPr>
          <p:cNvSpPr>
            <a:spLocks noGrp="1"/>
          </p:cNvSpPr>
          <p:nvPr>
            <p:ph type="title"/>
          </p:nvPr>
        </p:nvSpPr>
        <p:spPr/>
        <p:txBody>
          <a:bodyPr/>
          <a:lstStyle/>
          <a:p>
            <a:r>
              <a:rPr lang="tr-TR" b="1" dirty="0"/>
              <a:t>TEMEL İSTATİSTİK KAVRAMLAR</a:t>
            </a:r>
          </a:p>
        </p:txBody>
      </p:sp>
      <p:sp>
        <p:nvSpPr>
          <p:cNvPr id="3" name="İçerik Yer Tutucusu 2">
            <a:extLst>
              <a:ext uri="{FF2B5EF4-FFF2-40B4-BE49-F238E27FC236}">
                <a16:creationId xmlns="" xmlns:a16="http://schemas.microsoft.com/office/drawing/2014/main" id="{5E1BBECB-AE32-41A7-067D-424F0FB2FB8D}"/>
              </a:ext>
            </a:extLst>
          </p:cNvPr>
          <p:cNvSpPr>
            <a:spLocks noGrp="1"/>
          </p:cNvSpPr>
          <p:nvPr>
            <p:ph idx="1"/>
          </p:nvPr>
        </p:nvSpPr>
        <p:spPr>
          <a:xfrm>
            <a:off x="1104900" y="1600200"/>
            <a:ext cx="10140616" cy="4572000"/>
          </a:xfrm>
        </p:spPr>
        <p:txBody>
          <a:bodyPr>
            <a:normAutofit lnSpcReduction="10000"/>
          </a:bodyPr>
          <a:lstStyle/>
          <a:p>
            <a:pPr algn="just"/>
            <a:r>
              <a:rPr lang="tr-TR" sz="2800" b="1" dirty="0" err="1"/>
              <a:t>Populasyon</a:t>
            </a:r>
            <a:r>
              <a:rPr lang="tr-TR" sz="2800" b="1" dirty="0"/>
              <a:t> (Anakütle): </a:t>
            </a:r>
            <a:r>
              <a:rPr lang="tr-TR" sz="2800" dirty="0"/>
              <a:t>Üzerinde durulan karakterle ilgili bütün elemanları içine alan elemanlar topluluğuna </a:t>
            </a:r>
            <a:r>
              <a:rPr lang="tr-TR" sz="2800" dirty="0" err="1"/>
              <a:t>populasyon</a:t>
            </a:r>
            <a:r>
              <a:rPr lang="tr-TR" sz="2800" dirty="0"/>
              <a:t> denir. </a:t>
            </a:r>
            <a:r>
              <a:rPr lang="tr-TR" sz="2800" dirty="0" err="1"/>
              <a:t>Türkçe’de</a:t>
            </a:r>
            <a:r>
              <a:rPr lang="tr-TR" sz="2800" dirty="0"/>
              <a:t> </a:t>
            </a:r>
            <a:r>
              <a:rPr lang="tr-TR" sz="2800" dirty="0" err="1"/>
              <a:t>populasyon</a:t>
            </a:r>
            <a:r>
              <a:rPr lang="tr-TR" sz="2800" dirty="0"/>
              <a:t> teriminin eş anlamlısı olarak anakütle, </a:t>
            </a:r>
            <a:r>
              <a:rPr lang="tr-TR" sz="2800" dirty="0" err="1"/>
              <a:t>anakitle</a:t>
            </a:r>
            <a:r>
              <a:rPr lang="tr-TR" sz="2800" dirty="0"/>
              <a:t>, evren, nüfus ve toplum kelimeleri de kullanılmaktadır.</a:t>
            </a:r>
          </a:p>
          <a:p>
            <a:pPr algn="just"/>
            <a:r>
              <a:rPr lang="tr-TR" sz="2800" b="1" dirty="0"/>
              <a:t>Parametre:</a:t>
            </a:r>
            <a:r>
              <a:rPr lang="tr-TR" sz="2800" dirty="0"/>
              <a:t> </a:t>
            </a:r>
            <a:r>
              <a:rPr lang="tr-TR" sz="2800" dirty="0" err="1"/>
              <a:t>Populasyonun</a:t>
            </a:r>
            <a:r>
              <a:rPr lang="tr-TR" sz="2800" dirty="0"/>
              <a:t> elemanları üzerinden hesaplanan ortalama (µ), varyans (</a:t>
            </a:r>
            <a:r>
              <a:rPr lang="el-GR" sz="2800" dirty="0"/>
              <a:t>σ2 ), </a:t>
            </a:r>
            <a:r>
              <a:rPr lang="tr-TR" sz="2800" dirty="0"/>
              <a:t>regresyon katsayısı ( </a:t>
            </a:r>
            <a:r>
              <a:rPr lang="el-GR" sz="2800" dirty="0"/>
              <a:t>β) </a:t>
            </a:r>
            <a:r>
              <a:rPr lang="tr-TR" sz="2800" dirty="0"/>
              <a:t>gibi ölçülere parametre denir.</a:t>
            </a:r>
          </a:p>
          <a:p>
            <a:pPr algn="just"/>
            <a:r>
              <a:rPr lang="tr-TR" sz="2800" b="1" dirty="0"/>
              <a:t>Örnek:</a:t>
            </a:r>
            <a:r>
              <a:rPr lang="tr-TR" sz="2800" dirty="0"/>
              <a:t> </a:t>
            </a:r>
            <a:r>
              <a:rPr lang="tr-TR" sz="2800" dirty="0" err="1"/>
              <a:t>Populasyondan</a:t>
            </a:r>
            <a:r>
              <a:rPr lang="tr-TR" sz="2800" dirty="0"/>
              <a:t> şansa bağlı olarak çekilen ve </a:t>
            </a:r>
            <a:r>
              <a:rPr lang="tr-TR" sz="2800" dirty="0" err="1"/>
              <a:t>populasyonu</a:t>
            </a:r>
            <a:r>
              <a:rPr lang="tr-TR" sz="2800" dirty="0"/>
              <a:t> temsil etme nitelik ve niceliğindeki elemanlar topluluğuna örnek denir. </a:t>
            </a:r>
          </a:p>
          <a:p>
            <a:pPr marL="0" indent="0" algn="just">
              <a:buNone/>
            </a:pPr>
            <a:endParaRPr lang="tr-TR" dirty="0"/>
          </a:p>
        </p:txBody>
      </p:sp>
    </p:spTree>
    <p:extLst>
      <p:ext uri="{BB962C8B-B14F-4D97-AF65-F5344CB8AC3E}">
        <p14:creationId xmlns="" xmlns:p14="http://schemas.microsoft.com/office/powerpoint/2010/main" val="35471413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6095CC4-9A3A-0FC8-0C8E-7BA9276717AB}"/>
              </a:ext>
            </a:extLst>
          </p:cNvPr>
          <p:cNvSpPr>
            <a:spLocks noGrp="1"/>
          </p:cNvSpPr>
          <p:nvPr>
            <p:ph idx="1"/>
          </p:nvPr>
        </p:nvSpPr>
        <p:spPr>
          <a:xfrm>
            <a:off x="1104900" y="1568116"/>
            <a:ext cx="9982200" cy="4572000"/>
          </a:xfrm>
        </p:spPr>
        <p:txBody>
          <a:bodyPr>
            <a:normAutofit/>
          </a:bodyPr>
          <a:lstStyle/>
          <a:p>
            <a:pPr algn="just"/>
            <a:r>
              <a:rPr lang="tr-TR" sz="3200" b="1" dirty="0"/>
              <a:t>Birim: </a:t>
            </a:r>
            <a:r>
              <a:rPr lang="tr-TR" sz="3200" dirty="0"/>
              <a:t>Olayın izlendiği veya incelendiği en küçük </a:t>
            </a:r>
            <a:r>
              <a:rPr lang="tr-TR" sz="3200" dirty="0" err="1"/>
              <a:t>populasyon</a:t>
            </a:r>
            <a:r>
              <a:rPr lang="tr-TR" sz="3200" dirty="0"/>
              <a:t> öğesine birim denir. Fert, hasta birey, deney hayvanı, kan örneği, öğrenci, seçmen, tarlada parsel, bahçede ağaç veya meyvesi birim örnekleridir. </a:t>
            </a:r>
          </a:p>
          <a:p>
            <a:pPr algn="just"/>
            <a:r>
              <a:rPr lang="tr-TR" sz="3200" b="1" dirty="0"/>
              <a:t>Veri: </a:t>
            </a:r>
            <a:r>
              <a:rPr lang="tr-TR" sz="3200" dirty="0"/>
              <a:t>Gözlem, sayım ve ölçüm sonucu elde edilen rakam, harf, sembol, işaret vb. değerlere veri denir. </a:t>
            </a:r>
          </a:p>
          <a:p>
            <a:pPr algn="just"/>
            <a:r>
              <a:rPr lang="tr-TR" sz="3200" b="1" dirty="0"/>
              <a:t>Değişken: </a:t>
            </a:r>
            <a:r>
              <a:rPr lang="tr-TR" sz="3200" dirty="0"/>
              <a:t>Gözlem, sayım, ölçüm ve değerlendirme sonucunda elde edilen verilerin atandığı çokluklara değişken denir. </a:t>
            </a:r>
          </a:p>
        </p:txBody>
      </p:sp>
    </p:spTree>
    <p:extLst>
      <p:ext uri="{BB962C8B-B14F-4D97-AF65-F5344CB8AC3E}">
        <p14:creationId xmlns="" xmlns:p14="http://schemas.microsoft.com/office/powerpoint/2010/main" val="14579430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2A49FA5-2501-C5E3-CA0E-A045BC207272}"/>
              </a:ext>
            </a:extLst>
          </p:cNvPr>
          <p:cNvSpPr>
            <a:spLocks noGrp="1"/>
          </p:cNvSpPr>
          <p:nvPr>
            <p:ph type="title"/>
          </p:nvPr>
        </p:nvSpPr>
        <p:spPr/>
        <p:txBody>
          <a:bodyPr/>
          <a:lstStyle/>
          <a:p>
            <a:r>
              <a:rPr lang="tr-TR" i="1" dirty="0"/>
              <a:t>Değişken Tipleri</a:t>
            </a:r>
          </a:p>
        </p:txBody>
      </p:sp>
      <p:sp>
        <p:nvSpPr>
          <p:cNvPr id="3" name="İçerik Yer Tutucusu 2">
            <a:extLst>
              <a:ext uri="{FF2B5EF4-FFF2-40B4-BE49-F238E27FC236}">
                <a16:creationId xmlns="" xmlns:a16="http://schemas.microsoft.com/office/drawing/2014/main" id="{16DB95F3-81F0-A781-9830-7619A552E8AE}"/>
              </a:ext>
            </a:extLst>
          </p:cNvPr>
          <p:cNvSpPr>
            <a:spLocks noGrp="1"/>
          </p:cNvSpPr>
          <p:nvPr>
            <p:ph idx="1"/>
          </p:nvPr>
        </p:nvSpPr>
        <p:spPr>
          <a:xfrm>
            <a:off x="1104900" y="1892969"/>
            <a:ext cx="9982200" cy="3733800"/>
          </a:xfrm>
        </p:spPr>
        <p:txBody>
          <a:bodyPr>
            <a:normAutofit/>
          </a:bodyPr>
          <a:lstStyle/>
          <a:p>
            <a:pPr marL="0" indent="0" algn="just">
              <a:buNone/>
            </a:pPr>
            <a:r>
              <a:rPr lang="tr-TR" sz="3600" dirty="0"/>
              <a:t>Değişkenler genel olarak iki ana grup altında toplanarak sınıflandırılırlar. Bunlar; </a:t>
            </a:r>
          </a:p>
          <a:p>
            <a:pPr algn="just"/>
            <a:r>
              <a:rPr lang="tr-TR" sz="3600" dirty="0"/>
              <a:t>Kesikli değişkenler</a:t>
            </a:r>
          </a:p>
          <a:p>
            <a:pPr algn="just"/>
            <a:r>
              <a:rPr lang="tr-TR" sz="3600" dirty="0"/>
              <a:t>Sürekli değişkenler</a:t>
            </a:r>
          </a:p>
        </p:txBody>
      </p:sp>
    </p:spTree>
    <p:extLst>
      <p:ext uri="{BB962C8B-B14F-4D97-AF65-F5344CB8AC3E}">
        <p14:creationId xmlns="" xmlns:p14="http://schemas.microsoft.com/office/powerpoint/2010/main" val="30071718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CAABCE7-9171-C584-9D13-663EDB482FED}"/>
              </a:ext>
            </a:extLst>
          </p:cNvPr>
          <p:cNvSpPr>
            <a:spLocks noGrp="1"/>
          </p:cNvSpPr>
          <p:nvPr>
            <p:ph idx="1"/>
          </p:nvPr>
        </p:nvSpPr>
        <p:spPr/>
        <p:txBody>
          <a:bodyPr>
            <a:normAutofit/>
          </a:bodyPr>
          <a:lstStyle/>
          <a:p>
            <a:pPr marL="0" indent="0" algn="just">
              <a:buNone/>
            </a:pPr>
            <a:r>
              <a:rPr lang="tr-TR" sz="3200" b="1" i="1" dirty="0"/>
              <a:t>Kesikli Değişken: </a:t>
            </a:r>
            <a:r>
              <a:rPr lang="tr-TR" sz="3200" dirty="0"/>
              <a:t>Ölçülen karakter </a:t>
            </a:r>
            <a:r>
              <a:rPr lang="tr-TR" sz="3200" dirty="0" smtClean="0"/>
              <a:t>kalitatif (nitel, nitelik) </a:t>
            </a:r>
            <a:r>
              <a:rPr lang="tr-TR" sz="3200" dirty="0"/>
              <a:t>ise veya değerler sayı doğrusu üzerinde sadece belli noktalara atanabiliyorsa bu tip değişkenlere kesikli değişken denir.</a:t>
            </a:r>
          </a:p>
        </p:txBody>
      </p:sp>
      <p:sp>
        <p:nvSpPr>
          <p:cNvPr id="4" name="Akış Çizelgesi: Delikli Teyp 3">
            <a:extLst>
              <a:ext uri="{FF2B5EF4-FFF2-40B4-BE49-F238E27FC236}">
                <a16:creationId xmlns="" xmlns:a16="http://schemas.microsoft.com/office/drawing/2014/main" id="{57080C81-7691-C6D8-4130-8FA4C47D5A3F}"/>
              </a:ext>
            </a:extLst>
          </p:cNvPr>
          <p:cNvSpPr/>
          <p:nvPr/>
        </p:nvSpPr>
        <p:spPr>
          <a:xfrm>
            <a:off x="2099388" y="3429000"/>
            <a:ext cx="8033657" cy="267322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dirty="0"/>
              <a:t>Kan grupları ( A-B-AB-0),Harf notları (A,B,C,D,F),Cinsiyet grupları (Bay, bayan), gibi değişkenlerin her biri kesikli değişkenlere örnektir</a:t>
            </a:r>
            <a:r>
              <a:rPr lang="tr-TR" sz="2400" dirty="0" smtClean="0"/>
              <a:t>. Elmanın kırmız rengi</a:t>
            </a:r>
            <a:endParaRPr lang="tr-TR" sz="2400" dirty="0"/>
          </a:p>
        </p:txBody>
      </p:sp>
    </p:spTree>
    <p:extLst>
      <p:ext uri="{BB962C8B-B14F-4D97-AF65-F5344CB8AC3E}">
        <p14:creationId xmlns="" xmlns:p14="http://schemas.microsoft.com/office/powerpoint/2010/main" val="2465281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24892D2-3479-6B10-D56A-C385040F056A}"/>
              </a:ext>
            </a:extLst>
          </p:cNvPr>
          <p:cNvSpPr>
            <a:spLocks noGrp="1"/>
          </p:cNvSpPr>
          <p:nvPr>
            <p:ph idx="1"/>
          </p:nvPr>
        </p:nvSpPr>
        <p:spPr/>
        <p:txBody>
          <a:bodyPr>
            <a:normAutofit/>
          </a:bodyPr>
          <a:lstStyle/>
          <a:p>
            <a:pPr marL="0" indent="0" algn="just">
              <a:buNone/>
            </a:pPr>
            <a:r>
              <a:rPr lang="tr-TR" sz="2800" b="1" dirty="0"/>
              <a:t>Sürekli Değişken: </a:t>
            </a:r>
            <a:r>
              <a:rPr lang="tr-TR" sz="2800" dirty="0"/>
              <a:t>Ölçülen karakter kantitatif </a:t>
            </a:r>
            <a:r>
              <a:rPr lang="tr-TR" sz="2800" dirty="0" smtClean="0"/>
              <a:t>(nicel, nicelik) ise </a:t>
            </a:r>
            <a:r>
              <a:rPr lang="tr-TR" sz="2800" dirty="0"/>
              <a:t>ve değerler sayı doğrusu üzerinde belirli bir aralıktaki bütün noktalara atanabiliyorsa bu tip değişkenlere sürekli değişken denir.</a:t>
            </a:r>
          </a:p>
        </p:txBody>
      </p:sp>
      <p:sp>
        <p:nvSpPr>
          <p:cNvPr id="4" name="Akış Çizelgesi: Delikli Teyp 3">
            <a:extLst>
              <a:ext uri="{FF2B5EF4-FFF2-40B4-BE49-F238E27FC236}">
                <a16:creationId xmlns="" xmlns:a16="http://schemas.microsoft.com/office/drawing/2014/main" id="{25356BF9-6BFA-2FB3-CDB2-5DD8D3F3309D}"/>
              </a:ext>
            </a:extLst>
          </p:cNvPr>
          <p:cNvSpPr/>
          <p:nvPr/>
        </p:nvSpPr>
        <p:spPr>
          <a:xfrm>
            <a:off x="2062316" y="3097162"/>
            <a:ext cx="8067368" cy="2964426"/>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dirty="0"/>
              <a:t>Boy uzunluğu; vücut ağırlığı; kan pH değeri, kan kolesterol değeri, gibi değişkenlerin her biri sürekli değişkenlere örnektir</a:t>
            </a:r>
            <a:r>
              <a:rPr lang="tr-TR" sz="2400" dirty="0" smtClean="0"/>
              <a:t>. Elmanın ağırlığı </a:t>
            </a:r>
            <a:endParaRPr lang="tr-TR" sz="2400" dirty="0"/>
          </a:p>
        </p:txBody>
      </p:sp>
    </p:spTree>
    <p:extLst>
      <p:ext uri="{BB962C8B-B14F-4D97-AF65-F5344CB8AC3E}">
        <p14:creationId xmlns="" xmlns:p14="http://schemas.microsoft.com/office/powerpoint/2010/main" val="2726747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8DF0280-EAAC-541C-9508-1D68A674B6AC}"/>
              </a:ext>
            </a:extLst>
          </p:cNvPr>
          <p:cNvSpPr>
            <a:spLocks noGrp="1"/>
          </p:cNvSpPr>
          <p:nvPr>
            <p:ph idx="1"/>
          </p:nvPr>
        </p:nvSpPr>
        <p:spPr>
          <a:xfrm>
            <a:off x="1104900" y="1865671"/>
            <a:ext cx="9982200" cy="4572000"/>
          </a:xfrm>
        </p:spPr>
        <p:txBody>
          <a:bodyPr>
            <a:normAutofit/>
          </a:bodyPr>
          <a:lstStyle/>
          <a:p>
            <a:pPr marL="0" indent="0" algn="just">
              <a:buNone/>
            </a:pPr>
            <a:r>
              <a:rPr lang="tr-TR" sz="3200" dirty="0"/>
              <a:t>Değişkenler bir diğer boyuta göre; </a:t>
            </a:r>
          </a:p>
          <a:p>
            <a:pPr marL="0" indent="0" algn="just">
              <a:buNone/>
            </a:pPr>
            <a:r>
              <a:rPr lang="tr-TR" sz="3200" dirty="0"/>
              <a:t>•Bağımlı değişken, </a:t>
            </a:r>
          </a:p>
          <a:p>
            <a:pPr marL="0" indent="0" algn="just">
              <a:buNone/>
            </a:pPr>
            <a:r>
              <a:rPr lang="tr-TR" sz="3200" dirty="0"/>
              <a:t>•Bağımsız değişken </a:t>
            </a:r>
          </a:p>
          <a:p>
            <a:pPr marL="0" indent="0" algn="just">
              <a:buNone/>
            </a:pPr>
            <a:r>
              <a:rPr lang="tr-TR" sz="3200" dirty="0"/>
              <a:t>•Kontrol değişkeni</a:t>
            </a:r>
          </a:p>
          <a:p>
            <a:pPr marL="0" indent="0" algn="just">
              <a:buNone/>
            </a:pPr>
            <a:r>
              <a:rPr lang="tr-TR" sz="3200" dirty="0"/>
              <a:t>•Ara değişken, olarak da sınıflandırılmaktadır.</a:t>
            </a:r>
          </a:p>
        </p:txBody>
      </p:sp>
    </p:spTree>
    <p:extLst>
      <p:ext uri="{BB962C8B-B14F-4D97-AF65-F5344CB8AC3E}">
        <p14:creationId xmlns="" xmlns:p14="http://schemas.microsoft.com/office/powerpoint/2010/main" val="2877027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a:extLst>
              <a:ext uri="{FF2B5EF4-FFF2-40B4-BE49-F238E27FC236}">
                <a16:creationId xmlns="" xmlns:a16="http://schemas.microsoft.com/office/drawing/2014/main" id="{6D885E1B-F52E-5F08-41A6-865058796D55}"/>
              </a:ext>
            </a:extLst>
          </p:cNvPr>
          <p:cNvSpPr/>
          <p:nvPr/>
        </p:nvSpPr>
        <p:spPr>
          <a:xfrm>
            <a:off x="1194619" y="1740309"/>
            <a:ext cx="10033819" cy="4070555"/>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dirty="0">
                <a:solidFill>
                  <a:schemeClr val="tx1"/>
                </a:solidFill>
              </a:rPr>
              <a:t>Günlük tüketilen enerji bağımsız değişken, kan kolesterol düzeyi bağımlı değişkendir. Benzer bir yaklaşımla; kan kolesterol düzeyi bağımsız değişken, enfarktüs geçirme durumu bağımlı değişkendir. Enerji tüketimi olgusundan enfarktüs geçirme sonucuna varma sürecinde, kan kolesterol düzeyi ara değişken konumundadır. Yani bir özellik her zaman bağımlı veya bağımsız değişken değildir. Değişkenlerin inceleme sürecine göre aynı değişken bir istatistik olayda sonuç değişkeni olurken bir diğer yaklaşımla ara değişken olabilir.</a:t>
            </a:r>
          </a:p>
        </p:txBody>
      </p:sp>
    </p:spTree>
    <p:extLst>
      <p:ext uri="{BB962C8B-B14F-4D97-AF65-F5344CB8AC3E}">
        <p14:creationId xmlns="" xmlns:p14="http://schemas.microsoft.com/office/powerpoint/2010/main" val="2295432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 y="76200"/>
            <a:ext cx="9980682" cy="917431"/>
          </a:xfrm>
          <a:prstGeom prst="rect">
            <a:avLst/>
          </a:prstGeom>
        </p:spPr>
        <p:txBody>
          <a:bodyPr vert="horz" wrap="square" lIns="0" tIns="451358" rIns="0" bIns="0" rtlCol="0">
            <a:spAutoFit/>
          </a:bodyPr>
          <a:lstStyle/>
          <a:p>
            <a:pPr marL="73660">
              <a:lnSpc>
                <a:spcPct val="100000"/>
              </a:lnSpc>
              <a:spcBef>
                <a:spcPts val="100"/>
              </a:spcBef>
            </a:pPr>
            <a:r>
              <a:rPr sz="3000" spc="395" dirty="0"/>
              <a:t>NEDEN</a:t>
            </a:r>
            <a:r>
              <a:rPr sz="3000" spc="170" dirty="0"/>
              <a:t> </a:t>
            </a:r>
            <a:r>
              <a:rPr sz="3000" spc="254" dirty="0"/>
              <a:t>İSTATİSTİK?</a:t>
            </a:r>
            <a:endParaRPr sz="3000"/>
          </a:p>
        </p:txBody>
      </p:sp>
      <p:sp>
        <p:nvSpPr>
          <p:cNvPr id="3" name="object 3"/>
          <p:cNvSpPr txBox="1"/>
          <p:nvPr/>
        </p:nvSpPr>
        <p:spPr>
          <a:xfrm>
            <a:off x="714587" y="1552764"/>
            <a:ext cx="9147387" cy="3119755"/>
          </a:xfrm>
          <a:prstGeom prst="rect">
            <a:avLst/>
          </a:prstGeom>
        </p:spPr>
        <p:txBody>
          <a:bodyPr vert="horz" wrap="square" lIns="0" tIns="88900" rIns="0" bIns="0" rtlCol="0">
            <a:spAutoFit/>
          </a:bodyPr>
          <a:lstStyle/>
          <a:p>
            <a:pPr marL="286385" indent="-273685">
              <a:lnSpc>
                <a:spcPct val="100000"/>
              </a:lnSpc>
              <a:spcBef>
                <a:spcPts val="700"/>
              </a:spcBef>
              <a:buClr>
                <a:srgbClr val="FD8537"/>
              </a:buClr>
              <a:buSzPct val="68750"/>
              <a:buFont typeface="Wingdings"/>
              <a:buChar char=""/>
              <a:tabLst>
                <a:tab pos="286385" algn="l"/>
              </a:tabLst>
            </a:pPr>
            <a:r>
              <a:rPr sz="2400" spc="125" dirty="0">
                <a:latin typeface="Cambria"/>
                <a:cs typeface="Cambria"/>
              </a:rPr>
              <a:t>Pazar</a:t>
            </a:r>
            <a:r>
              <a:rPr sz="2400" spc="160" dirty="0">
                <a:latin typeface="Cambria"/>
                <a:cs typeface="Cambria"/>
              </a:rPr>
              <a:t> </a:t>
            </a:r>
            <a:r>
              <a:rPr sz="2400" spc="60" dirty="0">
                <a:latin typeface="Cambria"/>
                <a:cs typeface="Cambria"/>
              </a:rPr>
              <a:t>coğrafyası</a:t>
            </a:r>
            <a:r>
              <a:rPr sz="2400" spc="165" dirty="0">
                <a:latin typeface="Cambria"/>
                <a:cs typeface="Cambria"/>
              </a:rPr>
              <a:t> </a:t>
            </a:r>
            <a:r>
              <a:rPr sz="2400" spc="75" dirty="0">
                <a:latin typeface="Cambria"/>
                <a:cs typeface="Cambria"/>
              </a:rPr>
              <a:t>genişlemiştir.</a:t>
            </a:r>
            <a:endParaRPr sz="2400">
              <a:latin typeface="Cambria"/>
              <a:cs typeface="Cambria"/>
            </a:endParaRPr>
          </a:p>
          <a:p>
            <a:pPr marL="286385" indent="-273685">
              <a:lnSpc>
                <a:spcPct val="100000"/>
              </a:lnSpc>
              <a:spcBef>
                <a:spcPts val="600"/>
              </a:spcBef>
              <a:buClr>
                <a:srgbClr val="FD8537"/>
              </a:buClr>
              <a:buSzPct val="68750"/>
              <a:buFont typeface="Wingdings"/>
              <a:buChar char=""/>
              <a:tabLst>
                <a:tab pos="286385" algn="l"/>
              </a:tabLst>
            </a:pPr>
            <a:r>
              <a:rPr sz="2400" spc="110" dirty="0">
                <a:latin typeface="Cambria"/>
                <a:cs typeface="Cambria"/>
              </a:rPr>
              <a:t>Ölçek</a:t>
            </a:r>
            <a:r>
              <a:rPr sz="2400" spc="130" dirty="0">
                <a:latin typeface="Cambria"/>
                <a:cs typeface="Cambria"/>
              </a:rPr>
              <a:t> </a:t>
            </a:r>
            <a:r>
              <a:rPr sz="2400" spc="60" dirty="0">
                <a:latin typeface="Cambria"/>
                <a:cs typeface="Cambria"/>
              </a:rPr>
              <a:t>ekonomileri</a:t>
            </a:r>
            <a:r>
              <a:rPr sz="2400" spc="130" dirty="0">
                <a:latin typeface="Cambria"/>
                <a:cs typeface="Cambria"/>
              </a:rPr>
              <a:t> </a:t>
            </a:r>
            <a:r>
              <a:rPr sz="2400" spc="90" dirty="0">
                <a:latin typeface="Cambria"/>
                <a:cs typeface="Cambria"/>
              </a:rPr>
              <a:t>büyümüştür.</a:t>
            </a:r>
            <a:endParaRPr sz="2400">
              <a:latin typeface="Cambria"/>
              <a:cs typeface="Cambria"/>
            </a:endParaRPr>
          </a:p>
          <a:p>
            <a:pPr marL="286385" indent="-273685">
              <a:lnSpc>
                <a:spcPct val="100000"/>
              </a:lnSpc>
              <a:spcBef>
                <a:spcPts val="600"/>
              </a:spcBef>
              <a:buClr>
                <a:srgbClr val="FD8537"/>
              </a:buClr>
              <a:buSzPct val="68750"/>
              <a:buFont typeface="Wingdings"/>
              <a:buChar char=""/>
              <a:tabLst>
                <a:tab pos="286385" algn="l"/>
              </a:tabLst>
            </a:pPr>
            <a:r>
              <a:rPr sz="2400" spc="100" dirty="0">
                <a:latin typeface="Cambria"/>
                <a:cs typeface="Cambria"/>
              </a:rPr>
              <a:t>Rekabet</a:t>
            </a:r>
            <a:r>
              <a:rPr sz="2400" spc="175" dirty="0">
                <a:latin typeface="Cambria"/>
                <a:cs typeface="Cambria"/>
              </a:rPr>
              <a:t> </a:t>
            </a:r>
            <a:r>
              <a:rPr sz="2400" spc="100" dirty="0">
                <a:latin typeface="Cambria"/>
                <a:cs typeface="Cambria"/>
              </a:rPr>
              <a:t>şartları</a:t>
            </a:r>
            <a:r>
              <a:rPr sz="2400" spc="145" dirty="0">
                <a:latin typeface="Cambria"/>
                <a:cs typeface="Cambria"/>
              </a:rPr>
              <a:t> </a:t>
            </a:r>
            <a:r>
              <a:rPr sz="2400" spc="75" dirty="0">
                <a:latin typeface="Cambria"/>
                <a:cs typeface="Cambria"/>
              </a:rPr>
              <a:t>zorlaşmıştır.</a:t>
            </a:r>
            <a:endParaRPr sz="2400">
              <a:latin typeface="Cambria"/>
              <a:cs typeface="Cambria"/>
            </a:endParaRPr>
          </a:p>
          <a:p>
            <a:pPr marL="286385" indent="-273685">
              <a:lnSpc>
                <a:spcPct val="100000"/>
              </a:lnSpc>
              <a:spcBef>
                <a:spcPts val="600"/>
              </a:spcBef>
              <a:buClr>
                <a:srgbClr val="FD8537"/>
              </a:buClr>
              <a:buSzPct val="68750"/>
              <a:buFont typeface="Wingdings"/>
              <a:buChar char=""/>
              <a:tabLst>
                <a:tab pos="286385" algn="l"/>
              </a:tabLst>
            </a:pPr>
            <a:r>
              <a:rPr sz="2400" spc="114" dirty="0">
                <a:latin typeface="Cambria"/>
                <a:cs typeface="Cambria"/>
              </a:rPr>
              <a:t>Müşteri</a:t>
            </a:r>
            <a:r>
              <a:rPr sz="2400" spc="125" dirty="0">
                <a:latin typeface="Cambria"/>
                <a:cs typeface="Cambria"/>
              </a:rPr>
              <a:t> </a:t>
            </a:r>
            <a:r>
              <a:rPr sz="2400" spc="70" dirty="0">
                <a:latin typeface="Cambria"/>
                <a:cs typeface="Cambria"/>
              </a:rPr>
              <a:t>bilinci</a:t>
            </a:r>
            <a:r>
              <a:rPr sz="2400" spc="135" dirty="0">
                <a:latin typeface="Cambria"/>
                <a:cs typeface="Cambria"/>
              </a:rPr>
              <a:t> </a:t>
            </a:r>
            <a:r>
              <a:rPr sz="2400" spc="90" dirty="0">
                <a:latin typeface="Cambria"/>
                <a:cs typeface="Cambria"/>
              </a:rPr>
              <a:t>artmıştır.</a:t>
            </a:r>
            <a:endParaRPr sz="2400">
              <a:latin typeface="Cambria"/>
              <a:cs typeface="Cambria"/>
            </a:endParaRPr>
          </a:p>
          <a:p>
            <a:pPr marL="286385" indent="-273685">
              <a:lnSpc>
                <a:spcPct val="100000"/>
              </a:lnSpc>
              <a:spcBef>
                <a:spcPts val="605"/>
              </a:spcBef>
              <a:buClr>
                <a:srgbClr val="FD8537"/>
              </a:buClr>
              <a:buSzPct val="68750"/>
              <a:buFont typeface="Wingdings"/>
              <a:buChar char=""/>
              <a:tabLst>
                <a:tab pos="286385" algn="l"/>
              </a:tabLst>
            </a:pPr>
            <a:r>
              <a:rPr sz="2400" spc="160" dirty="0">
                <a:latin typeface="Cambria"/>
                <a:cs typeface="Cambria"/>
              </a:rPr>
              <a:t>Etkin</a:t>
            </a:r>
            <a:r>
              <a:rPr sz="2400" spc="145" dirty="0">
                <a:latin typeface="Cambria"/>
                <a:cs typeface="Cambria"/>
              </a:rPr>
              <a:t> </a:t>
            </a:r>
            <a:r>
              <a:rPr sz="2400" spc="125" dirty="0">
                <a:latin typeface="Cambria"/>
                <a:cs typeface="Cambria"/>
              </a:rPr>
              <a:t>kaynak</a:t>
            </a:r>
            <a:r>
              <a:rPr sz="2400" spc="150" dirty="0">
                <a:latin typeface="Cambria"/>
                <a:cs typeface="Cambria"/>
              </a:rPr>
              <a:t> </a:t>
            </a:r>
            <a:r>
              <a:rPr sz="2400" spc="120" dirty="0">
                <a:latin typeface="Cambria"/>
                <a:cs typeface="Cambria"/>
              </a:rPr>
              <a:t>kullanımı</a:t>
            </a:r>
            <a:r>
              <a:rPr sz="2400" spc="114" dirty="0">
                <a:latin typeface="Cambria"/>
                <a:cs typeface="Cambria"/>
              </a:rPr>
              <a:t> </a:t>
            </a:r>
            <a:r>
              <a:rPr sz="2400" spc="55" dirty="0">
                <a:latin typeface="Cambria"/>
                <a:cs typeface="Cambria"/>
              </a:rPr>
              <a:t>önemli</a:t>
            </a:r>
            <a:r>
              <a:rPr sz="2400" spc="150" dirty="0">
                <a:latin typeface="Cambria"/>
                <a:cs typeface="Cambria"/>
              </a:rPr>
              <a:t> </a:t>
            </a:r>
            <a:r>
              <a:rPr sz="2400" spc="95" dirty="0">
                <a:latin typeface="Cambria"/>
                <a:cs typeface="Cambria"/>
              </a:rPr>
              <a:t>hale</a:t>
            </a:r>
            <a:r>
              <a:rPr sz="2400" spc="140" dirty="0">
                <a:latin typeface="Cambria"/>
                <a:cs typeface="Cambria"/>
              </a:rPr>
              <a:t> </a:t>
            </a:r>
            <a:r>
              <a:rPr sz="2400" spc="90" dirty="0">
                <a:latin typeface="Cambria"/>
                <a:cs typeface="Cambria"/>
              </a:rPr>
              <a:t>gelmiştir.</a:t>
            </a:r>
            <a:endParaRPr sz="2400">
              <a:latin typeface="Cambria"/>
              <a:cs typeface="Cambria"/>
            </a:endParaRPr>
          </a:p>
          <a:p>
            <a:pPr marL="286385" indent="-273685">
              <a:lnSpc>
                <a:spcPct val="100000"/>
              </a:lnSpc>
              <a:spcBef>
                <a:spcPts val="600"/>
              </a:spcBef>
              <a:buClr>
                <a:srgbClr val="FD8537"/>
              </a:buClr>
              <a:buSzPct val="68750"/>
              <a:buFont typeface="Wingdings"/>
              <a:buChar char=""/>
              <a:tabLst>
                <a:tab pos="286385" algn="l"/>
              </a:tabLst>
            </a:pPr>
            <a:r>
              <a:rPr sz="2400" spc="120" dirty="0">
                <a:latin typeface="Cambria"/>
                <a:cs typeface="Cambria"/>
              </a:rPr>
              <a:t>Piyasa</a:t>
            </a:r>
            <a:r>
              <a:rPr sz="2400" spc="195" dirty="0">
                <a:latin typeface="Cambria"/>
                <a:cs typeface="Cambria"/>
              </a:rPr>
              <a:t> </a:t>
            </a:r>
            <a:r>
              <a:rPr sz="2400" spc="100" dirty="0">
                <a:latin typeface="Cambria"/>
                <a:cs typeface="Cambria"/>
              </a:rPr>
              <a:t>takibi</a:t>
            </a:r>
            <a:r>
              <a:rPr sz="2400" spc="185" dirty="0">
                <a:latin typeface="Cambria"/>
                <a:cs typeface="Cambria"/>
              </a:rPr>
              <a:t> </a:t>
            </a:r>
            <a:r>
              <a:rPr sz="2400" dirty="0">
                <a:latin typeface="Cambria"/>
                <a:cs typeface="Cambria"/>
              </a:rPr>
              <a:t>önem</a:t>
            </a:r>
            <a:r>
              <a:rPr sz="2400" spc="195" dirty="0">
                <a:latin typeface="Cambria"/>
                <a:cs typeface="Cambria"/>
              </a:rPr>
              <a:t> </a:t>
            </a:r>
            <a:r>
              <a:rPr sz="2400" spc="100" dirty="0">
                <a:latin typeface="Cambria"/>
                <a:cs typeface="Cambria"/>
              </a:rPr>
              <a:t>kazanmıştır.</a:t>
            </a:r>
            <a:endParaRPr sz="2400">
              <a:latin typeface="Cambria"/>
              <a:cs typeface="Cambria"/>
            </a:endParaRPr>
          </a:p>
          <a:p>
            <a:pPr marL="286385" indent="-273685">
              <a:lnSpc>
                <a:spcPct val="100000"/>
              </a:lnSpc>
              <a:spcBef>
                <a:spcPts val="600"/>
              </a:spcBef>
              <a:buClr>
                <a:srgbClr val="FD8537"/>
              </a:buClr>
              <a:buSzPct val="68750"/>
              <a:buFont typeface="Wingdings"/>
              <a:buChar char=""/>
              <a:tabLst>
                <a:tab pos="286385" algn="l"/>
              </a:tabLst>
            </a:pPr>
            <a:r>
              <a:rPr sz="2400" spc="120" dirty="0">
                <a:latin typeface="Cambria"/>
                <a:cs typeface="Cambria"/>
              </a:rPr>
              <a:t>Sürekli</a:t>
            </a:r>
            <a:r>
              <a:rPr sz="2400" spc="125" dirty="0">
                <a:latin typeface="Cambria"/>
                <a:cs typeface="Cambria"/>
              </a:rPr>
              <a:t> </a:t>
            </a:r>
            <a:r>
              <a:rPr sz="2400" spc="80" dirty="0">
                <a:latin typeface="Cambria"/>
                <a:cs typeface="Cambria"/>
              </a:rPr>
              <a:t>iyileştirme</a:t>
            </a:r>
            <a:r>
              <a:rPr sz="2400" spc="130" dirty="0">
                <a:latin typeface="Cambria"/>
                <a:cs typeface="Cambria"/>
              </a:rPr>
              <a:t> </a:t>
            </a:r>
            <a:r>
              <a:rPr sz="2400" spc="75" dirty="0">
                <a:latin typeface="Cambria"/>
                <a:cs typeface="Cambria"/>
              </a:rPr>
              <a:t>zorunlu</a:t>
            </a:r>
            <a:r>
              <a:rPr sz="2400" spc="130" dirty="0">
                <a:latin typeface="Cambria"/>
                <a:cs typeface="Cambria"/>
              </a:rPr>
              <a:t> </a:t>
            </a:r>
            <a:r>
              <a:rPr sz="2400" spc="95" dirty="0">
                <a:latin typeface="Cambria"/>
                <a:cs typeface="Cambria"/>
              </a:rPr>
              <a:t>hale</a:t>
            </a:r>
            <a:r>
              <a:rPr sz="2400" spc="145" dirty="0">
                <a:latin typeface="Cambria"/>
                <a:cs typeface="Cambria"/>
              </a:rPr>
              <a:t> </a:t>
            </a:r>
            <a:r>
              <a:rPr sz="2400" spc="90" dirty="0">
                <a:latin typeface="Cambria"/>
                <a:cs typeface="Cambria"/>
              </a:rPr>
              <a:t>gelmiştir.</a:t>
            </a:r>
            <a:endParaRPr sz="2400">
              <a:latin typeface="Cambria"/>
              <a:cs typeface="Cambria"/>
            </a:endParaRPr>
          </a:p>
        </p:txBody>
      </p:sp>
      <p:sp>
        <p:nvSpPr>
          <p:cNvPr id="4" name="object 4"/>
          <p:cNvSpPr txBox="1"/>
          <p:nvPr/>
        </p:nvSpPr>
        <p:spPr>
          <a:xfrm>
            <a:off x="714587" y="5165598"/>
            <a:ext cx="9465733" cy="1123315"/>
          </a:xfrm>
          <a:prstGeom prst="rect">
            <a:avLst/>
          </a:prstGeom>
        </p:spPr>
        <p:txBody>
          <a:bodyPr vert="horz" wrap="square" lIns="0" tIns="12700" rIns="0" bIns="0" rtlCol="0">
            <a:spAutoFit/>
          </a:bodyPr>
          <a:lstStyle/>
          <a:p>
            <a:pPr marL="12700">
              <a:lnSpc>
                <a:spcPct val="100000"/>
              </a:lnSpc>
              <a:spcBef>
                <a:spcPts val="100"/>
              </a:spcBef>
            </a:pPr>
            <a:r>
              <a:rPr sz="2400" spc="85" dirty="0">
                <a:latin typeface="Cambria"/>
                <a:cs typeface="Cambria"/>
              </a:rPr>
              <a:t>Yöneticilerin</a:t>
            </a:r>
            <a:r>
              <a:rPr sz="2400" spc="160" dirty="0">
                <a:latin typeface="Cambria"/>
                <a:cs typeface="Cambria"/>
              </a:rPr>
              <a:t> </a:t>
            </a:r>
            <a:r>
              <a:rPr sz="2400" spc="95" dirty="0">
                <a:latin typeface="Cambria"/>
                <a:cs typeface="Cambria"/>
              </a:rPr>
              <a:t>hızlı</a:t>
            </a:r>
            <a:r>
              <a:rPr sz="2400" spc="170" dirty="0">
                <a:latin typeface="Cambria"/>
                <a:cs typeface="Cambria"/>
              </a:rPr>
              <a:t> </a:t>
            </a:r>
            <a:r>
              <a:rPr sz="2400" dirty="0">
                <a:latin typeface="Cambria"/>
                <a:cs typeface="Cambria"/>
              </a:rPr>
              <a:t>ve</a:t>
            </a:r>
            <a:r>
              <a:rPr sz="2400" spc="210" dirty="0">
                <a:latin typeface="Cambria"/>
                <a:cs typeface="Cambria"/>
              </a:rPr>
              <a:t> </a:t>
            </a:r>
            <a:r>
              <a:rPr sz="2400" dirty="0">
                <a:latin typeface="Cambria"/>
                <a:cs typeface="Cambria"/>
              </a:rPr>
              <a:t>doğru</a:t>
            </a:r>
            <a:r>
              <a:rPr sz="2400" spc="190" dirty="0">
                <a:latin typeface="Cambria"/>
                <a:cs typeface="Cambria"/>
              </a:rPr>
              <a:t> </a:t>
            </a:r>
            <a:r>
              <a:rPr sz="2400" spc="114" dirty="0">
                <a:latin typeface="Cambria"/>
                <a:cs typeface="Cambria"/>
              </a:rPr>
              <a:t>kararlar</a:t>
            </a:r>
            <a:r>
              <a:rPr sz="2400" spc="210" dirty="0">
                <a:latin typeface="Cambria"/>
                <a:cs typeface="Cambria"/>
              </a:rPr>
              <a:t> </a:t>
            </a:r>
            <a:r>
              <a:rPr sz="2400" spc="75" dirty="0">
                <a:latin typeface="Cambria"/>
                <a:cs typeface="Cambria"/>
              </a:rPr>
              <a:t>alabilmeleri</a:t>
            </a:r>
            <a:endParaRPr sz="2400">
              <a:latin typeface="Cambria"/>
              <a:cs typeface="Cambria"/>
            </a:endParaRPr>
          </a:p>
          <a:p>
            <a:pPr marL="286385" marR="5080">
              <a:lnSpc>
                <a:spcPct val="100000"/>
              </a:lnSpc>
            </a:pPr>
            <a:r>
              <a:rPr sz="2400" spc="70" dirty="0">
                <a:latin typeface="Cambria"/>
                <a:cs typeface="Cambria"/>
              </a:rPr>
              <a:t>için</a:t>
            </a:r>
            <a:r>
              <a:rPr sz="2400" spc="125" dirty="0">
                <a:latin typeface="Cambria"/>
                <a:cs typeface="Cambria"/>
              </a:rPr>
              <a:t> </a:t>
            </a:r>
            <a:r>
              <a:rPr sz="2400" spc="75" dirty="0">
                <a:latin typeface="Cambria"/>
                <a:cs typeface="Cambria"/>
              </a:rPr>
              <a:t>bilgiyi</a:t>
            </a:r>
            <a:r>
              <a:rPr sz="2400" spc="125" dirty="0">
                <a:latin typeface="Cambria"/>
                <a:cs typeface="Cambria"/>
              </a:rPr>
              <a:t> </a:t>
            </a:r>
            <a:r>
              <a:rPr sz="2400" spc="70" dirty="0">
                <a:latin typeface="Cambria"/>
                <a:cs typeface="Cambria"/>
              </a:rPr>
              <a:t>ortaya</a:t>
            </a:r>
            <a:r>
              <a:rPr sz="2400" spc="150" dirty="0">
                <a:latin typeface="Cambria"/>
                <a:cs typeface="Cambria"/>
              </a:rPr>
              <a:t> </a:t>
            </a:r>
            <a:r>
              <a:rPr sz="2400" spc="75" dirty="0">
                <a:latin typeface="Cambria"/>
                <a:cs typeface="Cambria"/>
              </a:rPr>
              <a:t>çıkarabilecek</a:t>
            </a:r>
            <a:r>
              <a:rPr sz="2400" spc="125" dirty="0">
                <a:latin typeface="Cambria"/>
                <a:cs typeface="Cambria"/>
              </a:rPr>
              <a:t> </a:t>
            </a:r>
            <a:r>
              <a:rPr sz="2400" spc="95" dirty="0">
                <a:latin typeface="Cambria"/>
                <a:cs typeface="Cambria"/>
              </a:rPr>
              <a:t>istatistiksel</a:t>
            </a:r>
            <a:r>
              <a:rPr sz="2400" spc="125" dirty="0">
                <a:latin typeface="Cambria"/>
                <a:cs typeface="Cambria"/>
              </a:rPr>
              <a:t> </a:t>
            </a:r>
            <a:r>
              <a:rPr sz="2400" spc="40" dirty="0">
                <a:latin typeface="Cambria"/>
                <a:cs typeface="Cambria"/>
              </a:rPr>
              <a:t>veri </a:t>
            </a:r>
            <a:r>
              <a:rPr sz="2400" spc="100" dirty="0">
                <a:latin typeface="Cambria"/>
                <a:cs typeface="Cambria"/>
              </a:rPr>
              <a:t>analizine</a:t>
            </a:r>
            <a:r>
              <a:rPr sz="2400" spc="114" dirty="0">
                <a:latin typeface="Cambria"/>
                <a:cs typeface="Cambria"/>
              </a:rPr>
              <a:t> </a:t>
            </a:r>
            <a:r>
              <a:rPr sz="2400" spc="90" dirty="0">
                <a:latin typeface="Cambria"/>
                <a:cs typeface="Cambria"/>
              </a:rPr>
              <a:t>ihtiyaç</a:t>
            </a:r>
            <a:r>
              <a:rPr sz="2400" spc="140" dirty="0">
                <a:latin typeface="Cambria"/>
                <a:cs typeface="Cambria"/>
              </a:rPr>
              <a:t> </a:t>
            </a:r>
            <a:r>
              <a:rPr sz="2400" spc="95" dirty="0">
                <a:latin typeface="Cambria"/>
                <a:cs typeface="Cambria"/>
              </a:rPr>
              <a:t>duymaktadırlar.</a:t>
            </a:r>
            <a:endParaRPr sz="2400">
              <a:latin typeface="Cambria"/>
              <a:cs typeface="Cambria"/>
            </a:endParaRPr>
          </a:p>
        </p:txBody>
      </p:sp>
      <p:sp>
        <p:nvSpPr>
          <p:cNvPr id="5" name="object 5"/>
          <p:cNvSpPr txBox="1"/>
          <p:nvPr/>
        </p:nvSpPr>
        <p:spPr>
          <a:xfrm>
            <a:off x="11161944" y="5872074"/>
            <a:ext cx="171027" cy="228268"/>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Cambria"/>
                <a:cs typeface="Cambria"/>
              </a:rPr>
              <a:t>2</a:t>
            </a:r>
            <a:endParaRPr sz="1400">
              <a:latin typeface="Cambria"/>
              <a:cs typeface="Cambria"/>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2D7C7CC-0A64-7858-9399-B9517F5E726A}"/>
              </a:ext>
            </a:extLst>
          </p:cNvPr>
          <p:cNvSpPr>
            <a:spLocks noGrp="1"/>
          </p:cNvSpPr>
          <p:nvPr>
            <p:ph type="title"/>
          </p:nvPr>
        </p:nvSpPr>
        <p:spPr/>
        <p:txBody>
          <a:bodyPr/>
          <a:lstStyle/>
          <a:p>
            <a:r>
              <a:rPr lang="tr-TR" dirty="0"/>
              <a:t>Ölçme ve Ölçek Tipleri</a:t>
            </a:r>
          </a:p>
        </p:txBody>
      </p:sp>
      <p:sp>
        <p:nvSpPr>
          <p:cNvPr id="3" name="İçerik Yer Tutucusu 2">
            <a:extLst>
              <a:ext uri="{FF2B5EF4-FFF2-40B4-BE49-F238E27FC236}">
                <a16:creationId xmlns="" xmlns:a16="http://schemas.microsoft.com/office/drawing/2014/main" id="{84941990-B565-E9D1-0807-E2B9893C1633}"/>
              </a:ext>
            </a:extLst>
          </p:cNvPr>
          <p:cNvSpPr>
            <a:spLocks noGrp="1"/>
          </p:cNvSpPr>
          <p:nvPr>
            <p:ph idx="1"/>
          </p:nvPr>
        </p:nvSpPr>
        <p:spPr>
          <a:xfrm>
            <a:off x="1104900" y="1644445"/>
            <a:ext cx="9982200" cy="4785851"/>
          </a:xfrm>
        </p:spPr>
        <p:txBody>
          <a:bodyPr>
            <a:normAutofit/>
          </a:bodyPr>
          <a:lstStyle/>
          <a:p>
            <a:pPr marL="0" indent="0" algn="just">
              <a:buNone/>
            </a:pPr>
            <a:r>
              <a:rPr lang="tr-TR" sz="2200" b="1" dirty="0"/>
              <a:t>Ölçme: </a:t>
            </a:r>
            <a:r>
              <a:rPr lang="tr-TR" sz="2200" dirty="0"/>
              <a:t>Ele alınan değişkenin, gözlem, sayım, tartım vb. sonuçlarının sembollerle özellikle sayısal değerler ile ifade edilmesi işlemine ölçme denir.</a:t>
            </a:r>
          </a:p>
          <a:p>
            <a:pPr marL="0" indent="0" algn="ctr">
              <a:buNone/>
            </a:pPr>
            <a:r>
              <a:rPr lang="tr-TR" sz="2200" b="1" dirty="0"/>
              <a:t>Ölçek tipleri </a:t>
            </a:r>
          </a:p>
          <a:p>
            <a:pPr algn="just"/>
            <a:r>
              <a:rPr lang="tr-TR" sz="2200" b="1" dirty="0"/>
              <a:t>Adlandırma Ölçeği (Nominal </a:t>
            </a:r>
            <a:r>
              <a:rPr lang="tr-TR" sz="2200" b="1" dirty="0" err="1"/>
              <a:t>scala</a:t>
            </a:r>
            <a:r>
              <a:rPr lang="tr-TR" sz="2200" b="1" dirty="0"/>
              <a:t>): </a:t>
            </a:r>
            <a:r>
              <a:rPr lang="tr-TR" sz="2200" dirty="0"/>
              <a:t>Değişkenlere ad verilerek, yapılan ölçek tipidir. Adlandırma harf, kelime rakam veya sembol kullanılarak yapılabilir. En zayıf ölçektir. Bu ölçek ile belirlenen değişkenler, aynı zamanda kesikli değişkenlerdir. </a:t>
            </a:r>
          </a:p>
          <a:p>
            <a:pPr algn="just"/>
            <a:r>
              <a:rPr lang="tr-TR" sz="2200" b="1" dirty="0"/>
              <a:t>Dereceleme Ölçeği (Ordinal </a:t>
            </a:r>
            <a:r>
              <a:rPr lang="tr-TR" sz="2200" b="1" dirty="0" err="1"/>
              <a:t>scala</a:t>
            </a:r>
            <a:r>
              <a:rPr lang="tr-TR" sz="2200" b="1" dirty="0"/>
              <a:t>): </a:t>
            </a:r>
            <a:r>
              <a:rPr lang="tr-TR" sz="2200" dirty="0"/>
              <a:t>Değişkenlere ad verilmenin yanında değişken ölçüm değerlerinin sıralanabildiği bir değerin diğerlerine göre üstünlüğünün oluştuğu ölçek tipidir. Bu ölçek adlandırma ölçeğinden daha gelişmiş bir ölçektir. Dereceleme ölçeği ile ölçülen özelliklerin değişken tipide kesikli değişkendir.</a:t>
            </a:r>
          </a:p>
          <a:p>
            <a:pPr marL="0" indent="0" algn="just">
              <a:buNone/>
            </a:pP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825544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 xmlns:a16="http://schemas.microsoft.com/office/drawing/2014/main" id="{632A9C09-15E2-F8F2-9A3F-401FB6E87593}"/>
              </a:ext>
            </a:extLst>
          </p:cNvPr>
          <p:cNvGraphicFramePr>
            <a:graphicFrameLocks noGrp="1"/>
          </p:cNvGraphicFramePr>
          <p:nvPr>
            <p:ph idx="1"/>
            <p:extLst>
              <p:ext uri="{D42A27DB-BD31-4B8C-83A1-F6EECF244321}">
                <p14:modId xmlns="" xmlns:p14="http://schemas.microsoft.com/office/powerpoint/2010/main" val="2354236910"/>
              </p:ext>
            </p:extLst>
          </p:nvPr>
        </p:nvGraphicFramePr>
        <p:xfrm>
          <a:off x="1166326" y="1138334"/>
          <a:ext cx="10060733" cy="5043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096428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E8414E4-0BD9-BBB1-AE92-628F973229B8}"/>
              </a:ext>
            </a:extLst>
          </p:cNvPr>
          <p:cNvSpPr>
            <a:spLocks noGrp="1"/>
          </p:cNvSpPr>
          <p:nvPr>
            <p:ph idx="1"/>
          </p:nvPr>
        </p:nvSpPr>
        <p:spPr>
          <a:xfrm>
            <a:off x="1104900" y="1536031"/>
            <a:ext cx="9982200" cy="4572000"/>
          </a:xfrm>
        </p:spPr>
        <p:txBody>
          <a:bodyPr>
            <a:normAutofit/>
          </a:bodyPr>
          <a:lstStyle/>
          <a:p>
            <a:pPr algn="just"/>
            <a:r>
              <a:rPr lang="tr-TR" sz="2800" b="1" dirty="0"/>
              <a:t>Aralık Ölçeği (</a:t>
            </a:r>
            <a:r>
              <a:rPr lang="tr-TR" sz="2800" b="1" dirty="0" err="1"/>
              <a:t>Interval</a:t>
            </a:r>
            <a:r>
              <a:rPr lang="tr-TR" sz="2800" b="1" dirty="0"/>
              <a:t> </a:t>
            </a:r>
            <a:r>
              <a:rPr lang="tr-TR" sz="2800" b="1" dirty="0" err="1"/>
              <a:t>scala</a:t>
            </a:r>
            <a:r>
              <a:rPr lang="tr-TR" sz="2800" b="1" dirty="0"/>
              <a:t>): </a:t>
            </a:r>
            <a:r>
              <a:rPr lang="tr-TR" sz="2800" dirty="0" err="1"/>
              <a:t>Skalar</a:t>
            </a:r>
            <a:r>
              <a:rPr lang="tr-TR" sz="2800" dirty="0"/>
              <a:t> veya metrik bir ölçektir. Ölçeğin oluşturulmasında ölçek, gerçek bir noktadan değil, kabul edilen bir noktadan başlatılarak oluşturulur. Bu ölçek adlandırma ve dereceleme ölçeğinden daha gelişmiş bir ölçektir. </a:t>
            </a:r>
          </a:p>
          <a:p>
            <a:pPr algn="just"/>
            <a:r>
              <a:rPr lang="tr-TR" sz="2800" b="1" dirty="0"/>
              <a:t>Oran Ölçeği (</a:t>
            </a:r>
            <a:r>
              <a:rPr lang="tr-TR" sz="2800" b="1" dirty="0" err="1"/>
              <a:t>Ratio</a:t>
            </a:r>
            <a:r>
              <a:rPr lang="tr-TR" sz="2800" b="1" dirty="0"/>
              <a:t> </a:t>
            </a:r>
            <a:r>
              <a:rPr lang="tr-TR" sz="2800" b="1" dirty="0" err="1"/>
              <a:t>scala</a:t>
            </a:r>
            <a:r>
              <a:rPr lang="tr-TR" sz="2800" b="1" dirty="0"/>
              <a:t>):</a:t>
            </a:r>
            <a:r>
              <a:rPr lang="tr-TR" sz="2800" dirty="0"/>
              <a:t> Tüm metrik ölçekler oran ölçeği grubunda yer alır. Bu ölçek de </a:t>
            </a:r>
            <a:r>
              <a:rPr lang="tr-TR" sz="2800" dirty="0" err="1"/>
              <a:t>skalar</a:t>
            </a:r>
            <a:r>
              <a:rPr lang="tr-TR" sz="2800" dirty="0"/>
              <a:t> bir ölçek olup, ölçekler sıfır (0) başlangıç noktasından başlatılarak oluşturulur. Ölçeğin birim değeri (</a:t>
            </a:r>
            <a:r>
              <a:rPr lang="tr-TR" sz="2800" dirty="0" err="1"/>
              <a:t>gr</a:t>
            </a:r>
            <a:r>
              <a:rPr lang="tr-TR" sz="2800" dirty="0"/>
              <a:t>, cm </a:t>
            </a:r>
            <a:r>
              <a:rPr lang="tr-TR" sz="2800" dirty="0" err="1"/>
              <a:t>vb</a:t>
            </a:r>
            <a:r>
              <a:rPr lang="tr-TR" sz="2800" dirty="0"/>
              <a:t>) 0 üzerine eklenerek diğer ölçüm değerleri elde edilir. Ölçeğin atandığı değerler oranlanabilir. Diğer üç ölçeğe göre en gelişmiş ölçek tipidir.</a:t>
            </a:r>
          </a:p>
        </p:txBody>
      </p:sp>
    </p:spTree>
    <p:extLst>
      <p:ext uri="{BB962C8B-B14F-4D97-AF65-F5344CB8AC3E}">
        <p14:creationId xmlns="" xmlns:p14="http://schemas.microsoft.com/office/powerpoint/2010/main" val="2544505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 xmlns:a16="http://schemas.microsoft.com/office/drawing/2014/main" id="{6F93FA0D-273B-D4EA-CF9F-D00D8D794C98}"/>
              </a:ext>
            </a:extLst>
          </p:cNvPr>
          <p:cNvGraphicFramePr>
            <a:graphicFrameLocks noGrp="1"/>
          </p:cNvGraphicFramePr>
          <p:nvPr>
            <p:ph idx="1"/>
            <p:extLst>
              <p:ext uri="{D42A27DB-BD31-4B8C-83A1-F6EECF244321}">
                <p14:modId xmlns="" xmlns:p14="http://schemas.microsoft.com/office/powerpoint/2010/main" val="1547126505"/>
              </p:ext>
            </p:extLst>
          </p:nvPr>
        </p:nvGraphicFramePr>
        <p:xfrm>
          <a:off x="1105902" y="591552"/>
          <a:ext cx="9980195" cy="5674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780316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0C21BCA-89D6-452D-6DED-049911BDBB41}"/>
              </a:ext>
            </a:extLst>
          </p:cNvPr>
          <p:cNvSpPr>
            <a:spLocks noGrp="1"/>
          </p:cNvSpPr>
          <p:nvPr>
            <p:ph idx="1"/>
          </p:nvPr>
        </p:nvSpPr>
        <p:spPr>
          <a:xfrm>
            <a:off x="1104900" y="1632284"/>
            <a:ext cx="9982200" cy="4572000"/>
          </a:xfrm>
        </p:spPr>
        <p:txBody>
          <a:bodyPr>
            <a:normAutofit/>
          </a:bodyPr>
          <a:lstStyle/>
          <a:p>
            <a:pPr algn="just"/>
            <a:r>
              <a:rPr lang="tr-TR" sz="2800" b="1" i="1" dirty="0"/>
              <a:t>Özel Ölçekler: </a:t>
            </a:r>
            <a:r>
              <a:rPr lang="tr-TR" sz="2800" dirty="0"/>
              <a:t>Ölçme işleminin yapılmasında özellikle subjektif değerlendirme yapılmanın zorunlu olduğu durumlarda kullanılan ölçeklerdir. Bu ölçeklerin en yaygın kullanılan tipi çok zayıf, zayıf, orta, iyi, çok iyi, veya hiç bilmiyorum, biraz biliyorum, biliyorum, iyi biliyorum çok iyi biliyorum, kategorilerinin sırasıyla 1,2,3,4 ve 5 rakamlarına atandığı </a:t>
            </a:r>
            <a:r>
              <a:rPr lang="tr-TR" sz="2800" dirty="0" err="1"/>
              <a:t>Likert</a:t>
            </a:r>
            <a:r>
              <a:rPr lang="tr-TR" sz="2800" dirty="0"/>
              <a:t> tipi ölçektir. Özel ölçekler kapsamında </a:t>
            </a:r>
            <a:r>
              <a:rPr lang="tr-TR" sz="2800" dirty="0" err="1"/>
              <a:t>Thurstone</a:t>
            </a:r>
            <a:r>
              <a:rPr lang="tr-TR" sz="2800" dirty="0"/>
              <a:t> ayırma ölçeği, </a:t>
            </a:r>
            <a:r>
              <a:rPr lang="tr-TR" sz="2800" dirty="0" err="1"/>
              <a:t>Osgood</a:t>
            </a:r>
            <a:r>
              <a:rPr lang="tr-TR" sz="2800" dirty="0"/>
              <a:t> boyutsal Ayırma ölçeği, ölçeği, psikolojik, duyusal, yargısal, olguları ölçmede kullanılan çok sayıda ölçek geliştirilmiştir. </a:t>
            </a:r>
          </a:p>
        </p:txBody>
      </p:sp>
    </p:spTree>
    <p:extLst>
      <p:ext uri="{BB962C8B-B14F-4D97-AF65-F5344CB8AC3E}">
        <p14:creationId xmlns="" xmlns:p14="http://schemas.microsoft.com/office/powerpoint/2010/main" val="36194345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C50E9BD-ABE1-12BA-7ED0-018453D1181F}"/>
              </a:ext>
            </a:extLst>
          </p:cNvPr>
          <p:cNvSpPr>
            <a:spLocks noGrp="1"/>
          </p:cNvSpPr>
          <p:nvPr>
            <p:ph type="title"/>
          </p:nvPr>
        </p:nvSpPr>
        <p:spPr/>
        <p:txBody>
          <a:bodyPr>
            <a:normAutofit/>
          </a:bodyPr>
          <a:lstStyle/>
          <a:p>
            <a:pPr algn="ctr"/>
            <a:r>
              <a:rPr lang="tr-TR" sz="3600" b="1" i="1" dirty="0"/>
              <a:t>ARAŞTIRMA ve İSTATİSTİK İLİŞKİSİ</a:t>
            </a:r>
          </a:p>
        </p:txBody>
      </p:sp>
      <p:sp>
        <p:nvSpPr>
          <p:cNvPr id="3" name="İçerik Yer Tutucusu 2">
            <a:extLst>
              <a:ext uri="{FF2B5EF4-FFF2-40B4-BE49-F238E27FC236}">
                <a16:creationId xmlns="" xmlns:a16="http://schemas.microsoft.com/office/drawing/2014/main" id="{3D7DFBCE-C304-A335-A68D-FEFE65895BA1}"/>
              </a:ext>
            </a:extLst>
          </p:cNvPr>
          <p:cNvSpPr>
            <a:spLocks noGrp="1"/>
          </p:cNvSpPr>
          <p:nvPr>
            <p:ph idx="1"/>
          </p:nvPr>
        </p:nvSpPr>
        <p:spPr/>
        <p:txBody>
          <a:bodyPr/>
          <a:lstStyle/>
          <a:p>
            <a:pPr marL="0" indent="0" algn="just">
              <a:buNone/>
            </a:pPr>
            <a:r>
              <a:rPr lang="tr-TR" sz="2400" dirty="0"/>
              <a:t>Bir araştırmanın her aşamasında istatistik metotlar kullanılır. Bu nedenle Araştırma ve İstatistik birbirinden ayrılmaz bir bütünü oluşturur. Araştırma yapmada amaç problem çözmek ve bilgi üretmektir. Bu süreçte İstatistik araçtır ve istatistik veri hammaddesini kullanır.</a:t>
            </a:r>
          </a:p>
          <a:p>
            <a:pPr marL="0" indent="0" algn="just">
              <a:buNone/>
            </a:pPr>
            <a:r>
              <a:rPr lang="tr-TR" sz="2400" dirty="0"/>
              <a:t>Olaylar olgular hakkında karar verme sürecinde istatistiğin kullanılmasının dört temel amacı vardır. Bunlar; </a:t>
            </a:r>
          </a:p>
          <a:p>
            <a:pPr marL="0" indent="0" algn="just">
              <a:buNone/>
            </a:pPr>
            <a:r>
              <a:rPr lang="tr-TR" sz="2400" dirty="0"/>
              <a:t>• Durum tespiti yapmak, </a:t>
            </a:r>
          </a:p>
          <a:p>
            <a:pPr marL="0" indent="0" algn="just">
              <a:buNone/>
            </a:pPr>
            <a:r>
              <a:rPr lang="tr-TR" sz="2400" dirty="0"/>
              <a:t>• Karşılaştırma yapmak,</a:t>
            </a:r>
          </a:p>
          <a:p>
            <a:pPr marL="0" indent="0" algn="just">
              <a:buNone/>
            </a:pPr>
            <a:r>
              <a:rPr lang="tr-TR" sz="2400" dirty="0"/>
              <a:t> • Tahmin etmek, </a:t>
            </a:r>
          </a:p>
          <a:p>
            <a:pPr marL="0" indent="0" algn="just">
              <a:buNone/>
            </a:pPr>
            <a:r>
              <a:rPr lang="tr-TR" sz="2400" dirty="0"/>
              <a:t>• İlişki kurmaktır.</a:t>
            </a:r>
          </a:p>
          <a:p>
            <a:pPr marL="0" indent="0">
              <a:buNone/>
            </a:pPr>
            <a:endParaRPr lang="tr-TR" dirty="0"/>
          </a:p>
        </p:txBody>
      </p:sp>
    </p:spTree>
    <p:extLst>
      <p:ext uri="{BB962C8B-B14F-4D97-AF65-F5344CB8AC3E}">
        <p14:creationId xmlns="" xmlns:p14="http://schemas.microsoft.com/office/powerpoint/2010/main" val="209610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A66E8B8-30FF-19E0-3E48-10DC050FDCEB}"/>
              </a:ext>
            </a:extLst>
          </p:cNvPr>
          <p:cNvSpPr>
            <a:spLocks noGrp="1"/>
          </p:cNvSpPr>
          <p:nvPr>
            <p:ph type="title"/>
          </p:nvPr>
        </p:nvSpPr>
        <p:spPr/>
        <p:txBody>
          <a:bodyPr>
            <a:normAutofit/>
          </a:bodyPr>
          <a:lstStyle/>
          <a:p>
            <a:pPr algn="ctr"/>
            <a:r>
              <a:rPr lang="tr-TR" sz="4000" b="1" dirty="0"/>
              <a:t>İSTATİSTİĞİN SINIFLANDIRILMASI </a:t>
            </a:r>
          </a:p>
        </p:txBody>
      </p:sp>
      <p:sp>
        <p:nvSpPr>
          <p:cNvPr id="3" name="İçerik Yer Tutucusu 2">
            <a:extLst>
              <a:ext uri="{FF2B5EF4-FFF2-40B4-BE49-F238E27FC236}">
                <a16:creationId xmlns="" xmlns:a16="http://schemas.microsoft.com/office/drawing/2014/main" id="{829290EF-6D99-56D9-EE68-A0EE8E872871}"/>
              </a:ext>
            </a:extLst>
          </p:cNvPr>
          <p:cNvSpPr>
            <a:spLocks noGrp="1"/>
          </p:cNvSpPr>
          <p:nvPr>
            <p:ph idx="1"/>
          </p:nvPr>
        </p:nvSpPr>
        <p:spPr>
          <a:xfrm>
            <a:off x="1103382" y="2185736"/>
            <a:ext cx="9982200" cy="2871538"/>
          </a:xfrm>
        </p:spPr>
        <p:txBody>
          <a:bodyPr>
            <a:normAutofit/>
          </a:bodyPr>
          <a:lstStyle/>
          <a:p>
            <a:pPr algn="just"/>
            <a:r>
              <a:rPr lang="tr-TR" sz="3600" dirty="0"/>
              <a:t>İstatistiğin Kullanım Amacına Göre Sınıflandırılması</a:t>
            </a:r>
          </a:p>
          <a:p>
            <a:pPr algn="just"/>
            <a:r>
              <a:rPr lang="tr-TR" sz="3600" dirty="0"/>
              <a:t>İstatistiğin Kullanım Alanlarına Göre Sınıflandırılması </a:t>
            </a:r>
          </a:p>
        </p:txBody>
      </p:sp>
    </p:spTree>
    <p:extLst>
      <p:ext uri="{BB962C8B-B14F-4D97-AF65-F5344CB8AC3E}">
        <p14:creationId xmlns="" xmlns:p14="http://schemas.microsoft.com/office/powerpoint/2010/main" val="30388401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EB804D5-F90D-088F-0F5F-86C51B3D6C94}"/>
              </a:ext>
            </a:extLst>
          </p:cNvPr>
          <p:cNvSpPr>
            <a:spLocks noGrp="1"/>
          </p:cNvSpPr>
          <p:nvPr>
            <p:ph type="title"/>
          </p:nvPr>
        </p:nvSpPr>
        <p:spPr>
          <a:xfrm>
            <a:off x="1103382" y="275682"/>
            <a:ext cx="9980682" cy="820236"/>
          </a:xfrm>
        </p:spPr>
        <p:txBody>
          <a:bodyPr>
            <a:normAutofit/>
          </a:bodyPr>
          <a:lstStyle/>
          <a:p>
            <a:pPr algn="ctr"/>
            <a:r>
              <a:rPr lang="tr-TR" sz="3200" b="1" dirty="0"/>
              <a:t>İstatistiğin Kullanım Amacına Göre Sınıflandırılması</a:t>
            </a:r>
          </a:p>
        </p:txBody>
      </p:sp>
      <p:sp>
        <p:nvSpPr>
          <p:cNvPr id="3" name="İçerik Yer Tutucusu 2">
            <a:extLst>
              <a:ext uri="{FF2B5EF4-FFF2-40B4-BE49-F238E27FC236}">
                <a16:creationId xmlns="" xmlns:a16="http://schemas.microsoft.com/office/drawing/2014/main" id="{5FE5E875-6CDC-9F6D-D269-DEA2CCAA3EE6}"/>
              </a:ext>
            </a:extLst>
          </p:cNvPr>
          <p:cNvSpPr>
            <a:spLocks noGrp="1"/>
          </p:cNvSpPr>
          <p:nvPr>
            <p:ph idx="1"/>
          </p:nvPr>
        </p:nvSpPr>
        <p:spPr>
          <a:xfrm>
            <a:off x="1101864" y="1962192"/>
            <a:ext cx="9982200" cy="3732756"/>
          </a:xfrm>
        </p:spPr>
        <p:txBody>
          <a:bodyPr>
            <a:normAutofit/>
          </a:bodyPr>
          <a:lstStyle/>
          <a:p>
            <a:r>
              <a:rPr lang="tr-TR" sz="2800" b="1" dirty="0"/>
              <a:t>Tanımlayıcı (Deskriptif) İstatistik: </a:t>
            </a:r>
            <a:r>
              <a:rPr lang="tr-TR" sz="2800" dirty="0"/>
              <a:t>Ham veri yığınlarının özetlenerek, sonuçların kolay anlaşılır bir konuma getirilmesindeki metotları içerir. Genelde mantık bilimindeki tümden gelim metodunu kullanır.</a:t>
            </a:r>
          </a:p>
          <a:p>
            <a:r>
              <a:rPr lang="tr-TR" sz="2800" b="1" dirty="0"/>
              <a:t>Çözümleyici (Analitik) İstatistik: </a:t>
            </a:r>
            <a:r>
              <a:rPr lang="tr-TR" sz="2800" dirty="0"/>
              <a:t>Örnekten elde edilen veriler üzerinden yapılacak bazı tahmin ve analizlerle ilgili prensipleri ortaya koyan istatistik dalıdır. Bu istatistik dalı mantıktaki tüme varım metodunu kullanır.</a:t>
            </a:r>
          </a:p>
        </p:txBody>
      </p:sp>
    </p:spTree>
    <p:extLst>
      <p:ext uri="{BB962C8B-B14F-4D97-AF65-F5344CB8AC3E}">
        <p14:creationId xmlns="" xmlns:p14="http://schemas.microsoft.com/office/powerpoint/2010/main" val="38807391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F06EDAC-0EFB-3800-E7CA-B38B2ED74DF1}"/>
              </a:ext>
            </a:extLst>
          </p:cNvPr>
          <p:cNvSpPr>
            <a:spLocks noGrp="1"/>
          </p:cNvSpPr>
          <p:nvPr>
            <p:ph type="title"/>
          </p:nvPr>
        </p:nvSpPr>
        <p:spPr/>
        <p:txBody>
          <a:bodyPr/>
          <a:lstStyle/>
          <a:p>
            <a:pPr algn="ctr"/>
            <a:r>
              <a:rPr lang="tr-TR" b="1" dirty="0"/>
              <a:t>İstatistiğin Kullanım Alanlarına Göre Sınıflandırılması</a:t>
            </a:r>
          </a:p>
        </p:txBody>
      </p:sp>
      <p:sp>
        <p:nvSpPr>
          <p:cNvPr id="3" name="İçerik Yer Tutucusu 2">
            <a:extLst>
              <a:ext uri="{FF2B5EF4-FFF2-40B4-BE49-F238E27FC236}">
                <a16:creationId xmlns="" xmlns:a16="http://schemas.microsoft.com/office/drawing/2014/main" id="{4C701ADF-FB23-25F6-F38E-33A41E7F0DEC}"/>
              </a:ext>
            </a:extLst>
          </p:cNvPr>
          <p:cNvSpPr>
            <a:spLocks noGrp="1"/>
          </p:cNvSpPr>
          <p:nvPr>
            <p:ph idx="1"/>
          </p:nvPr>
        </p:nvSpPr>
        <p:spPr/>
        <p:txBody>
          <a:bodyPr>
            <a:normAutofit/>
          </a:bodyPr>
          <a:lstStyle/>
          <a:p>
            <a:pPr marL="0" indent="0" algn="just">
              <a:buNone/>
            </a:pPr>
            <a:r>
              <a:rPr lang="tr-TR" sz="2400" dirty="0"/>
              <a:t>İstatistik bütün bilimlerin ortak veri değerlendirme metodudur. Nitekim istatistik astronomi, fizik, kimya ve biyoloji gibi fen bilimlerinin yanında sağlık bilimleri ve sosyal bilimlerde de geniş uygulama alanı bulmuştur. Her bir saha ile ilgili özel istatistik dalları geliştirilmiştir. </a:t>
            </a:r>
          </a:p>
          <a:p>
            <a:pPr marL="0" indent="0" algn="just">
              <a:buNone/>
            </a:pPr>
            <a:r>
              <a:rPr lang="tr-TR" sz="2400" dirty="0"/>
              <a:t>Örnek olarak, </a:t>
            </a:r>
          </a:p>
          <a:p>
            <a:pPr marL="0" indent="0" algn="just">
              <a:buNone/>
            </a:pPr>
            <a:r>
              <a:rPr lang="tr-TR" sz="2400" dirty="0"/>
              <a:t>Ekonomiye uygulanan istatistik → Ekonometri </a:t>
            </a:r>
          </a:p>
          <a:p>
            <a:pPr marL="0" indent="0" algn="just">
              <a:buNone/>
            </a:pPr>
            <a:r>
              <a:rPr lang="tr-TR" sz="2400" dirty="0"/>
              <a:t>Biyolojiye uygulanan istatistik → Biyometri veya Biyoistatistik </a:t>
            </a:r>
          </a:p>
          <a:p>
            <a:pPr marL="0" indent="0" algn="just">
              <a:buNone/>
            </a:pPr>
            <a:r>
              <a:rPr lang="tr-TR" sz="2400" dirty="0"/>
              <a:t>Sosyolojiye uygulanan istatistik → Sosyometri </a:t>
            </a:r>
          </a:p>
          <a:p>
            <a:pPr marL="0" indent="0" algn="just">
              <a:buNone/>
            </a:pPr>
            <a:r>
              <a:rPr lang="tr-TR" sz="2400" dirty="0"/>
              <a:t>Bibliyografiye uygulanan istatistik→ </a:t>
            </a:r>
            <a:r>
              <a:rPr lang="tr-TR" sz="2400" dirty="0" err="1"/>
              <a:t>Bibliyometri</a:t>
            </a:r>
            <a:r>
              <a:rPr lang="tr-TR" sz="2400" dirty="0"/>
              <a:t> olarak adlandırılmaktadır.</a:t>
            </a:r>
          </a:p>
        </p:txBody>
      </p:sp>
    </p:spTree>
    <p:extLst>
      <p:ext uri="{BB962C8B-B14F-4D97-AF65-F5344CB8AC3E}">
        <p14:creationId xmlns="" xmlns:p14="http://schemas.microsoft.com/office/powerpoint/2010/main" val="15354306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1A7EDFE-7B3D-E903-BED1-EAC1A8CB1F42}"/>
              </a:ext>
            </a:extLst>
          </p:cNvPr>
          <p:cNvSpPr>
            <a:spLocks noGrp="1"/>
          </p:cNvSpPr>
          <p:nvPr>
            <p:ph type="title"/>
          </p:nvPr>
        </p:nvSpPr>
        <p:spPr/>
        <p:txBody>
          <a:bodyPr/>
          <a:lstStyle/>
          <a:p>
            <a:pPr algn="ctr"/>
            <a:r>
              <a:rPr lang="tr-TR" b="1" dirty="0"/>
              <a:t>TIBBİ İSTATİSTİK/BİYOİSTATİSTİK</a:t>
            </a:r>
          </a:p>
        </p:txBody>
      </p:sp>
      <p:sp>
        <p:nvSpPr>
          <p:cNvPr id="3" name="İçerik Yer Tutucusu 2">
            <a:extLst>
              <a:ext uri="{FF2B5EF4-FFF2-40B4-BE49-F238E27FC236}">
                <a16:creationId xmlns="" xmlns:a16="http://schemas.microsoft.com/office/drawing/2014/main" id="{18CEB1B0-BF22-BE3D-34B9-93E3499828EE}"/>
              </a:ext>
            </a:extLst>
          </p:cNvPr>
          <p:cNvSpPr>
            <a:spLocks noGrp="1"/>
          </p:cNvSpPr>
          <p:nvPr>
            <p:ph idx="1"/>
          </p:nvPr>
        </p:nvSpPr>
        <p:spPr/>
        <p:txBody>
          <a:bodyPr>
            <a:normAutofit/>
          </a:bodyPr>
          <a:lstStyle/>
          <a:p>
            <a:pPr marL="0" indent="0" algn="just">
              <a:buNone/>
            </a:pPr>
            <a:r>
              <a:rPr lang="tr-TR" sz="2800" dirty="0"/>
              <a:t>Biyoloji ve özellikle sağlık alanındaki olaylar ile ilgili verilerin toplanması, bu verilerin özetlenmesi ve yorumlanması, bu alanlardaki değişkenler için test ve tahminlerin yapılması ve nedensellik ilişkilerinin aranmasını inceleyen istatistiğe Biyoistatistik denir. Bu bağlamda Biyoistatistik, nüfus yapısındaki değişimlerin incelenmesinde, biyolojik, morfolojik ve fizyolojik özelliklerin tanımlanmasında, sağlık hizmetlerinin planlanmasında, koruyucu hizmetlerin, tanı ve tedavi işlemlerinin etkinliğinin artırılmasında, bu alanlarla ilgili bilimsel çalışma tekniklerinin düzenlenmesinde biyoistatistik yaygın kullanım alanına sahiptir.</a:t>
            </a:r>
          </a:p>
        </p:txBody>
      </p:sp>
    </p:spTree>
    <p:extLst>
      <p:ext uri="{BB962C8B-B14F-4D97-AF65-F5344CB8AC3E}">
        <p14:creationId xmlns="" xmlns:p14="http://schemas.microsoft.com/office/powerpoint/2010/main" val="26761003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875263" y="0"/>
            <a:ext cx="834813" cy="6858000"/>
            <a:chOff x="8156447" y="0"/>
            <a:chExt cx="626110" cy="6858000"/>
          </a:xfrm>
        </p:grpSpPr>
        <p:sp>
          <p:nvSpPr>
            <p:cNvPr id="3" name="object 3"/>
            <p:cNvSpPr/>
            <p:nvPr/>
          </p:nvSpPr>
          <p:spPr>
            <a:xfrm>
              <a:off x="8762999" y="0"/>
              <a:ext cx="0" cy="6858000"/>
            </a:xfrm>
            <a:custGeom>
              <a:avLst/>
              <a:gdLst/>
              <a:ahLst/>
              <a:cxnLst/>
              <a:rect l="l" t="t" r="r" b="b"/>
              <a:pathLst>
                <a:path h="6858000">
                  <a:moveTo>
                    <a:pt x="0" y="0"/>
                  </a:moveTo>
                  <a:lnTo>
                    <a:pt x="0" y="6857999"/>
                  </a:lnTo>
                </a:path>
              </a:pathLst>
            </a:custGeom>
            <a:ln w="38100">
              <a:solidFill>
                <a:srgbClr val="FDC3AD"/>
              </a:solidFill>
            </a:ln>
          </p:spPr>
          <p:txBody>
            <a:bodyPr wrap="square" lIns="0" tIns="0" rIns="0" bIns="0" rtlCol="0"/>
            <a:lstStyle/>
            <a:p>
              <a:endParaRPr/>
            </a:p>
          </p:txBody>
        </p:sp>
        <p:sp>
          <p:nvSpPr>
            <p:cNvPr id="4" name="object 4"/>
            <p:cNvSpPr/>
            <p:nvPr/>
          </p:nvSpPr>
          <p:spPr>
            <a:xfrm>
              <a:off x="8156447" y="5715000"/>
              <a:ext cx="548640" cy="548640"/>
            </a:xfrm>
            <a:custGeom>
              <a:avLst/>
              <a:gdLst/>
              <a:ahLst/>
              <a:cxnLst/>
              <a:rect l="l" t="t" r="r" b="b"/>
              <a:pathLst>
                <a:path w="548640" h="548639">
                  <a:moveTo>
                    <a:pt x="274320" y="0"/>
                  </a:moveTo>
                  <a:lnTo>
                    <a:pt x="225008" y="4419"/>
                  </a:lnTo>
                  <a:lnTo>
                    <a:pt x="178597" y="17162"/>
                  </a:lnTo>
                  <a:lnTo>
                    <a:pt x="135861" y="37453"/>
                  </a:lnTo>
                  <a:lnTo>
                    <a:pt x="97575" y="64518"/>
                  </a:lnTo>
                  <a:lnTo>
                    <a:pt x="64513" y="97580"/>
                  </a:lnTo>
                  <a:lnTo>
                    <a:pt x="37450" y="135867"/>
                  </a:lnTo>
                  <a:lnTo>
                    <a:pt x="17161" y="178602"/>
                  </a:lnTo>
                  <a:lnTo>
                    <a:pt x="4419" y="225011"/>
                  </a:lnTo>
                  <a:lnTo>
                    <a:pt x="0" y="274319"/>
                  </a:lnTo>
                  <a:lnTo>
                    <a:pt x="4419" y="323628"/>
                  </a:lnTo>
                  <a:lnTo>
                    <a:pt x="17161" y="370037"/>
                  </a:lnTo>
                  <a:lnTo>
                    <a:pt x="37450" y="412772"/>
                  </a:lnTo>
                  <a:lnTo>
                    <a:pt x="64513" y="451059"/>
                  </a:lnTo>
                  <a:lnTo>
                    <a:pt x="97575" y="484121"/>
                  </a:lnTo>
                  <a:lnTo>
                    <a:pt x="135861" y="511186"/>
                  </a:lnTo>
                  <a:lnTo>
                    <a:pt x="178597" y="531477"/>
                  </a:lnTo>
                  <a:lnTo>
                    <a:pt x="225008" y="544220"/>
                  </a:lnTo>
                  <a:lnTo>
                    <a:pt x="274320" y="548640"/>
                  </a:lnTo>
                  <a:lnTo>
                    <a:pt x="323631" y="544220"/>
                  </a:lnTo>
                  <a:lnTo>
                    <a:pt x="370042" y="531477"/>
                  </a:lnTo>
                  <a:lnTo>
                    <a:pt x="412778" y="511186"/>
                  </a:lnTo>
                  <a:lnTo>
                    <a:pt x="451064" y="484121"/>
                  </a:lnTo>
                  <a:lnTo>
                    <a:pt x="484126" y="451059"/>
                  </a:lnTo>
                  <a:lnTo>
                    <a:pt x="511189" y="412772"/>
                  </a:lnTo>
                  <a:lnTo>
                    <a:pt x="531478" y="370037"/>
                  </a:lnTo>
                  <a:lnTo>
                    <a:pt x="544220" y="323628"/>
                  </a:lnTo>
                  <a:lnTo>
                    <a:pt x="548640" y="274319"/>
                  </a:lnTo>
                  <a:lnTo>
                    <a:pt x="544220" y="225011"/>
                  </a:lnTo>
                  <a:lnTo>
                    <a:pt x="531478" y="178602"/>
                  </a:lnTo>
                  <a:lnTo>
                    <a:pt x="511189" y="135867"/>
                  </a:lnTo>
                  <a:lnTo>
                    <a:pt x="484126" y="97580"/>
                  </a:lnTo>
                  <a:lnTo>
                    <a:pt x="451064" y="64518"/>
                  </a:lnTo>
                  <a:lnTo>
                    <a:pt x="412778" y="37453"/>
                  </a:lnTo>
                  <a:lnTo>
                    <a:pt x="370042" y="17162"/>
                  </a:lnTo>
                  <a:lnTo>
                    <a:pt x="323631" y="4419"/>
                  </a:lnTo>
                  <a:lnTo>
                    <a:pt x="274320" y="0"/>
                  </a:lnTo>
                  <a:close/>
                </a:path>
              </a:pathLst>
            </a:custGeom>
            <a:solidFill>
              <a:srgbClr val="FD8537"/>
            </a:solidFill>
          </p:spPr>
          <p:txBody>
            <a:bodyPr wrap="square" lIns="0" tIns="0" rIns="0" bIns="0" rtlCol="0"/>
            <a:lstStyle/>
            <a:p>
              <a:endParaRPr/>
            </a:p>
          </p:txBody>
        </p:sp>
      </p:grpSp>
      <p:sp>
        <p:nvSpPr>
          <p:cNvPr id="5" name="object 5"/>
          <p:cNvSpPr/>
          <p:nvPr/>
        </p:nvSpPr>
        <p:spPr>
          <a:xfrm>
            <a:off x="63500" y="0"/>
            <a:ext cx="76200" cy="6858000"/>
          </a:xfrm>
          <a:custGeom>
            <a:avLst/>
            <a:gdLst/>
            <a:ahLst/>
            <a:cxnLst/>
            <a:rect l="l" t="t" r="r" b="b"/>
            <a:pathLst>
              <a:path w="57150" h="6858000">
                <a:moveTo>
                  <a:pt x="11430" y="0"/>
                </a:moveTo>
                <a:lnTo>
                  <a:pt x="0" y="0"/>
                </a:lnTo>
                <a:lnTo>
                  <a:pt x="0" y="6858000"/>
                </a:lnTo>
                <a:lnTo>
                  <a:pt x="11430" y="6858000"/>
                </a:lnTo>
                <a:lnTo>
                  <a:pt x="11430" y="0"/>
                </a:lnTo>
                <a:close/>
              </a:path>
              <a:path w="57150" h="6858000">
                <a:moveTo>
                  <a:pt x="57150" y="0"/>
                </a:moveTo>
                <a:lnTo>
                  <a:pt x="22860" y="0"/>
                </a:lnTo>
                <a:lnTo>
                  <a:pt x="22860" y="6858000"/>
                </a:lnTo>
                <a:lnTo>
                  <a:pt x="57150" y="6858000"/>
                </a:lnTo>
                <a:lnTo>
                  <a:pt x="57150" y="0"/>
                </a:lnTo>
                <a:close/>
              </a:path>
            </a:pathLst>
          </a:custGeom>
          <a:solidFill>
            <a:srgbClr val="FDC3AD"/>
          </a:solidFill>
        </p:spPr>
        <p:txBody>
          <a:bodyPr wrap="square" lIns="0" tIns="0" rIns="0" bIns="0" rtlCol="0"/>
          <a:lstStyle/>
          <a:p>
            <a:endParaRPr/>
          </a:p>
        </p:txBody>
      </p:sp>
      <p:grpSp>
        <p:nvGrpSpPr>
          <p:cNvPr id="6" name="object 6"/>
          <p:cNvGrpSpPr/>
          <p:nvPr/>
        </p:nvGrpSpPr>
        <p:grpSpPr>
          <a:xfrm>
            <a:off x="11785600" y="0"/>
            <a:ext cx="406400" cy="6858000"/>
            <a:chOff x="8839200" y="0"/>
            <a:chExt cx="304800" cy="6858000"/>
          </a:xfrm>
        </p:grpSpPr>
        <p:sp>
          <p:nvSpPr>
            <p:cNvPr id="7" name="object 7"/>
            <p:cNvSpPr/>
            <p:nvPr/>
          </p:nvSpPr>
          <p:spPr>
            <a:xfrm>
              <a:off x="8839200" y="0"/>
              <a:ext cx="304800" cy="6858000"/>
            </a:xfrm>
            <a:custGeom>
              <a:avLst/>
              <a:gdLst/>
              <a:ahLst/>
              <a:cxnLst/>
              <a:rect l="l" t="t" r="r" b="b"/>
              <a:pathLst>
                <a:path w="304800" h="6858000">
                  <a:moveTo>
                    <a:pt x="304800" y="0"/>
                  </a:moveTo>
                  <a:lnTo>
                    <a:pt x="0" y="0"/>
                  </a:lnTo>
                  <a:lnTo>
                    <a:pt x="0" y="6858000"/>
                  </a:lnTo>
                  <a:lnTo>
                    <a:pt x="304800" y="6858000"/>
                  </a:lnTo>
                  <a:lnTo>
                    <a:pt x="304800" y="0"/>
                  </a:lnTo>
                  <a:close/>
                </a:path>
              </a:pathLst>
            </a:custGeom>
            <a:solidFill>
              <a:srgbClr val="FDC3AD">
                <a:alpha val="87057"/>
              </a:srgbClr>
            </a:solidFill>
          </p:spPr>
          <p:txBody>
            <a:bodyPr wrap="square" lIns="0" tIns="0" rIns="0" bIns="0" rtlCol="0"/>
            <a:lstStyle/>
            <a:p>
              <a:endParaRPr/>
            </a:p>
          </p:txBody>
        </p:sp>
        <p:sp>
          <p:nvSpPr>
            <p:cNvPr id="8" name="object 8"/>
            <p:cNvSpPr/>
            <p:nvPr/>
          </p:nvSpPr>
          <p:spPr>
            <a:xfrm>
              <a:off x="8915400" y="0"/>
              <a:ext cx="0" cy="6858000"/>
            </a:xfrm>
            <a:custGeom>
              <a:avLst/>
              <a:gdLst/>
              <a:ahLst/>
              <a:cxnLst/>
              <a:rect l="l" t="t" r="r" b="b"/>
              <a:pathLst>
                <a:path h="6858000">
                  <a:moveTo>
                    <a:pt x="0" y="0"/>
                  </a:moveTo>
                  <a:lnTo>
                    <a:pt x="0" y="6857999"/>
                  </a:lnTo>
                </a:path>
              </a:pathLst>
            </a:custGeom>
            <a:ln w="9525">
              <a:solidFill>
                <a:srgbClr val="FD8537"/>
              </a:solidFill>
            </a:ln>
          </p:spPr>
          <p:txBody>
            <a:bodyPr wrap="square" lIns="0" tIns="0" rIns="0" bIns="0" rtlCol="0"/>
            <a:lstStyle/>
            <a:p>
              <a:endParaRPr/>
            </a:p>
          </p:txBody>
        </p:sp>
      </p:grpSp>
      <p:pic>
        <p:nvPicPr>
          <p:cNvPr id="9" name="object 9"/>
          <p:cNvPicPr/>
          <p:nvPr/>
        </p:nvPicPr>
        <p:blipFill>
          <a:blip r:embed="rId2" cstate="print"/>
          <a:stretch>
            <a:fillRect/>
          </a:stretch>
        </p:blipFill>
        <p:spPr>
          <a:xfrm>
            <a:off x="527388" y="260693"/>
            <a:ext cx="10369973" cy="5544565"/>
          </a:xfrm>
          <a:prstGeom prst="rect">
            <a:avLst/>
          </a:prstGeom>
        </p:spPr>
      </p:pic>
      <p:sp>
        <p:nvSpPr>
          <p:cNvPr id="10" name="object 10"/>
          <p:cNvSpPr txBox="1"/>
          <p:nvPr/>
        </p:nvSpPr>
        <p:spPr>
          <a:xfrm>
            <a:off x="11161944" y="5872074"/>
            <a:ext cx="171027" cy="228268"/>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Cambria"/>
                <a:cs typeface="Cambria"/>
              </a:rPr>
              <a:t>3</a:t>
            </a:r>
            <a:endParaRPr sz="1400">
              <a:latin typeface="Cambria"/>
              <a:cs typeface="Cambri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B4F86E2-859B-E885-2AC1-4FFF35A3E8A5}"/>
              </a:ext>
            </a:extLst>
          </p:cNvPr>
          <p:cNvSpPr>
            <a:spLocks noGrp="1"/>
          </p:cNvSpPr>
          <p:nvPr>
            <p:ph type="title"/>
          </p:nvPr>
        </p:nvSpPr>
        <p:spPr/>
        <p:txBody>
          <a:bodyPr>
            <a:normAutofit/>
          </a:bodyPr>
          <a:lstStyle/>
          <a:p>
            <a:pPr algn="ctr"/>
            <a:r>
              <a:rPr lang="tr-TR" sz="3200" b="1" dirty="0"/>
              <a:t>VERİ KAYNAKLARI VE VERİLERİN DOĞRULUK DERECESİ</a:t>
            </a:r>
          </a:p>
        </p:txBody>
      </p:sp>
      <p:sp>
        <p:nvSpPr>
          <p:cNvPr id="3" name="İçerik Yer Tutucusu 2">
            <a:extLst>
              <a:ext uri="{FF2B5EF4-FFF2-40B4-BE49-F238E27FC236}">
                <a16:creationId xmlns="" xmlns:a16="http://schemas.microsoft.com/office/drawing/2014/main" id="{971971E3-A8D3-1F0F-B809-D995A6012F5D}"/>
              </a:ext>
            </a:extLst>
          </p:cNvPr>
          <p:cNvSpPr>
            <a:spLocks noGrp="1"/>
          </p:cNvSpPr>
          <p:nvPr>
            <p:ph idx="1"/>
          </p:nvPr>
        </p:nvSpPr>
        <p:spPr/>
        <p:txBody>
          <a:bodyPr>
            <a:normAutofit/>
          </a:bodyPr>
          <a:lstStyle/>
          <a:p>
            <a:pPr marL="0" indent="0">
              <a:buNone/>
            </a:pPr>
            <a:r>
              <a:rPr lang="tr-TR" sz="3200" b="1" dirty="0"/>
              <a:t>Veri Kaynakları </a:t>
            </a:r>
          </a:p>
          <a:p>
            <a:pPr marL="0" indent="0">
              <a:buNone/>
            </a:pPr>
            <a:r>
              <a:rPr lang="tr-TR" sz="3200" dirty="0"/>
              <a:t>İstatistik veya biyoistatistik çalışmalarda kullanılan veriler elde ediliş metotlarına göre; </a:t>
            </a:r>
          </a:p>
          <a:p>
            <a:pPr marL="0" indent="0">
              <a:buNone/>
            </a:pPr>
            <a:r>
              <a:rPr lang="tr-TR" sz="3200" dirty="0"/>
              <a:t>• Kayıt verileri </a:t>
            </a:r>
          </a:p>
          <a:p>
            <a:pPr marL="0" indent="0">
              <a:buNone/>
            </a:pPr>
            <a:r>
              <a:rPr lang="tr-TR" sz="3200" dirty="0"/>
              <a:t>• Sayım verileri, </a:t>
            </a:r>
          </a:p>
          <a:p>
            <a:pPr marL="0" indent="0">
              <a:buNone/>
            </a:pPr>
            <a:r>
              <a:rPr lang="tr-TR" sz="3200" dirty="0"/>
              <a:t>• Anket verileri</a:t>
            </a:r>
          </a:p>
          <a:p>
            <a:pPr marL="0" indent="0">
              <a:buNone/>
            </a:pPr>
            <a:r>
              <a:rPr lang="tr-TR" sz="3200" dirty="0"/>
              <a:t>• Planlı Araştırma verileri olarak sınıflandırılmaktadır.</a:t>
            </a:r>
          </a:p>
        </p:txBody>
      </p:sp>
    </p:spTree>
    <p:extLst>
      <p:ext uri="{BB962C8B-B14F-4D97-AF65-F5344CB8AC3E}">
        <p14:creationId xmlns="" xmlns:p14="http://schemas.microsoft.com/office/powerpoint/2010/main" val="1789748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86AFC93-B4B8-6FE1-9771-A5D4EBAE9C54}"/>
              </a:ext>
            </a:extLst>
          </p:cNvPr>
          <p:cNvSpPr>
            <a:spLocks noGrp="1"/>
          </p:cNvSpPr>
          <p:nvPr>
            <p:ph idx="1"/>
          </p:nvPr>
        </p:nvSpPr>
        <p:spPr>
          <a:xfrm>
            <a:off x="1104900" y="1391653"/>
            <a:ext cx="9982200" cy="4572000"/>
          </a:xfrm>
        </p:spPr>
        <p:txBody>
          <a:bodyPr/>
          <a:lstStyle/>
          <a:p>
            <a:pPr algn="just"/>
            <a:r>
              <a:rPr lang="tr-TR" b="1" dirty="0"/>
              <a:t>Kayıtlar: </a:t>
            </a:r>
            <a:r>
              <a:rPr lang="tr-TR" dirty="0"/>
              <a:t>Rutin olarak tutulan doğum, ölüm, sağlık, eğitim, trafik kayıtları bu grup kayıtların örneklerini oluşturur.</a:t>
            </a:r>
          </a:p>
          <a:p>
            <a:pPr algn="just"/>
            <a:r>
              <a:rPr lang="tr-TR" b="1" dirty="0"/>
              <a:t>Sayımlar: </a:t>
            </a:r>
            <a:r>
              <a:rPr lang="tr-TR" dirty="0"/>
              <a:t>İhtiyaç duyulduğunda yapılan veri toplama metodudur. Tüm birimler, fertler sayıldığında sayım Tam sayım olarak adlandırılır. Örneğin nüfus sayımı tam sayımdır. Bir kesim, esas alınarak yapılan sayıma ise özel sayım denir. Örneğin işyeri sayımı özel sayımdır. </a:t>
            </a:r>
          </a:p>
          <a:p>
            <a:pPr algn="just"/>
            <a:r>
              <a:rPr lang="tr-TR" b="1" dirty="0"/>
              <a:t>Anketler: </a:t>
            </a:r>
            <a:r>
              <a:rPr lang="tr-TR" dirty="0"/>
              <a:t>Özel bir amaç doğrultusunda uzman kişililer tarafından sınırlı özelliğe ait bilgilerin bir form yardımıyla toplanmasıdır. Bu veri toplama yöntemi yaygın olarak kullanılmaktadır. Anket formunun hazırlanması ve uygulanması bu alana özel bilgi ve deneyim gerektirir. </a:t>
            </a:r>
          </a:p>
          <a:p>
            <a:pPr algn="just"/>
            <a:r>
              <a:rPr lang="tr-TR" b="1" dirty="0"/>
              <a:t>Planlı Araştırmalar: </a:t>
            </a:r>
            <a:r>
              <a:rPr lang="tr-TR" dirty="0"/>
              <a:t>Doğruluk derecesi en yüksek ve planlı programlı veri toplama metotlarıdır. Günümüzde en çok kullanılan veri toplama metotları planlı araştırmalardır. Bu tip araştırmalar çok farklı şekillerde düzenlenmektedir.</a:t>
            </a:r>
          </a:p>
        </p:txBody>
      </p:sp>
    </p:spTree>
    <p:extLst>
      <p:ext uri="{BB962C8B-B14F-4D97-AF65-F5344CB8AC3E}">
        <p14:creationId xmlns="" xmlns:p14="http://schemas.microsoft.com/office/powerpoint/2010/main" val="225725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4E9957F-8654-F751-171C-BAC51BBFFE71}"/>
              </a:ext>
            </a:extLst>
          </p:cNvPr>
          <p:cNvSpPr>
            <a:spLocks noGrp="1"/>
          </p:cNvSpPr>
          <p:nvPr>
            <p:ph type="title"/>
          </p:nvPr>
        </p:nvSpPr>
        <p:spPr/>
        <p:txBody>
          <a:bodyPr>
            <a:normAutofit/>
          </a:bodyPr>
          <a:lstStyle/>
          <a:p>
            <a:r>
              <a:rPr lang="tr-TR" sz="3600" dirty="0"/>
              <a:t>Verilerin Doğruluk Derecesi</a:t>
            </a:r>
          </a:p>
        </p:txBody>
      </p:sp>
      <p:sp>
        <p:nvSpPr>
          <p:cNvPr id="3" name="İçerik Yer Tutucusu 2">
            <a:extLst>
              <a:ext uri="{FF2B5EF4-FFF2-40B4-BE49-F238E27FC236}">
                <a16:creationId xmlns="" xmlns:a16="http://schemas.microsoft.com/office/drawing/2014/main" id="{974742B7-8B90-6631-8E91-4830F5C0E364}"/>
              </a:ext>
            </a:extLst>
          </p:cNvPr>
          <p:cNvSpPr>
            <a:spLocks noGrp="1"/>
          </p:cNvSpPr>
          <p:nvPr>
            <p:ph idx="1"/>
          </p:nvPr>
        </p:nvSpPr>
        <p:spPr/>
        <p:txBody>
          <a:bodyPr>
            <a:normAutofit/>
          </a:bodyPr>
          <a:lstStyle/>
          <a:p>
            <a:pPr marL="0" indent="0" algn="just">
              <a:buNone/>
            </a:pPr>
            <a:r>
              <a:rPr lang="tr-TR" sz="2800" dirty="0"/>
              <a:t>İstatistik değerlendirmeye alınacak veriler doğru ve yeterli hassasiyette ölçülmüş olmaları gerekir. Bunun için:</a:t>
            </a:r>
          </a:p>
          <a:p>
            <a:pPr marL="0" indent="0" algn="just">
              <a:buNone/>
            </a:pPr>
            <a:r>
              <a:rPr lang="tr-TR" sz="2800" dirty="0"/>
              <a:t>• Araştırmayı yürütecek elemanlar, konunun anlam ve önemini bilen iyi eğitilmiş, dikkatli kimseler olmalıdır.</a:t>
            </a:r>
          </a:p>
          <a:p>
            <a:pPr marL="0" indent="0" algn="just">
              <a:buNone/>
            </a:pPr>
            <a:r>
              <a:rPr lang="tr-TR" sz="2800" dirty="0"/>
              <a:t>• Ölçüm yapacak araştırıcı veya eleman ölçüm tekniği ve ölçüm aleti konusunda bilgili olmalıdır. </a:t>
            </a:r>
          </a:p>
          <a:p>
            <a:pPr marL="0" indent="0" algn="just">
              <a:buNone/>
            </a:pPr>
            <a:r>
              <a:rPr lang="tr-TR" sz="2800" dirty="0"/>
              <a:t>• Ölçüm yapılacak alet doğru ve gerekli hassasiyette ölçüm yapabilir özellikte olmalıdır.</a:t>
            </a:r>
          </a:p>
        </p:txBody>
      </p:sp>
    </p:spTree>
    <p:extLst>
      <p:ext uri="{BB962C8B-B14F-4D97-AF65-F5344CB8AC3E}">
        <p14:creationId xmlns="" xmlns:p14="http://schemas.microsoft.com/office/powerpoint/2010/main" val="24801657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A387F3D-E0BC-1104-7184-0151B45A84A8}"/>
              </a:ext>
            </a:extLst>
          </p:cNvPr>
          <p:cNvSpPr>
            <a:spLocks noGrp="1"/>
          </p:cNvSpPr>
          <p:nvPr>
            <p:ph type="title"/>
          </p:nvPr>
        </p:nvSpPr>
        <p:spPr/>
        <p:txBody>
          <a:bodyPr/>
          <a:lstStyle/>
          <a:p>
            <a:r>
              <a:rPr lang="tr-TR" b="1" dirty="0"/>
              <a:t>Verilerde Aranan Özellikler</a:t>
            </a:r>
          </a:p>
        </p:txBody>
      </p:sp>
      <p:sp>
        <p:nvSpPr>
          <p:cNvPr id="3" name="İçerik Yer Tutucusu 2">
            <a:extLst>
              <a:ext uri="{FF2B5EF4-FFF2-40B4-BE49-F238E27FC236}">
                <a16:creationId xmlns="" xmlns:a16="http://schemas.microsoft.com/office/drawing/2014/main" id="{503C1838-1428-FF33-4CEB-FF5787BB2AE3}"/>
              </a:ext>
            </a:extLst>
          </p:cNvPr>
          <p:cNvSpPr>
            <a:spLocks noGrp="1"/>
          </p:cNvSpPr>
          <p:nvPr>
            <p:ph idx="1"/>
          </p:nvPr>
        </p:nvSpPr>
        <p:spPr/>
        <p:txBody>
          <a:bodyPr>
            <a:normAutofit/>
          </a:bodyPr>
          <a:lstStyle/>
          <a:p>
            <a:pPr algn="just"/>
            <a:r>
              <a:rPr lang="tr-TR" sz="2800" dirty="0"/>
              <a:t>Veriler en az maliyetle elde edilmelidir. Bilim ve bilgi için maliyet hesabı yapılmamalıdır. Ancak imkânların sınırlı olduğu dikkate alındığında, verilerden sağlanan fayda, veriler elde edilirken yapılan maliyetten yüksek olmalıdır.</a:t>
            </a:r>
          </a:p>
          <a:p>
            <a:pPr algn="just"/>
            <a:r>
              <a:rPr lang="tr-TR" sz="2800" dirty="0"/>
              <a:t>Verilerin doğruluk derecesi yüksek olmalıdır. Veriler; doğru, güvenilir, yeterli ve gerekli duyarlıkta ölçülmüş veya belirlenmiş olmalıdır.</a:t>
            </a:r>
          </a:p>
          <a:p>
            <a:pPr algn="just"/>
            <a:r>
              <a:rPr lang="tr-TR" sz="2800" dirty="0"/>
              <a:t>Veriler kısa sürede elde edilmelidir. Veriler mümkün olan en kısa sürede ve kullanılacağı zaman elde edilmiş olmalıdır.</a:t>
            </a:r>
          </a:p>
        </p:txBody>
      </p:sp>
    </p:spTree>
    <p:extLst>
      <p:ext uri="{BB962C8B-B14F-4D97-AF65-F5344CB8AC3E}">
        <p14:creationId xmlns="" xmlns:p14="http://schemas.microsoft.com/office/powerpoint/2010/main" val="21991361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FB45E54-9AA2-F2C5-7BBA-05AC90B47457}"/>
              </a:ext>
            </a:extLst>
          </p:cNvPr>
          <p:cNvSpPr>
            <a:spLocks noGrp="1"/>
          </p:cNvSpPr>
          <p:nvPr>
            <p:ph type="title"/>
          </p:nvPr>
        </p:nvSpPr>
        <p:spPr/>
        <p:txBody>
          <a:bodyPr/>
          <a:lstStyle/>
          <a:p>
            <a:pPr algn="ctr"/>
            <a:r>
              <a:rPr lang="tr-TR" b="1" dirty="0"/>
              <a:t>ORAN VE HIZ KAVRAMLARI</a:t>
            </a:r>
          </a:p>
        </p:txBody>
      </p:sp>
      <p:sp>
        <p:nvSpPr>
          <p:cNvPr id="3" name="İçerik Yer Tutucusu 2">
            <a:extLst>
              <a:ext uri="{FF2B5EF4-FFF2-40B4-BE49-F238E27FC236}">
                <a16:creationId xmlns="" xmlns:a16="http://schemas.microsoft.com/office/drawing/2014/main" id="{B764B77F-B5E0-DE5E-7572-E7636A98FD6C}"/>
              </a:ext>
            </a:extLst>
          </p:cNvPr>
          <p:cNvSpPr>
            <a:spLocks noGrp="1"/>
          </p:cNvSpPr>
          <p:nvPr>
            <p:ph idx="1"/>
          </p:nvPr>
        </p:nvSpPr>
        <p:spPr/>
        <p:txBody>
          <a:bodyPr>
            <a:normAutofit/>
          </a:bodyPr>
          <a:lstStyle/>
          <a:p>
            <a:pPr algn="just"/>
            <a:r>
              <a:rPr lang="tr-TR" sz="2400" b="1" dirty="0"/>
              <a:t>Oran: </a:t>
            </a:r>
            <a:r>
              <a:rPr lang="tr-TR" sz="2400" dirty="0"/>
              <a:t>Birimleri aynı olan iki değer arsındaki ilginin ölçüsüdür. Oran değerini hesaplamada mukayese edilen değer pay (bölünen), baz olarak düşünülen değer payda (bölen), olarak alınır ve bölme işlemi yapılır. </a:t>
            </a:r>
          </a:p>
          <a:p>
            <a:pPr algn="just"/>
            <a:r>
              <a:rPr lang="tr-TR" sz="2400" b="1" dirty="0"/>
              <a:t>Yüzde: </a:t>
            </a:r>
            <a:r>
              <a:rPr lang="tr-TR" sz="2400" dirty="0"/>
              <a:t>Oran değeri 100 ile çarpılarak yüzde değeri elde edilir. </a:t>
            </a:r>
          </a:p>
          <a:p>
            <a:pPr algn="just"/>
            <a:r>
              <a:rPr lang="tr-TR" sz="2400" b="1" dirty="0"/>
              <a:t>Binde: </a:t>
            </a:r>
            <a:r>
              <a:rPr lang="tr-TR" sz="2400" dirty="0"/>
              <a:t>Oran değeri çok küçük ise 1000 ile çarpılarak, binde değeri olarak ifade edilir. </a:t>
            </a:r>
          </a:p>
          <a:p>
            <a:pPr marL="0" indent="0" algn="just">
              <a:buNone/>
            </a:pPr>
            <a:r>
              <a:rPr lang="tr-TR" sz="2400" dirty="0"/>
              <a:t>Oran Örnekleri: Doğum –Ölüm oranı, Gelir-Gider oranı, Üretim-Tüketim oranı, İhracat-İthalat oranı, Kadın-Erkek oranı, Şehirleşme oranı</a:t>
            </a:r>
          </a:p>
        </p:txBody>
      </p:sp>
    </p:spTree>
    <p:extLst>
      <p:ext uri="{BB962C8B-B14F-4D97-AF65-F5344CB8AC3E}">
        <p14:creationId xmlns="" xmlns:p14="http://schemas.microsoft.com/office/powerpoint/2010/main" val="31415525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963B290F-1D7C-94BB-C047-D5A14A0C86E0}"/>
              </a:ext>
            </a:extLst>
          </p:cNvPr>
          <p:cNvSpPr>
            <a:spLocks noGrp="1"/>
          </p:cNvSpPr>
          <p:nvPr>
            <p:ph idx="1"/>
          </p:nvPr>
        </p:nvSpPr>
        <p:spPr>
          <a:xfrm>
            <a:off x="1104900" y="1411705"/>
            <a:ext cx="9982200" cy="5053263"/>
          </a:xfrm>
        </p:spPr>
        <p:txBody>
          <a:bodyPr>
            <a:normAutofit/>
          </a:bodyPr>
          <a:lstStyle/>
          <a:p>
            <a:pPr algn="just"/>
            <a:r>
              <a:rPr lang="tr-TR" b="1" dirty="0"/>
              <a:t>Hız: </a:t>
            </a:r>
            <a:r>
              <a:rPr lang="tr-TR" dirty="0"/>
              <a:t>İki değişken, biri diğeri ile bölümlenirken pay ve paydadaki değişkenlerin birimlerinin farklı olması durumunda elde edilen ölçüye hız denir. Oran kelimesinin yerine bazen hız eş anlamlı olarak kullanılmaktadır. Ayrıca hız ölçüleri genellikle zaman süreci ile ilgilidir. </a:t>
            </a:r>
          </a:p>
          <a:p>
            <a:pPr marL="0" indent="0" algn="just">
              <a:buNone/>
            </a:pPr>
            <a:r>
              <a:rPr lang="tr-TR" dirty="0"/>
              <a:t>Hız Örnekleri: Fiyat = Para/Mal, Cismin Hızı =Yol/Zaman.</a:t>
            </a:r>
          </a:p>
          <a:p>
            <a:pPr algn="just"/>
            <a:r>
              <a:rPr lang="tr-TR" b="1" dirty="0"/>
              <a:t>Artış Oranı: </a:t>
            </a:r>
            <a:r>
              <a:rPr lang="tr-TR" dirty="0"/>
              <a:t>Bir değişkenin belirli bir zaman sürecindeki değişim oranını ifade etmede kullanılır ve çoğu kez % olarak ifade edilir.</a:t>
            </a:r>
          </a:p>
          <a:p>
            <a:pPr marL="0" indent="0" algn="just">
              <a:buNone/>
            </a:pPr>
            <a:endParaRPr lang="tr-TR" dirty="0"/>
          </a:p>
          <a:p>
            <a:pPr marL="0" indent="0" algn="just">
              <a:buNone/>
            </a:pPr>
            <a:endParaRPr lang="tr-TR" dirty="0"/>
          </a:p>
          <a:p>
            <a:pPr algn="just"/>
            <a:r>
              <a:rPr lang="tr-TR" b="1" dirty="0"/>
              <a:t>Azalış Oranı: </a:t>
            </a:r>
            <a:r>
              <a:rPr lang="tr-TR" dirty="0"/>
              <a:t>Artış oranı gibi hesaplanır. Değer eğer negatif çıkıyorsa “Azalış oranı” olarak ifade edilir</a:t>
            </a:r>
          </a:p>
          <a:p>
            <a:pPr marL="0" indent="0" algn="just">
              <a:buNone/>
            </a:pPr>
            <a:endParaRPr lang="tr-TR" sz="2400" dirty="0"/>
          </a:p>
        </p:txBody>
      </p:sp>
      <p:pic>
        <p:nvPicPr>
          <p:cNvPr id="5" name="Resim 4">
            <a:extLst>
              <a:ext uri="{FF2B5EF4-FFF2-40B4-BE49-F238E27FC236}">
                <a16:creationId xmlns="" xmlns:a16="http://schemas.microsoft.com/office/drawing/2014/main" id="{9C74AD6E-33A5-6FDD-AC5E-08401EFD0476}"/>
              </a:ext>
            </a:extLst>
          </p:cNvPr>
          <p:cNvPicPr>
            <a:picLocks noChangeAspect="1"/>
          </p:cNvPicPr>
          <p:nvPr/>
        </p:nvPicPr>
        <p:blipFill>
          <a:blip r:embed="rId2"/>
          <a:stretch>
            <a:fillRect/>
          </a:stretch>
        </p:blipFill>
        <p:spPr>
          <a:xfrm>
            <a:off x="3676893" y="4127132"/>
            <a:ext cx="5579402" cy="729615"/>
          </a:xfrm>
          <a:prstGeom prst="rect">
            <a:avLst/>
          </a:prstGeom>
        </p:spPr>
      </p:pic>
    </p:spTree>
    <p:extLst>
      <p:ext uri="{BB962C8B-B14F-4D97-AF65-F5344CB8AC3E}">
        <p14:creationId xmlns="" xmlns:p14="http://schemas.microsoft.com/office/powerpoint/2010/main" val="35077741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1BCCE22-E5B0-F128-D3B7-513495C91271}"/>
              </a:ext>
            </a:extLst>
          </p:cNvPr>
          <p:cNvSpPr>
            <a:spLocks noGrp="1"/>
          </p:cNvSpPr>
          <p:nvPr>
            <p:ph type="title"/>
          </p:nvPr>
        </p:nvSpPr>
        <p:spPr/>
        <p:txBody>
          <a:bodyPr/>
          <a:lstStyle/>
          <a:p>
            <a:r>
              <a:rPr lang="tr-TR" dirty="0"/>
              <a:t>ÖRNEK</a:t>
            </a:r>
          </a:p>
        </p:txBody>
      </p:sp>
      <p:sp>
        <p:nvSpPr>
          <p:cNvPr id="3" name="İçerik Yer Tutucusu 2">
            <a:extLst>
              <a:ext uri="{FF2B5EF4-FFF2-40B4-BE49-F238E27FC236}">
                <a16:creationId xmlns="" xmlns:a16="http://schemas.microsoft.com/office/drawing/2014/main" id="{48A0D622-64D2-0320-47C8-A251DE132743}"/>
              </a:ext>
            </a:extLst>
          </p:cNvPr>
          <p:cNvSpPr>
            <a:spLocks noGrp="1"/>
          </p:cNvSpPr>
          <p:nvPr>
            <p:ph idx="1"/>
          </p:nvPr>
        </p:nvSpPr>
        <p:spPr/>
        <p:txBody>
          <a:bodyPr/>
          <a:lstStyle/>
          <a:p>
            <a:pPr algn="just"/>
            <a:r>
              <a:rPr lang="tr-TR" sz="2800" i="1" dirty="0"/>
              <a:t>Herhangi bir ilde bir yılda 6000 çocuk doğmakta 4000 kişi ölmektedir. Bu ilde doğum-ölüm oranı nedir?</a:t>
            </a:r>
          </a:p>
          <a:p>
            <a:pPr marL="0" indent="0" algn="just">
              <a:buNone/>
            </a:pPr>
            <a:r>
              <a:rPr lang="tr-TR" sz="2800" dirty="0"/>
              <a:t>Doğum Ölüm Oranı = 6000: 4000 = 1.5</a:t>
            </a:r>
          </a:p>
          <a:p>
            <a:pPr marL="0" indent="0" algn="just">
              <a:buNone/>
            </a:pPr>
            <a:r>
              <a:rPr lang="tr-TR" sz="2800" dirty="0"/>
              <a:t>Doğum Ölüm Oranı değerinin 1’den büyük olması nüfusun arttığını gösterir ve doğumlar ölüm olaylarından % 50 daha fazladır. </a:t>
            </a:r>
            <a:r>
              <a:rPr lang="tr-TR" sz="2800" b="1" dirty="0"/>
              <a:t>Yani; [(6000- 4000)/4000]*100 =% 50’dir.</a:t>
            </a:r>
          </a:p>
          <a:p>
            <a:pPr marL="0" indent="0" algn="just">
              <a:buNone/>
            </a:pPr>
            <a:endParaRPr lang="tr-TR" sz="2400" dirty="0">
              <a:solidFill>
                <a:srgbClr val="FF0000"/>
              </a:solidFill>
            </a:endParaRPr>
          </a:p>
          <a:p>
            <a:pPr marL="0" indent="0" algn="just">
              <a:buNone/>
            </a:pPr>
            <a:r>
              <a:rPr lang="tr-TR" sz="2400" dirty="0">
                <a:solidFill>
                  <a:srgbClr val="FF0000"/>
                </a:solidFill>
              </a:rPr>
              <a:t>Artış oranı % yüzden büyük olabilir; fakat azalış oranı, değişkenin negatif değer alması durumu hariç, yüzde yüzden büyük olamaz. </a:t>
            </a:r>
            <a:endParaRPr lang="tr-TR" sz="2800" b="1" dirty="0">
              <a:solidFill>
                <a:srgbClr val="FF0000"/>
              </a:solidFill>
            </a:endParaRPr>
          </a:p>
          <a:p>
            <a:pPr marL="0" indent="0">
              <a:buNone/>
            </a:pPr>
            <a:endParaRPr lang="tr-TR" dirty="0"/>
          </a:p>
          <a:p>
            <a:pPr marL="0" indent="0">
              <a:buNone/>
            </a:pPr>
            <a:endParaRPr lang="tr-TR" dirty="0"/>
          </a:p>
        </p:txBody>
      </p:sp>
    </p:spTree>
    <p:extLst>
      <p:ext uri="{BB962C8B-B14F-4D97-AF65-F5344CB8AC3E}">
        <p14:creationId xmlns="" xmlns:p14="http://schemas.microsoft.com/office/powerpoint/2010/main" val="3279650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683CA8C-92C8-3E09-ECF4-73F23C2FE512}"/>
              </a:ext>
            </a:extLst>
          </p:cNvPr>
          <p:cNvSpPr>
            <a:spLocks noGrp="1"/>
          </p:cNvSpPr>
          <p:nvPr>
            <p:ph type="title"/>
          </p:nvPr>
        </p:nvSpPr>
        <p:spPr/>
        <p:txBody>
          <a:bodyPr/>
          <a:lstStyle/>
          <a:p>
            <a:r>
              <a:rPr lang="tr-TR" dirty="0"/>
              <a:t>ÖRNEK</a:t>
            </a:r>
          </a:p>
        </p:txBody>
      </p:sp>
      <p:sp>
        <p:nvSpPr>
          <p:cNvPr id="3" name="İçerik Yer Tutucusu 2">
            <a:extLst>
              <a:ext uri="{FF2B5EF4-FFF2-40B4-BE49-F238E27FC236}">
                <a16:creationId xmlns="" xmlns:a16="http://schemas.microsoft.com/office/drawing/2014/main" id="{843192B1-2D5F-67D0-8F93-BB50C1AB00B1}"/>
              </a:ext>
            </a:extLst>
          </p:cNvPr>
          <p:cNvSpPr>
            <a:spLocks noGrp="1"/>
          </p:cNvSpPr>
          <p:nvPr>
            <p:ph idx="1"/>
          </p:nvPr>
        </p:nvSpPr>
        <p:spPr/>
        <p:txBody>
          <a:bodyPr>
            <a:normAutofit/>
          </a:bodyPr>
          <a:lstStyle/>
          <a:p>
            <a:pPr algn="just"/>
            <a:r>
              <a:rPr lang="tr-TR" sz="3200" i="1" dirty="0"/>
              <a:t>Bir bölge hastanesine 2010 yılında 250 bin, 2011 yılında 400 bin hasta gelmiştir. Bu hastanede bir yılda hasta sayısındaki artış oranını hesaplayınız?</a:t>
            </a:r>
          </a:p>
          <a:p>
            <a:pPr marL="0" indent="0" algn="just">
              <a:buNone/>
            </a:pPr>
            <a:r>
              <a:rPr lang="it-IT" sz="3200" b="1" dirty="0"/>
              <a:t>Artış Oranı =[400000-250000)/250000]*100= %60</a:t>
            </a:r>
            <a:endParaRPr lang="tr-TR" sz="3200" b="1" dirty="0"/>
          </a:p>
          <a:p>
            <a:pPr marL="0" indent="0" algn="just">
              <a:buNone/>
            </a:pPr>
            <a:r>
              <a:rPr lang="tr-TR" sz="3200" dirty="0"/>
              <a:t>Hastaneye hasta başvurusu önceki yıla göre % 60 artmıştır.</a:t>
            </a:r>
          </a:p>
        </p:txBody>
      </p:sp>
    </p:spTree>
    <p:extLst>
      <p:ext uri="{BB962C8B-B14F-4D97-AF65-F5344CB8AC3E}">
        <p14:creationId xmlns="" xmlns:p14="http://schemas.microsoft.com/office/powerpoint/2010/main" val="35001731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FEB7113-A690-BA77-20FA-6980650E1548}"/>
              </a:ext>
            </a:extLst>
          </p:cNvPr>
          <p:cNvSpPr>
            <a:spLocks noGrp="1"/>
          </p:cNvSpPr>
          <p:nvPr>
            <p:ph type="title"/>
          </p:nvPr>
        </p:nvSpPr>
        <p:spPr/>
        <p:txBody>
          <a:bodyPr/>
          <a:lstStyle/>
          <a:p>
            <a:r>
              <a:rPr lang="tr-TR" dirty="0"/>
              <a:t>ÖRNEK</a:t>
            </a:r>
          </a:p>
        </p:txBody>
      </p:sp>
      <p:sp>
        <p:nvSpPr>
          <p:cNvPr id="3" name="İçerik Yer Tutucusu 2">
            <a:extLst>
              <a:ext uri="{FF2B5EF4-FFF2-40B4-BE49-F238E27FC236}">
                <a16:creationId xmlns="" xmlns:a16="http://schemas.microsoft.com/office/drawing/2014/main" id="{7EB3EE2F-A1B9-802E-7722-ECC14D065DE8}"/>
              </a:ext>
            </a:extLst>
          </p:cNvPr>
          <p:cNvSpPr>
            <a:spLocks noGrp="1"/>
          </p:cNvSpPr>
          <p:nvPr>
            <p:ph idx="1"/>
          </p:nvPr>
        </p:nvSpPr>
        <p:spPr/>
        <p:txBody>
          <a:bodyPr>
            <a:normAutofit/>
          </a:bodyPr>
          <a:lstStyle/>
          <a:p>
            <a:pPr algn="just"/>
            <a:r>
              <a:rPr lang="tr-TR" sz="3200" i="1" dirty="0"/>
              <a:t>Bir şehirde bulaşıcı hastalıklardan ölenlerin sayısı x yılında 450 iken alınan tedbirlerle bir sonraki yılda aynı hastalıklardan ölenlerin sayısı 135 kişi olarak tespit edilmiştir. Bu olgulardaki değişim oranını hesaplayınız?</a:t>
            </a:r>
          </a:p>
          <a:p>
            <a:pPr marL="0" indent="0" algn="just">
              <a:buNone/>
            </a:pPr>
            <a:r>
              <a:rPr lang="tr-TR" sz="3200" b="1" dirty="0"/>
              <a:t>Azalış Oranı= [(135-450)/450]*100 = - %70</a:t>
            </a:r>
          </a:p>
          <a:p>
            <a:pPr marL="0" indent="0" algn="just">
              <a:buNone/>
            </a:pPr>
            <a:r>
              <a:rPr lang="tr-TR" sz="3200" dirty="0"/>
              <a:t>Sonuç negatif olduğu için değişim azalma olarak ifade edilir.</a:t>
            </a:r>
          </a:p>
        </p:txBody>
      </p:sp>
    </p:spTree>
    <p:extLst>
      <p:ext uri="{BB962C8B-B14F-4D97-AF65-F5344CB8AC3E}">
        <p14:creationId xmlns="" xmlns:p14="http://schemas.microsoft.com/office/powerpoint/2010/main" val="40601399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Bir bölgede su çiçeğinden 1969 yılında ölen çocuk sayısı 500 iken alınan tedbirler ve uygulanan su çiçeği aşısı ile birlikte 1970 yılında bu oran 200 </a:t>
            </a:r>
            <a:r>
              <a:rPr lang="tr-TR" i="1" dirty="0" smtClean="0"/>
              <a:t>kişi olarak tespit edilmiştir. Bu olgulardaki değişim oranını hesaplayınız?</a:t>
            </a:r>
            <a:endParaRPr lang="tr-T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 y="76200"/>
            <a:ext cx="9980682" cy="917431"/>
          </a:xfrm>
          <a:prstGeom prst="rect">
            <a:avLst/>
          </a:prstGeom>
        </p:spPr>
        <p:txBody>
          <a:bodyPr vert="horz" wrap="square" lIns="0" tIns="451358" rIns="0" bIns="0" rtlCol="0">
            <a:spAutoFit/>
          </a:bodyPr>
          <a:lstStyle/>
          <a:p>
            <a:pPr marL="73660">
              <a:lnSpc>
                <a:spcPct val="100000"/>
              </a:lnSpc>
              <a:spcBef>
                <a:spcPts val="100"/>
              </a:spcBef>
            </a:pPr>
            <a:r>
              <a:rPr sz="3000" spc="275" dirty="0"/>
              <a:t>İSTATİSTİK</a:t>
            </a:r>
            <a:endParaRPr sz="3000"/>
          </a:p>
        </p:txBody>
      </p:sp>
      <p:sp>
        <p:nvSpPr>
          <p:cNvPr id="3" name="object 3"/>
          <p:cNvSpPr txBox="1"/>
          <p:nvPr/>
        </p:nvSpPr>
        <p:spPr>
          <a:xfrm>
            <a:off x="714587" y="1628978"/>
            <a:ext cx="9746827" cy="3978012"/>
          </a:xfrm>
          <a:prstGeom prst="rect">
            <a:avLst/>
          </a:prstGeom>
        </p:spPr>
        <p:txBody>
          <a:bodyPr vert="horz" wrap="square" lIns="0" tIns="12700" rIns="0" bIns="0" rtlCol="0">
            <a:spAutoFit/>
          </a:bodyPr>
          <a:lstStyle/>
          <a:p>
            <a:pPr marL="12700">
              <a:lnSpc>
                <a:spcPct val="100000"/>
              </a:lnSpc>
              <a:spcBef>
                <a:spcPts val="100"/>
              </a:spcBef>
            </a:pPr>
            <a:r>
              <a:rPr sz="2400" spc="114" dirty="0">
                <a:latin typeface="Cambria"/>
                <a:cs typeface="Cambria"/>
              </a:rPr>
              <a:t>İstatistik</a:t>
            </a:r>
            <a:r>
              <a:rPr sz="2400" spc="140" dirty="0">
                <a:latin typeface="Cambria"/>
                <a:cs typeface="Cambria"/>
              </a:rPr>
              <a:t> </a:t>
            </a:r>
            <a:r>
              <a:rPr sz="2400" spc="60" dirty="0">
                <a:latin typeface="Cambria"/>
                <a:cs typeface="Cambria"/>
              </a:rPr>
              <a:t>gözlemsel</a:t>
            </a:r>
            <a:r>
              <a:rPr sz="2400" spc="145" dirty="0">
                <a:latin typeface="Cambria"/>
                <a:cs typeface="Cambria"/>
              </a:rPr>
              <a:t> </a:t>
            </a:r>
            <a:r>
              <a:rPr sz="2400" spc="65" dirty="0">
                <a:latin typeface="Cambria"/>
                <a:cs typeface="Cambria"/>
              </a:rPr>
              <a:t>çeşitli</a:t>
            </a:r>
            <a:r>
              <a:rPr sz="2400" spc="130" dirty="0">
                <a:latin typeface="Cambria"/>
                <a:cs typeface="Cambria"/>
              </a:rPr>
              <a:t> </a:t>
            </a:r>
            <a:r>
              <a:rPr sz="2400" spc="90" dirty="0">
                <a:latin typeface="Cambria"/>
                <a:cs typeface="Cambria"/>
              </a:rPr>
              <a:t>olgulara</a:t>
            </a:r>
            <a:r>
              <a:rPr sz="2400" spc="145" dirty="0">
                <a:latin typeface="Cambria"/>
                <a:cs typeface="Cambria"/>
              </a:rPr>
              <a:t> </a:t>
            </a:r>
            <a:r>
              <a:rPr sz="2400" spc="105" dirty="0">
                <a:latin typeface="Cambria"/>
                <a:cs typeface="Cambria"/>
              </a:rPr>
              <a:t>ilişkin</a:t>
            </a:r>
            <a:r>
              <a:rPr sz="2400" spc="114" dirty="0">
                <a:latin typeface="Cambria"/>
                <a:cs typeface="Cambria"/>
              </a:rPr>
              <a:t> </a:t>
            </a:r>
            <a:r>
              <a:rPr sz="2400" spc="75" dirty="0">
                <a:latin typeface="Cambria"/>
                <a:cs typeface="Cambria"/>
              </a:rPr>
              <a:t>verilerin,</a:t>
            </a:r>
            <a:endParaRPr sz="2400">
              <a:latin typeface="Cambria"/>
              <a:cs typeface="Cambria"/>
            </a:endParaRPr>
          </a:p>
          <a:p>
            <a:pPr>
              <a:lnSpc>
                <a:spcPct val="100000"/>
              </a:lnSpc>
              <a:spcBef>
                <a:spcPts val="1265"/>
              </a:spcBef>
            </a:pPr>
            <a:endParaRPr sz="2400">
              <a:latin typeface="Cambria"/>
              <a:cs typeface="Cambria"/>
            </a:endParaRPr>
          </a:p>
          <a:p>
            <a:pPr marL="286385" indent="-273685">
              <a:lnSpc>
                <a:spcPct val="100000"/>
              </a:lnSpc>
              <a:buClr>
                <a:srgbClr val="FD8537"/>
              </a:buClr>
              <a:buSzPct val="68750"/>
              <a:buFont typeface="Wingdings"/>
              <a:buChar char=""/>
              <a:tabLst>
                <a:tab pos="286385" algn="l"/>
              </a:tabLst>
            </a:pPr>
            <a:r>
              <a:rPr sz="2400" spc="70" dirty="0">
                <a:latin typeface="Cambria"/>
                <a:cs typeface="Cambria"/>
              </a:rPr>
              <a:t>Toplanması</a:t>
            </a:r>
            <a:endParaRPr sz="2400">
              <a:latin typeface="Cambria"/>
              <a:cs typeface="Cambria"/>
            </a:endParaRPr>
          </a:p>
          <a:p>
            <a:pPr marL="286385" indent="-273685">
              <a:lnSpc>
                <a:spcPct val="100000"/>
              </a:lnSpc>
              <a:spcBef>
                <a:spcPts val="600"/>
              </a:spcBef>
              <a:buClr>
                <a:srgbClr val="FD8537"/>
              </a:buClr>
              <a:buSzPct val="68750"/>
              <a:buFont typeface="Wingdings"/>
              <a:buChar char=""/>
              <a:tabLst>
                <a:tab pos="286385" algn="l"/>
              </a:tabLst>
            </a:pPr>
            <a:r>
              <a:rPr sz="2400" spc="100" dirty="0">
                <a:latin typeface="Cambria"/>
                <a:cs typeface="Cambria"/>
              </a:rPr>
              <a:t>Sınıflandırılması</a:t>
            </a:r>
            <a:endParaRPr sz="2400">
              <a:latin typeface="Cambria"/>
              <a:cs typeface="Cambria"/>
            </a:endParaRPr>
          </a:p>
          <a:p>
            <a:pPr marL="286385" indent="-273685">
              <a:lnSpc>
                <a:spcPct val="100000"/>
              </a:lnSpc>
              <a:spcBef>
                <a:spcPts val="605"/>
              </a:spcBef>
              <a:buClr>
                <a:srgbClr val="FD8537"/>
              </a:buClr>
              <a:buSzPct val="68750"/>
              <a:buFont typeface="Wingdings"/>
              <a:buChar char=""/>
              <a:tabLst>
                <a:tab pos="286385" algn="l"/>
              </a:tabLst>
            </a:pPr>
            <a:r>
              <a:rPr sz="2400" spc="85" dirty="0">
                <a:latin typeface="Cambria"/>
                <a:cs typeface="Cambria"/>
              </a:rPr>
              <a:t>Özetlenmesi</a:t>
            </a:r>
            <a:endParaRPr sz="2400">
              <a:latin typeface="Cambria"/>
              <a:cs typeface="Cambria"/>
            </a:endParaRPr>
          </a:p>
          <a:p>
            <a:pPr marL="286385" indent="-273685">
              <a:lnSpc>
                <a:spcPct val="100000"/>
              </a:lnSpc>
              <a:spcBef>
                <a:spcPts val="600"/>
              </a:spcBef>
              <a:buClr>
                <a:srgbClr val="FD8537"/>
              </a:buClr>
              <a:buSzPct val="68750"/>
              <a:buFont typeface="Wingdings"/>
              <a:buChar char=""/>
              <a:tabLst>
                <a:tab pos="286385" algn="l"/>
              </a:tabLst>
            </a:pPr>
            <a:r>
              <a:rPr sz="2400" spc="110" dirty="0">
                <a:latin typeface="Cambria"/>
                <a:cs typeface="Cambria"/>
              </a:rPr>
              <a:t>Organize</a:t>
            </a:r>
            <a:r>
              <a:rPr sz="2400" spc="145" dirty="0">
                <a:latin typeface="Cambria"/>
                <a:cs typeface="Cambria"/>
              </a:rPr>
              <a:t> </a:t>
            </a:r>
            <a:r>
              <a:rPr sz="2400" spc="60" dirty="0">
                <a:latin typeface="Cambria"/>
                <a:cs typeface="Cambria"/>
              </a:rPr>
              <a:t>edilmesi</a:t>
            </a:r>
            <a:endParaRPr sz="2400">
              <a:latin typeface="Cambria"/>
              <a:cs typeface="Cambria"/>
            </a:endParaRPr>
          </a:p>
          <a:p>
            <a:pPr marL="286385" indent="-273685">
              <a:lnSpc>
                <a:spcPct val="100000"/>
              </a:lnSpc>
              <a:spcBef>
                <a:spcPts val="600"/>
              </a:spcBef>
              <a:buClr>
                <a:srgbClr val="FD8537"/>
              </a:buClr>
              <a:buSzPct val="68750"/>
              <a:buFont typeface="Wingdings"/>
              <a:buChar char=""/>
              <a:tabLst>
                <a:tab pos="286385" algn="l"/>
              </a:tabLst>
            </a:pPr>
            <a:r>
              <a:rPr sz="2400" spc="120" dirty="0">
                <a:latin typeface="Cambria"/>
                <a:cs typeface="Cambria"/>
              </a:rPr>
              <a:t>Analiz</a:t>
            </a:r>
            <a:r>
              <a:rPr sz="2400" spc="165" dirty="0">
                <a:latin typeface="Cambria"/>
                <a:cs typeface="Cambria"/>
              </a:rPr>
              <a:t> </a:t>
            </a:r>
            <a:r>
              <a:rPr sz="2400" spc="70" dirty="0">
                <a:latin typeface="Cambria"/>
                <a:cs typeface="Cambria"/>
              </a:rPr>
              <a:t>edilmesi</a:t>
            </a:r>
            <a:r>
              <a:rPr sz="2400" spc="140" dirty="0">
                <a:latin typeface="Cambria"/>
                <a:cs typeface="Cambria"/>
              </a:rPr>
              <a:t> </a:t>
            </a:r>
            <a:r>
              <a:rPr sz="2400" dirty="0">
                <a:latin typeface="Cambria"/>
                <a:cs typeface="Cambria"/>
              </a:rPr>
              <a:t>ve</a:t>
            </a:r>
            <a:r>
              <a:rPr sz="2400" spc="175" dirty="0">
                <a:latin typeface="Cambria"/>
                <a:cs typeface="Cambria"/>
              </a:rPr>
              <a:t> </a:t>
            </a:r>
            <a:r>
              <a:rPr sz="2400" spc="80" dirty="0">
                <a:latin typeface="Cambria"/>
                <a:cs typeface="Cambria"/>
              </a:rPr>
              <a:t>yorumlanması</a:t>
            </a:r>
            <a:endParaRPr sz="2400">
              <a:latin typeface="Cambria"/>
              <a:cs typeface="Cambria"/>
            </a:endParaRPr>
          </a:p>
          <a:p>
            <a:pPr>
              <a:lnSpc>
                <a:spcPct val="100000"/>
              </a:lnSpc>
              <a:spcBef>
                <a:spcPts val="1270"/>
              </a:spcBef>
            </a:pPr>
            <a:endParaRPr sz="2400">
              <a:latin typeface="Cambria"/>
              <a:cs typeface="Cambria"/>
            </a:endParaRPr>
          </a:p>
          <a:p>
            <a:pPr marL="95885">
              <a:lnSpc>
                <a:spcPct val="100000"/>
              </a:lnSpc>
            </a:pPr>
            <a:r>
              <a:rPr sz="2400" spc="90" dirty="0">
                <a:latin typeface="Cambria"/>
                <a:cs typeface="Cambria"/>
              </a:rPr>
              <a:t>faaliyetlerini</a:t>
            </a:r>
            <a:r>
              <a:rPr sz="2400" spc="120" dirty="0">
                <a:latin typeface="Cambria"/>
                <a:cs typeface="Cambria"/>
              </a:rPr>
              <a:t> </a:t>
            </a:r>
            <a:r>
              <a:rPr sz="2400" spc="75" dirty="0">
                <a:latin typeface="Cambria"/>
                <a:cs typeface="Cambria"/>
              </a:rPr>
              <a:t>kendisine</a:t>
            </a:r>
            <a:r>
              <a:rPr sz="2400" spc="125" dirty="0">
                <a:latin typeface="Cambria"/>
                <a:cs typeface="Cambria"/>
              </a:rPr>
              <a:t> </a:t>
            </a:r>
            <a:r>
              <a:rPr sz="2400" spc="75" dirty="0">
                <a:latin typeface="Cambria"/>
                <a:cs typeface="Cambria"/>
              </a:rPr>
              <a:t>konu</a:t>
            </a:r>
            <a:r>
              <a:rPr sz="2400" spc="150" dirty="0">
                <a:latin typeface="Cambria"/>
                <a:cs typeface="Cambria"/>
              </a:rPr>
              <a:t> </a:t>
            </a:r>
            <a:r>
              <a:rPr sz="2400" spc="70" dirty="0">
                <a:latin typeface="Cambria"/>
                <a:cs typeface="Cambria"/>
              </a:rPr>
              <a:t>edinen</a:t>
            </a:r>
            <a:r>
              <a:rPr sz="2400" spc="130" dirty="0">
                <a:latin typeface="Cambria"/>
                <a:cs typeface="Cambria"/>
              </a:rPr>
              <a:t> </a:t>
            </a:r>
            <a:r>
              <a:rPr sz="2400" spc="60" dirty="0">
                <a:latin typeface="Cambria"/>
                <a:cs typeface="Cambria"/>
              </a:rPr>
              <a:t>veri</a:t>
            </a:r>
            <a:r>
              <a:rPr sz="2400" spc="145" dirty="0">
                <a:latin typeface="Cambria"/>
                <a:cs typeface="Cambria"/>
              </a:rPr>
              <a:t> </a:t>
            </a:r>
            <a:r>
              <a:rPr sz="2400" spc="70" dirty="0">
                <a:latin typeface="Cambria"/>
                <a:cs typeface="Cambria"/>
              </a:rPr>
              <a:t>bilimidir.</a:t>
            </a:r>
            <a:endParaRPr sz="2400">
              <a:latin typeface="Cambria"/>
              <a:cs typeface="Cambria"/>
            </a:endParaRPr>
          </a:p>
        </p:txBody>
      </p:sp>
      <p:sp>
        <p:nvSpPr>
          <p:cNvPr id="4" name="object 4"/>
          <p:cNvSpPr txBox="1"/>
          <p:nvPr/>
        </p:nvSpPr>
        <p:spPr>
          <a:xfrm>
            <a:off x="11161944" y="5872074"/>
            <a:ext cx="171027" cy="228268"/>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Cambria"/>
                <a:cs typeface="Cambria"/>
              </a:rPr>
              <a:t>4</a:t>
            </a:r>
            <a:endParaRPr sz="1400">
              <a:latin typeface="Cambria"/>
              <a:cs typeface="Cambria"/>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Azalış Oranı= [(200-500)/500]*100 = - %60</a:t>
            </a:r>
          </a:p>
          <a:p>
            <a:endParaRPr lang="tr-T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D71B936-00D2-5A69-6566-F5B18B6B27E6}"/>
              </a:ext>
            </a:extLst>
          </p:cNvPr>
          <p:cNvSpPr>
            <a:spLocks noGrp="1"/>
          </p:cNvSpPr>
          <p:nvPr>
            <p:ph type="title"/>
          </p:nvPr>
        </p:nvSpPr>
        <p:spPr/>
        <p:txBody>
          <a:bodyPr/>
          <a:lstStyle/>
          <a:p>
            <a:pPr algn="ctr"/>
            <a:r>
              <a:rPr lang="tr-TR" b="1" dirty="0"/>
              <a:t>RAKAMLARIN YUVARLAKLAŞTIRILMASI</a:t>
            </a:r>
          </a:p>
        </p:txBody>
      </p:sp>
      <p:sp>
        <p:nvSpPr>
          <p:cNvPr id="3" name="İçerik Yer Tutucusu 2">
            <a:extLst>
              <a:ext uri="{FF2B5EF4-FFF2-40B4-BE49-F238E27FC236}">
                <a16:creationId xmlns="" xmlns:a16="http://schemas.microsoft.com/office/drawing/2014/main" id="{4F135874-4D21-62C7-6A70-211107532F71}"/>
              </a:ext>
            </a:extLst>
          </p:cNvPr>
          <p:cNvSpPr>
            <a:spLocks noGrp="1"/>
          </p:cNvSpPr>
          <p:nvPr>
            <p:ph idx="1"/>
          </p:nvPr>
        </p:nvSpPr>
        <p:spPr/>
        <p:txBody>
          <a:bodyPr>
            <a:normAutofit lnSpcReduction="10000"/>
          </a:bodyPr>
          <a:lstStyle/>
          <a:p>
            <a:pPr algn="just"/>
            <a:r>
              <a:rPr lang="tr-TR" sz="2400" dirty="0"/>
              <a:t>Ondalıkla ifade edilen rakamların belirli seviyede ondalık değerlerine kısıtlama uygulanması yuvarlaklaştırma olarak adlandırılır.</a:t>
            </a:r>
          </a:p>
          <a:p>
            <a:pPr algn="just"/>
            <a:r>
              <a:rPr lang="tr-TR" sz="2400" dirty="0"/>
              <a:t>Verilerin ölçümü aşamasında veya bazı istatistik ölçülerin hesaplanmasından sonra gereğinden fazla ondalıkla ifade edilen rakamlar oluşur. Özellikle elektronik ölçümlerde bu durumla oldukça sık karşılanır. Bu durumlarda verilerin yuvarlaklaştırılması işlemi yapılır. Yuvarlaklaştırma işlemi; </a:t>
            </a:r>
          </a:p>
          <a:p>
            <a:pPr marL="0" indent="0" algn="just">
              <a:buNone/>
            </a:pPr>
            <a:r>
              <a:rPr lang="tr-TR" sz="2400" dirty="0"/>
              <a:t>• Yuvarlaklaştırma </a:t>
            </a:r>
          </a:p>
          <a:p>
            <a:pPr marL="0" indent="0" algn="just">
              <a:buNone/>
            </a:pPr>
            <a:r>
              <a:rPr lang="tr-TR" sz="2400" dirty="0"/>
              <a:t>• Aşağı yuvarlaklaştırma</a:t>
            </a:r>
          </a:p>
          <a:p>
            <a:pPr marL="0" indent="0" algn="just">
              <a:buNone/>
            </a:pPr>
            <a:r>
              <a:rPr lang="tr-TR" sz="2400" dirty="0"/>
              <a:t>• Yukarı yuvarlaklaştırma </a:t>
            </a:r>
          </a:p>
          <a:p>
            <a:pPr marL="0" indent="0" algn="just">
              <a:buNone/>
            </a:pPr>
            <a:r>
              <a:rPr lang="tr-TR" sz="2400" dirty="0"/>
              <a:t>olmak üzere üç farklı şekilde yapılmaktadır.</a:t>
            </a:r>
          </a:p>
        </p:txBody>
      </p:sp>
    </p:spTree>
    <p:extLst>
      <p:ext uri="{BB962C8B-B14F-4D97-AF65-F5344CB8AC3E}">
        <p14:creationId xmlns="" xmlns:p14="http://schemas.microsoft.com/office/powerpoint/2010/main" val="1790465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E293DE6D-A8C0-765A-DC36-69E6E409513A}"/>
              </a:ext>
            </a:extLst>
          </p:cNvPr>
          <p:cNvSpPr>
            <a:spLocks noGrp="1"/>
          </p:cNvSpPr>
          <p:nvPr>
            <p:ph idx="1"/>
          </p:nvPr>
        </p:nvSpPr>
        <p:spPr/>
        <p:txBody>
          <a:bodyPr/>
          <a:lstStyle/>
          <a:p>
            <a:pPr algn="just"/>
            <a:r>
              <a:rPr lang="tr-TR" sz="2400" dirty="0"/>
              <a:t>Yuvarlaklaştırma işleminde önce rakamların hangi ondalıkla (</a:t>
            </a:r>
            <a:r>
              <a:rPr lang="tr-TR" sz="2400" dirty="0" err="1"/>
              <a:t>ondalıksız</a:t>
            </a:r>
            <a:r>
              <a:rPr lang="tr-TR" sz="2400" dirty="0"/>
              <a:t>, tek ondalıkla, iki ondalıkla üç veya daha fazla ondalıkla )yuvarlaklaştırılacağına karar verilir. Yani tam sayı olarak mı, yoksa virgülden sonra tek haneli mi (tek ondalıklı), veya iki haneli mi (iki ondalıklı) olacağı kararlaştırılır.</a:t>
            </a:r>
          </a:p>
          <a:p>
            <a:pPr algn="just"/>
            <a:r>
              <a:rPr lang="tr-TR" sz="2400" dirty="0"/>
              <a:t>İkinci aşamada yuvarlaklaştırma yapılacak ondalıktan sonraki basamaktaki rakam 5 ve 5’ten büyük ise (5,6,7,8,9) karar verilen basamağa 1 eklenir. Bu sayı 5’ten küçük ise (0,1,2,3,4) karar verilen basamak olduğu gibi bırakılır.</a:t>
            </a:r>
          </a:p>
          <a:p>
            <a:pPr marL="0" indent="0" algn="just">
              <a:buNone/>
            </a:pPr>
            <a:r>
              <a:rPr lang="tr-TR" sz="2400" b="1" dirty="0">
                <a:solidFill>
                  <a:srgbClr val="FF0000"/>
                </a:solidFill>
              </a:rPr>
              <a:t>Yuvarlaklaştırma işleminde veri veya sonuç değerinden bilgi kaybının oluşmaması esastır. Yani verinin ölçüm veya ifade hassasiyeti kaybolmamalıdır.</a:t>
            </a:r>
          </a:p>
          <a:p>
            <a:endParaRPr lang="tr-TR" dirty="0"/>
          </a:p>
        </p:txBody>
      </p:sp>
    </p:spTree>
    <p:extLst>
      <p:ext uri="{BB962C8B-B14F-4D97-AF65-F5344CB8AC3E}">
        <p14:creationId xmlns="" xmlns:p14="http://schemas.microsoft.com/office/powerpoint/2010/main" val="26871265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6084C6C-F24D-395A-CB21-2A902F5CFA04}"/>
              </a:ext>
            </a:extLst>
          </p:cNvPr>
          <p:cNvSpPr>
            <a:spLocks noGrp="1"/>
          </p:cNvSpPr>
          <p:nvPr>
            <p:ph type="title"/>
          </p:nvPr>
        </p:nvSpPr>
        <p:spPr/>
        <p:txBody>
          <a:bodyPr/>
          <a:lstStyle/>
          <a:p>
            <a:r>
              <a:rPr lang="tr-TR" dirty="0"/>
              <a:t>ÖRNEK</a:t>
            </a:r>
          </a:p>
        </p:txBody>
      </p:sp>
      <p:sp>
        <p:nvSpPr>
          <p:cNvPr id="3" name="İçerik Yer Tutucusu 2">
            <a:extLst>
              <a:ext uri="{FF2B5EF4-FFF2-40B4-BE49-F238E27FC236}">
                <a16:creationId xmlns="" xmlns:a16="http://schemas.microsoft.com/office/drawing/2014/main" id="{197AA3F7-DD14-F928-54A8-A9D9072A81E8}"/>
              </a:ext>
            </a:extLst>
          </p:cNvPr>
          <p:cNvSpPr>
            <a:spLocks noGrp="1"/>
          </p:cNvSpPr>
          <p:nvPr>
            <p:ph idx="1"/>
          </p:nvPr>
        </p:nvSpPr>
        <p:spPr/>
        <p:txBody>
          <a:bodyPr>
            <a:normAutofit fontScale="92500"/>
          </a:bodyPr>
          <a:lstStyle/>
          <a:p>
            <a:pPr algn="just"/>
            <a:r>
              <a:rPr lang="tr-TR" sz="2400" dirty="0"/>
              <a:t>Örneğin 7.23678251 olarak ölçülen bir kan pH değerini yuvarlaklaştıralım. Bu değerin tam sayı olarak yuvarlaklaştırılması önemli bir bilgi kaybına neden olacaktır. Çünkü insanlarda kan pH değeri 7.20 ile 7.40 arasında değerler alır. Burada tam sayıya yuvarlaklaştırma değişkendeki varyasyonu yok edecek ve tüm ölçümler 7 olarak (sabit bir değer gibi) ifade edilecektir. Bu değişkenin tek ondalıklı ifade edilmesi durumunda değişken 7.2, 7.3 ve 7.4, gibi üç farklı değer alabilecektir. Bu </a:t>
            </a:r>
            <a:r>
              <a:rPr lang="tr-TR" sz="2400" dirty="0" err="1"/>
              <a:t>durumdada</a:t>
            </a:r>
            <a:r>
              <a:rPr lang="tr-TR" sz="2400" dirty="0"/>
              <a:t> yeterli ölçüm hassasiyeti sağlanmamış olacaktır.</a:t>
            </a:r>
          </a:p>
          <a:p>
            <a:pPr algn="just"/>
            <a:r>
              <a:rPr lang="tr-TR" sz="2400" dirty="0"/>
              <a:t>Bu değişkenin iki ondalıkla yuvarlaklaştırılması uygun olacaktır. Zira bu basamakta yeterli ölçüm hassasiyeti sağlanmıştır. Çünkü değişkenin son basamağında tüm sayma sayıları ( 0,1,2,3,4,5,6,7,8,9) yer alabilecektir. Bir değişkenin ölçüm değerlerinin son basamağında tüm sayma sayılarının yer alabilmesi ölçüm hassasiyetinin sağlandığının bir göstergesi olarak kabul edilmektedir.</a:t>
            </a:r>
          </a:p>
        </p:txBody>
      </p:sp>
    </p:spTree>
    <p:extLst>
      <p:ext uri="{BB962C8B-B14F-4D97-AF65-F5344CB8AC3E}">
        <p14:creationId xmlns="" xmlns:p14="http://schemas.microsoft.com/office/powerpoint/2010/main" val="4739469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C333F2A-2B1A-E1D5-BC0B-EE6EC6EBFCC3}"/>
              </a:ext>
            </a:extLst>
          </p:cNvPr>
          <p:cNvSpPr>
            <a:spLocks noGrp="1"/>
          </p:cNvSpPr>
          <p:nvPr>
            <p:ph idx="1"/>
          </p:nvPr>
        </p:nvSpPr>
        <p:spPr/>
        <p:txBody>
          <a:bodyPr/>
          <a:lstStyle/>
          <a:p>
            <a:pPr marL="0" indent="0" algn="just">
              <a:buNone/>
            </a:pPr>
            <a:r>
              <a:rPr lang="tr-TR" sz="2400" dirty="0"/>
              <a:t>Bu durumda 7.23678251 rakamı iki basamaklı olarak yuvarlaklaştırılacaktır Bu rakam yuvarlaklaştırılma için aşağıdaki gibi ayrıştırılır. </a:t>
            </a:r>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endParaRPr lang="tr-TR" sz="2400" dirty="0"/>
          </a:p>
          <a:p>
            <a:pPr marL="0" indent="0" algn="just">
              <a:buNone/>
            </a:pPr>
            <a:r>
              <a:rPr lang="tr-TR" sz="2400" dirty="0"/>
              <a:t>Karar verilen ondalık basamağından sonraki sayı 6 (5 den büyük) olduğu için bir önceki basamağa 1 eklenecektir. Böylece 7.23678251 rakamı iki ondalıklı olarak 7.24 olarak yuvarlaklaştırılmış olacaktır.</a:t>
            </a:r>
          </a:p>
          <a:p>
            <a:pPr marL="0" indent="0">
              <a:buNone/>
            </a:pPr>
            <a:endParaRPr lang="tr-TR" dirty="0"/>
          </a:p>
          <a:p>
            <a:pPr marL="0" indent="0">
              <a:buNone/>
            </a:pPr>
            <a:endParaRPr lang="tr-TR" dirty="0"/>
          </a:p>
        </p:txBody>
      </p:sp>
      <p:pic>
        <p:nvPicPr>
          <p:cNvPr id="5" name="Resim 4">
            <a:extLst>
              <a:ext uri="{FF2B5EF4-FFF2-40B4-BE49-F238E27FC236}">
                <a16:creationId xmlns="" xmlns:a16="http://schemas.microsoft.com/office/drawing/2014/main" id="{B9AB0E4C-C9C1-015E-918D-759A2249AF08}"/>
              </a:ext>
            </a:extLst>
          </p:cNvPr>
          <p:cNvPicPr>
            <a:picLocks noChangeAspect="1"/>
          </p:cNvPicPr>
          <p:nvPr/>
        </p:nvPicPr>
        <p:blipFill>
          <a:blip r:embed="rId2"/>
          <a:stretch>
            <a:fillRect/>
          </a:stretch>
        </p:blipFill>
        <p:spPr>
          <a:xfrm>
            <a:off x="4062012" y="2823411"/>
            <a:ext cx="4371057" cy="1941094"/>
          </a:xfrm>
          <a:prstGeom prst="rect">
            <a:avLst/>
          </a:prstGeom>
        </p:spPr>
      </p:pic>
    </p:spTree>
    <p:extLst>
      <p:ext uri="{BB962C8B-B14F-4D97-AF65-F5344CB8AC3E}">
        <p14:creationId xmlns="" xmlns:p14="http://schemas.microsoft.com/office/powerpoint/2010/main" val="22580267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 xmlns:a16="http://schemas.microsoft.com/office/drawing/2014/main" id="{4869BC14-E516-7796-D39B-E84DC42F4BB5}"/>
              </a:ext>
            </a:extLst>
          </p:cNvPr>
          <p:cNvPicPr>
            <a:picLocks noGrp="1" noChangeAspect="1"/>
          </p:cNvPicPr>
          <p:nvPr>
            <p:ph idx="1"/>
          </p:nvPr>
        </p:nvPicPr>
        <p:blipFill>
          <a:blip r:embed="rId2"/>
          <a:stretch>
            <a:fillRect/>
          </a:stretch>
        </p:blipFill>
        <p:spPr>
          <a:xfrm>
            <a:off x="994611" y="1620252"/>
            <a:ext cx="10202778" cy="4363453"/>
          </a:xfrm>
        </p:spPr>
      </p:pic>
    </p:spTree>
    <p:extLst>
      <p:ext uri="{BB962C8B-B14F-4D97-AF65-F5344CB8AC3E}">
        <p14:creationId xmlns="" xmlns:p14="http://schemas.microsoft.com/office/powerpoint/2010/main" val="2605588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12.7494 Tam sayı:   Tek O:       İki O:</a:t>
            </a:r>
          </a:p>
          <a:p>
            <a:r>
              <a:rPr lang="tr-TR" dirty="0" smtClean="0"/>
              <a:t>13,186 4 Tam sayı:   Tek O:      İki O:</a:t>
            </a:r>
          </a:p>
          <a:p>
            <a:r>
              <a:rPr lang="tr-TR" dirty="0" smtClean="0"/>
              <a:t>1,8464   Tam sayı:      </a:t>
            </a:r>
            <a:r>
              <a:rPr lang="tr-TR" dirty="0" smtClean="0"/>
              <a:t>Tek </a:t>
            </a:r>
            <a:r>
              <a:rPr lang="tr-TR" dirty="0" smtClean="0"/>
              <a:t>O:      İki O:</a:t>
            </a:r>
          </a:p>
          <a:p>
            <a:r>
              <a:rPr lang="tr-TR" dirty="0" smtClean="0"/>
              <a:t>7,16044 Tam sayı:   Tek O:       İki O:</a:t>
            </a:r>
          </a:p>
          <a:p>
            <a:r>
              <a:rPr lang="tr-TR" dirty="0" smtClean="0"/>
              <a:t>0,9156   Tam sayı:   Tek O:       İki O:</a:t>
            </a:r>
          </a:p>
          <a:p>
            <a:r>
              <a:rPr lang="tr-TR" dirty="0" smtClean="0"/>
              <a:t>2,0512  Tam sayı:   Tek O:       İki O:</a:t>
            </a:r>
            <a:endParaRPr lang="tr-T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D8BC304-55F2-A1DF-5771-EAA98208E8F5}"/>
              </a:ext>
            </a:extLst>
          </p:cNvPr>
          <p:cNvSpPr>
            <a:spLocks noGrp="1"/>
          </p:cNvSpPr>
          <p:nvPr>
            <p:ph type="title"/>
          </p:nvPr>
        </p:nvSpPr>
        <p:spPr>
          <a:xfrm>
            <a:off x="1104900" y="137319"/>
            <a:ext cx="9980682" cy="1096962"/>
          </a:xfrm>
        </p:spPr>
        <p:txBody>
          <a:bodyPr>
            <a:normAutofit/>
          </a:bodyPr>
          <a:lstStyle/>
          <a:p>
            <a:pPr algn="ctr"/>
            <a:r>
              <a:rPr lang="tr-TR" sz="4400" dirty="0"/>
              <a:t>ÖZETLEYELİM…</a:t>
            </a:r>
          </a:p>
        </p:txBody>
      </p:sp>
      <p:sp>
        <p:nvSpPr>
          <p:cNvPr id="3" name="İçerik Yer Tutucusu 2">
            <a:extLst>
              <a:ext uri="{FF2B5EF4-FFF2-40B4-BE49-F238E27FC236}">
                <a16:creationId xmlns="" xmlns:a16="http://schemas.microsoft.com/office/drawing/2014/main" id="{2AC03E37-80A8-74AB-19DB-D70BDFEA48EA}"/>
              </a:ext>
            </a:extLst>
          </p:cNvPr>
          <p:cNvSpPr>
            <a:spLocks noGrp="1"/>
          </p:cNvSpPr>
          <p:nvPr>
            <p:ph idx="1"/>
          </p:nvPr>
        </p:nvSpPr>
        <p:spPr>
          <a:xfrm>
            <a:off x="1104900" y="1600200"/>
            <a:ext cx="9982200" cy="4800600"/>
          </a:xfrm>
        </p:spPr>
        <p:txBody>
          <a:bodyPr>
            <a:normAutofit lnSpcReduction="10000"/>
          </a:bodyPr>
          <a:lstStyle/>
          <a:p>
            <a:pPr algn="just"/>
            <a:r>
              <a:rPr lang="tr-TR" sz="2400" dirty="0"/>
              <a:t>İstatistik; verilerin özetlenmesi ve sonuç çıkartılması işidir.</a:t>
            </a:r>
          </a:p>
          <a:p>
            <a:pPr algn="just"/>
            <a:r>
              <a:rPr lang="tr-TR" sz="2400" dirty="0"/>
              <a:t>İstatistik bilimsel çalışmaların yöntem bilimidir.</a:t>
            </a:r>
          </a:p>
          <a:p>
            <a:pPr algn="just"/>
            <a:r>
              <a:rPr lang="tr-TR" sz="2400" dirty="0"/>
              <a:t>İstatistik değişken nitelikli verilerle ilgilenir.</a:t>
            </a:r>
          </a:p>
          <a:p>
            <a:pPr algn="just"/>
            <a:r>
              <a:rPr lang="tr-TR" sz="2400" dirty="0"/>
              <a:t>Değişkenler kesikli veya sürekli nitelikte olabildikleri gibi, değişkenler bağımlı değişken, bağımsız değişken ve kontrol değişkeni olarak da sınıflandırılmaktadır.</a:t>
            </a:r>
          </a:p>
          <a:p>
            <a:pPr algn="just"/>
            <a:r>
              <a:rPr lang="tr-TR" sz="2400" dirty="0"/>
              <a:t>Veriler adlandırma, dereceleme, aralık ve oran ölçekleri ile ölçülürler. Ayrıca özel ölçeklerde kullanılabilmektedir.</a:t>
            </a:r>
          </a:p>
          <a:p>
            <a:pPr algn="just"/>
            <a:r>
              <a:rPr lang="tr-TR" sz="2400" dirty="0"/>
              <a:t>Araştırmanın olduğu her yerde istatistik vardır.</a:t>
            </a:r>
          </a:p>
          <a:p>
            <a:pPr algn="just"/>
            <a:r>
              <a:rPr lang="tr-TR" sz="2400" dirty="0"/>
              <a:t>İstatistik uygulandığı bilim dalına göre ekonometri, sosyometri, biyometri vb. adlandırılır.</a:t>
            </a:r>
          </a:p>
        </p:txBody>
      </p:sp>
    </p:spTree>
    <p:extLst>
      <p:ext uri="{BB962C8B-B14F-4D97-AF65-F5344CB8AC3E}">
        <p14:creationId xmlns="" xmlns:p14="http://schemas.microsoft.com/office/powerpoint/2010/main" val="21081044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0E7BAF1-0B3A-8A91-E393-D2DF245BEB8E}"/>
              </a:ext>
            </a:extLst>
          </p:cNvPr>
          <p:cNvSpPr>
            <a:spLocks noGrp="1"/>
          </p:cNvSpPr>
          <p:nvPr>
            <p:ph idx="1"/>
          </p:nvPr>
        </p:nvSpPr>
        <p:spPr>
          <a:xfrm>
            <a:off x="1104900" y="1588168"/>
            <a:ext cx="9982200" cy="4776537"/>
          </a:xfrm>
        </p:spPr>
        <p:txBody>
          <a:bodyPr/>
          <a:lstStyle/>
          <a:p>
            <a:pPr algn="just"/>
            <a:r>
              <a:rPr lang="tr-TR" dirty="0"/>
              <a:t>Doğru ve güvenilir verilerden doğru bilgi üretilir. Bu nedenle verilerin doğruluğu ve güvenirliği esastır.</a:t>
            </a:r>
          </a:p>
          <a:p>
            <a:pPr algn="just"/>
            <a:r>
              <a:rPr lang="tr-TR" dirty="0"/>
              <a:t>Veri kaynakları; kayıtlar, sayımlar, anketler ve planlı araştırmalardır.</a:t>
            </a:r>
          </a:p>
          <a:p>
            <a:pPr algn="just"/>
            <a:r>
              <a:rPr lang="tr-TR" dirty="0"/>
              <a:t>Biyolojik değişkenlere uygulanan istatistiğe Biyometri veya eş anlamlı olarak Biyoistatistik denir.</a:t>
            </a:r>
          </a:p>
          <a:p>
            <a:pPr algn="just"/>
            <a:r>
              <a:rPr lang="tr-TR" dirty="0"/>
              <a:t>İstatistik işlemlerde rakamların yuvarlaklaştırılması işlemi sık karşılaşılan bir durumdur. Yuvarlaklaştırma yapılacak basamaktan sonraki basamaktaki sayı 5 ve daha büyük ise yuvarlaklaştırma basamağı bir değer artırılır. </a:t>
            </a:r>
            <a:r>
              <a:rPr lang="tr-TR" dirty="0" err="1"/>
              <a:t>Sözkonusu</a:t>
            </a:r>
            <a:r>
              <a:rPr lang="tr-TR" dirty="0"/>
              <a:t> basamak 5'den küçük ise yuvarlaklaştırma basamağı olduğu gibi bırakılır.</a:t>
            </a:r>
          </a:p>
          <a:p>
            <a:pPr algn="just"/>
            <a:r>
              <a:rPr lang="tr-TR" dirty="0"/>
              <a:t>Artış oranının, yüzde yüzden büyük olması her zaman mümkündür.</a:t>
            </a:r>
          </a:p>
          <a:p>
            <a:pPr algn="just"/>
            <a:r>
              <a:rPr lang="tr-TR" dirty="0"/>
              <a:t>Değişken negatif değer almadıkça, azalış oranı yüzde yüzden büyük olamaz.</a:t>
            </a:r>
          </a:p>
        </p:txBody>
      </p:sp>
    </p:spTree>
    <p:extLst>
      <p:ext uri="{BB962C8B-B14F-4D97-AF65-F5344CB8AC3E}">
        <p14:creationId xmlns="" xmlns:p14="http://schemas.microsoft.com/office/powerpoint/2010/main" val="19857434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 xmlns:a16="http://schemas.microsoft.com/office/drawing/2014/main" id="{99075D62-3F06-1E08-8335-AD405F24F358}"/>
              </a:ext>
            </a:extLst>
          </p:cNvPr>
          <p:cNvSpPr>
            <a:spLocks noGrp="1"/>
          </p:cNvSpPr>
          <p:nvPr>
            <p:ph idx="1"/>
          </p:nvPr>
        </p:nvSpPr>
        <p:spPr>
          <a:xfrm>
            <a:off x="1104900" y="1600200"/>
            <a:ext cx="9982200" cy="4572000"/>
          </a:xfrm>
        </p:spPr>
        <p:txBody>
          <a:bodyPr>
            <a:normAutofit/>
          </a:bodyPr>
          <a:lstStyle/>
          <a:p>
            <a:pPr marL="0" indent="0" algn="just">
              <a:buNone/>
            </a:pPr>
            <a:r>
              <a:rPr lang="tr-TR" sz="3200" i="1" dirty="0"/>
              <a:t>“Boy uzunluğu arttıkça beden ağırlığı artmaktadır” olayında bağımlı değişken hangisidir?</a:t>
            </a:r>
          </a:p>
          <a:p>
            <a:pPr marL="457200" indent="-457200" algn="just">
              <a:buAutoNum type="alphaLcParenR"/>
            </a:pPr>
            <a:r>
              <a:rPr lang="tr-TR" sz="3200" i="1" dirty="0"/>
              <a:t>Boy uzunluğu</a:t>
            </a:r>
          </a:p>
          <a:p>
            <a:pPr marL="457200" indent="-457200" algn="just">
              <a:buAutoNum type="alphaLcParenR"/>
            </a:pPr>
            <a:r>
              <a:rPr lang="tr-TR" sz="3200" i="1" dirty="0"/>
              <a:t>Göbek çevresi</a:t>
            </a:r>
          </a:p>
          <a:p>
            <a:pPr marL="457200" indent="-457200" algn="just">
              <a:buAutoNum type="alphaLcParenR"/>
            </a:pPr>
            <a:r>
              <a:rPr lang="tr-TR" sz="3200" i="1" dirty="0"/>
              <a:t>Yaş</a:t>
            </a:r>
          </a:p>
          <a:p>
            <a:pPr marL="457200" indent="-457200" algn="just">
              <a:buAutoNum type="alphaLcParenR"/>
            </a:pPr>
            <a:r>
              <a:rPr lang="tr-TR" sz="3200" i="1" dirty="0"/>
              <a:t>Beden ağırlığı</a:t>
            </a:r>
          </a:p>
          <a:p>
            <a:pPr marL="457200" indent="-457200" algn="just">
              <a:buAutoNum type="alphaLcParenR"/>
            </a:pPr>
            <a:r>
              <a:rPr lang="tr-TR" sz="3200" i="1" dirty="0"/>
              <a:t>Vücut alanı</a:t>
            </a:r>
          </a:p>
        </p:txBody>
      </p:sp>
    </p:spTree>
    <p:extLst>
      <p:ext uri="{BB962C8B-B14F-4D97-AF65-F5344CB8AC3E}">
        <p14:creationId xmlns="" xmlns:p14="http://schemas.microsoft.com/office/powerpoint/2010/main" val="1482890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1F1D352-ECFB-A934-5983-C14F15AF72FE}"/>
              </a:ext>
            </a:extLst>
          </p:cNvPr>
          <p:cNvSpPr>
            <a:spLocks noGrp="1"/>
          </p:cNvSpPr>
          <p:nvPr>
            <p:ph type="title"/>
          </p:nvPr>
        </p:nvSpPr>
        <p:spPr/>
        <p:txBody>
          <a:bodyPr/>
          <a:lstStyle/>
          <a:p>
            <a:r>
              <a:rPr lang="tr-TR" b="1" dirty="0"/>
              <a:t>İSTATİSTİK NEDİR?</a:t>
            </a:r>
          </a:p>
        </p:txBody>
      </p:sp>
      <p:sp>
        <p:nvSpPr>
          <p:cNvPr id="3" name="İçerik Yer Tutucusu 2">
            <a:extLst>
              <a:ext uri="{FF2B5EF4-FFF2-40B4-BE49-F238E27FC236}">
                <a16:creationId xmlns="" xmlns:a16="http://schemas.microsoft.com/office/drawing/2014/main" id="{840079A2-7F8D-9966-DE1A-ED4555131472}"/>
              </a:ext>
            </a:extLst>
          </p:cNvPr>
          <p:cNvSpPr>
            <a:spLocks noGrp="1"/>
          </p:cNvSpPr>
          <p:nvPr>
            <p:ph idx="1"/>
          </p:nvPr>
        </p:nvSpPr>
        <p:spPr>
          <a:xfrm>
            <a:off x="1104900" y="1696453"/>
            <a:ext cx="9982200" cy="4572000"/>
          </a:xfrm>
        </p:spPr>
        <p:txBody>
          <a:bodyPr>
            <a:normAutofit lnSpcReduction="10000"/>
          </a:bodyPr>
          <a:lstStyle/>
          <a:p>
            <a:pPr marL="0" indent="0" algn="just">
              <a:buNone/>
            </a:pPr>
            <a:r>
              <a:rPr lang="tr-TR" sz="2800" dirty="0"/>
              <a:t>İstatistik kelimesi farklı anlamlar taşımaktadır. Bunlar; </a:t>
            </a:r>
          </a:p>
          <a:p>
            <a:pPr marL="0" indent="0" algn="just">
              <a:buNone/>
            </a:pPr>
            <a:r>
              <a:rPr lang="tr-TR" sz="2800" dirty="0"/>
              <a:t>• Genel anlamda; üretim, tüketim, nüfus, sağlık, eğitim, tarım, trafik vb. konularda, olguları gösteren veri topluluklarına ve bu verilerin değerlendirilmesine istatistik denir. </a:t>
            </a:r>
          </a:p>
          <a:p>
            <a:pPr marL="0" indent="0" algn="just">
              <a:buNone/>
            </a:pPr>
            <a:r>
              <a:rPr lang="tr-TR" sz="2800" dirty="0"/>
              <a:t>• Bilimsel anlamda; araştırmalardan elde edilen verilerin değerlendirilmesi, özetlenmesi, sunumu, bazı analiz ve tahminlerin yapılması ile ilgili prensipleri açıklayan metot bilimine istatistik denir. </a:t>
            </a:r>
          </a:p>
          <a:p>
            <a:pPr marL="0" indent="0" algn="just">
              <a:buNone/>
            </a:pPr>
            <a:r>
              <a:rPr lang="tr-TR" sz="2800" dirty="0"/>
              <a:t>• Örnek verilerden hesaplanan ortalama (𝑥𝑥̅), varyans (S2) vb. ölçülere de istatistik denir.</a:t>
            </a:r>
          </a:p>
        </p:txBody>
      </p:sp>
    </p:spTree>
    <p:extLst>
      <p:ext uri="{BB962C8B-B14F-4D97-AF65-F5344CB8AC3E}">
        <p14:creationId xmlns="" xmlns:p14="http://schemas.microsoft.com/office/powerpoint/2010/main" val="12426946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6F62817-EE4A-6C5B-2093-6014DF9C78AF}"/>
              </a:ext>
            </a:extLst>
          </p:cNvPr>
          <p:cNvSpPr>
            <a:spLocks noGrp="1"/>
          </p:cNvSpPr>
          <p:nvPr>
            <p:ph idx="1"/>
          </p:nvPr>
        </p:nvSpPr>
        <p:spPr/>
        <p:txBody>
          <a:bodyPr>
            <a:normAutofit/>
          </a:bodyPr>
          <a:lstStyle/>
          <a:p>
            <a:pPr marL="0" indent="0" algn="just">
              <a:buNone/>
            </a:pPr>
            <a:r>
              <a:rPr lang="tr-TR" sz="3200" i="1" dirty="0"/>
              <a:t>Kan şekeri (glikoz) için aşağıdaki ölçek ve değişken tipi ikilisinden hangisi doğrudur?</a:t>
            </a:r>
          </a:p>
          <a:p>
            <a:pPr marL="457200" indent="-457200" algn="just">
              <a:buAutoNum type="alphaLcParenR"/>
            </a:pPr>
            <a:r>
              <a:rPr lang="tr-TR" sz="3200" i="1" dirty="0"/>
              <a:t>Aralık-Sürekli</a:t>
            </a:r>
          </a:p>
          <a:p>
            <a:pPr marL="457200" indent="-457200" algn="just">
              <a:buAutoNum type="alphaLcParenR"/>
            </a:pPr>
            <a:r>
              <a:rPr lang="tr-TR" sz="3200" i="1" dirty="0"/>
              <a:t>Oran – Sürekli</a:t>
            </a:r>
          </a:p>
          <a:p>
            <a:pPr marL="457200" indent="-457200" algn="just">
              <a:buAutoNum type="alphaLcParenR"/>
            </a:pPr>
            <a:r>
              <a:rPr lang="tr-TR" sz="3200" i="1" dirty="0"/>
              <a:t>Oran – Kesikli</a:t>
            </a:r>
          </a:p>
          <a:p>
            <a:pPr marL="457200" indent="-457200" algn="just">
              <a:buAutoNum type="alphaLcParenR"/>
            </a:pPr>
            <a:r>
              <a:rPr lang="tr-TR" sz="3200" i="1" dirty="0"/>
              <a:t>Dereceleme-Sürekli</a:t>
            </a:r>
          </a:p>
          <a:p>
            <a:pPr marL="457200" indent="-457200" algn="just">
              <a:buAutoNum type="alphaLcParenR"/>
            </a:pPr>
            <a:r>
              <a:rPr lang="tr-TR" sz="3200" i="1" dirty="0"/>
              <a:t>Dereceleme Kesikli</a:t>
            </a:r>
          </a:p>
        </p:txBody>
      </p:sp>
    </p:spTree>
    <p:extLst>
      <p:ext uri="{BB962C8B-B14F-4D97-AF65-F5344CB8AC3E}">
        <p14:creationId xmlns="" xmlns:p14="http://schemas.microsoft.com/office/powerpoint/2010/main" val="12897437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FD85BACB-0B54-1F2E-C6D0-C6BD54DB14DB}"/>
              </a:ext>
            </a:extLst>
          </p:cNvPr>
          <p:cNvSpPr>
            <a:spLocks noGrp="1"/>
          </p:cNvSpPr>
          <p:nvPr>
            <p:ph idx="1"/>
          </p:nvPr>
        </p:nvSpPr>
        <p:spPr>
          <a:xfrm>
            <a:off x="1104900" y="1680410"/>
            <a:ext cx="9982200" cy="4572000"/>
          </a:xfrm>
        </p:spPr>
        <p:txBody>
          <a:bodyPr>
            <a:normAutofit/>
          </a:bodyPr>
          <a:lstStyle/>
          <a:p>
            <a:pPr marL="0" indent="0" algn="just">
              <a:buNone/>
            </a:pPr>
            <a:r>
              <a:rPr lang="tr-TR" sz="3600" i="1" dirty="0"/>
              <a:t>Şehir plaka numaralarının ölçek tipi nedir?</a:t>
            </a:r>
          </a:p>
          <a:p>
            <a:pPr marL="457200" indent="-457200" algn="just">
              <a:buAutoNum type="alphaLcParenR"/>
            </a:pPr>
            <a:r>
              <a:rPr lang="tr-TR" sz="3600" i="1" dirty="0"/>
              <a:t>Adlandırma</a:t>
            </a:r>
          </a:p>
          <a:p>
            <a:pPr marL="457200" indent="-457200" algn="just">
              <a:buAutoNum type="alphaLcParenR"/>
            </a:pPr>
            <a:r>
              <a:rPr lang="tr-TR" sz="3600" i="1" dirty="0"/>
              <a:t>Dereceleme</a:t>
            </a:r>
          </a:p>
          <a:p>
            <a:pPr marL="457200" indent="-457200" algn="just">
              <a:buAutoNum type="alphaLcParenR"/>
            </a:pPr>
            <a:r>
              <a:rPr lang="tr-TR" sz="3600" i="1" dirty="0"/>
              <a:t>Aralık</a:t>
            </a:r>
          </a:p>
          <a:p>
            <a:pPr marL="457200" indent="-457200" algn="just">
              <a:buAutoNum type="alphaLcParenR"/>
            </a:pPr>
            <a:r>
              <a:rPr lang="tr-TR" sz="3600" i="1" dirty="0"/>
              <a:t>Oran</a:t>
            </a:r>
          </a:p>
          <a:p>
            <a:pPr marL="457200" indent="-457200" algn="just">
              <a:buAutoNum type="alphaLcParenR"/>
            </a:pPr>
            <a:r>
              <a:rPr lang="tr-TR" sz="3600" i="1" dirty="0"/>
              <a:t>Özel ölçek</a:t>
            </a:r>
          </a:p>
        </p:txBody>
      </p:sp>
    </p:spTree>
    <p:extLst>
      <p:ext uri="{BB962C8B-B14F-4D97-AF65-F5344CB8AC3E}">
        <p14:creationId xmlns="" xmlns:p14="http://schemas.microsoft.com/office/powerpoint/2010/main" val="12462065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 y="76200"/>
            <a:ext cx="9980682" cy="917431"/>
          </a:xfrm>
          <a:prstGeom prst="rect">
            <a:avLst/>
          </a:prstGeom>
        </p:spPr>
        <p:txBody>
          <a:bodyPr vert="horz" wrap="square" lIns="0" tIns="451358" rIns="0" bIns="0" rtlCol="0">
            <a:spAutoFit/>
          </a:bodyPr>
          <a:lstStyle/>
          <a:p>
            <a:pPr marL="73660">
              <a:lnSpc>
                <a:spcPct val="100000"/>
              </a:lnSpc>
              <a:spcBef>
                <a:spcPts val="100"/>
              </a:spcBef>
            </a:pPr>
            <a:r>
              <a:rPr sz="3000" spc="280" dirty="0"/>
              <a:t>BİYOİSTATİSTİK</a:t>
            </a:r>
            <a:endParaRPr sz="3000"/>
          </a:p>
        </p:txBody>
      </p:sp>
      <p:sp>
        <p:nvSpPr>
          <p:cNvPr id="3" name="object 3"/>
          <p:cNvSpPr txBox="1"/>
          <p:nvPr/>
        </p:nvSpPr>
        <p:spPr>
          <a:xfrm>
            <a:off x="714587" y="2071243"/>
            <a:ext cx="10273453" cy="3134191"/>
          </a:xfrm>
          <a:prstGeom prst="rect">
            <a:avLst/>
          </a:prstGeom>
        </p:spPr>
        <p:txBody>
          <a:bodyPr vert="horz" wrap="square" lIns="0" tIns="12700" rIns="0" bIns="0" rtlCol="0">
            <a:spAutoFit/>
          </a:bodyPr>
          <a:lstStyle/>
          <a:p>
            <a:pPr marL="286385" marR="5080" indent="-274320" algn="just">
              <a:lnSpc>
                <a:spcPct val="100000"/>
              </a:lnSpc>
              <a:spcBef>
                <a:spcPts val="100"/>
              </a:spcBef>
              <a:buSzPct val="68750"/>
              <a:buFont typeface="Wingdings"/>
              <a:buChar char=""/>
              <a:tabLst>
                <a:tab pos="286385" algn="l"/>
                <a:tab pos="369570" algn="l"/>
              </a:tabLst>
            </a:pPr>
            <a:r>
              <a:rPr sz="2400" dirty="0">
                <a:solidFill>
                  <a:srgbClr val="FD8537"/>
                </a:solidFill>
                <a:latin typeface="Cambria"/>
                <a:cs typeface="Cambria"/>
              </a:rPr>
              <a:t>	</a:t>
            </a:r>
            <a:r>
              <a:rPr sz="2400" spc="110" dirty="0">
                <a:latin typeface="Cambria"/>
                <a:cs typeface="Cambria"/>
              </a:rPr>
              <a:t>Konularını</a:t>
            </a:r>
            <a:r>
              <a:rPr sz="2400" spc="575" dirty="0">
                <a:latin typeface="Cambria"/>
                <a:cs typeface="Cambria"/>
              </a:rPr>
              <a:t> </a:t>
            </a:r>
            <a:r>
              <a:rPr sz="2400" spc="110" dirty="0">
                <a:latin typeface="Cambria"/>
                <a:cs typeface="Cambria"/>
              </a:rPr>
              <a:t>sağlıktan</a:t>
            </a:r>
            <a:r>
              <a:rPr sz="2400" spc="585" dirty="0">
                <a:latin typeface="Cambria"/>
                <a:cs typeface="Cambria"/>
              </a:rPr>
              <a:t> </a:t>
            </a:r>
            <a:r>
              <a:rPr sz="2400" spc="130" dirty="0">
                <a:latin typeface="Cambria"/>
                <a:cs typeface="Cambria"/>
              </a:rPr>
              <a:t>alan</a:t>
            </a:r>
            <a:r>
              <a:rPr sz="2400" spc="575" dirty="0">
                <a:latin typeface="Cambria"/>
                <a:cs typeface="Cambria"/>
              </a:rPr>
              <a:t> </a:t>
            </a:r>
            <a:r>
              <a:rPr sz="2400" spc="100" dirty="0">
                <a:latin typeface="Cambria"/>
                <a:cs typeface="Cambria"/>
              </a:rPr>
              <a:t>tıp,</a:t>
            </a:r>
            <a:r>
              <a:rPr sz="2400" spc="575" dirty="0">
                <a:latin typeface="Cambria"/>
                <a:cs typeface="Cambria"/>
              </a:rPr>
              <a:t> </a:t>
            </a:r>
            <a:r>
              <a:rPr sz="2400" spc="75" dirty="0">
                <a:latin typeface="Cambria"/>
                <a:cs typeface="Cambria"/>
              </a:rPr>
              <a:t>dişçilik</a:t>
            </a:r>
            <a:r>
              <a:rPr sz="2400" spc="590" dirty="0">
                <a:latin typeface="Cambria"/>
                <a:cs typeface="Cambria"/>
              </a:rPr>
              <a:t> </a:t>
            </a:r>
            <a:r>
              <a:rPr sz="2400" dirty="0">
                <a:latin typeface="Cambria"/>
                <a:cs typeface="Cambria"/>
              </a:rPr>
              <a:t>ve</a:t>
            </a:r>
            <a:r>
              <a:rPr sz="2400" spc="580" dirty="0">
                <a:latin typeface="Cambria"/>
                <a:cs typeface="Cambria"/>
              </a:rPr>
              <a:t> </a:t>
            </a:r>
            <a:r>
              <a:rPr sz="2400" spc="60" dirty="0">
                <a:latin typeface="Cambria"/>
                <a:cs typeface="Cambria"/>
              </a:rPr>
              <a:t>eczacılık </a:t>
            </a:r>
            <a:r>
              <a:rPr sz="2400" spc="105" dirty="0">
                <a:latin typeface="Cambria"/>
                <a:cs typeface="Cambria"/>
              </a:rPr>
              <a:t>alanlarında</a:t>
            </a:r>
            <a:r>
              <a:rPr sz="2400" spc="190" dirty="0">
                <a:latin typeface="Cambria"/>
                <a:cs typeface="Cambria"/>
              </a:rPr>
              <a:t>  </a:t>
            </a:r>
            <a:r>
              <a:rPr sz="2400" spc="110" dirty="0">
                <a:latin typeface="Cambria"/>
                <a:cs typeface="Cambria"/>
              </a:rPr>
              <a:t>uygulanan</a:t>
            </a:r>
            <a:r>
              <a:rPr sz="2400" spc="195" dirty="0">
                <a:latin typeface="Cambria"/>
                <a:cs typeface="Cambria"/>
              </a:rPr>
              <a:t>  </a:t>
            </a:r>
            <a:r>
              <a:rPr sz="2400" spc="105" dirty="0">
                <a:latin typeface="Cambria"/>
                <a:cs typeface="Cambria"/>
              </a:rPr>
              <a:t>istatistik</a:t>
            </a:r>
            <a:r>
              <a:rPr sz="2400" spc="185" dirty="0">
                <a:latin typeface="Cambria"/>
                <a:cs typeface="Cambria"/>
              </a:rPr>
              <a:t>  </a:t>
            </a:r>
            <a:r>
              <a:rPr sz="2400" spc="85" dirty="0">
                <a:latin typeface="Cambria"/>
                <a:cs typeface="Cambria"/>
              </a:rPr>
              <a:t>ortak</a:t>
            </a:r>
            <a:r>
              <a:rPr sz="2400" spc="185" dirty="0">
                <a:latin typeface="Cambria"/>
                <a:cs typeface="Cambria"/>
              </a:rPr>
              <a:t>  </a:t>
            </a:r>
            <a:r>
              <a:rPr sz="2400" spc="55" dirty="0">
                <a:latin typeface="Cambria"/>
                <a:cs typeface="Cambria"/>
              </a:rPr>
              <a:t>bir</a:t>
            </a:r>
            <a:r>
              <a:rPr sz="2400" spc="185" dirty="0">
                <a:latin typeface="Cambria"/>
                <a:cs typeface="Cambria"/>
              </a:rPr>
              <a:t>  </a:t>
            </a:r>
            <a:r>
              <a:rPr sz="2400" spc="45" dirty="0">
                <a:latin typeface="Cambria"/>
                <a:cs typeface="Cambria"/>
              </a:rPr>
              <a:t>özellik </a:t>
            </a:r>
            <a:r>
              <a:rPr sz="2400" dirty="0">
                <a:latin typeface="Cambria"/>
                <a:cs typeface="Cambria"/>
              </a:rPr>
              <a:t>gösterip</a:t>
            </a:r>
            <a:r>
              <a:rPr sz="2400" spc="265" dirty="0">
                <a:latin typeface="Cambria"/>
                <a:cs typeface="Cambria"/>
              </a:rPr>
              <a:t> </a:t>
            </a:r>
            <a:r>
              <a:rPr sz="2400" spc="70" dirty="0">
                <a:latin typeface="Cambria"/>
                <a:cs typeface="Cambria"/>
              </a:rPr>
              <a:t>diğerlerine</a:t>
            </a:r>
            <a:r>
              <a:rPr sz="2400" spc="240" dirty="0">
                <a:latin typeface="Cambria"/>
                <a:cs typeface="Cambria"/>
              </a:rPr>
              <a:t> </a:t>
            </a:r>
            <a:r>
              <a:rPr sz="2400" dirty="0">
                <a:latin typeface="Cambria"/>
                <a:cs typeface="Cambria"/>
              </a:rPr>
              <a:t>göre</a:t>
            </a:r>
            <a:r>
              <a:rPr sz="2400" spc="260" dirty="0">
                <a:latin typeface="Cambria"/>
                <a:cs typeface="Cambria"/>
              </a:rPr>
              <a:t> </a:t>
            </a:r>
            <a:r>
              <a:rPr sz="2400" spc="105" dirty="0">
                <a:latin typeface="Cambria"/>
                <a:cs typeface="Cambria"/>
              </a:rPr>
              <a:t>farklı</a:t>
            </a:r>
            <a:r>
              <a:rPr sz="2400" spc="240" dirty="0">
                <a:latin typeface="Cambria"/>
                <a:cs typeface="Cambria"/>
              </a:rPr>
              <a:t> </a:t>
            </a:r>
            <a:r>
              <a:rPr sz="2400" spc="85" dirty="0">
                <a:latin typeface="Cambria"/>
                <a:cs typeface="Cambria"/>
              </a:rPr>
              <a:t>olmaktadır.</a:t>
            </a:r>
            <a:endParaRPr sz="2400">
              <a:latin typeface="Cambria"/>
              <a:cs typeface="Cambria"/>
            </a:endParaRPr>
          </a:p>
          <a:p>
            <a:pPr>
              <a:lnSpc>
                <a:spcPct val="100000"/>
              </a:lnSpc>
              <a:spcBef>
                <a:spcPts val="1265"/>
              </a:spcBef>
              <a:buClr>
                <a:srgbClr val="FD8537"/>
              </a:buClr>
              <a:buFont typeface="Wingdings"/>
              <a:buChar char=""/>
            </a:pPr>
            <a:endParaRPr sz="2400">
              <a:latin typeface="Cambria"/>
              <a:cs typeface="Cambria"/>
            </a:endParaRPr>
          </a:p>
          <a:p>
            <a:pPr marL="286385" marR="5080" indent="-274320" algn="just">
              <a:lnSpc>
                <a:spcPct val="100000"/>
              </a:lnSpc>
              <a:buSzPct val="68750"/>
              <a:buFont typeface="Wingdings"/>
              <a:buChar char=""/>
              <a:tabLst>
                <a:tab pos="286385" algn="l"/>
                <a:tab pos="370840" algn="l"/>
              </a:tabLst>
            </a:pPr>
            <a:r>
              <a:rPr sz="2400" dirty="0">
                <a:solidFill>
                  <a:srgbClr val="FD8537"/>
                </a:solidFill>
                <a:latin typeface="Cambria"/>
                <a:cs typeface="Cambria"/>
              </a:rPr>
              <a:t>	</a:t>
            </a:r>
            <a:r>
              <a:rPr sz="2400" spc="145" dirty="0">
                <a:latin typeface="Cambria"/>
                <a:cs typeface="Cambria"/>
              </a:rPr>
              <a:t>Sağlık</a:t>
            </a:r>
            <a:r>
              <a:rPr sz="2400" spc="470" dirty="0">
                <a:latin typeface="Cambria"/>
                <a:cs typeface="Cambria"/>
              </a:rPr>
              <a:t>     </a:t>
            </a:r>
            <a:r>
              <a:rPr sz="2400" spc="85" dirty="0">
                <a:latin typeface="Cambria"/>
                <a:cs typeface="Cambria"/>
              </a:rPr>
              <a:t>konularında</a:t>
            </a:r>
            <a:r>
              <a:rPr sz="2400" spc="475" dirty="0">
                <a:latin typeface="Cambria"/>
                <a:cs typeface="Cambria"/>
              </a:rPr>
              <a:t>     </a:t>
            </a:r>
            <a:r>
              <a:rPr sz="2400" spc="114" dirty="0">
                <a:latin typeface="Cambria"/>
                <a:cs typeface="Cambria"/>
              </a:rPr>
              <a:t>uygulanan</a:t>
            </a:r>
            <a:r>
              <a:rPr sz="2400" spc="475" dirty="0">
                <a:latin typeface="Cambria"/>
                <a:cs typeface="Cambria"/>
              </a:rPr>
              <a:t>     </a:t>
            </a:r>
            <a:r>
              <a:rPr sz="2400" spc="90" dirty="0">
                <a:latin typeface="Cambria"/>
                <a:cs typeface="Cambria"/>
              </a:rPr>
              <a:t>istatistik </a:t>
            </a:r>
            <a:r>
              <a:rPr sz="2400" spc="105" dirty="0">
                <a:latin typeface="Cambria"/>
                <a:cs typeface="Cambria"/>
              </a:rPr>
              <a:t>çalışmaları,</a:t>
            </a:r>
            <a:r>
              <a:rPr sz="2400" spc="40" dirty="0">
                <a:latin typeface="Cambria"/>
                <a:cs typeface="Cambria"/>
              </a:rPr>
              <a:t>  </a:t>
            </a:r>
            <a:r>
              <a:rPr sz="2400" spc="120" dirty="0">
                <a:latin typeface="Cambria"/>
                <a:cs typeface="Cambria"/>
              </a:rPr>
              <a:t>zaman</a:t>
            </a:r>
            <a:r>
              <a:rPr sz="2400" spc="40" dirty="0">
                <a:latin typeface="Cambria"/>
                <a:cs typeface="Cambria"/>
              </a:rPr>
              <a:t>  </a:t>
            </a:r>
            <a:r>
              <a:rPr sz="2400" spc="50" dirty="0">
                <a:latin typeface="Cambria"/>
                <a:cs typeface="Cambria"/>
              </a:rPr>
              <a:t>içinde</a:t>
            </a:r>
            <a:r>
              <a:rPr sz="2400" spc="40" dirty="0">
                <a:latin typeface="Cambria"/>
                <a:cs typeface="Cambria"/>
              </a:rPr>
              <a:t>  </a:t>
            </a:r>
            <a:r>
              <a:rPr sz="2400" spc="65" dirty="0">
                <a:latin typeface="Cambria"/>
                <a:cs typeface="Cambria"/>
              </a:rPr>
              <a:t>gelişerek</a:t>
            </a:r>
            <a:r>
              <a:rPr sz="2400" spc="40" dirty="0">
                <a:latin typeface="Cambria"/>
                <a:cs typeface="Cambria"/>
              </a:rPr>
              <a:t>  </a:t>
            </a:r>
            <a:r>
              <a:rPr sz="2400" spc="65" dirty="0">
                <a:latin typeface="Cambria"/>
                <a:cs typeface="Cambria"/>
              </a:rPr>
              <a:t>genel</a:t>
            </a:r>
            <a:r>
              <a:rPr sz="2400" spc="45" dirty="0">
                <a:latin typeface="Cambria"/>
                <a:cs typeface="Cambria"/>
              </a:rPr>
              <a:t>  </a:t>
            </a:r>
            <a:r>
              <a:rPr sz="2400" spc="100" dirty="0">
                <a:latin typeface="Cambria"/>
                <a:cs typeface="Cambria"/>
              </a:rPr>
              <a:t>anlamda </a:t>
            </a:r>
            <a:r>
              <a:rPr sz="2400" spc="75" dirty="0">
                <a:latin typeface="Cambria"/>
                <a:cs typeface="Cambria"/>
              </a:rPr>
              <a:t>bilinen</a:t>
            </a:r>
            <a:r>
              <a:rPr sz="2400" spc="260" dirty="0">
                <a:latin typeface="Cambria"/>
                <a:cs typeface="Cambria"/>
              </a:rPr>
              <a:t> </a:t>
            </a:r>
            <a:r>
              <a:rPr sz="2400" spc="100" dirty="0">
                <a:latin typeface="Cambria"/>
                <a:cs typeface="Cambria"/>
              </a:rPr>
              <a:t>istatistik</a:t>
            </a:r>
            <a:r>
              <a:rPr sz="2400" spc="290" dirty="0">
                <a:latin typeface="Cambria"/>
                <a:cs typeface="Cambria"/>
              </a:rPr>
              <a:t> </a:t>
            </a:r>
            <a:r>
              <a:rPr sz="2400" spc="75" dirty="0">
                <a:latin typeface="Cambria"/>
                <a:cs typeface="Cambria"/>
              </a:rPr>
              <a:t>bilim</a:t>
            </a:r>
            <a:r>
              <a:rPr sz="2400" spc="285" dirty="0">
                <a:latin typeface="Cambria"/>
                <a:cs typeface="Cambria"/>
              </a:rPr>
              <a:t> </a:t>
            </a:r>
            <a:r>
              <a:rPr sz="2400" spc="100" dirty="0">
                <a:latin typeface="Cambria"/>
                <a:cs typeface="Cambria"/>
              </a:rPr>
              <a:t>dalının</a:t>
            </a:r>
            <a:r>
              <a:rPr sz="2400" spc="265" dirty="0">
                <a:latin typeface="Cambria"/>
                <a:cs typeface="Cambria"/>
              </a:rPr>
              <a:t> </a:t>
            </a:r>
            <a:r>
              <a:rPr sz="2400" spc="80" dirty="0">
                <a:latin typeface="Cambria"/>
                <a:cs typeface="Cambria"/>
              </a:rPr>
              <a:t>dışında</a:t>
            </a:r>
            <a:r>
              <a:rPr sz="2400" spc="275" dirty="0">
                <a:latin typeface="Cambria"/>
                <a:cs typeface="Cambria"/>
              </a:rPr>
              <a:t> </a:t>
            </a:r>
            <a:r>
              <a:rPr sz="2400" spc="95" dirty="0">
                <a:latin typeface="Cambria"/>
                <a:cs typeface="Cambria"/>
              </a:rPr>
              <a:t>ayrı</a:t>
            </a:r>
            <a:r>
              <a:rPr sz="2400" spc="290" dirty="0">
                <a:latin typeface="Cambria"/>
                <a:cs typeface="Cambria"/>
              </a:rPr>
              <a:t> </a:t>
            </a:r>
            <a:r>
              <a:rPr sz="2400" dirty="0">
                <a:latin typeface="Cambria"/>
                <a:cs typeface="Cambria"/>
              </a:rPr>
              <a:t>bir</a:t>
            </a:r>
            <a:r>
              <a:rPr sz="2400" spc="285" dirty="0">
                <a:latin typeface="Cambria"/>
                <a:cs typeface="Cambria"/>
              </a:rPr>
              <a:t> </a:t>
            </a:r>
            <a:r>
              <a:rPr sz="2400" spc="65" dirty="0">
                <a:latin typeface="Cambria"/>
                <a:cs typeface="Cambria"/>
              </a:rPr>
              <a:t>bilim </a:t>
            </a:r>
            <a:r>
              <a:rPr sz="2400" spc="95" dirty="0">
                <a:latin typeface="Cambria"/>
                <a:cs typeface="Cambria"/>
              </a:rPr>
              <a:t>dalı</a:t>
            </a:r>
            <a:r>
              <a:rPr sz="2400" spc="105" dirty="0">
                <a:latin typeface="Cambria"/>
                <a:cs typeface="Cambria"/>
              </a:rPr>
              <a:t>  </a:t>
            </a:r>
            <a:r>
              <a:rPr sz="2400" spc="85" dirty="0">
                <a:latin typeface="Cambria"/>
                <a:cs typeface="Cambria"/>
              </a:rPr>
              <a:t>olarak</a:t>
            </a:r>
            <a:r>
              <a:rPr sz="2400" spc="110" dirty="0">
                <a:latin typeface="Cambria"/>
                <a:cs typeface="Cambria"/>
              </a:rPr>
              <a:t>  </a:t>
            </a:r>
            <a:r>
              <a:rPr sz="2400" spc="70" dirty="0">
                <a:latin typeface="Cambria"/>
                <a:cs typeface="Cambria"/>
              </a:rPr>
              <a:t>ortaya</a:t>
            </a:r>
            <a:r>
              <a:rPr sz="2400" spc="110" dirty="0">
                <a:latin typeface="Cambria"/>
                <a:cs typeface="Cambria"/>
              </a:rPr>
              <a:t>  </a:t>
            </a:r>
            <a:r>
              <a:rPr sz="2400" spc="90" dirty="0">
                <a:latin typeface="Cambria"/>
                <a:cs typeface="Cambria"/>
              </a:rPr>
              <a:t>çıkmış</a:t>
            </a:r>
            <a:r>
              <a:rPr sz="2400" spc="105" dirty="0">
                <a:latin typeface="Cambria"/>
                <a:cs typeface="Cambria"/>
              </a:rPr>
              <a:t>  </a:t>
            </a:r>
            <a:r>
              <a:rPr sz="2400" dirty="0">
                <a:latin typeface="Cambria"/>
                <a:cs typeface="Cambria"/>
              </a:rPr>
              <a:t>ve</a:t>
            </a:r>
            <a:r>
              <a:rPr sz="2400" spc="100" dirty="0">
                <a:latin typeface="Cambria"/>
                <a:cs typeface="Cambria"/>
              </a:rPr>
              <a:t>  </a:t>
            </a:r>
            <a:r>
              <a:rPr sz="2400" b="1" spc="145" dirty="0">
                <a:latin typeface="Cambria"/>
                <a:cs typeface="Cambria"/>
              </a:rPr>
              <a:t>Biyoistatistik</a:t>
            </a:r>
            <a:r>
              <a:rPr sz="2400" b="1" spc="105" dirty="0">
                <a:latin typeface="Cambria"/>
                <a:cs typeface="Cambria"/>
              </a:rPr>
              <a:t>  </a:t>
            </a:r>
            <a:r>
              <a:rPr sz="2400" spc="65" dirty="0">
                <a:latin typeface="Cambria"/>
                <a:cs typeface="Cambria"/>
              </a:rPr>
              <a:t>bilim </a:t>
            </a:r>
            <a:r>
              <a:rPr sz="2400" spc="95" dirty="0">
                <a:latin typeface="Cambria"/>
                <a:cs typeface="Cambria"/>
              </a:rPr>
              <a:t>dalı</a:t>
            </a:r>
            <a:r>
              <a:rPr sz="2400" spc="125" dirty="0">
                <a:latin typeface="Cambria"/>
                <a:cs typeface="Cambria"/>
              </a:rPr>
              <a:t> </a:t>
            </a:r>
            <a:r>
              <a:rPr sz="2400" spc="90" dirty="0">
                <a:latin typeface="Cambria"/>
                <a:cs typeface="Cambria"/>
              </a:rPr>
              <a:t>adını</a:t>
            </a:r>
            <a:r>
              <a:rPr sz="2400" spc="125" dirty="0">
                <a:latin typeface="Cambria"/>
                <a:cs typeface="Cambria"/>
              </a:rPr>
              <a:t> </a:t>
            </a:r>
            <a:r>
              <a:rPr sz="2400" spc="95" dirty="0">
                <a:latin typeface="Cambria"/>
                <a:cs typeface="Cambria"/>
              </a:rPr>
              <a:t>almıştır.</a:t>
            </a:r>
            <a:endParaRPr sz="2400">
              <a:latin typeface="Cambria"/>
              <a:cs typeface="Cambria"/>
            </a:endParaRPr>
          </a:p>
        </p:txBody>
      </p:sp>
      <p:sp>
        <p:nvSpPr>
          <p:cNvPr id="4" name="object 4"/>
          <p:cNvSpPr txBox="1"/>
          <p:nvPr/>
        </p:nvSpPr>
        <p:spPr>
          <a:xfrm>
            <a:off x="11161944" y="5872074"/>
            <a:ext cx="171027" cy="228268"/>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Cambria"/>
                <a:cs typeface="Cambria"/>
              </a:rPr>
              <a:t>6</a:t>
            </a:r>
            <a:endParaRPr sz="1400">
              <a:latin typeface="Cambria"/>
              <a:cs typeface="Cambria"/>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4587" y="2071242"/>
            <a:ext cx="10648527" cy="3134191"/>
          </a:xfrm>
          <a:prstGeom prst="rect">
            <a:avLst/>
          </a:prstGeom>
        </p:spPr>
        <p:txBody>
          <a:bodyPr vert="horz" wrap="square" lIns="0" tIns="12700" rIns="0" bIns="0" rtlCol="0">
            <a:spAutoFit/>
          </a:bodyPr>
          <a:lstStyle/>
          <a:p>
            <a:pPr marL="286385" marR="908050" indent="-274320">
              <a:lnSpc>
                <a:spcPct val="100000"/>
              </a:lnSpc>
              <a:spcBef>
                <a:spcPts val="100"/>
              </a:spcBef>
              <a:buFont typeface="Wingdings"/>
              <a:buChar char=""/>
              <a:tabLst>
                <a:tab pos="286385" algn="l"/>
                <a:tab pos="370840" algn="l"/>
              </a:tabLst>
            </a:pPr>
            <a:r>
              <a:rPr sz="1650" dirty="0">
                <a:solidFill>
                  <a:srgbClr val="FD8537"/>
                </a:solidFill>
                <a:latin typeface="Times New Roman"/>
                <a:cs typeface="Times New Roman"/>
              </a:rPr>
              <a:t>	</a:t>
            </a:r>
            <a:r>
              <a:rPr sz="2400" spc="95" dirty="0">
                <a:latin typeface="Cambria"/>
                <a:cs typeface="Cambria"/>
              </a:rPr>
              <a:t>Biyoistatistik</a:t>
            </a:r>
            <a:r>
              <a:rPr sz="2400" spc="175" dirty="0">
                <a:latin typeface="Cambria"/>
                <a:cs typeface="Cambria"/>
              </a:rPr>
              <a:t> </a:t>
            </a:r>
            <a:r>
              <a:rPr sz="2400" spc="80" dirty="0">
                <a:latin typeface="Cambria"/>
                <a:cs typeface="Cambria"/>
              </a:rPr>
              <a:t>bilim</a:t>
            </a:r>
            <a:r>
              <a:rPr sz="2400" spc="150" dirty="0">
                <a:latin typeface="Cambria"/>
                <a:cs typeface="Cambria"/>
              </a:rPr>
              <a:t> </a:t>
            </a:r>
            <a:r>
              <a:rPr sz="2400" spc="110" dirty="0">
                <a:latin typeface="Cambria"/>
                <a:cs typeface="Cambria"/>
              </a:rPr>
              <a:t>dalı,</a:t>
            </a:r>
            <a:r>
              <a:rPr sz="2400" spc="145" dirty="0">
                <a:latin typeface="Cambria"/>
                <a:cs typeface="Cambria"/>
              </a:rPr>
              <a:t> </a:t>
            </a:r>
            <a:r>
              <a:rPr sz="2400" spc="55" dirty="0">
                <a:latin typeface="Cambria"/>
                <a:cs typeface="Cambria"/>
              </a:rPr>
              <a:t>doğada</a:t>
            </a:r>
            <a:r>
              <a:rPr sz="2400" spc="170" dirty="0">
                <a:latin typeface="Cambria"/>
                <a:cs typeface="Cambria"/>
              </a:rPr>
              <a:t> </a:t>
            </a:r>
            <a:r>
              <a:rPr sz="2400" dirty="0">
                <a:latin typeface="Cambria"/>
                <a:cs typeface="Cambria"/>
              </a:rPr>
              <a:t>ve</a:t>
            </a:r>
            <a:r>
              <a:rPr sz="2400" spc="160" dirty="0">
                <a:latin typeface="Cambria"/>
                <a:cs typeface="Cambria"/>
              </a:rPr>
              <a:t> </a:t>
            </a:r>
            <a:r>
              <a:rPr sz="2400" spc="55" dirty="0">
                <a:latin typeface="Cambria"/>
                <a:cs typeface="Cambria"/>
              </a:rPr>
              <a:t>toplumda </a:t>
            </a:r>
            <a:r>
              <a:rPr sz="2400" spc="100" dirty="0">
                <a:latin typeface="Cambria"/>
                <a:cs typeface="Cambria"/>
              </a:rPr>
              <a:t>canlılarla</a:t>
            </a:r>
            <a:r>
              <a:rPr sz="2400" spc="130" dirty="0">
                <a:latin typeface="Cambria"/>
                <a:cs typeface="Cambria"/>
              </a:rPr>
              <a:t> </a:t>
            </a:r>
            <a:r>
              <a:rPr sz="2400" spc="95" dirty="0">
                <a:latin typeface="Cambria"/>
                <a:cs typeface="Cambria"/>
              </a:rPr>
              <a:t>ilgili</a:t>
            </a:r>
            <a:r>
              <a:rPr sz="2400" spc="120" dirty="0">
                <a:latin typeface="Cambria"/>
                <a:cs typeface="Cambria"/>
              </a:rPr>
              <a:t> </a:t>
            </a:r>
            <a:r>
              <a:rPr sz="2400" spc="55" dirty="0">
                <a:latin typeface="Cambria"/>
                <a:cs typeface="Cambria"/>
              </a:rPr>
              <a:t>bir</a:t>
            </a:r>
            <a:r>
              <a:rPr sz="2400" spc="135" dirty="0">
                <a:latin typeface="Cambria"/>
                <a:cs typeface="Cambria"/>
              </a:rPr>
              <a:t> </a:t>
            </a:r>
            <a:r>
              <a:rPr sz="2400" spc="105" dirty="0">
                <a:latin typeface="Cambria"/>
                <a:cs typeface="Cambria"/>
              </a:rPr>
              <a:t>sağlık</a:t>
            </a:r>
            <a:r>
              <a:rPr sz="2400" spc="155" dirty="0">
                <a:latin typeface="Cambria"/>
                <a:cs typeface="Cambria"/>
              </a:rPr>
              <a:t> </a:t>
            </a:r>
            <a:r>
              <a:rPr sz="2400" spc="65">
                <a:latin typeface="Cambria"/>
                <a:cs typeface="Cambria"/>
              </a:rPr>
              <a:t>probleminin</a:t>
            </a:r>
            <a:r>
              <a:rPr sz="2400" spc="120">
                <a:latin typeface="Cambria"/>
                <a:cs typeface="Cambria"/>
              </a:rPr>
              <a:t> </a:t>
            </a:r>
            <a:r>
              <a:rPr sz="2400" spc="55" smtClean="0">
                <a:latin typeface="Cambria"/>
                <a:cs typeface="Cambria"/>
              </a:rPr>
              <a:t>çözümüne</a:t>
            </a:r>
            <a:r>
              <a:rPr lang="tr-TR" sz="2400" spc="55" dirty="0" smtClean="0">
                <a:latin typeface="Cambria"/>
                <a:cs typeface="Cambria"/>
              </a:rPr>
              <a:t> </a:t>
            </a:r>
            <a:r>
              <a:rPr sz="2400" spc="65" smtClean="0">
                <a:latin typeface="Cambria"/>
                <a:cs typeface="Cambria"/>
              </a:rPr>
              <a:t>yönelik</a:t>
            </a:r>
            <a:r>
              <a:rPr sz="2400" spc="170" smtClean="0">
                <a:latin typeface="Cambria"/>
                <a:cs typeface="Cambria"/>
              </a:rPr>
              <a:t> </a:t>
            </a:r>
            <a:r>
              <a:rPr sz="2400" spc="70" dirty="0">
                <a:latin typeface="Cambria"/>
                <a:cs typeface="Cambria"/>
              </a:rPr>
              <a:t>bilgi</a:t>
            </a:r>
            <a:r>
              <a:rPr sz="2400" spc="190" dirty="0">
                <a:latin typeface="Cambria"/>
                <a:cs typeface="Cambria"/>
              </a:rPr>
              <a:t> </a:t>
            </a:r>
            <a:r>
              <a:rPr sz="2400" spc="100" dirty="0">
                <a:latin typeface="Cambria"/>
                <a:cs typeface="Cambria"/>
              </a:rPr>
              <a:t>toplama,</a:t>
            </a:r>
            <a:r>
              <a:rPr sz="2400" spc="170" dirty="0">
                <a:latin typeface="Cambria"/>
                <a:cs typeface="Cambria"/>
              </a:rPr>
              <a:t> </a:t>
            </a:r>
            <a:r>
              <a:rPr sz="2400" dirty="0">
                <a:latin typeface="Cambria"/>
                <a:cs typeface="Cambria"/>
              </a:rPr>
              <a:t>deney</a:t>
            </a:r>
            <a:r>
              <a:rPr sz="2400" spc="180" dirty="0">
                <a:latin typeface="Cambria"/>
                <a:cs typeface="Cambria"/>
              </a:rPr>
              <a:t> </a:t>
            </a:r>
            <a:r>
              <a:rPr sz="2400" spc="120" dirty="0">
                <a:latin typeface="Cambria"/>
                <a:cs typeface="Cambria"/>
              </a:rPr>
              <a:t>planlama,</a:t>
            </a:r>
            <a:r>
              <a:rPr sz="2400" spc="190" dirty="0">
                <a:latin typeface="Cambria"/>
                <a:cs typeface="Cambria"/>
              </a:rPr>
              <a:t> </a:t>
            </a:r>
            <a:r>
              <a:rPr sz="2400" spc="50" dirty="0">
                <a:latin typeface="Cambria"/>
                <a:cs typeface="Cambria"/>
              </a:rPr>
              <a:t>hipotez</a:t>
            </a:r>
            <a:r>
              <a:rPr sz="2400" spc="170" dirty="0">
                <a:latin typeface="Cambria"/>
                <a:cs typeface="Cambria"/>
              </a:rPr>
              <a:t> </a:t>
            </a:r>
            <a:r>
              <a:rPr sz="2400" spc="125" dirty="0">
                <a:latin typeface="Cambria"/>
                <a:cs typeface="Cambria"/>
              </a:rPr>
              <a:t>kurma, </a:t>
            </a:r>
            <a:r>
              <a:rPr sz="2400" spc="60" dirty="0">
                <a:latin typeface="Cambria"/>
                <a:cs typeface="Cambria"/>
              </a:rPr>
              <a:t>değerlendirme</a:t>
            </a:r>
            <a:r>
              <a:rPr sz="2400" spc="130" dirty="0">
                <a:latin typeface="Cambria"/>
                <a:cs typeface="Cambria"/>
              </a:rPr>
              <a:t> </a:t>
            </a:r>
            <a:r>
              <a:rPr sz="2400" dirty="0">
                <a:latin typeface="Cambria"/>
                <a:cs typeface="Cambria"/>
              </a:rPr>
              <a:t>ve</a:t>
            </a:r>
            <a:r>
              <a:rPr sz="2400" spc="150" dirty="0">
                <a:latin typeface="Cambria"/>
                <a:cs typeface="Cambria"/>
              </a:rPr>
              <a:t> </a:t>
            </a:r>
            <a:r>
              <a:rPr sz="2400" spc="85" dirty="0">
                <a:latin typeface="Cambria"/>
                <a:cs typeface="Cambria"/>
              </a:rPr>
              <a:t>yorumlama</a:t>
            </a:r>
            <a:r>
              <a:rPr sz="2400" spc="160" dirty="0">
                <a:latin typeface="Cambria"/>
                <a:cs typeface="Cambria"/>
              </a:rPr>
              <a:t> </a:t>
            </a:r>
            <a:r>
              <a:rPr sz="2400" spc="70" dirty="0">
                <a:latin typeface="Cambria"/>
                <a:cs typeface="Cambria"/>
              </a:rPr>
              <a:t>işlerinde</a:t>
            </a:r>
            <a:r>
              <a:rPr sz="2400" spc="125" dirty="0">
                <a:latin typeface="Cambria"/>
                <a:cs typeface="Cambria"/>
              </a:rPr>
              <a:t> </a:t>
            </a:r>
            <a:r>
              <a:rPr sz="2400" spc="70" dirty="0">
                <a:latin typeface="Cambria"/>
                <a:cs typeface="Cambria"/>
              </a:rPr>
              <a:t>bilgi</a:t>
            </a:r>
            <a:r>
              <a:rPr sz="2400" spc="155" dirty="0">
                <a:latin typeface="Cambria"/>
                <a:cs typeface="Cambria"/>
              </a:rPr>
              <a:t> </a:t>
            </a:r>
            <a:r>
              <a:rPr sz="2400" spc="55" dirty="0">
                <a:latin typeface="Cambria"/>
                <a:cs typeface="Cambria"/>
              </a:rPr>
              <a:t>veren</a:t>
            </a:r>
            <a:r>
              <a:rPr sz="2400" spc="160" dirty="0">
                <a:latin typeface="Cambria"/>
                <a:cs typeface="Cambria"/>
              </a:rPr>
              <a:t> </a:t>
            </a:r>
            <a:r>
              <a:rPr sz="2400" spc="30" dirty="0">
                <a:latin typeface="Cambria"/>
                <a:cs typeface="Cambria"/>
              </a:rPr>
              <a:t>bir </a:t>
            </a:r>
            <a:r>
              <a:rPr sz="2400" spc="80" dirty="0">
                <a:latin typeface="Cambria"/>
                <a:cs typeface="Cambria"/>
              </a:rPr>
              <a:t>bilim</a:t>
            </a:r>
            <a:r>
              <a:rPr sz="2400" spc="120" dirty="0">
                <a:latin typeface="Cambria"/>
                <a:cs typeface="Cambria"/>
              </a:rPr>
              <a:t> </a:t>
            </a:r>
            <a:r>
              <a:rPr sz="2400" spc="95" dirty="0">
                <a:latin typeface="Cambria"/>
                <a:cs typeface="Cambria"/>
              </a:rPr>
              <a:t>dalı</a:t>
            </a:r>
            <a:r>
              <a:rPr sz="2400" spc="140" dirty="0">
                <a:latin typeface="Cambria"/>
                <a:cs typeface="Cambria"/>
              </a:rPr>
              <a:t> </a:t>
            </a:r>
            <a:r>
              <a:rPr sz="2400" spc="95" dirty="0">
                <a:latin typeface="Cambria"/>
                <a:cs typeface="Cambria"/>
              </a:rPr>
              <a:t>olarak</a:t>
            </a:r>
            <a:r>
              <a:rPr sz="2400" spc="125" dirty="0">
                <a:latin typeface="Cambria"/>
                <a:cs typeface="Cambria"/>
              </a:rPr>
              <a:t> </a:t>
            </a:r>
            <a:r>
              <a:rPr sz="2400" spc="110" dirty="0">
                <a:latin typeface="Cambria"/>
                <a:cs typeface="Cambria"/>
              </a:rPr>
              <a:t>tanımlanmaktadır.</a:t>
            </a:r>
            <a:endParaRPr sz="2400">
              <a:latin typeface="Cambria"/>
              <a:cs typeface="Cambria"/>
            </a:endParaRPr>
          </a:p>
          <a:p>
            <a:pPr>
              <a:lnSpc>
                <a:spcPct val="100000"/>
              </a:lnSpc>
              <a:spcBef>
                <a:spcPts val="1270"/>
              </a:spcBef>
            </a:pPr>
            <a:endParaRPr sz="2400">
              <a:latin typeface="Cambria"/>
              <a:cs typeface="Cambria"/>
            </a:endParaRPr>
          </a:p>
          <a:p>
            <a:pPr marL="286385" indent="-273685">
              <a:lnSpc>
                <a:spcPct val="100000"/>
              </a:lnSpc>
              <a:buClr>
                <a:srgbClr val="FD8537"/>
              </a:buClr>
              <a:buSzPct val="68750"/>
              <a:buFont typeface="Wingdings"/>
              <a:buChar char=""/>
              <a:tabLst>
                <a:tab pos="286385" algn="l"/>
              </a:tabLst>
            </a:pPr>
            <a:r>
              <a:rPr sz="2400" spc="95" dirty="0">
                <a:latin typeface="Cambria"/>
                <a:cs typeface="Cambria"/>
              </a:rPr>
              <a:t>Biyoistatistiğin</a:t>
            </a:r>
            <a:r>
              <a:rPr sz="2400" spc="120" dirty="0">
                <a:latin typeface="Cambria"/>
                <a:cs typeface="Cambria"/>
              </a:rPr>
              <a:t> </a:t>
            </a:r>
            <a:r>
              <a:rPr sz="2400" spc="95" dirty="0">
                <a:latin typeface="Cambria"/>
                <a:cs typeface="Cambria"/>
              </a:rPr>
              <a:t>çalışma</a:t>
            </a:r>
            <a:r>
              <a:rPr sz="2400" spc="140" dirty="0">
                <a:latin typeface="Cambria"/>
                <a:cs typeface="Cambria"/>
              </a:rPr>
              <a:t> </a:t>
            </a:r>
            <a:r>
              <a:rPr sz="2400" spc="130" dirty="0">
                <a:latin typeface="Cambria"/>
                <a:cs typeface="Cambria"/>
              </a:rPr>
              <a:t>alanı,</a:t>
            </a:r>
            <a:r>
              <a:rPr sz="2400" spc="135" dirty="0">
                <a:latin typeface="Cambria"/>
                <a:cs typeface="Cambria"/>
              </a:rPr>
              <a:t> </a:t>
            </a:r>
            <a:r>
              <a:rPr sz="2400" spc="70">
                <a:latin typeface="Cambria"/>
                <a:cs typeface="Cambria"/>
              </a:rPr>
              <a:t>bilgi</a:t>
            </a:r>
            <a:r>
              <a:rPr sz="2400" spc="130">
                <a:latin typeface="Cambria"/>
                <a:cs typeface="Cambria"/>
              </a:rPr>
              <a:t> </a:t>
            </a:r>
            <a:r>
              <a:rPr sz="2400" spc="65" smtClean="0">
                <a:latin typeface="Cambria"/>
                <a:cs typeface="Cambria"/>
              </a:rPr>
              <a:t>toplama</a:t>
            </a:r>
            <a:r>
              <a:rPr lang="tr-TR" sz="2400" spc="65" dirty="0" smtClean="0">
                <a:latin typeface="Cambria"/>
                <a:cs typeface="Cambria"/>
              </a:rPr>
              <a:t> </a:t>
            </a:r>
            <a:r>
              <a:rPr sz="2400" spc="90" smtClean="0">
                <a:latin typeface="Cambria"/>
                <a:cs typeface="Cambria"/>
              </a:rPr>
              <a:t>tekniklerinde</a:t>
            </a:r>
            <a:r>
              <a:rPr sz="2400" spc="90" dirty="0">
                <a:latin typeface="Cambria"/>
                <a:cs typeface="Cambria"/>
              </a:rPr>
              <a:t>,</a:t>
            </a:r>
            <a:r>
              <a:rPr sz="2400" spc="130" dirty="0">
                <a:latin typeface="Cambria"/>
                <a:cs typeface="Cambria"/>
              </a:rPr>
              <a:t> </a:t>
            </a:r>
            <a:r>
              <a:rPr sz="2400" spc="120" dirty="0">
                <a:latin typeface="Cambria"/>
                <a:cs typeface="Cambria"/>
              </a:rPr>
              <a:t>kuramsal</a:t>
            </a:r>
            <a:r>
              <a:rPr sz="2400" spc="165" dirty="0">
                <a:latin typeface="Cambria"/>
                <a:cs typeface="Cambria"/>
              </a:rPr>
              <a:t> </a:t>
            </a:r>
            <a:r>
              <a:rPr sz="2400" spc="90" dirty="0">
                <a:latin typeface="Cambria"/>
                <a:cs typeface="Cambria"/>
              </a:rPr>
              <a:t>dağılımlarda</a:t>
            </a:r>
            <a:r>
              <a:rPr sz="2400" spc="155" dirty="0">
                <a:latin typeface="Cambria"/>
                <a:cs typeface="Cambria"/>
              </a:rPr>
              <a:t> </a:t>
            </a:r>
            <a:r>
              <a:rPr sz="2400" dirty="0">
                <a:latin typeface="Cambria"/>
                <a:cs typeface="Cambria"/>
              </a:rPr>
              <a:t>ve</a:t>
            </a:r>
            <a:r>
              <a:rPr sz="2400" spc="170" dirty="0">
                <a:latin typeface="Cambria"/>
                <a:cs typeface="Cambria"/>
              </a:rPr>
              <a:t> </a:t>
            </a:r>
            <a:r>
              <a:rPr sz="2400" spc="40" dirty="0">
                <a:latin typeface="Cambria"/>
                <a:cs typeface="Cambria"/>
              </a:rPr>
              <a:t>hipotez </a:t>
            </a:r>
            <a:r>
              <a:rPr sz="2400" spc="70" dirty="0">
                <a:latin typeface="Cambria"/>
                <a:cs typeface="Cambria"/>
              </a:rPr>
              <a:t>testlerinde</a:t>
            </a:r>
            <a:r>
              <a:rPr sz="2400" spc="135" dirty="0">
                <a:latin typeface="Cambria"/>
                <a:cs typeface="Cambria"/>
              </a:rPr>
              <a:t> </a:t>
            </a:r>
            <a:r>
              <a:rPr sz="2400" spc="75" dirty="0">
                <a:latin typeface="Cambria"/>
                <a:cs typeface="Cambria"/>
              </a:rPr>
              <a:t>yeni</a:t>
            </a:r>
            <a:r>
              <a:rPr sz="2400" spc="160" dirty="0">
                <a:latin typeface="Cambria"/>
                <a:cs typeface="Cambria"/>
              </a:rPr>
              <a:t> </a:t>
            </a:r>
            <a:r>
              <a:rPr sz="2400" spc="75" dirty="0">
                <a:latin typeface="Cambria"/>
                <a:cs typeface="Cambria"/>
              </a:rPr>
              <a:t>bilgiler</a:t>
            </a:r>
            <a:r>
              <a:rPr sz="2400" spc="145" dirty="0">
                <a:latin typeface="Cambria"/>
                <a:cs typeface="Cambria"/>
              </a:rPr>
              <a:t> </a:t>
            </a:r>
            <a:r>
              <a:rPr sz="2400" spc="85" dirty="0">
                <a:latin typeface="Cambria"/>
                <a:cs typeface="Cambria"/>
              </a:rPr>
              <a:t>üretmek</a:t>
            </a:r>
            <a:r>
              <a:rPr sz="2400" spc="150" dirty="0">
                <a:latin typeface="Cambria"/>
                <a:cs typeface="Cambria"/>
              </a:rPr>
              <a:t> </a:t>
            </a:r>
            <a:r>
              <a:rPr sz="2400" dirty="0">
                <a:latin typeface="Cambria"/>
                <a:cs typeface="Cambria"/>
              </a:rPr>
              <a:t>ve</a:t>
            </a:r>
            <a:r>
              <a:rPr sz="2400" spc="165" dirty="0">
                <a:latin typeface="Cambria"/>
                <a:cs typeface="Cambria"/>
              </a:rPr>
              <a:t> </a:t>
            </a:r>
            <a:r>
              <a:rPr sz="2400" spc="80" dirty="0">
                <a:latin typeface="Cambria"/>
                <a:cs typeface="Cambria"/>
              </a:rPr>
              <a:t>bunları</a:t>
            </a:r>
            <a:endParaRPr sz="2400">
              <a:latin typeface="Cambria"/>
              <a:cs typeface="Cambria"/>
            </a:endParaRPr>
          </a:p>
          <a:p>
            <a:pPr marL="286385">
              <a:lnSpc>
                <a:spcPct val="100000"/>
              </a:lnSpc>
            </a:pPr>
            <a:r>
              <a:rPr sz="2400" spc="114" dirty="0">
                <a:latin typeface="Cambria"/>
                <a:cs typeface="Cambria"/>
              </a:rPr>
              <a:t>kullanmaktır.</a:t>
            </a:r>
            <a:endParaRPr sz="2400">
              <a:latin typeface="Cambria"/>
              <a:cs typeface="Cambria"/>
            </a:endParaRPr>
          </a:p>
        </p:txBody>
      </p:sp>
      <p:sp>
        <p:nvSpPr>
          <p:cNvPr id="3" name="object 3"/>
          <p:cNvSpPr txBox="1"/>
          <p:nvPr/>
        </p:nvSpPr>
        <p:spPr>
          <a:xfrm>
            <a:off x="11161944" y="5872074"/>
            <a:ext cx="171027" cy="228268"/>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Cambria"/>
                <a:cs typeface="Cambria"/>
              </a:rPr>
              <a:t>7</a:t>
            </a:r>
            <a:endParaRPr sz="1400">
              <a:latin typeface="Cambria"/>
              <a:cs typeface="Cambria"/>
            </a:endParaRPr>
          </a:p>
        </p:txBody>
      </p:sp>
      <p:sp>
        <p:nvSpPr>
          <p:cNvPr id="4" name="object 4"/>
          <p:cNvSpPr txBox="1">
            <a:spLocks noGrp="1"/>
          </p:cNvSpPr>
          <p:nvPr>
            <p:ph type="title"/>
          </p:nvPr>
        </p:nvSpPr>
        <p:spPr>
          <a:xfrm>
            <a:off x="1104900" y="76200"/>
            <a:ext cx="9980682" cy="917431"/>
          </a:xfrm>
          <a:prstGeom prst="rect">
            <a:avLst/>
          </a:prstGeom>
        </p:spPr>
        <p:txBody>
          <a:bodyPr vert="horz" wrap="square" lIns="0" tIns="451358" rIns="0" bIns="0" rtlCol="0">
            <a:spAutoFit/>
          </a:bodyPr>
          <a:lstStyle/>
          <a:p>
            <a:pPr marL="73660">
              <a:lnSpc>
                <a:spcPct val="100000"/>
              </a:lnSpc>
              <a:spcBef>
                <a:spcPts val="100"/>
              </a:spcBef>
            </a:pPr>
            <a:r>
              <a:rPr sz="3000" spc="280" dirty="0"/>
              <a:t>BİYOİSTATİSTİK</a:t>
            </a:r>
            <a:endParaRPr sz="300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 y="76200"/>
            <a:ext cx="9980682" cy="917431"/>
          </a:xfrm>
          <a:prstGeom prst="rect">
            <a:avLst/>
          </a:prstGeom>
        </p:spPr>
        <p:txBody>
          <a:bodyPr vert="horz" wrap="square" lIns="0" tIns="451358" rIns="0" bIns="0" rtlCol="0">
            <a:spAutoFit/>
          </a:bodyPr>
          <a:lstStyle/>
          <a:p>
            <a:pPr marL="73660">
              <a:lnSpc>
                <a:spcPct val="100000"/>
              </a:lnSpc>
              <a:spcBef>
                <a:spcPts val="100"/>
              </a:spcBef>
            </a:pPr>
            <a:r>
              <a:rPr sz="3000" spc="285" dirty="0"/>
              <a:t>İSTATİSTİK</a:t>
            </a:r>
            <a:r>
              <a:rPr sz="3000" spc="200" dirty="0"/>
              <a:t> </a:t>
            </a:r>
            <a:r>
              <a:rPr spc="305" dirty="0"/>
              <a:t>VE</a:t>
            </a:r>
            <a:r>
              <a:rPr spc="330" dirty="0"/>
              <a:t> </a:t>
            </a:r>
            <a:r>
              <a:rPr sz="3000" spc="290" dirty="0"/>
              <a:t>BİYOİSTATİSTİK</a:t>
            </a:r>
            <a:r>
              <a:rPr sz="3000" spc="200" dirty="0"/>
              <a:t> </a:t>
            </a:r>
            <a:r>
              <a:rPr sz="3000" spc="285" dirty="0"/>
              <a:t>AYRIMI</a:t>
            </a:r>
            <a:endParaRPr sz="3000"/>
          </a:p>
        </p:txBody>
      </p:sp>
      <p:sp>
        <p:nvSpPr>
          <p:cNvPr id="3" name="object 3"/>
          <p:cNvSpPr txBox="1"/>
          <p:nvPr/>
        </p:nvSpPr>
        <p:spPr>
          <a:xfrm>
            <a:off x="714587" y="1991994"/>
            <a:ext cx="9702800" cy="3366306"/>
          </a:xfrm>
          <a:prstGeom prst="rect">
            <a:avLst/>
          </a:prstGeom>
        </p:spPr>
        <p:txBody>
          <a:bodyPr vert="horz" wrap="square" lIns="0" tIns="90170" rIns="0" bIns="0" rtlCol="0">
            <a:spAutoFit/>
          </a:bodyPr>
          <a:lstStyle/>
          <a:p>
            <a:pPr marL="12700">
              <a:lnSpc>
                <a:spcPct val="100000"/>
              </a:lnSpc>
              <a:spcBef>
                <a:spcPts val="710"/>
              </a:spcBef>
            </a:pPr>
            <a:r>
              <a:rPr sz="2400" b="1" spc="135" dirty="0">
                <a:solidFill>
                  <a:srgbClr val="FF0000"/>
                </a:solidFill>
                <a:latin typeface="Cambria"/>
                <a:cs typeface="Cambria"/>
              </a:rPr>
              <a:t>İstatistik</a:t>
            </a:r>
            <a:endParaRPr sz="2400">
              <a:latin typeface="Cambria"/>
              <a:cs typeface="Cambria"/>
            </a:endParaRPr>
          </a:p>
          <a:p>
            <a:pPr marL="286385" marR="11430" indent="-274320">
              <a:lnSpc>
                <a:spcPct val="100000"/>
              </a:lnSpc>
              <a:spcBef>
                <a:spcPts val="615"/>
              </a:spcBef>
              <a:buClr>
                <a:srgbClr val="FD8537"/>
              </a:buClr>
              <a:buSzPct val="68750"/>
              <a:buFont typeface="Wingdings"/>
              <a:buChar char=""/>
              <a:tabLst>
                <a:tab pos="286385" algn="l"/>
              </a:tabLst>
            </a:pPr>
            <a:r>
              <a:rPr sz="2400" spc="95" dirty="0">
                <a:latin typeface="Cambria"/>
                <a:cs typeface="Cambria"/>
              </a:rPr>
              <a:t>Verileri</a:t>
            </a:r>
            <a:r>
              <a:rPr sz="2400" spc="190" dirty="0">
                <a:latin typeface="Cambria"/>
                <a:cs typeface="Cambria"/>
              </a:rPr>
              <a:t> </a:t>
            </a:r>
            <a:r>
              <a:rPr sz="2400" spc="65" dirty="0">
                <a:latin typeface="Cambria"/>
                <a:cs typeface="Cambria"/>
              </a:rPr>
              <a:t>derleme,</a:t>
            </a:r>
            <a:r>
              <a:rPr sz="2400" spc="180" dirty="0">
                <a:latin typeface="Cambria"/>
                <a:cs typeface="Cambria"/>
              </a:rPr>
              <a:t> </a:t>
            </a:r>
            <a:r>
              <a:rPr sz="2400" dirty="0">
                <a:latin typeface="Cambria"/>
                <a:cs typeface="Cambria"/>
              </a:rPr>
              <a:t>deney</a:t>
            </a:r>
            <a:r>
              <a:rPr sz="2400" spc="200" dirty="0">
                <a:latin typeface="Cambria"/>
                <a:cs typeface="Cambria"/>
              </a:rPr>
              <a:t> </a:t>
            </a:r>
            <a:r>
              <a:rPr sz="2400" spc="120" dirty="0">
                <a:latin typeface="Cambria"/>
                <a:cs typeface="Cambria"/>
              </a:rPr>
              <a:t>tasarımlama,</a:t>
            </a:r>
            <a:r>
              <a:rPr sz="2400" spc="220" dirty="0">
                <a:latin typeface="Cambria"/>
                <a:cs typeface="Cambria"/>
              </a:rPr>
              <a:t> </a:t>
            </a:r>
            <a:r>
              <a:rPr sz="2400" spc="70" dirty="0">
                <a:latin typeface="Cambria"/>
                <a:cs typeface="Cambria"/>
              </a:rPr>
              <a:t>yorumlama </a:t>
            </a:r>
            <a:r>
              <a:rPr sz="2400" dirty="0">
                <a:latin typeface="Cambria"/>
                <a:cs typeface="Cambria"/>
              </a:rPr>
              <a:t>ve</a:t>
            </a:r>
            <a:r>
              <a:rPr sz="2400" spc="160" dirty="0">
                <a:latin typeface="Cambria"/>
                <a:cs typeface="Cambria"/>
              </a:rPr>
              <a:t> </a:t>
            </a:r>
            <a:r>
              <a:rPr sz="2400" spc="65" dirty="0">
                <a:latin typeface="Cambria"/>
                <a:cs typeface="Cambria"/>
              </a:rPr>
              <a:t>genelleme</a:t>
            </a:r>
            <a:r>
              <a:rPr sz="2400" spc="180" dirty="0">
                <a:latin typeface="Cambria"/>
                <a:cs typeface="Cambria"/>
              </a:rPr>
              <a:t> </a:t>
            </a:r>
            <a:r>
              <a:rPr sz="2400" spc="75" dirty="0">
                <a:latin typeface="Cambria"/>
                <a:cs typeface="Cambria"/>
              </a:rPr>
              <a:t>yöntemlerini</a:t>
            </a:r>
            <a:r>
              <a:rPr sz="2400" spc="160" dirty="0">
                <a:latin typeface="Cambria"/>
                <a:cs typeface="Cambria"/>
              </a:rPr>
              <a:t> </a:t>
            </a:r>
            <a:r>
              <a:rPr sz="2400" spc="55" dirty="0">
                <a:latin typeface="Cambria"/>
                <a:cs typeface="Cambria"/>
              </a:rPr>
              <a:t>veren</a:t>
            </a:r>
            <a:r>
              <a:rPr sz="2400" spc="150" dirty="0">
                <a:latin typeface="Cambria"/>
                <a:cs typeface="Cambria"/>
              </a:rPr>
              <a:t> </a:t>
            </a:r>
            <a:r>
              <a:rPr sz="2400" spc="65" dirty="0">
                <a:latin typeface="Cambria"/>
                <a:cs typeface="Cambria"/>
              </a:rPr>
              <a:t>bilim</a:t>
            </a:r>
            <a:endParaRPr sz="2400">
              <a:latin typeface="Cambria"/>
              <a:cs typeface="Cambria"/>
            </a:endParaRPr>
          </a:p>
          <a:p>
            <a:pPr>
              <a:lnSpc>
                <a:spcPct val="100000"/>
              </a:lnSpc>
              <a:spcBef>
                <a:spcPts val="1255"/>
              </a:spcBef>
              <a:buClr>
                <a:srgbClr val="FD8537"/>
              </a:buClr>
              <a:buFont typeface="Wingdings"/>
              <a:buChar char=""/>
            </a:pPr>
            <a:endParaRPr sz="2400">
              <a:latin typeface="Cambria"/>
              <a:cs typeface="Cambria"/>
            </a:endParaRPr>
          </a:p>
          <a:p>
            <a:pPr marL="12700">
              <a:lnSpc>
                <a:spcPct val="100000"/>
              </a:lnSpc>
            </a:pPr>
            <a:r>
              <a:rPr sz="2400" b="1" spc="135" dirty="0">
                <a:solidFill>
                  <a:srgbClr val="FF0000"/>
                </a:solidFill>
                <a:latin typeface="Cambria"/>
                <a:cs typeface="Cambria"/>
              </a:rPr>
              <a:t>Biyoistatistik</a:t>
            </a:r>
            <a:endParaRPr sz="2400">
              <a:latin typeface="Cambria"/>
              <a:cs typeface="Cambria"/>
            </a:endParaRPr>
          </a:p>
          <a:p>
            <a:pPr marL="286385" indent="-273685">
              <a:lnSpc>
                <a:spcPct val="100000"/>
              </a:lnSpc>
              <a:spcBef>
                <a:spcPts val="610"/>
              </a:spcBef>
              <a:buClr>
                <a:srgbClr val="FD8537"/>
              </a:buClr>
              <a:buSzPct val="68750"/>
              <a:buFont typeface="Wingdings"/>
              <a:buChar char=""/>
              <a:tabLst>
                <a:tab pos="286385" algn="l"/>
              </a:tabLst>
            </a:pPr>
            <a:r>
              <a:rPr sz="2400" spc="165" dirty="0">
                <a:latin typeface="Cambria"/>
                <a:cs typeface="Cambria"/>
              </a:rPr>
              <a:t>Canlı </a:t>
            </a:r>
            <a:r>
              <a:rPr sz="2400" spc="75" dirty="0">
                <a:latin typeface="Cambria"/>
                <a:cs typeface="Cambria"/>
              </a:rPr>
              <a:t>özelliklerinin</a:t>
            </a:r>
            <a:r>
              <a:rPr sz="2400" spc="125" dirty="0">
                <a:latin typeface="Cambria"/>
                <a:cs typeface="Cambria"/>
              </a:rPr>
              <a:t> </a:t>
            </a:r>
            <a:r>
              <a:rPr sz="2400" dirty="0">
                <a:latin typeface="Cambria"/>
                <a:cs typeface="Cambria"/>
              </a:rPr>
              <a:t>ve</a:t>
            </a:r>
            <a:r>
              <a:rPr sz="2400" spc="170" dirty="0">
                <a:latin typeface="Cambria"/>
                <a:cs typeface="Cambria"/>
              </a:rPr>
              <a:t> </a:t>
            </a:r>
            <a:r>
              <a:rPr sz="2400" spc="90" dirty="0">
                <a:latin typeface="Cambria"/>
                <a:cs typeface="Cambria"/>
              </a:rPr>
              <a:t>bunları</a:t>
            </a:r>
            <a:r>
              <a:rPr sz="2400" spc="160" dirty="0">
                <a:latin typeface="Cambria"/>
                <a:cs typeface="Cambria"/>
              </a:rPr>
              <a:t> </a:t>
            </a:r>
            <a:r>
              <a:rPr sz="2400" spc="80">
                <a:latin typeface="Cambria"/>
                <a:cs typeface="Cambria"/>
              </a:rPr>
              <a:t>etkileyen</a:t>
            </a:r>
            <a:r>
              <a:rPr sz="2400" spc="165">
                <a:latin typeface="Cambria"/>
                <a:cs typeface="Cambria"/>
              </a:rPr>
              <a:t> </a:t>
            </a:r>
            <a:r>
              <a:rPr sz="2400" spc="95" smtClean="0">
                <a:latin typeface="Cambria"/>
                <a:cs typeface="Cambria"/>
              </a:rPr>
              <a:t>tüm</a:t>
            </a:r>
            <a:r>
              <a:rPr lang="tr-TR" sz="2400" spc="95" dirty="0" smtClean="0">
                <a:latin typeface="Cambria"/>
                <a:cs typeface="Cambria"/>
              </a:rPr>
              <a:t> </a:t>
            </a:r>
            <a:r>
              <a:rPr sz="2400" spc="50" smtClean="0">
                <a:latin typeface="Cambria"/>
                <a:cs typeface="Cambria"/>
              </a:rPr>
              <a:t>öğelerin</a:t>
            </a:r>
            <a:r>
              <a:rPr sz="2400" spc="140" smtClean="0">
                <a:latin typeface="Cambria"/>
                <a:cs typeface="Cambria"/>
              </a:rPr>
              <a:t> </a:t>
            </a:r>
            <a:r>
              <a:rPr sz="2400" spc="75" dirty="0">
                <a:latin typeface="Cambria"/>
                <a:cs typeface="Cambria"/>
              </a:rPr>
              <a:t>belirlenmesi,</a:t>
            </a:r>
            <a:r>
              <a:rPr sz="2400" spc="130" dirty="0">
                <a:latin typeface="Cambria"/>
                <a:cs typeface="Cambria"/>
              </a:rPr>
              <a:t> </a:t>
            </a:r>
            <a:r>
              <a:rPr sz="2400" spc="110" dirty="0">
                <a:latin typeface="Cambria"/>
                <a:cs typeface="Cambria"/>
              </a:rPr>
              <a:t>sayılması,</a:t>
            </a:r>
            <a:r>
              <a:rPr sz="2400" spc="150" dirty="0">
                <a:latin typeface="Cambria"/>
                <a:cs typeface="Cambria"/>
              </a:rPr>
              <a:t> </a:t>
            </a:r>
            <a:r>
              <a:rPr sz="2400" spc="70" dirty="0">
                <a:latin typeface="Cambria"/>
                <a:cs typeface="Cambria"/>
              </a:rPr>
              <a:t>düzenlenmesi</a:t>
            </a:r>
            <a:r>
              <a:rPr sz="2400" spc="140" dirty="0">
                <a:latin typeface="Cambria"/>
                <a:cs typeface="Cambria"/>
              </a:rPr>
              <a:t> </a:t>
            </a:r>
            <a:r>
              <a:rPr sz="2400" spc="-25" dirty="0">
                <a:latin typeface="Cambria"/>
                <a:cs typeface="Cambria"/>
              </a:rPr>
              <a:t>ve </a:t>
            </a:r>
            <a:r>
              <a:rPr sz="2400" spc="70" dirty="0">
                <a:latin typeface="Cambria"/>
                <a:cs typeface="Cambria"/>
              </a:rPr>
              <a:t>değerlendirilmesi</a:t>
            </a:r>
            <a:r>
              <a:rPr sz="2400" spc="114" dirty="0">
                <a:latin typeface="Cambria"/>
                <a:cs typeface="Cambria"/>
              </a:rPr>
              <a:t> </a:t>
            </a:r>
            <a:r>
              <a:rPr sz="2400" spc="60" dirty="0">
                <a:latin typeface="Cambria"/>
                <a:cs typeface="Cambria"/>
              </a:rPr>
              <a:t>sonucu</a:t>
            </a:r>
            <a:r>
              <a:rPr sz="2400" spc="140" dirty="0">
                <a:latin typeface="Cambria"/>
                <a:cs typeface="Cambria"/>
              </a:rPr>
              <a:t> </a:t>
            </a:r>
            <a:r>
              <a:rPr sz="2400" spc="55" dirty="0">
                <a:latin typeface="Cambria"/>
                <a:cs typeface="Cambria"/>
              </a:rPr>
              <a:t>nedensel</a:t>
            </a:r>
            <a:r>
              <a:rPr sz="2400" spc="135" dirty="0">
                <a:latin typeface="Cambria"/>
                <a:cs typeface="Cambria"/>
              </a:rPr>
              <a:t> </a:t>
            </a:r>
            <a:r>
              <a:rPr sz="2400" spc="90" dirty="0">
                <a:latin typeface="Cambria"/>
                <a:cs typeface="Cambria"/>
              </a:rPr>
              <a:t>bağlantıları </a:t>
            </a:r>
            <a:r>
              <a:rPr sz="2400" spc="75" dirty="0">
                <a:latin typeface="Cambria"/>
                <a:cs typeface="Cambria"/>
              </a:rPr>
              <a:t>tespit</a:t>
            </a:r>
            <a:r>
              <a:rPr sz="2400" spc="125" dirty="0">
                <a:latin typeface="Cambria"/>
                <a:cs typeface="Cambria"/>
              </a:rPr>
              <a:t> </a:t>
            </a:r>
            <a:r>
              <a:rPr sz="2400" spc="50" dirty="0">
                <a:latin typeface="Cambria"/>
                <a:cs typeface="Cambria"/>
              </a:rPr>
              <a:t>eden</a:t>
            </a:r>
            <a:r>
              <a:rPr sz="2400" spc="135" dirty="0">
                <a:latin typeface="Cambria"/>
                <a:cs typeface="Cambria"/>
              </a:rPr>
              <a:t> </a:t>
            </a:r>
            <a:r>
              <a:rPr sz="2400" spc="65" dirty="0">
                <a:latin typeface="Cambria"/>
                <a:cs typeface="Cambria"/>
              </a:rPr>
              <a:t>bilim</a:t>
            </a:r>
            <a:endParaRPr sz="2400">
              <a:latin typeface="Cambria"/>
              <a:cs typeface="Cambria"/>
            </a:endParaRPr>
          </a:p>
        </p:txBody>
      </p:sp>
      <p:sp>
        <p:nvSpPr>
          <p:cNvPr id="4" name="object 4"/>
          <p:cNvSpPr txBox="1"/>
          <p:nvPr/>
        </p:nvSpPr>
        <p:spPr>
          <a:xfrm>
            <a:off x="11161944" y="5872074"/>
            <a:ext cx="171027" cy="228268"/>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Cambria"/>
                <a:cs typeface="Cambria"/>
              </a:rPr>
              <a:t>8</a:t>
            </a:r>
            <a:endParaRPr sz="1400">
              <a:latin typeface="Cambria"/>
              <a:cs typeface="Cambria"/>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 y="76200"/>
            <a:ext cx="9980682" cy="766569"/>
          </a:xfrm>
          <a:prstGeom prst="rect">
            <a:avLst/>
          </a:prstGeom>
        </p:spPr>
        <p:txBody>
          <a:bodyPr vert="horz" wrap="square" lIns="0" tIns="301955" rIns="0" bIns="0" rtlCol="0">
            <a:spAutoFit/>
          </a:bodyPr>
          <a:lstStyle/>
          <a:p>
            <a:pPr marL="73660">
              <a:lnSpc>
                <a:spcPct val="100000"/>
              </a:lnSpc>
              <a:spcBef>
                <a:spcPts val="100"/>
              </a:spcBef>
            </a:pPr>
            <a:r>
              <a:rPr sz="3000" spc="240" dirty="0"/>
              <a:t>B</a:t>
            </a:r>
            <a:r>
              <a:rPr spc="240" dirty="0"/>
              <a:t>IYOISTATISTIK</a:t>
            </a:r>
            <a:r>
              <a:rPr spc="320" dirty="0"/>
              <a:t> </a:t>
            </a:r>
            <a:r>
              <a:rPr sz="3000" spc="295" dirty="0"/>
              <a:t>K</a:t>
            </a:r>
            <a:r>
              <a:rPr spc="295" dirty="0"/>
              <a:t>ULLANıM</a:t>
            </a:r>
            <a:r>
              <a:rPr spc="320" dirty="0"/>
              <a:t> </a:t>
            </a:r>
            <a:r>
              <a:rPr sz="3000" spc="229" dirty="0"/>
              <a:t>A</a:t>
            </a:r>
            <a:r>
              <a:rPr spc="229" dirty="0"/>
              <a:t>LANLARı</a:t>
            </a:r>
            <a:endParaRPr sz="3000"/>
          </a:p>
        </p:txBody>
      </p:sp>
      <p:sp>
        <p:nvSpPr>
          <p:cNvPr id="3" name="object 3"/>
          <p:cNvSpPr txBox="1"/>
          <p:nvPr/>
        </p:nvSpPr>
        <p:spPr>
          <a:xfrm>
            <a:off x="714587" y="1704374"/>
            <a:ext cx="10333567" cy="2083435"/>
          </a:xfrm>
          <a:prstGeom prst="rect">
            <a:avLst/>
          </a:prstGeom>
        </p:spPr>
        <p:txBody>
          <a:bodyPr vert="horz" wrap="square" lIns="0" tIns="88900" rIns="0" bIns="0" rtlCol="0">
            <a:spAutoFit/>
          </a:bodyPr>
          <a:lstStyle/>
          <a:p>
            <a:pPr marL="12700">
              <a:lnSpc>
                <a:spcPct val="100000"/>
              </a:lnSpc>
              <a:spcBef>
                <a:spcPts val="700"/>
              </a:spcBef>
            </a:pPr>
            <a:r>
              <a:rPr sz="2200" spc="90" dirty="0">
                <a:solidFill>
                  <a:srgbClr val="FF0000"/>
                </a:solidFill>
                <a:latin typeface="Cambria"/>
                <a:cs typeface="Cambria"/>
              </a:rPr>
              <a:t>Koruyucu</a:t>
            </a:r>
            <a:r>
              <a:rPr sz="2200" spc="165" dirty="0">
                <a:solidFill>
                  <a:srgbClr val="FF0000"/>
                </a:solidFill>
                <a:latin typeface="Cambria"/>
                <a:cs typeface="Cambria"/>
              </a:rPr>
              <a:t> </a:t>
            </a:r>
            <a:r>
              <a:rPr sz="2200" spc="80" dirty="0">
                <a:solidFill>
                  <a:srgbClr val="FF0000"/>
                </a:solidFill>
                <a:latin typeface="Cambria"/>
                <a:cs typeface="Cambria"/>
              </a:rPr>
              <a:t>Tıpta</a:t>
            </a:r>
            <a:endParaRPr sz="2200">
              <a:latin typeface="Cambria"/>
              <a:cs typeface="Cambria"/>
            </a:endParaRPr>
          </a:p>
          <a:p>
            <a:pPr marL="286385" indent="-273685">
              <a:lnSpc>
                <a:spcPct val="100000"/>
              </a:lnSpc>
              <a:spcBef>
                <a:spcPts val="600"/>
              </a:spcBef>
              <a:buClr>
                <a:srgbClr val="FD8537"/>
              </a:buClr>
              <a:buSzPct val="68181"/>
              <a:buFont typeface="Wingdings"/>
              <a:buChar char=""/>
              <a:tabLst>
                <a:tab pos="286385" algn="l"/>
              </a:tabLst>
            </a:pPr>
            <a:r>
              <a:rPr sz="2200" spc="114" dirty="0">
                <a:latin typeface="Cambria"/>
                <a:cs typeface="Cambria"/>
              </a:rPr>
              <a:t>Genel</a:t>
            </a:r>
            <a:r>
              <a:rPr sz="2200" spc="204" dirty="0">
                <a:latin typeface="Cambria"/>
                <a:cs typeface="Cambria"/>
              </a:rPr>
              <a:t> </a:t>
            </a:r>
            <a:r>
              <a:rPr sz="2200" dirty="0">
                <a:latin typeface="Cambria"/>
                <a:cs typeface="Cambria"/>
              </a:rPr>
              <a:t>ve</a:t>
            </a:r>
            <a:r>
              <a:rPr sz="2200" spc="210" dirty="0">
                <a:latin typeface="Cambria"/>
                <a:cs typeface="Cambria"/>
              </a:rPr>
              <a:t> </a:t>
            </a:r>
            <a:r>
              <a:rPr sz="2200" dirty="0">
                <a:latin typeface="Cambria"/>
                <a:cs typeface="Cambria"/>
              </a:rPr>
              <a:t>bölgesel</a:t>
            </a:r>
            <a:r>
              <a:rPr sz="2200" spc="175" dirty="0">
                <a:latin typeface="Cambria"/>
                <a:cs typeface="Cambria"/>
              </a:rPr>
              <a:t> </a:t>
            </a:r>
            <a:r>
              <a:rPr sz="2200" spc="100" dirty="0">
                <a:latin typeface="Cambria"/>
                <a:cs typeface="Cambria"/>
              </a:rPr>
              <a:t>sağlık</a:t>
            </a:r>
            <a:r>
              <a:rPr sz="2200" spc="185" dirty="0">
                <a:latin typeface="Cambria"/>
                <a:cs typeface="Cambria"/>
              </a:rPr>
              <a:t> </a:t>
            </a:r>
            <a:r>
              <a:rPr sz="2200" spc="100" dirty="0">
                <a:latin typeface="Cambria"/>
                <a:cs typeface="Cambria"/>
              </a:rPr>
              <a:t>durumu</a:t>
            </a:r>
            <a:r>
              <a:rPr sz="2200" spc="204" dirty="0">
                <a:latin typeface="Cambria"/>
                <a:cs typeface="Cambria"/>
              </a:rPr>
              <a:t> </a:t>
            </a:r>
            <a:r>
              <a:rPr sz="2200" spc="95" dirty="0">
                <a:latin typeface="Cambria"/>
                <a:cs typeface="Cambria"/>
              </a:rPr>
              <a:t>saptama</a:t>
            </a:r>
            <a:r>
              <a:rPr sz="2200" spc="200" dirty="0">
                <a:latin typeface="Cambria"/>
                <a:cs typeface="Cambria"/>
              </a:rPr>
              <a:t> </a:t>
            </a:r>
            <a:r>
              <a:rPr sz="2200" dirty="0">
                <a:latin typeface="Cambria"/>
                <a:cs typeface="Cambria"/>
              </a:rPr>
              <a:t>ve</a:t>
            </a:r>
            <a:r>
              <a:rPr sz="2200" spc="200" dirty="0">
                <a:latin typeface="Cambria"/>
                <a:cs typeface="Cambria"/>
              </a:rPr>
              <a:t> </a:t>
            </a:r>
            <a:r>
              <a:rPr sz="2200" spc="90" dirty="0">
                <a:latin typeface="Cambria"/>
                <a:cs typeface="Cambria"/>
              </a:rPr>
              <a:t>planlanması</a:t>
            </a:r>
            <a:endParaRPr sz="2200">
              <a:latin typeface="Cambria"/>
              <a:cs typeface="Cambria"/>
            </a:endParaRPr>
          </a:p>
          <a:p>
            <a:pPr marL="286385" indent="-273685">
              <a:lnSpc>
                <a:spcPct val="100000"/>
              </a:lnSpc>
              <a:spcBef>
                <a:spcPts val="600"/>
              </a:spcBef>
              <a:buClr>
                <a:srgbClr val="FD8537"/>
              </a:buClr>
              <a:buSzPct val="68181"/>
              <a:buFont typeface="Wingdings"/>
              <a:buChar char=""/>
              <a:tabLst>
                <a:tab pos="286385" algn="l"/>
              </a:tabLst>
            </a:pPr>
            <a:r>
              <a:rPr sz="2200" spc="85" dirty="0">
                <a:latin typeface="Cambria"/>
                <a:cs typeface="Cambria"/>
              </a:rPr>
              <a:t>Toplumsal</a:t>
            </a:r>
            <a:r>
              <a:rPr sz="2200" spc="140" dirty="0">
                <a:latin typeface="Cambria"/>
                <a:cs typeface="Cambria"/>
              </a:rPr>
              <a:t> </a:t>
            </a:r>
            <a:r>
              <a:rPr sz="2200" spc="90" dirty="0">
                <a:latin typeface="Cambria"/>
                <a:cs typeface="Cambria"/>
              </a:rPr>
              <a:t>Özelliklerin</a:t>
            </a:r>
            <a:r>
              <a:rPr sz="2200" spc="130" dirty="0">
                <a:latin typeface="Cambria"/>
                <a:cs typeface="Cambria"/>
              </a:rPr>
              <a:t> </a:t>
            </a:r>
            <a:r>
              <a:rPr sz="2200" spc="50" dirty="0">
                <a:latin typeface="Cambria"/>
                <a:cs typeface="Cambria"/>
              </a:rPr>
              <a:t>değerlendirilmesi</a:t>
            </a:r>
            <a:endParaRPr sz="2200">
              <a:latin typeface="Cambria"/>
              <a:cs typeface="Cambria"/>
            </a:endParaRPr>
          </a:p>
          <a:p>
            <a:pPr marL="286385" indent="-273685">
              <a:lnSpc>
                <a:spcPct val="100000"/>
              </a:lnSpc>
              <a:spcBef>
                <a:spcPts val="600"/>
              </a:spcBef>
              <a:buClr>
                <a:srgbClr val="FD8537"/>
              </a:buClr>
              <a:buSzPct val="68181"/>
              <a:buFont typeface="Wingdings"/>
              <a:buChar char=""/>
              <a:tabLst>
                <a:tab pos="286385" algn="l"/>
              </a:tabLst>
            </a:pPr>
            <a:r>
              <a:rPr sz="2200" spc="130" dirty="0">
                <a:latin typeface="Cambria"/>
                <a:cs typeface="Cambria"/>
              </a:rPr>
              <a:t>Farklı</a:t>
            </a:r>
            <a:r>
              <a:rPr sz="2200" spc="150" dirty="0">
                <a:latin typeface="Cambria"/>
                <a:cs typeface="Cambria"/>
              </a:rPr>
              <a:t> </a:t>
            </a:r>
            <a:r>
              <a:rPr sz="2200" spc="75" dirty="0">
                <a:latin typeface="Cambria"/>
                <a:cs typeface="Cambria"/>
              </a:rPr>
              <a:t>toplumların</a:t>
            </a:r>
            <a:r>
              <a:rPr sz="2200" spc="160" dirty="0">
                <a:latin typeface="Cambria"/>
                <a:cs typeface="Cambria"/>
              </a:rPr>
              <a:t> </a:t>
            </a:r>
            <a:r>
              <a:rPr sz="2200" spc="90" dirty="0">
                <a:latin typeface="Cambria"/>
                <a:cs typeface="Cambria"/>
              </a:rPr>
              <a:t>kıyaslanması</a:t>
            </a:r>
            <a:endParaRPr sz="2200">
              <a:latin typeface="Cambria"/>
              <a:cs typeface="Cambria"/>
            </a:endParaRPr>
          </a:p>
          <a:p>
            <a:pPr marL="286385" indent="-273685">
              <a:lnSpc>
                <a:spcPct val="100000"/>
              </a:lnSpc>
              <a:spcBef>
                <a:spcPts val="605"/>
              </a:spcBef>
              <a:buClr>
                <a:srgbClr val="FD8537"/>
              </a:buClr>
              <a:buSzPct val="68181"/>
              <a:buFont typeface="Wingdings"/>
              <a:buChar char=""/>
              <a:tabLst>
                <a:tab pos="286385" algn="l"/>
              </a:tabLst>
            </a:pPr>
            <a:r>
              <a:rPr sz="2200" spc="125" dirty="0">
                <a:latin typeface="Cambria"/>
                <a:cs typeface="Cambria"/>
              </a:rPr>
              <a:t>Tarama</a:t>
            </a:r>
            <a:r>
              <a:rPr sz="2200" spc="170" dirty="0">
                <a:latin typeface="Cambria"/>
                <a:cs typeface="Cambria"/>
              </a:rPr>
              <a:t> </a:t>
            </a:r>
            <a:r>
              <a:rPr sz="2200" spc="80" dirty="0">
                <a:latin typeface="Cambria"/>
                <a:cs typeface="Cambria"/>
              </a:rPr>
              <a:t>,tedavi</a:t>
            </a:r>
            <a:r>
              <a:rPr sz="2200" spc="165" dirty="0">
                <a:latin typeface="Cambria"/>
                <a:cs typeface="Cambria"/>
              </a:rPr>
              <a:t> </a:t>
            </a:r>
            <a:r>
              <a:rPr sz="2200" dirty="0">
                <a:latin typeface="Cambria"/>
                <a:cs typeface="Cambria"/>
              </a:rPr>
              <a:t>ve</a:t>
            </a:r>
            <a:r>
              <a:rPr sz="2200" spc="175" dirty="0">
                <a:latin typeface="Cambria"/>
                <a:cs typeface="Cambria"/>
              </a:rPr>
              <a:t> </a:t>
            </a:r>
            <a:r>
              <a:rPr sz="2200" spc="60" dirty="0">
                <a:latin typeface="Cambria"/>
                <a:cs typeface="Cambria"/>
              </a:rPr>
              <a:t>önlemlerin</a:t>
            </a:r>
            <a:r>
              <a:rPr sz="2200" spc="135" dirty="0">
                <a:latin typeface="Cambria"/>
                <a:cs typeface="Cambria"/>
              </a:rPr>
              <a:t> </a:t>
            </a:r>
            <a:r>
              <a:rPr sz="2200" spc="50" dirty="0">
                <a:latin typeface="Cambria"/>
                <a:cs typeface="Cambria"/>
              </a:rPr>
              <a:t>değerlenmesinde</a:t>
            </a:r>
            <a:endParaRPr sz="2200">
              <a:latin typeface="Cambria"/>
              <a:cs typeface="Cambria"/>
            </a:endParaRPr>
          </a:p>
        </p:txBody>
      </p:sp>
      <p:sp>
        <p:nvSpPr>
          <p:cNvPr id="4" name="object 4"/>
          <p:cNvSpPr txBox="1"/>
          <p:nvPr/>
        </p:nvSpPr>
        <p:spPr>
          <a:xfrm>
            <a:off x="714587" y="4173500"/>
            <a:ext cx="9801012" cy="2013372"/>
          </a:xfrm>
          <a:prstGeom prst="rect">
            <a:avLst/>
          </a:prstGeom>
        </p:spPr>
        <p:txBody>
          <a:bodyPr vert="horz" wrap="square" lIns="0" tIns="88900" rIns="0" bIns="0" rtlCol="0">
            <a:spAutoFit/>
          </a:bodyPr>
          <a:lstStyle/>
          <a:p>
            <a:pPr marL="12700">
              <a:lnSpc>
                <a:spcPct val="100000"/>
              </a:lnSpc>
              <a:spcBef>
                <a:spcPts val="700"/>
              </a:spcBef>
            </a:pPr>
            <a:r>
              <a:rPr sz="2200" spc="135" dirty="0">
                <a:solidFill>
                  <a:srgbClr val="FF0000"/>
                </a:solidFill>
                <a:latin typeface="Cambria"/>
                <a:cs typeface="Cambria"/>
              </a:rPr>
              <a:t>Klinik</a:t>
            </a:r>
            <a:r>
              <a:rPr sz="2200" spc="120" dirty="0">
                <a:solidFill>
                  <a:srgbClr val="FF0000"/>
                </a:solidFill>
                <a:latin typeface="Cambria"/>
                <a:cs typeface="Cambria"/>
              </a:rPr>
              <a:t> </a:t>
            </a:r>
            <a:r>
              <a:rPr sz="2200" spc="80" dirty="0">
                <a:solidFill>
                  <a:srgbClr val="FF0000"/>
                </a:solidFill>
                <a:latin typeface="Cambria"/>
                <a:cs typeface="Cambria"/>
              </a:rPr>
              <a:t>Tıpta</a:t>
            </a:r>
            <a:endParaRPr sz="2200">
              <a:latin typeface="Cambria"/>
              <a:cs typeface="Cambria"/>
            </a:endParaRPr>
          </a:p>
          <a:p>
            <a:pPr marL="286385" indent="-273685">
              <a:lnSpc>
                <a:spcPct val="100000"/>
              </a:lnSpc>
              <a:spcBef>
                <a:spcPts val="605"/>
              </a:spcBef>
              <a:buClr>
                <a:srgbClr val="FD8537"/>
              </a:buClr>
              <a:buSzPct val="68181"/>
              <a:buFont typeface="Wingdings"/>
              <a:buChar char=""/>
              <a:tabLst>
                <a:tab pos="286385" algn="l"/>
              </a:tabLst>
            </a:pPr>
            <a:r>
              <a:rPr sz="2200" spc="135" dirty="0">
                <a:latin typeface="Cambria"/>
                <a:cs typeface="Cambria"/>
              </a:rPr>
              <a:t>Klinik </a:t>
            </a:r>
            <a:r>
              <a:rPr sz="2200" spc="95" dirty="0">
                <a:latin typeface="Cambria"/>
                <a:cs typeface="Cambria"/>
              </a:rPr>
              <a:t>tanıda</a:t>
            </a:r>
            <a:r>
              <a:rPr sz="2200" spc="160" dirty="0">
                <a:latin typeface="Cambria"/>
                <a:cs typeface="Cambria"/>
              </a:rPr>
              <a:t> </a:t>
            </a:r>
            <a:r>
              <a:rPr sz="2200" spc="60" dirty="0">
                <a:latin typeface="Cambria"/>
                <a:cs typeface="Cambria"/>
              </a:rPr>
              <a:t>yöntemlerin</a:t>
            </a:r>
            <a:r>
              <a:rPr sz="2200" spc="140" dirty="0">
                <a:latin typeface="Cambria"/>
                <a:cs typeface="Cambria"/>
              </a:rPr>
              <a:t> </a:t>
            </a:r>
            <a:r>
              <a:rPr sz="2200" spc="90" dirty="0">
                <a:latin typeface="Cambria"/>
                <a:cs typeface="Cambria"/>
              </a:rPr>
              <a:t>yargılanması-</a:t>
            </a:r>
            <a:r>
              <a:rPr sz="2200" spc="150" dirty="0">
                <a:latin typeface="Cambria"/>
                <a:cs typeface="Cambria"/>
              </a:rPr>
              <a:t> </a:t>
            </a:r>
            <a:r>
              <a:rPr sz="2200" spc="90" dirty="0">
                <a:latin typeface="Cambria"/>
                <a:cs typeface="Cambria"/>
              </a:rPr>
              <a:t>kıyaslanması</a:t>
            </a:r>
            <a:endParaRPr sz="2200">
              <a:latin typeface="Cambria"/>
              <a:cs typeface="Cambria"/>
            </a:endParaRPr>
          </a:p>
          <a:p>
            <a:pPr marL="286385" indent="-273685">
              <a:lnSpc>
                <a:spcPct val="100000"/>
              </a:lnSpc>
              <a:spcBef>
                <a:spcPts val="600"/>
              </a:spcBef>
              <a:buClr>
                <a:srgbClr val="FD8537"/>
              </a:buClr>
              <a:buSzPct val="68181"/>
              <a:buFont typeface="Wingdings"/>
              <a:buChar char=""/>
              <a:tabLst>
                <a:tab pos="286385" algn="l"/>
              </a:tabLst>
            </a:pPr>
            <a:r>
              <a:rPr sz="2200" spc="120" dirty="0">
                <a:latin typeface="Cambria"/>
                <a:cs typeface="Cambria"/>
              </a:rPr>
              <a:t>Yeni</a:t>
            </a:r>
            <a:r>
              <a:rPr sz="2200" spc="160" dirty="0">
                <a:latin typeface="Cambria"/>
                <a:cs typeface="Cambria"/>
              </a:rPr>
              <a:t> </a:t>
            </a:r>
            <a:r>
              <a:rPr sz="2200" spc="65" dirty="0">
                <a:latin typeface="Cambria"/>
                <a:cs typeface="Cambria"/>
              </a:rPr>
              <a:t>tedavi</a:t>
            </a:r>
            <a:r>
              <a:rPr sz="2200" spc="160" dirty="0">
                <a:latin typeface="Cambria"/>
                <a:cs typeface="Cambria"/>
              </a:rPr>
              <a:t> </a:t>
            </a:r>
            <a:r>
              <a:rPr sz="2200" spc="65" dirty="0">
                <a:latin typeface="Cambria"/>
                <a:cs typeface="Cambria"/>
              </a:rPr>
              <a:t>yöntemlerinin</a:t>
            </a:r>
            <a:r>
              <a:rPr sz="2200" spc="150" dirty="0">
                <a:latin typeface="Cambria"/>
                <a:cs typeface="Cambria"/>
              </a:rPr>
              <a:t> </a:t>
            </a:r>
            <a:r>
              <a:rPr sz="2200" spc="100" dirty="0">
                <a:latin typeface="Cambria"/>
                <a:cs typeface="Cambria"/>
              </a:rPr>
              <a:t>yargılanması,</a:t>
            </a:r>
            <a:r>
              <a:rPr sz="2200" spc="140" dirty="0">
                <a:latin typeface="Cambria"/>
                <a:cs typeface="Cambria"/>
              </a:rPr>
              <a:t> </a:t>
            </a:r>
            <a:r>
              <a:rPr sz="2200" spc="90" dirty="0">
                <a:latin typeface="Cambria"/>
                <a:cs typeface="Cambria"/>
              </a:rPr>
              <a:t>kıyaslanması</a:t>
            </a:r>
            <a:endParaRPr sz="2200">
              <a:latin typeface="Cambria"/>
              <a:cs typeface="Cambria"/>
            </a:endParaRPr>
          </a:p>
          <a:p>
            <a:pPr marL="286385" marR="297815" indent="-274320">
              <a:lnSpc>
                <a:spcPct val="100000"/>
              </a:lnSpc>
              <a:spcBef>
                <a:spcPts val="600"/>
              </a:spcBef>
              <a:buClr>
                <a:srgbClr val="FD8537"/>
              </a:buClr>
              <a:buSzPct val="68181"/>
              <a:buFont typeface="Wingdings"/>
              <a:buChar char=""/>
              <a:tabLst>
                <a:tab pos="286385" algn="l"/>
              </a:tabLst>
            </a:pPr>
            <a:r>
              <a:rPr sz="2200" spc="90" dirty="0">
                <a:latin typeface="Cambria"/>
                <a:cs typeface="Cambria"/>
              </a:rPr>
              <a:t>Sonuçları</a:t>
            </a:r>
            <a:r>
              <a:rPr sz="2200" spc="155" dirty="0">
                <a:latin typeface="Cambria"/>
                <a:cs typeface="Cambria"/>
              </a:rPr>
              <a:t> </a:t>
            </a:r>
            <a:r>
              <a:rPr sz="2200" spc="70" dirty="0">
                <a:latin typeface="Cambria"/>
                <a:cs typeface="Cambria"/>
              </a:rPr>
              <a:t>etkilediği</a:t>
            </a:r>
            <a:r>
              <a:rPr sz="2200" spc="120" dirty="0">
                <a:latin typeface="Cambria"/>
                <a:cs typeface="Cambria"/>
              </a:rPr>
              <a:t> </a:t>
            </a:r>
            <a:r>
              <a:rPr sz="2200" spc="85" dirty="0">
                <a:latin typeface="Cambria"/>
                <a:cs typeface="Cambria"/>
              </a:rPr>
              <a:t>düşünülen</a:t>
            </a:r>
            <a:r>
              <a:rPr sz="2200" spc="160" dirty="0">
                <a:latin typeface="Cambria"/>
                <a:cs typeface="Cambria"/>
              </a:rPr>
              <a:t> </a:t>
            </a:r>
            <a:r>
              <a:rPr sz="2200" spc="90" dirty="0">
                <a:latin typeface="Cambria"/>
                <a:cs typeface="Cambria"/>
              </a:rPr>
              <a:t>farklı</a:t>
            </a:r>
            <a:r>
              <a:rPr sz="2200" spc="145" dirty="0">
                <a:latin typeface="Cambria"/>
                <a:cs typeface="Cambria"/>
              </a:rPr>
              <a:t> </a:t>
            </a:r>
            <a:r>
              <a:rPr sz="2200" spc="75" dirty="0">
                <a:latin typeface="Cambria"/>
                <a:cs typeface="Cambria"/>
              </a:rPr>
              <a:t>etkenlerin</a:t>
            </a:r>
            <a:r>
              <a:rPr sz="2200" spc="135" dirty="0">
                <a:latin typeface="Cambria"/>
                <a:cs typeface="Cambria"/>
              </a:rPr>
              <a:t> </a:t>
            </a:r>
            <a:r>
              <a:rPr sz="2200" spc="60">
                <a:latin typeface="Cambria"/>
                <a:cs typeface="Cambria"/>
              </a:rPr>
              <a:t>etki </a:t>
            </a:r>
            <a:r>
              <a:rPr sz="2200" spc="40" smtClean="0">
                <a:latin typeface="Cambria"/>
                <a:cs typeface="Cambria"/>
              </a:rPr>
              <a:t>derecelerinin</a:t>
            </a:r>
            <a:r>
              <a:rPr lang="tr-TR" sz="2200" spc="40" dirty="0" smtClean="0">
                <a:latin typeface="Cambria"/>
                <a:cs typeface="Cambria"/>
              </a:rPr>
              <a:t> belirlenmesi.</a:t>
            </a:r>
            <a:endParaRPr sz="2200">
              <a:latin typeface="Cambria"/>
              <a:cs typeface="Cambria"/>
            </a:endParaRPr>
          </a:p>
        </p:txBody>
      </p:sp>
      <p:sp>
        <p:nvSpPr>
          <p:cNvPr id="5" name="object 5"/>
          <p:cNvSpPr txBox="1"/>
          <p:nvPr/>
        </p:nvSpPr>
        <p:spPr>
          <a:xfrm>
            <a:off x="11161944" y="5872074"/>
            <a:ext cx="171027" cy="228268"/>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Cambria"/>
                <a:cs typeface="Cambria"/>
              </a:rPr>
              <a:t>9</a:t>
            </a:r>
            <a:endParaRPr sz="1400">
              <a:latin typeface="Cambria"/>
              <a:cs typeface="Cambria"/>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kademi Yazın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_50521055_TF03431380_Win32" id="{B0DE8FB3-97D6-46B0-94A5-83744676D4AB}" vid="{5173B4A1-9727-4F84-A269-409334E64E2F}"/>
    </a:ext>
  </a:extLst>
</a:theme>
</file>

<file path=ppt/theme/theme2.xml><?xml version="1.0" encoding="utf-8"?>
<a:theme xmlns:a="http://schemas.openxmlformats.org/drawingml/2006/main" name="Ofis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Akademik sunu, ince çizgiler ve şerit tasarımı (geniş ekran)</Template>
  <TotalTime>814</TotalTime>
  <Words>2994</Words>
  <Application>Microsoft Office PowerPoint</Application>
  <PresentationFormat>Özel</PresentationFormat>
  <Paragraphs>241</Paragraphs>
  <Slides>51</Slides>
  <Notes>1</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Akademi Yazını 16x9</vt:lpstr>
      <vt:lpstr>Biyoistatistik</vt:lpstr>
      <vt:lpstr>NEDEN İSTATİSTİK?</vt:lpstr>
      <vt:lpstr>Slayt 3</vt:lpstr>
      <vt:lpstr>İSTATİSTİK</vt:lpstr>
      <vt:lpstr>İSTATİSTİK NEDİR?</vt:lpstr>
      <vt:lpstr>BİYOİSTATİSTİK</vt:lpstr>
      <vt:lpstr>BİYOİSTATİSTİK</vt:lpstr>
      <vt:lpstr>İSTATİSTİK VE BİYOİSTATİSTİK AYRIMI</vt:lpstr>
      <vt:lpstr>BIYOISTATISTIK KULLANıM ALANLARı</vt:lpstr>
      <vt:lpstr>BİYOİSTATİSTİŤİN ÖNEMİ</vt:lpstr>
      <vt:lpstr>BIYOISTATISTIŤIN AMAÇLARı</vt:lpstr>
      <vt:lpstr>BIYOISTATISTIŤIN AMAÇLARı (DEVAMı)</vt:lpstr>
      <vt:lpstr>TEMEL İSTATİSTİK KAVRAMLAR</vt:lpstr>
      <vt:lpstr>Slayt 14</vt:lpstr>
      <vt:lpstr>Değişken Tipleri</vt:lpstr>
      <vt:lpstr>Slayt 16</vt:lpstr>
      <vt:lpstr>Slayt 17</vt:lpstr>
      <vt:lpstr>Slayt 18</vt:lpstr>
      <vt:lpstr>Slayt 19</vt:lpstr>
      <vt:lpstr>Ölçme ve Ölçek Tipleri</vt:lpstr>
      <vt:lpstr>Slayt 21</vt:lpstr>
      <vt:lpstr>Slayt 22</vt:lpstr>
      <vt:lpstr>Slayt 23</vt:lpstr>
      <vt:lpstr>Slayt 24</vt:lpstr>
      <vt:lpstr>ARAŞTIRMA ve İSTATİSTİK İLİŞKİSİ</vt:lpstr>
      <vt:lpstr>İSTATİSTİĞİN SINIFLANDIRILMASI </vt:lpstr>
      <vt:lpstr>İstatistiğin Kullanım Amacına Göre Sınıflandırılması</vt:lpstr>
      <vt:lpstr>İstatistiğin Kullanım Alanlarına Göre Sınıflandırılması</vt:lpstr>
      <vt:lpstr>TIBBİ İSTATİSTİK/BİYOİSTATİSTİK</vt:lpstr>
      <vt:lpstr>VERİ KAYNAKLARI VE VERİLERİN DOĞRULUK DERECESİ</vt:lpstr>
      <vt:lpstr>Slayt 31</vt:lpstr>
      <vt:lpstr>Verilerin Doğruluk Derecesi</vt:lpstr>
      <vt:lpstr>Verilerde Aranan Özellikler</vt:lpstr>
      <vt:lpstr>ORAN VE HIZ KAVRAMLARI</vt:lpstr>
      <vt:lpstr>Slayt 35</vt:lpstr>
      <vt:lpstr>ÖRNEK</vt:lpstr>
      <vt:lpstr>ÖRNEK</vt:lpstr>
      <vt:lpstr>ÖRNEK</vt:lpstr>
      <vt:lpstr>Slayt 39</vt:lpstr>
      <vt:lpstr>Slayt 40</vt:lpstr>
      <vt:lpstr>RAKAMLARIN YUVARLAKLAŞTIRILMASI</vt:lpstr>
      <vt:lpstr>Slayt 42</vt:lpstr>
      <vt:lpstr>ÖRNEK</vt:lpstr>
      <vt:lpstr>Slayt 44</vt:lpstr>
      <vt:lpstr>Slayt 45</vt:lpstr>
      <vt:lpstr>Slayt 46</vt:lpstr>
      <vt:lpstr>ÖZETLEYELİM…</vt:lpstr>
      <vt:lpstr>Slayt 48</vt:lpstr>
      <vt:lpstr>Slayt 49</vt:lpstr>
      <vt:lpstr>Slayt 50</vt:lpstr>
      <vt:lpstr>Slayt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Biyoistatistik</dc:title>
  <dc:creator>Kevser Hüsna ÖZYILDIZ</dc:creator>
  <cp:lastModifiedBy>Lenovo</cp:lastModifiedBy>
  <cp:revision>54</cp:revision>
  <dcterms:created xsi:type="dcterms:W3CDTF">2024-09-25T09:16:54Z</dcterms:created>
  <dcterms:modified xsi:type="dcterms:W3CDTF">2025-10-03T12:04:23Z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