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</p:sldMasterIdLst>
  <p:notesMasterIdLst>
    <p:notesMasterId r:id="rId14"/>
  </p:notesMasterIdLst>
  <p:sldIdLst>
    <p:sldId id="386" r:id="rId3"/>
    <p:sldId id="384" r:id="rId4"/>
    <p:sldId id="292" r:id="rId5"/>
    <p:sldId id="293" r:id="rId6"/>
    <p:sldId id="294" r:id="rId7"/>
    <p:sldId id="295" r:id="rId8"/>
    <p:sldId id="382" r:id="rId9"/>
    <p:sldId id="312" r:id="rId10"/>
    <p:sldId id="296" r:id="rId11"/>
    <p:sldId id="297" r:id="rId12"/>
    <p:sldId id="385" r:id="rId13"/>
  </p:sldIdLst>
  <p:sldSz cx="12192000" cy="6858000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5565" autoAdjust="0"/>
  </p:normalViewPr>
  <p:slideViewPr>
    <p:cSldViewPr snapToGrid="0">
      <p:cViewPr>
        <p:scale>
          <a:sx n="77" d="100"/>
          <a:sy n="77" d="100"/>
        </p:scale>
        <p:origin x="-294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9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50A21-4017-48EF-BCD0-C131A01A4D70}" type="datetimeFigureOut">
              <a:rPr lang="tr-TR" smtClean="0"/>
              <a:pPr/>
              <a:t>28.01.2020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8036F3-C24D-41A6-8C51-DE984A5D39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5607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01F5491C-82CD-4A00-92B0-1B4068B12DEA}" type="datetimeFigureOut">
              <a:rPr lang="tr-TR" smtClean="0"/>
              <a:pPr/>
              <a:t>28.01.2020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6D65B324-BF57-44FB-AAAC-68E7EB11C4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5491C-82CD-4A00-92B0-1B4068B12DEA}" type="datetimeFigureOut">
              <a:rPr lang="tr-TR" smtClean="0"/>
              <a:pPr/>
              <a:t>28.01.2020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5B324-BF57-44FB-AAAC-68E7EB11C4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44"/>
            <a:ext cx="22352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5491C-82CD-4A00-92B0-1B4068B12DEA}" type="datetimeFigureOut">
              <a:rPr lang="tr-TR" smtClean="0"/>
              <a:pPr/>
              <a:t>28.01.2020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5B324-BF57-44FB-AAAC-68E7EB11C4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ikdörtgen 4"/>
          <p:cNvSpPr/>
          <p:nvPr/>
        </p:nvSpPr>
        <p:spPr bwMode="auto">
          <a:xfrm>
            <a:off x="368301" y="0"/>
            <a:ext cx="139700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Dikdörtgen 5"/>
          <p:cNvSpPr/>
          <p:nvPr/>
        </p:nvSpPr>
        <p:spPr bwMode="auto">
          <a:xfrm>
            <a:off x="1320801" y="0"/>
            <a:ext cx="243417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Dikdörtgen 6"/>
          <p:cNvSpPr/>
          <p:nvPr/>
        </p:nvSpPr>
        <p:spPr bwMode="auto">
          <a:xfrm>
            <a:off x="1521885" y="0"/>
            <a:ext cx="306916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4181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113876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2302933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215178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16" name="Dikdörtgen 15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746251" y="4867275"/>
            <a:ext cx="855133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1454151" y="5500689"/>
            <a:ext cx="184149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2218267" y="5788025"/>
            <a:ext cx="366184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2540001" y="4495801"/>
            <a:ext cx="486833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22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617" y="1111250"/>
            <a:ext cx="2286000" cy="508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575F6D"/>
              </a:solidFill>
            </a:endParaRPr>
          </a:p>
        </p:txBody>
      </p:sp>
      <p:sp>
        <p:nvSpPr>
          <p:cNvPr id="23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701" y="4117447"/>
            <a:ext cx="3657600" cy="51223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575F6D"/>
              </a:solidFill>
            </a:endParaRPr>
          </a:p>
        </p:txBody>
      </p:sp>
      <p:sp>
        <p:nvSpPr>
          <p:cNvPr id="24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767417" y="4929189"/>
            <a:ext cx="8128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6FB5F-D97C-4C9E-BF00-4E6F45E117B8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295460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575F6D"/>
              </a:solidFill>
            </a:endParaRPr>
          </a:p>
        </p:txBody>
      </p:sp>
      <p:sp>
        <p:nvSpPr>
          <p:cNvPr id="5" name="Slayt Numarası Yer Tutucus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2F3B458-E98F-49C2-A068-CEAD730B4839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6" name="Altbilgi Yer Tutucusu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3656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ikdörtgen 4"/>
          <p:cNvSpPr/>
          <p:nvPr/>
        </p:nvSpPr>
        <p:spPr bwMode="auto">
          <a:xfrm>
            <a:off x="368301" y="0"/>
            <a:ext cx="139700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Dikdörtgen 5"/>
          <p:cNvSpPr/>
          <p:nvPr/>
        </p:nvSpPr>
        <p:spPr bwMode="auto">
          <a:xfrm>
            <a:off x="1320801" y="0"/>
            <a:ext cx="243417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Dikdörtgen 6"/>
          <p:cNvSpPr/>
          <p:nvPr/>
        </p:nvSpPr>
        <p:spPr bwMode="auto">
          <a:xfrm>
            <a:off x="1521885" y="0"/>
            <a:ext cx="306916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4181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13876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2302933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13" name="Dikdörtgen 12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1765300" y="4867275"/>
            <a:ext cx="857251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1454151" y="5500689"/>
            <a:ext cx="184149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2218267" y="5791200"/>
            <a:ext cx="366184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2506134" y="4479926"/>
            <a:ext cx="486833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12130617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1500" y="1106488"/>
            <a:ext cx="2286000" cy="508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FFF39D"/>
              </a:solidFill>
            </a:endParaRPr>
          </a:p>
        </p:txBody>
      </p:sp>
      <p:sp>
        <p:nvSpPr>
          <p:cNvPr id="21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701" y="4114272"/>
            <a:ext cx="3657600" cy="51223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FFF39D"/>
              </a:solidFill>
            </a:endParaRPr>
          </a:p>
        </p:txBody>
      </p:sp>
      <p:sp>
        <p:nvSpPr>
          <p:cNvPr id="22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786467" y="4929189"/>
            <a:ext cx="8128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E2EFA-5D22-47FE-8906-9872C7FB3A3F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8481166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575F6D"/>
              </a:solidFill>
            </a:endParaRPr>
          </a:p>
        </p:txBody>
      </p:sp>
      <p:sp>
        <p:nvSpPr>
          <p:cNvPr id="6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575F6D"/>
              </a:solidFill>
            </a:endParaRPr>
          </a:p>
        </p:txBody>
      </p:sp>
      <p:sp>
        <p:nvSpPr>
          <p:cNvPr id="7" name="Slayt Numarası Yer Tutucus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E3460-FCA3-449B-8836-A9C027651B9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27951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Veri Yer Tutucus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575F6D"/>
              </a:solidFill>
            </a:endParaRPr>
          </a:p>
        </p:txBody>
      </p:sp>
      <p:sp>
        <p:nvSpPr>
          <p:cNvPr id="8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575F6D"/>
              </a:solidFill>
            </a:endParaRPr>
          </a:p>
        </p:txBody>
      </p:sp>
      <p:sp>
        <p:nvSpPr>
          <p:cNvPr id="9" name="Slayt Numarası Yer Tutucus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AE7DF-8BA0-4EC9-BDCC-2744FBFD3FE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4938537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575F6D"/>
              </a:solidFill>
            </a:endParaRPr>
          </a:p>
        </p:txBody>
      </p:sp>
      <p:sp>
        <p:nvSpPr>
          <p:cNvPr id="4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4C7B72A-E03C-4956-BE62-1174EDF512F5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5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2492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575F6D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575F6D"/>
              </a:solidFill>
            </a:endParaRPr>
          </a:p>
        </p:txBody>
      </p:sp>
      <p:sp>
        <p:nvSpPr>
          <p:cNvPr id="4" name="Slayt Numarası Yer Tutucus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264DC-41D3-4A3E-BFC3-41B2F17DBEC8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2247979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üz Bağlayıcı 4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6" name="Düz Bağlayıcı 5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7" name="Düz Bağlayıcı 17"/>
          <p:cNvSpPr>
            <a:spLocks noChangeShapeType="1"/>
          </p:cNvSpPr>
          <p:nvPr/>
        </p:nvSpPr>
        <p:spPr bwMode="auto">
          <a:xfrm>
            <a:off x="8257117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prstClr val="black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8" name="Düz Bağlayıcı 1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prstClr val="black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9" name="Dikdörtgen 8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Düz Bağlayıcı 2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prstClr val="black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0875434" y="5715001"/>
            <a:ext cx="732367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2" name="Veri Yer Tutucusu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575F6D"/>
              </a:solidFill>
            </a:endParaRPr>
          </a:p>
        </p:txBody>
      </p:sp>
      <p:sp>
        <p:nvSpPr>
          <p:cNvPr id="13" name="Slayt Numarası Yer Tutucus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66AA8A3-5D78-43FD-8E6B-8A928B5D71E1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4" name="Altbilgi Yer Tutucusu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1201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1F5491C-82CD-4A00-92B0-1B4068B12DEA}" type="datetimeFigureOut">
              <a:rPr lang="tr-TR" smtClean="0"/>
              <a:pPr/>
              <a:t>28.01.2020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D65B324-BF57-44FB-AAAC-68E7EB11C4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üz Bağlayıcı 4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0875434" y="5715001"/>
            <a:ext cx="732367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Düz Bağlayıcı 17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prstClr val="black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8" name="Dikdörtgen 7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Düz Bağlayıcı 19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prstClr val="black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11" name="Düz Bağlayıcı 23"/>
          <p:cNvSpPr>
            <a:spLocks noChangeShapeType="1"/>
          </p:cNvSpPr>
          <p:nvPr/>
        </p:nvSpPr>
        <p:spPr bwMode="auto">
          <a:xfrm>
            <a:off x="8257117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prstClr val="black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575F6D"/>
              </a:solidFill>
            </a:endParaRPr>
          </a:p>
        </p:txBody>
      </p:sp>
      <p:sp>
        <p:nvSpPr>
          <p:cNvPr id="13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DA5E303-BE7F-43BE-98B4-EFC14E4F62C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4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8763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575F6D"/>
              </a:solidFill>
            </a:endParaRPr>
          </a:p>
        </p:txBody>
      </p:sp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575F6D"/>
              </a:solidFill>
            </a:endParaRPr>
          </a:p>
        </p:txBody>
      </p:sp>
      <p:sp>
        <p:nvSpPr>
          <p:cNvPr id="6" name="Slayt Numarası Yer Tutucus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DCEDF-A599-4F7C-A108-8BFE9422132B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8006059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575F6D"/>
              </a:solidFill>
            </a:endParaRPr>
          </a:p>
        </p:txBody>
      </p:sp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575F6D"/>
              </a:solidFill>
            </a:endParaRPr>
          </a:p>
        </p:txBody>
      </p:sp>
      <p:sp>
        <p:nvSpPr>
          <p:cNvPr id="6" name="Slayt Numarası Yer Tutucus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79F02-B2FF-4DAF-A8A4-B55AF5BCA4D0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063725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Başlık ve İçerik Üzerind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109728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09600" y="3941763"/>
            <a:ext cx="109728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575F6D"/>
              </a:solidFill>
            </a:endParaRPr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575F6D"/>
              </a:solidFill>
            </a:endParaRPr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187E8-A04F-44E1-B1EE-90FE7B65E093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41386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575F6D"/>
              </a:solidFill>
            </a:endParaRP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575F6D"/>
              </a:solidFill>
            </a:endParaRP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87C76-2FBC-4BEE-A831-C9EBABDE6EC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2681647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Başlık, Metin Üzerind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half" idx="3"/>
          </p:nvPr>
        </p:nvSpPr>
        <p:spPr>
          <a:xfrm>
            <a:off x="609600" y="3941763"/>
            <a:ext cx="109728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575F6D"/>
              </a:solidFill>
            </a:endParaRPr>
          </a:p>
        </p:txBody>
      </p:sp>
      <p:sp>
        <p:nvSpPr>
          <p:cNvPr id="7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575F6D"/>
              </a:solidFill>
            </a:endParaRPr>
          </a:p>
        </p:txBody>
      </p:sp>
      <p:sp>
        <p:nvSpPr>
          <p:cNvPr id="8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EED50-3B44-4A72-A63A-A0EDBA19708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762913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Başlık ve Metin Üzerind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9600" y="3941763"/>
            <a:ext cx="109728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575F6D"/>
              </a:solidFill>
            </a:endParaRPr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575F6D"/>
              </a:solidFill>
            </a:endParaRPr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08FF8-618B-44B1-B0D4-9304D51D06DC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7652484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30725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575F6D"/>
              </a:solidFill>
            </a:endParaRP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srgbClr val="575F6D"/>
              </a:solidFill>
            </a:endParaRPr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FB55B-3E40-46E8-BD75-9FE137561FB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045210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01F5491C-82CD-4A00-92B0-1B4068B12DEA}" type="datetimeFigureOut">
              <a:rPr lang="tr-TR" smtClean="0"/>
              <a:pPr/>
              <a:t>28.01.2020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6D65B324-BF57-44FB-AAAC-68E7EB11C4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5491C-82CD-4A00-92B0-1B4068B12DEA}" type="datetimeFigureOut">
              <a:rPr lang="tr-TR" smtClean="0"/>
              <a:pPr/>
              <a:t>28.01.2020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5B324-BF57-44FB-AAAC-68E7EB11C4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5491C-82CD-4A00-92B0-1B4068B12DEA}" type="datetimeFigureOut">
              <a:rPr lang="tr-TR" smtClean="0"/>
              <a:pPr/>
              <a:t>28.01.2020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5B324-BF57-44FB-AAAC-68E7EB11C4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1F5491C-82CD-4A00-92B0-1B4068B12DEA}" type="datetimeFigureOut">
              <a:rPr lang="tr-TR" smtClean="0"/>
              <a:pPr/>
              <a:t>28.01.2020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65B324-BF57-44FB-AAAC-68E7EB11C4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5491C-82CD-4A00-92B0-1B4068B12DEA}" type="datetimeFigureOut">
              <a:rPr lang="tr-TR" smtClean="0"/>
              <a:pPr/>
              <a:t>28.01.2020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5B324-BF57-44FB-AAAC-68E7EB11C4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1F5491C-82CD-4A00-92B0-1B4068B12DEA}" type="datetimeFigureOut">
              <a:rPr lang="tr-TR" smtClean="0"/>
              <a:pPr/>
              <a:t>28.01.2020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D65B324-BF57-44FB-AAAC-68E7EB11C4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1F5491C-82CD-4A00-92B0-1B4068B12DEA}" type="datetimeFigureOut">
              <a:rPr lang="tr-TR" smtClean="0"/>
              <a:pPr/>
              <a:t>28.01.2020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65B324-BF57-44FB-AAAC-68E7EB11C4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1F5491C-82CD-4A00-92B0-1B4068B12DEA}" type="datetimeFigureOut">
              <a:rPr lang="tr-TR" smtClean="0"/>
              <a:pPr/>
              <a:t>28.01.2020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D65B324-BF57-44FB-AAAC-68E7EB11C42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2052" name="Metin Yer Tutucusu 1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99568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10453954" y="1017853"/>
            <a:ext cx="2011362" cy="512233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tr-TR">
              <a:solidFill>
                <a:srgbClr val="575F6D"/>
              </a:solidFill>
              <a:latin typeface="Tahoma" pitchFamily="34" charset="0"/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9853084" y="3676121"/>
            <a:ext cx="3200400" cy="486833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tr-TR">
              <a:solidFill>
                <a:srgbClr val="575F6D"/>
              </a:solidFill>
              <a:latin typeface="Tahoma" pitchFamily="34" charset="0"/>
            </a:endParaRPr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6" name="Düz Bağlayıcı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prstClr val="black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10" name="Dikdörtgen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058" name="Düz Bağlayıcı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prstClr val="black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0875434" y="5715001"/>
            <a:ext cx="732367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10839451" y="5734050"/>
            <a:ext cx="8128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 smtClean="0">
                <a:solidFill>
                  <a:srgbClr val="FFFFFF"/>
                </a:solidFill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45693D-E6D7-4219-99B4-8F828A2DB35B}" type="slidenum">
              <a:rPr lang="en-US" altLang="tr-TR"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tr-TR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023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0" y="3124200"/>
            <a:ext cx="8229600" cy="18938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tr-TR" smtClean="0"/>
              <a:t>F</a:t>
            </a:r>
            <a:r>
              <a:rPr lang="tr-TR" altLang="tr-TR" smtClean="0"/>
              <a:t>İKRİ MÜLKİYET HUKUKU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292779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6263" y="347604"/>
            <a:ext cx="11709071" cy="6326328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4400" b="1" dirty="0"/>
              <a:t>Korumadan yararlanacak </a:t>
            </a:r>
            <a:r>
              <a:rPr lang="tr-TR" sz="4400" b="1" dirty="0" smtClean="0"/>
              <a:t>kişiler</a:t>
            </a:r>
            <a:endParaRPr lang="bs-Latn-BA" sz="4400" b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sz="9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4400" dirty="0" smtClean="0"/>
              <a:t>a</a:t>
            </a:r>
            <a:r>
              <a:rPr lang="tr-TR" sz="4400" dirty="0"/>
              <a:t>) </a:t>
            </a:r>
            <a:r>
              <a:rPr lang="tr-TR" sz="4400" dirty="0" smtClean="0"/>
              <a:t>TC. vatandaşları</a:t>
            </a:r>
            <a:r>
              <a:rPr lang="tr-TR" sz="4400" dirty="0"/>
              <a:t>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4400" dirty="0"/>
              <a:t>b) </a:t>
            </a:r>
            <a:r>
              <a:rPr lang="tr-TR" sz="4400" dirty="0" smtClean="0"/>
              <a:t>TC. sınırları </a:t>
            </a:r>
            <a:r>
              <a:rPr lang="tr-TR" sz="4400" dirty="0"/>
              <a:t>içinde yerleşim yeri olan veya sınai ya da ticari faaliyette bulunan gerçek veya tüzel kişiler</a:t>
            </a:r>
            <a:r>
              <a:rPr lang="tr-TR" sz="4400" dirty="0" smtClean="0"/>
              <a:t>,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328133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6263" y="347604"/>
            <a:ext cx="11709071" cy="6326328"/>
          </a:xfrm>
        </p:spPr>
        <p:txBody>
          <a:bodyPr anchor="ctr">
            <a:normAutofit fontScale="925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4400" dirty="0" smtClean="0"/>
              <a:t>c</a:t>
            </a:r>
            <a:r>
              <a:rPr lang="tr-TR" sz="4400" dirty="0"/>
              <a:t>) Paris Sözleşmesi veya 15/4/1994 tarihli Dünya Ticaret Örgütü Kuruluş Anlaşması hükümleri dâhilinde başvuru hakkına sahip kişiler,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4400" dirty="0"/>
              <a:t>ç) Karşılıklılık ilkesi uyarınca, Türkiye Cumhuriyeti </a:t>
            </a:r>
            <a:r>
              <a:rPr lang="tr-TR" sz="4400" dirty="0" smtClean="0"/>
              <a:t>uyruğundaki kişilere</a:t>
            </a:r>
            <a:r>
              <a:rPr lang="tr-TR" sz="4400" dirty="0"/>
              <a:t> sınai mülkiyet hakkı koruması sağlayan </a:t>
            </a:r>
            <a:r>
              <a:rPr lang="tr-TR" sz="4400" dirty="0" smtClean="0"/>
              <a:t>devletlerin uyruğundaki kişiler, yararlanır.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1780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0" y="472350"/>
            <a:ext cx="9956800" cy="652119"/>
          </a:xfrm>
        </p:spPr>
        <p:txBody>
          <a:bodyPr/>
          <a:lstStyle/>
          <a:p>
            <a:pPr algn="ctr"/>
            <a:r>
              <a:rPr lang="bs-Latn-BA" b="1" dirty="0" smtClean="0"/>
              <a:t>K</a:t>
            </a:r>
            <a:r>
              <a:rPr lang="tr-TR" b="1" dirty="0" smtClean="0"/>
              <a:t>AYNAKLAR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5"/>
            <a:ext cx="10972800" cy="3774685"/>
          </a:xfrm>
        </p:spPr>
        <p:txBody>
          <a:bodyPr anchor="ctr">
            <a:normAutofit/>
          </a:bodyPr>
          <a:lstStyle/>
          <a:p>
            <a:pPr marL="514350" indent="-514350" algn="just">
              <a:buAutoNum type="arabicParenR"/>
            </a:pPr>
            <a:r>
              <a:rPr lang="tr-TR" sz="3800" b="1" dirty="0" smtClean="0"/>
              <a:t>6769 </a:t>
            </a:r>
            <a:r>
              <a:rPr lang="tr-TR" sz="3800" dirty="0"/>
              <a:t>sayılı</a:t>
            </a:r>
            <a:r>
              <a:rPr lang="tr-TR" sz="3800" b="1" dirty="0"/>
              <a:t> </a:t>
            </a:r>
            <a:r>
              <a:rPr lang="tr-TR" sz="3800" b="1" dirty="0" smtClean="0"/>
              <a:t>‘’Sınai </a:t>
            </a:r>
            <a:r>
              <a:rPr lang="tr-TR" sz="3800" b="1" dirty="0"/>
              <a:t>Mülkiyet </a:t>
            </a:r>
            <a:r>
              <a:rPr lang="tr-TR" sz="3800" b="1" dirty="0" smtClean="0"/>
              <a:t>Kanunu’’ </a:t>
            </a:r>
            <a:r>
              <a:rPr lang="tr-TR" sz="3800" b="1" dirty="0"/>
              <a:t>,</a:t>
            </a:r>
            <a:r>
              <a:rPr lang="tr-TR" sz="3800" dirty="0" smtClean="0"/>
              <a:t>internet,</a:t>
            </a:r>
          </a:p>
          <a:p>
            <a:pPr marL="514350" indent="-514350" algn="just">
              <a:buAutoNum type="arabicParenR"/>
            </a:pPr>
            <a:r>
              <a:rPr lang="tr-TR" sz="3800" b="1" dirty="0"/>
              <a:t>5846</a:t>
            </a:r>
            <a:r>
              <a:rPr lang="tr-TR" sz="3800" dirty="0"/>
              <a:t> sayılı </a:t>
            </a:r>
            <a:r>
              <a:rPr lang="tr-TR" sz="3800" dirty="0" smtClean="0"/>
              <a:t>‘’</a:t>
            </a:r>
            <a:r>
              <a:rPr lang="tr-TR" sz="3800" b="1" dirty="0" smtClean="0"/>
              <a:t>Fikir </a:t>
            </a:r>
            <a:r>
              <a:rPr lang="tr-TR" sz="3800" b="1" dirty="0"/>
              <a:t>ve Sanat Eserleri </a:t>
            </a:r>
            <a:r>
              <a:rPr lang="tr-TR" sz="3800" b="1" dirty="0" smtClean="0"/>
              <a:t>Kanunu’’ </a:t>
            </a:r>
            <a:r>
              <a:rPr lang="tr-TR" sz="3800" dirty="0" smtClean="0"/>
              <a:t>internet,</a:t>
            </a:r>
            <a:endParaRPr lang="tr-TR" sz="3800" dirty="0"/>
          </a:p>
        </p:txBody>
      </p:sp>
    </p:spTree>
    <p:extLst>
      <p:ext uri="{BB962C8B-B14F-4D97-AF65-F5344CB8AC3E}">
        <p14:creationId xmlns:p14="http://schemas.microsoft.com/office/powerpoint/2010/main" val="411684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996" y="163428"/>
            <a:ext cx="11450011" cy="726258"/>
          </a:xfrm>
        </p:spPr>
        <p:txBody>
          <a:bodyPr anchor="t">
            <a:normAutofit fontScale="90000"/>
          </a:bodyPr>
          <a:lstStyle/>
          <a:p>
            <a:pPr algn="ctr"/>
            <a:r>
              <a:rPr lang="tr-TR" b="1" dirty="0" smtClean="0"/>
              <a:t>SINAİ HAKLARIN TANIMI VE KORUMANIN  KONUSU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3908" y="898126"/>
            <a:ext cx="11684187" cy="5181401"/>
          </a:xfrm>
        </p:spPr>
        <p:txBody>
          <a:bodyPr anchor="ctr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tr-TR" sz="3000" b="1" dirty="0" smtClean="0"/>
              <a:t>TANIM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3000" dirty="0" smtClean="0"/>
              <a:t>Sınai </a:t>
            </a:r>
            <a:r>
              <a:rPr lang="tr-TR" sz="3000" dirty="0"/>
              <a:t>haklar, sanayi, ticaret ve endüstride kullanılmak üzere, fikri çaba </a:t>
            </a:r>
            <a:r>
              <a:rPr lang="tr-TR" sz="3000" dirty="0" smtClean="0"/>
              <a:t>sonucu yaratılan </a:t>
            </a:r>
            <a:r>
              <a:rPr lang="tr-TR" sz="3000" dirty="0"/>
              <a:t>ürünler üzerindeki haklardır. </a:t>
            </a:r>
            <a:endParaRPr lang="tr-TR" sz="3000" dirty="0" smtClean="0"/>
          </a:p>
          <a:p>
            <a:pPr marL="0" indent="0">
              <a:spcBef>
                <a:spcPts val="0"/>
              </a:spcBef>
              <a:buNone/>
            </a:pPr>
            <a:endParaRPr lang="tr-TR" sz="3000" dirty="0"/>
          </a:p>
          <a:p>
            <a:pPr marL="0" indent="0">
              <a:spcBef>
                <a:spcPts val="0"/>
              </a:spcBef>
              <a:buNone/>
            </a:pPr>
            <a:r>
              <a:rPr lang="tr-TR" sz="3000" b="1" dirty="0" smtClean="0"/>
              <a:t>Sınai hakların unsurları:</a:t>
            </a:r>
          </a:p>
          <a:p>
            <a:pPr marL="514350" indent="-514350">
              <a:spcBef>
                <a:spcPts val="0"/>
              </a:spcBef>
              <a:buAutoNum type="alphaLcParenR"/>
            </a:pPr>
            <a:r>
              <a:rPr lang="tr-TR" sz="3000" dirty="0" smtClean="0"/>
              <a:t>Sanayii, ticaret ve endüstride kullanılabilmek için elverişli olması,</a:t>
            </a:r>
          </a:p>
          <a:p>
            <a:pPr marL="514350" indent="-514350">
              <a:spcBef>
                <a:spcPts val="0"/>
              </a:spcBef>
              <a:buAutoNum type="alphaLcParenR"/>
            </a:pPr>
            <a:r>
              <a:rPr lang="tr-TR" sz="3000" dirty="0" smtClean="0"/>
              <a:t>Fikri </a:t>
            </a:r>
            <a:r>
              <a:rPr lang="tr-TR" sz="3000" dirty="0"/>
              <a:t>ç</a:t>
            </a:r>
            <a:r>
              <a:rPr lang="tr-TR" sz="3000" dirty="0" smtClean="0"/>
              <a:t>aba sonucunda meydana gelmiş ürün olması,</a:t>
            </a:r>
            <a:endParaRPr lang="tr-TR" sz="3000" dirty="0"/>
          </a:p>
          <a:p>
            <a:pPr marL="0" indent="0">
              <a:spcBef>
                <a:spcPts val="0"/>
              </a:spcBef>
              <a:buNone/>
            </a:pPr>
            <a:endParaRPr lang="tr-TR" sz="3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tr-TR" sz="3000" dirty="0" smtClean="0"/>
              <a:t>Sınai </a:t>
            </a:r>
            <a:r>
              <a:rPr lang="tr-TR" sz="3000" dirty="0"/>
              <a:t>hakların korunması, hakkın doğumundaki fikri çaba sonucu yaratılan ürünün korunması anlamına gelir. </a:t>
            </a:r>
          </a:p>
          <a:p>
            <a:pPr marL="0" indent="0">
              <a:spcBef>
                <a:spcPts val="0"/>
              </a:spcBef>
              <a:buNone/>
            </a:pPr>
            <a:endParaRPr lang="tr-TR" sz="3000" dirty="0" smtClean="0"/>
          </a:p>
        </p:txBody>
      </p:sp>
    </p:spTree>
    <p:extLst>
      <p:ext uri="{BB962C8B-B14F-4D97-AF65-F5344CB8AC3E}">
        <p14:creationId xmlns:p14="http://schemas.microsoft.com/office/powerpoint/2010/main" val="67839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9948"/>
            <a:ext cx="10972800" cy="602184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/>
              <a:t>MEVZUAT ve TARİHÇESİ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309819" y="1520846"/>
            <a:ext cx="9391135" cy="4447468"/>
          </a:xfrm>
        </p:spPr>
        <p:txBody>
          <a:bodyPr anchor="ctr"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s-ES" dirty="0" smtClean="0"/>
              <a:t>551</a:t>
            </a:r>
            <a:r>
              <a:rPr lang="es-ES" dirty="0"/>
              <a:t>, 554, 555 ve 556 sayılı Kanun</a:t>
            </a:r>
            <a:r>
              <a:rPr lang="tr-TR" dirty="0"/>
              <a:t> Hükmünde Kararnameler, </a:t>
            </a:r>
            <a:r>
              <a:rPr lang="tr-TR" b="1" dirty="0"/>
              <a:t>6769 sayılı Sınai Mülkiyet Kanunu altında toplanmış olup</a:t>
            </a:r>
            <a:r>
              <a:rPr lang="tr-TR" dirty="0"/>
              <a:t>, kanun 10 Ocak 2017 tarihli 29944 sayılı Resmi </a:t>
            </a:r>
            <a:r>
              <a:rPr lang="tr-TR" dirty="0" err="1"/>
              <a:t>Gazete’de</a:t>
            </a:r>
            <a:r>
              <a:rPr lang="tr-TR" dirty="0"/>
              <a:t> yayımlanarak yürürlüğe girmiştir. Kanun Hükmünde Kararnamelerle düzenlenen hükümler ve hukuksal kurumlar; yeni düzenleme ile tekrara yol açmamak suretiyle, sistematik bir şekilde bir kanun çatısı altında toplanmıştır.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281925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40624" y="214510"/>
            <a:ext cx="11110755" cy="6428980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tr-TR" b="1" dirty="0" smtClean="0"/>
              <a:t> MEVZUAT </a:t>
            </a:r>
          </a:p>
          <a:p>
            <a:pPr marL="0" indent="0" algn="ctr">
              <a:spcBef>
                <a:spcPts val="0"/>
              </a:spcBef>
              <a:buNone/>
            </a:pPr>
            <a:endParaRPr lang="tr-TR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tr-TR" sz="2600" b="1" dirty="0" smtClean="0"/>
              <a:t>1.  6769 </a:t>
            </a:r>
            <a:r>
              <a:rPr lang="tr-TR" sz="2600" b="1" dirty="0"/>
              <a:t>sayılı Sınai Mülkiyet </a:t>
            </a:r>
            <a:r>
              <a:rPr lang="tr-TR" sz="2600" b="1" dirty="0" smtClean="0"/>
              <a:t>Kanunu </a:t>
            </a:r>
            <a:r>
              <a:rPr lang="tr-TR" sz="2600" dirty="0" smtClean="0"/>
              <a:t>(</a:t>
            </a:r>
            <a:r>
              <a:rPr lang="tr-TR" sz="2600" u="sng" dirty="0" smtClean="0"/>
              <a:t>Kabul Tarihi:22/12/2016)</a:t>
            </a:r>
            <a:endParaRPr lang="tr-TR" sz="26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tr-TR" sz="2600" dirty="0" smtClean="0"/>
              <a:t>Kanunun </a:t>
            </a:r>
            <a:r>
              <a:rPr lang="tr-TR" sz="2600" dirty="0"/>
              <a:t>ilk üç maddesi “Başlangıç Hükümleri” başlığı altında amaç ve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tr-TR" sz="2600" dirty="0"/>
              <a:t>kapsam</a:t>
            </a:r>
            <a:r>
              <a:rPr lang="tr-TR" sz="2600" dirty="0" smtClean="0"/>
              <a:t>, tanımlar </a:t>
            </a:r>
            <a:r>
              <a:rPr lang="tr-TR" sz="2600" dirty="0"/>
              <a:t>ve korumadan yararlanacak kişiler ile ilgilidir. </a:t>
            </a:r>
            <a:r>
              <a:rPr lang="tr-TR" sz="2600" dirty="0" smtClean="0"/>
              <a:t>Bunu takip eden hükümler, beş kitap altında toplanmıştır.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tr-TR" sz="2600" dirty="0" smtClean="0"/>
              <a:t>Her bir kitapta, ilgili sınai mülkiyet hakkı ile ilgili özel hükümler yer almış,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tr-TR" sz="2600" dirty="0" smtClean="0"/>
              <a:t>bunların tescil için başvurusunun koşulları ile hak sahipliğinin doğumu gibi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tr-TR" sz="2600" dirty="0" smtClean="0"/>
              <a:t>konular ele alınmıştır.</a:t>
            </a:r>
          </a:p>
          <a:p>
            <a:pPr marL="0" indent="0" algn="just">
              <a:spcBef>
                <a:spcPts val="0"/>
              </a:spcBef>
              <a:buNone/>
            </a:pPr>
            <a:endParaRPr lang="tr-TR" sz="2600" dirty="0"/>
          </a:p>
          <a:p>
            <a:pPr marL="0" lvl="0" indent="0" algn="just">
              <a:spcBef>
                <a:spcPts val="0"/>
              </a:spcBef>
              <a:buClr>
                <a:srgbClr val="FE8637"/>
              </a:buClr>
              <a:buNone/>
            </a:pPr>
            <a:r>
              <a:rPr lang="tr-TR" sz="2600" b="1" dirty="0" smtClean="0">
                <a:solidFill>
                  <a:prstClr val="black"/>
                </a:solidFill>
              </a:rPr>
              <a:t>2. Entegre </a:t>
            </a:r>
            <a:r>
              <a:rPr lang="tr-TR" sz="2600" b="1" dirty="0">
                <a:solidFill>
                  <a:prstClr val="black"/>
                </a:solidFill>
              </a:rPr>
              <a:t>Devre </a:t>
            </a:r>
            <a:r>
              <a:rPr lang="tr-TR" sz="2600" b="1" dirty="0" err="1">
                <a:solidFill>
                  <a:prstClr val="black"/>
                </a:solidFill>
              </a:rPr>
              <a:t>Topografyaları</a:t>
            </a:r>
            <a:r>
              <a:rPr lang="tr-TR" sz="2600" dirty="0" err="1">
                <a:solidFill>
                  <a:prstClr val="black"/>
                </a:solidFill>
              </a:rPr>
              <a:t>’na</a:t>
            </a:r>
            <a:r>
              <a:rPr lang="tr-TR" sz="2600" dirty="0">
                <a:solidFill>
                  <a:prstClr val="black"/>
                </a:solidFill>
              </a:rPr>
              <a:t> ilişkin mevzuatın 5147 sayılı Kanun olması dolayısıyla, Sınai Mülkiyet Kanunu içinde yer almamış, ancak bu Kanunun 39. Maddesi Sınai Mülkiyet Kanunu’nun 191. maddesi ile yürürlükten kaldırılmıştır. </a:t>
            </a:r>
          </a:p>
          <a:p>
            <a:pPr marL="0" indent="0"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spcBef>
                <a:spcPts val="0"/>
              </a:spcBef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194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42747" y="264618"/>
            <a:ext cx="11506511" cy="6328771"/>
          </a:xfrm>
        </p:spPr>
        <p:txBody>
          <a:bodyPr anchor="ctr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tr-TR" sz="2800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2800" b="1" dirty="0" smtClean="0"/>
              <a:t>3. Yeni Bitki Çeşitlerine İlişkin Ait Çeşitlerine Ait Islahçı Haklarını Korumasına İlişkin Kanun</a:t>
            </a:r>
            <a:r>
              <a:rPr lang="tr-TR" sz="2800" dirty="0" smtClean="0"/>
              <a:t>’da da bir değişiklik yapılmamıştır.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tr-TR" sz="2800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2800" dirty="0" smtClean="0"/>
              <a:t>Kanunun yürürlüğe girmesiyle birlikte, tanımlarda yer alan Türk Patent Enstitüsü’nün adı tanımlar kenar başlığı altında md.2/e’de </a:t>
            </a:r>
            <a:r>
              <a:rPr lang="tr-TR" sz="2800" b="1" dirty="0" smtClean="0"/>
              <a:t>“Türk Patent ve Marka Kurumu”</a:t>
            </a:r>
            <a:r>
              <a:rPr lang="tr-TR" sz="2800" dirty="0" smtClean="0"/>
              <a:t> olarak değişmiştir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74865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006"/>
            <a:ext cx="10972800" cy="615047"/>
          </a:xfrm>
        </p:spPr>
        <p:txBody>
          <a:bodyPr/>
          <a:lstStyle/>
          <a:p>
            <a:pPr algn="ctr"/>
            <a:r>
              <a:rPr lang="tr-TR" b="1" dirty="0" smtClean="0"/>
              <a:t>TÜRK PATENT VE MARKA KURUMU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5903" y="889686"/>
            <a:ext cx="11594373" cy="5498758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tr-TR" sz="2800" dirty="0" smtClean="0"/>
              <a:t>544 </a:t>
            </a:r>
            <a:r>
              <a:rPr lang="tr-TR" sz="2800" dirty="0"/>
              <a:t>sayılı Kanun Hükmünde Kararname (KHK) ile Sanayi ve Ticaret Bakanlığına bağlı, </a:t>
            </a:r>
            <a:r>
              <a:rPr lang="tr-TR" sz="2800" dirty="0" smtClean="0"/>
              <a:t>Türk </a:t>
            </a:r>
            <a:r>
              <a:rPr lang="tr-TR" sz="2800" dirty="0"/>
              <a:t>Patent Enstitüsü'nün (TPE) </a:t>
            </a:r>
            <a:r>
              <a:rPr lang="tr-TR" sz="2800" dirty="0" smtClean="0"/>
              <a:t>kurulmuştur.</a:t>
            </a:r>
          </a:p>
          <a:p>
            <a:pPr marL="0" indent="0" algn="just">
              <a:buNone/>
            </a:pPr>
            <a:r>
              <a:rPr lang="tr-TR" sz="2800" dirty="0" smtClean="0"/>
              <a:t>544 </a:t>
            </a:r>
            <a:r>
              <a:rPr lang="tr-TR" sz="2800" dirty="0"/>
              <a:t>Sayılı KHK'nın günümüz koşullarına uyumlu hale getirilmesi ve kanunlaştırılması amacıyla 19 Kasım 2003 tarihinde "5000 Sayılı Türk Patent Enstitüsü Kuruluş ve Görevleri Hakkında Kanun" yürürlüğe girmiştir</a:t>
            </a:r>
            <a:r>
              <a:rPr lang="tr-TR" sz="2800" dirty="0" smtClean="0"/>
              <a:t>.</a:t>
            </a:r>
            <a:endParaRPr lang="tr-TR" sz="2800" b="1" dirty="0" smtClean="0"/>
          </a:p>
          <a:p>
            <a:pPr marL="0" indent="0" algn="just">
              <a:buNone/>
            </a:pPr>
            <a:r>
              <a:rPr lang="tr-TR" sz="2800" b="1" dirty="0" smtClean="0"/>
              <a:t>Türk </a:t>
            </a:r>
            <a:r>
              <a:rPr lang="tr-TR" sz="2800" b="1" dirty="0"/>
              <a:t>Patent ve Marka Kurumu</a:t>
            </a:r>
          </a:p>
          <a:p>
            <a:pPr marL="0" indent="0" algn="just">
              <a:buNone/>
            </a:pPr>
            <a:r>
              <a:rPr lang="tr-TR" sz="2800" dirty="0" smtClean="0"/>
              <a:t>6769 </a:t>
            </a:r>
            <a:r>
              <a:rPr lang="tr-TR" sz="2800" dirty="0"/>
              <a:t>sayılı </a:t>
            </a:r>
            <a:r>
              <a:rPr lang="tr-TR" sz="2800" b="1" dirty="0"/>
              <a:t>Sınai Mülkiyet Kanunu </a:t>
            </a:r>
            <a:r>
              <a:rPr lang="tr-TR" sz="2800" dirty="0"/>
              <a:t>ile Kurumun adı, “Türk Patent ve Marka Kurumu”, kısa adı ise “TÜRKPATENT” olarak değiştirilmiştir. 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111" y="5578682"/>
            <a:ext cx="2831783" cy="90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05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50552"/>
          </a:xfrm>
        </p:spPr>
        <p:txBody>
          <a:bodyPr>
            <a:normAutofit/>
          </a:bodyPr>
          <a:lstStyle/>
          <a:p>
            <a:pPr algn="ctr"/>
            <a:r>
              <a:rPr lang="bs-Latn-BA" b="1" dirty="0" smtClean="0"/>
              <a:t>U</a:t>
            </a:r>
            <a:r>
              <a:rPr lang="tr-TR" b="1" dirty="0" smtClean="0"/>
              <a:t>LUSLARARASI ANLAŞMALAR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60358" y="1041285"/>
            <a:ext cx="11471289" cy="5464097"/>
          </a:xfrm>
        </p:spPr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bs-Latn-BA" sz="3300" dirty="0" smtClean="0"/>
              <a:t>-</a:t>
            </a:r>
            <a:r>
              <a:rPr lang="tr-TR" sz="3300" dirty="0" smtClean="0"/>
              <a:t> </a:t>
            </a:r>
            <a:r>
              <a:rPr lang="tr-TR" sz="3300" b="1" dirty="0" smtClean="0"/>
              <a:t>Paris Sözleşmesi</a:t>
            </a:r>
            <a:endParaRPr lang="bs-Latn-BA" sz="3300" dirty="0" smtClean="0"/>
          </a:p>
          <a:p>
            <a:pPr marL="0" indent="0" algn="just">
              <a:buNone/>
              <a:tabLst>
                <a:tab pos="185738" algn="l"/>
              </a:tabLst>
            </a:pPr>
            <a:r>
              <a:rPr lang="bs-Latn-BA" sz="3300" b="1" dirty="0" smtClean="0"/>
              <a:t>-</a:t>
            </a:r>
            <a:r>
              <a:rPr lang="tr-TR" sz="3300" b="1" dirty="0" smtClean="0"/>
              <a:t> Markaların </a:t>
            </a:r>
            <a:r>
              <a:rPr lang="tr-TR" sz="3300" b="1" dirty="0"/>
              <a:t>Uluslararası Tescili Konusundaki Madrid </a:t>
            </a:r>
            <a:r>
              <a:rPr lang="tr-TR" sz="3300" b="1" dirty="0" smtClean="0"/>
              <a:t>	Sözleşmesi </a:t>
            </a:r>
            <a:r>
              <a:rPr lang="tr-TR" sz="3300" b="1" dirty="0"/>
              <a:t>ile İlgili </a:t>
            </a:r>
            <a:r>
              <a:rPr lang="tr-TR" sz="3300" b="1" dirty="0" smtClean="0"/>
              <a:t>Protokol</a:t>
            </a:r>
            <a:endParaRPr lang="tr-TR" sz="3300" dirty="0"/>
          </a:p>
        </p:txBody>
      </p:sp>
    </p:spTree>
    <p:extLst>
      <p:ext uri="{BB962C8B-B14F-4D97-AF65-F5344CB8AC3E}">
        <p14:creationId xmlns:p14="http://schemas.microsoft.com/office/powerpoint/2010/main" val="313920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4435"/>
            <a:ext cx="10972800" cy="752497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/>
              <a:t>BAŞLANGIÇ HÜKÜMLER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63257" y="1152399"/>
            <a:ext cx="11611627" cy="546134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  <a:tabLst>
                <a:tab pos="6813550" algn="l"/>
              </a:tabLst>
            </a:pPr>
            <a:r>
              <a:rPr lang="tr-TR" sz="3200" b="1" dirty="0"/>
              <a:t>Amaç ve kapsam</a:t>
            </a:r>
            <a:endParaRPr lang="tr-TR" sz="32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200" b="1" dirty="0"/>
              <a:t>Madde 1-</a:t>
            </a:r>
            <a:r>
              <a:rPr lang="tr-TR" sz="3200" dirty="0"/>
              <a:t> (1) Bu Kanunun amacı; </a:t>
            </a:r>
            <a:r>
              <a:rPr lang="tr-TR" sz="3200" b="1" dirty="0"/>
              <a:t>marka, coğrafi işaret, tasarım, patent, faydalı model ile geleneksel ürün adlarına ilişkin hakların korunması</a:t>
            </a:r>
            <a:r>
              <a:rPr lang="tr-TR" sz="3200" dirty="0"/>
              <a:t> ve bu suretle </a:t>
            </a:r>
            <a:r>
              <a:rPr lang="tr-TR" sz="3200" b="1" dirty="0"/>
              <a:t>teknolojik, ekonomik ve sosyal ilerlemenin gerçekleştirilmesine katkı sağlamaktır</a:t>
            </a:r>
            <a:r>
              <a:rPr lang="tr-TR" sz="3200" dirty="0"/>
              <a:t>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tr-TR" sz="8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200" dirty="0" smtClean="0"/>
              <a:t>(</a:t>
            </a:r>
            <a:r>
              <a:rPr lang="tr-TR" sz="3200" dirty="0"/>
              <a:t>2) Bu Kanun; marka, coğrafi işaret, tasarım, patent, faydalı model ile geleneksel ürün adlarına ilişkin </a:t>
            </a:r>
            <a:r>
              <a:rPr lang="tr-TR" sz="3200" b="1" dirty="0"/>
              <a:t>başvuruları, tescil ve tescil sonrası işlemleri ve bu hakların ihlaline dair hukuki ve cezai yaptırımları kapsar.</a:t>
            </a:r>
          </a:p>
        </p:txBody>
      </p:sp>
    </p:spTree>
    <p:extLst>
      <p:ext uri="{BB962C8B-B14F-4D97-AF65-F5344CB8AC3E}">
        <p14:creationId xmlns:p14="http://schemas.microsoft.com/office/powerpoint/2010/main" val="137461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mba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1513</TotalTime>
  <Words>439</Words>
  <Application>Microsoft Office PowerPoint</Application>
  <PresentationFormat>Özel</PresentationFormat>
  <Paragraphs>48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11</vt:i4>
      </vt:variant>
    </vt:vector>
  </HeadingPairs>
  <TitlesOfParts>
    <vt:vector size="13" baseType="lpstr">
      <vt:lpstr>Cumba</vt:lpstr>
      <vt:lpstr>1_Cumba</vt:lpstr>
      <vt:lpstr>FİKRİ MÜLKİYET HUKUKU</vt:lpstr>
      <vt:lpstr>KAYNAKLAR</vt:lpstr>
      <vt:lpstr>SINAİ HAKLARIN TANIMI VE KORUMANIN  KONUSU </vt:lpstr>
      <vt:lpstr>MEVZUAT ve TARİHÇESİ</vt:lpstr>
      <vt:lpstr>PowerPoint Sunusu</vt:lpstr>
      <vt:lpstr>PowerPoint Sunusu</vt:lpstr>
      <vt:lpstr>TÜRK PATENT VE MARKA KURUMU</vt:lpstr>
      <vt:lpstr>ULUSLARARASI ANLAŞMALAR</vt:lpstr>
      <vt:lpstr>BAŞLANGIÇ HÜKÜMLER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GÜVENLİK HUKUKU</dc:title>
  <dc:creator>Adnan Hadzimusic</dc:creator>
  <cp:lastModifiedBy>Gokce KELAHMET</cp:lastModifiedBy>
  <cp:revision>482</cp:revision>
  <cp:lastPrinted>2020-01-24T08:31:52Z</cp:lastPrinted>
  <dcterms:created xsi:type="dcterms:W3CDTF">2017-02-13T12:15:02Z</dcterms:created>
  <dcterms:modified xsi:type="dcterms:W3CDTF">2020-01-28T08:42:50Z</dcterms:modified>
</cp:coreProperties>
</file>