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71" r:id="rId5"/>
    <p:sldId id="272" r:id="rId6"/>
    <p:sldId id="334" r:id="rId7"/>
    <p:sldId id="273" r:id="rId8"/>
    <p:sldId id="329"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330" r:id="rId25"/>
    <p:sldId id="290" r:id="rId26"/>
    <p:sldId id="291" r:id="rId27"/>
    <p:sldId id="292" r:id="rId28"/>
    <p:sldId id="293" r:id="rId29"/>
    <p:sldId id="294" r:id="rId30"/>
    <p:sldId id="295" r:id="rId31"/>
    <p:sldId id="332" r:id="rId32"/>
    <p:sldId id="296" r:id="rId33"/>
    <p:sldId id="297" r:id="rId34"/>
    <p:sldId id="298" r:id="rId35"/>
    <p:sldId id="333" r:id="rId36"/>
    <p:sldId id="299" r:id="rId37"/>
    <p:sldId id="300" r:id="rId38"/>
    <p:sldId id="301" r:id="rId39"/>
    <p:sldId id="302" r:id="rId40"/>
    <p:sldId id="303" r:id="rId41"/>
    <p:sldId id="304" r:id="rId42"/>
    <p:sldId id="305" r:id="rId43"/>
    <p:sldId id="306" r:id="rId44"/>
    <p:sldId id="307" r:id="rId45"/>
    <p:sldId id="308"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7.03.2025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75645" y="392219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t>ADALET PSİKOLOJİSİ</a:t>
            </a:r>
            <a:endParaRPr lang="tr-TR" dirty="0"/>
          </a:p>
        </p:txBody>
      </p:sp>
      <p:sp>
        <p:nvSpPr>
          <p:cNvPr id="5" name="Alt Başlık 2"/>
          <p:cNvSpPr txBox="1">
            <a:spLocks/>
          </p:cNvSpPr>
          <p:nvPr/>
        </p:nvSpPr>
        <p:spPr>
          <a:xfrm>
            <a:off x="1439207" y="5445224"/>
            <a:ext cx="6400800" cy="76693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t>2024- 2025 YILI GÜZ DÖNEMİ </a:t>
            </a:r>
          </a:p>
          <a:p>
            <a:pPr marL="0" indent="0" algn="ctr">
              <a:buNone/>
            </a:pPr>
            <a:r>
              <a:rPr lang="tr-TR" dirty="0"/>
              <a:t>3. Ders</a:t>
            </a:r>
          </a:p>
        </p:txBody>
      </p:sp>
      <p:pic>
        <p:nvPicPr>
          <p:cNvPr id="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188640"/>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5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 y="116632"/>
            <a:ext cx="9144000" cy="316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3" y="3119809"/>
            <a:ext cx="9120461" cy="19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83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65286"/>
            <a:ext cx="8893002" cy="290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28" y="3544403"/>
            <a:ext cx="8649544" cy="172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902844"/>
            <a:ext cx="768544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21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32" y="332656"/>
            <a:ext cx="9096924" cy="308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23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79" y="980728"/>
            <a:ext cx="8863864" cy="493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31" y="626550"/>
            <a:ext cx="2712848" cy="70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27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31216"/>
            <a:ext cx="8688983" cy="154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1964057"/>
            <a:ext cx="9122967" cy="311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289" y="4618371"/>
            <a:ext cx="1780552" cy="46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83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9130879" cy="403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1928"/>
            <a:ext cx="248376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69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9144000" cy="301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7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703017" cy="4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676859"/>
            <a:ext cx="4641354" cy="46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02" y="1185685"/>
            <a:ext cx="8963598" cy="150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uyuşturucu bağımlılığı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146675"/>
            <a:ext cx="9144000" cy="3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1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80" y="469907"/>
            <a:ext cx="8947920" cy="215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276872"/>
            <a:ext cx="4932040" cy="50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uyuşturucu maddel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uyuşturucu maddele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5" y="2786112"/>
            <a:ext cx="3751585" cy="40536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nodc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610" y="2939445"/>
            <a:ext cx="4856295" cy="364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2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7" y="476671"/>
            <a:ext cx="8957912" cy="210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693" y="2306480"/>
            <a:ext cx="1597617" cy="37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519605"/>
            <a:ext cx="1532178" cy="4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41" y="3654979"/>
            <a:ext cx="8979959" cy="263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7" y="6288061"/>
            <a:ext cx="7143851" cy="43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who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who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who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8" name="Picture 8" descr="who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2583130"/>
            <a:ext cx="7296745" cy="147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19" y="404664"/>
            <a:ext cx="9136585" cy="183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43634"/>
            <a:ext cx="878128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008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9144000" cy="398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43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12" y="692696"/>
            <a:ext cx="9040888" cy="253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62" y="2861190"/>
            <a:ext cx="3711130" cy="36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12" y="3356992"/>
            <a:ext cx="9040888" cy="312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6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29" y="449833"/>
            <a:ext cx="9008171" cy="180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29" y="318745"/>
            <a:ext cx="3776221" cy="47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956" y="3429000"/>
            <a:ext cx="8797043" cy="221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627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324528" cy="482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367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332656"/>
            <a:ext cx="8352928" cy="6217087"/>
          </a:xfrm>
          <a:prstGeom prst="rect">
            <a:avLst/>
          </a:prstGeom>
          <a:noFill/>
        </p:spPr>
        <p:txBody>
          <a:bodyPr wrap="square" rtlCol="0">
            <a:spAutoFit/>
          </a:bodyPr>
          <a:lstStyle/>
          <a:p>
            <a:r>
              <a:rPr lang="tr-TR" sz="2000" b="1" dirty="0"/>
              <a:t>Bağımlılık Çeşitleri</a:t>
            </a:r>
          </a:p>
          <a:p>
            <a:endParaRPr lang="tr-TR" sz="2000" dirty="0"/>
          </a:p>
          <a:p>
            <a:r>
              <a:rPr lang="tr-TR" sz="2000" dirty="0"/>
              <a:t>İlk olarak 1924 yılında Alman bilim insanı, farmakolog Louis </a:t>
            </a:r>
            <a:r>
              <a:rPr lang="tr-TR" sz="2000" dirty="0" err="1"/>
              <a:t>Lewin</a:t>
            </a:r>
            <a:r>
              <a:rPr lang="tr-TR" sz="2000" dirty="0"/>
              <a:t> derecelendirme yapmıştır.</a:t>
            </a:r>
          </a:p>
          <a:p>
            <a:endParaRPr lang="tr-TR" sz="2000" dirty="0"/>
          </a:p>
          <a:p>
            <a:r>
              <a:rPr lang="tr-TR" sz="2000" b="1" dirty="0"/>
              <a:t>Keyif Vericiler: </a:t>
            </a:r>
            <a:r>
              <a:rPr lang="tr-TR" sz="2000" dirty="0"/>
              <a:t>Kişiye geçici bir süre rahatlık, dirilik, zindelik ve keyif verici olan afyon, afyon </a:t>
            </a:r>
            <a:r>
              <a:rPr lang="tr-TR" sz="2000" dirty="0" err="1"/>
              <a:t>alkaloidleri</a:t>
            </a:r>
            <a:r>
              <a:rPr lang="tr-TR" sz="2000" dirty="0"/>
              <a:t>,  morfin, eroin, kokain ve koka yaprakları </a:t>
            </a:r>
          </a:p>
          <a:p>
            <a:endParaRPr lang="tr-TR" sz="2000" dirty="0"/>
          </a:p>
          <a:p>
            <a:r>
              <a:rPr lang="tr-TR" sz="2000" dirty="0"/>
              <a:t> </a:t>
            </a:r>
            <a:r>
              <a:rPr lang="tr-TR" sz="2000" b="1" dirty="0"/>
              <a:t>Hayal Kurdurucular: </a:t>
            </a:r>
            <a:r>
              <a:rPr lang="tr-TR" sz="2000" dirty="0"/>
              <a:t>Kullanan kişiye renkli ve hareketli hayaller kurmasını sağlayan, esrar, marihuana, haşhaş, </a:t>
            </a:r>
            <a:r>
              <a:rPr lang="tr-TR" sz="2000" dirty="0" err="1"/>
              <a:t>peyote</a:t>
            </a:r>
            <a:r>
              <a:rPr lang="tr-TR" sz="2000" dirty="0"/>
              <a:t> mantarı, ve ondan çıkan </a:t>
            </a:r>
            <a:r>
              <a:rPr lang="tr-TR" sz="2000" dirty="0" err="1"/>
              <a:t>mescaline</a:t>
            </a:r>
            <a:r>
              <a:rPr lang="tr-TR" sz="2000" dirty="0"/>
              <a:t> gibi maddeler.</a:t>
            </a:r>
          </a:p>
          <a:p>
            <a:endParaRPr lang="tr-TR" sz="2000" dirty="0"/>
          </a:p>
          <a:p>
            <a:r>
              <a:rPr lang="tr-TR" sz="2000" b="1" dirty="0"/>
              <a:t>Sarhoşluk verenler: </a:t>
            </a:r>
            <a:r>
              <a:rPr lang="tr-TR" sz="2000" dirty="0"/>
              <a:t>Alkol, </a:t>
            </a:r>
            <a:r>
              <a:rPr lang="tr-TR" sz="2000" dirty="0" err="1"/>
              <a:t>koloroform</a:t>
            </a:r>
            <a:r>
              <a:rPr lang="tr-TR" sz="2000" dirty="0"/>
              <a:t>,  eter gibi maddeler.</a:t>
            </a:r>
          </a:p>
          <a:p>
            <a:endParaRPr lang="tr-TR" sz="2000" dirty="0"/>
          </a:p>
          <a:p>
            <a:r>
              <a:rPr lang="tr-TR" sz="2000" b="1" dirty="0"/>
              <a:t>Uyku verenler: </a:t>
            </a:r>
            <a:r>
              <a:rPr lang="tr-TR" sz="2000" dirty="0"/>
              <a:t>Kişide uyku ve sükunet hissi veren </a:t>
            </a:r>
            <a:r>
              <a:rPr lang="tr-TR" sz="2000" dirty="0" err="1"/>
              <a:t>Klorahidrat</a:t>
            </a:r>
            <a:r>
              <a:rPr lang="tr-TR" sz="2000" dirty="0"/>
              <a:t>, </a:t>
            </a:r>
            <a:r>
              <a:rPr lang="tr-TR" sz="2000" dirty="0" err="1"/>
              <a:t>veronal</a:t>
            </a:r>
            <a:r>
              <a:rPr lang="tr-TR" sz="2000" dirty="0"/>
              <a:t>, </a:t>
            </a:r>
            <a:r>
              <a:rPr lang="tr-TR" sz="2000" dirty="0" err="1"/>
              <a:t>sufanol</a:t>
            </a:r>
            <a:r>
              <a:rPr lang="tr-TR" sz="2000" dirty="0"/>
              <a:t> gibi maddeler.</a:t>
            </a:r>
          </a:p>
          <a:p>
            <a:endParaRPr lang="tr-TR" sz="2000" dirty="0"/>
          </a:p>
          <a:p>
            <a:r>
              <a:rPr lang="tr-TR" sz="2000" b="1" dirty="0"/>
              <a:t>Uyarıcılar:</a:t>
            </a:r>
            <a:r>
              <a:rPr lang="tr-TR" sz="2000" dirty="0"/>
              <a:t> Merkezi sinir sistemini uyaran, kişide gelip geçici akıcılık ve canlılık yapan, tütün, kahve, </a:t>
            </a:r>
            <a:r>
              <a:rPr lang="tr-TR" sz="2000" dirty="0" err="1"/>
              <a:t>campre</a:t>
            </a:r>
            <a:r>
              <a:rPr lang="tr-TR" sz="2000" dirty="0"/>
              <a:t>,  </a:t>
            </a:r>
            <a:r>
              <a:rPr lang="tr-TR" sz="2000" dirty="0" err="1"/>
              <a:t>betel</a:t>
            </a:r>
            <a:r>
              <a:rPr lang="tr-TR" sz="2000" dirty="0"/>
              <a:t>, kola, </a:t>
            </a:r>
            <a:r>
              <a:rPr lang="tr-TR" sz="2000" dirty="0" err="1"/>
              <a:t>khat</a:t>
            </a:r>
            <a:r>
              <a:rPr lang="tr-TR" sz="2000" dirty="0"/>
              <a:t> gibi maddeler</a:t>
            </a:r>
            <a:r>
              <a:rPr lang="tr-TR" dirty="0"/>
              <a:t>.</a:t>
            </a:r>
          </a:p>
          <a:p>
            <a:endParaRPr lang="tr-TR" dirty="0"/>
          </a:p>
        </p:txBody>
      </p:sp>
    </p:spTree>
    <p:extLst>
      <p:ext uri="{BB962C8B-B14F-4D97-AF65-F5344CB8AC3E}">
        <p14:creationId xmlns:p14="http://schemas.microsoft.com/office/powerpoint/2010/main" val="7216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6" y="548680"/>
            <a:ext cx="8592147" cy="244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emniyet krimin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799" y="3068961"/>
            <a:ext cx="6681626" cy="375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3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58" y="160338"/>
            <a:ext cx="8427171" cy="362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esr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2" name="Picture 4" descr="esr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6" y="4089330"/>
            <a:ext cx="4355528" cy="24390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esra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8" descr="esrar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8" name="Picture 10" descr="esra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838" y="4089331"/>
            <a:ext cx="4689162" cy="243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19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345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barbitur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07042"/>
            <a:ext cx="4176464" cy="28340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nzodiazepin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386" y="3807042"/>
            <a:ext cx="4401750" cy="275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25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919" y="476672"/>
            <a:ext cx="8914087" cy="294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afyon sakız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56" y="3757298"/>
            <a:ext cx="4279402" cy="28529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roin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2962" y="3757297"/>
            <a:ext cx="427773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6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89" y="404664"/>
            <a:ext cx="9019928" cy="295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kokai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17" y="3362018"/>
            <a:ext cx="6336271" cy="343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 y="10413"/>
            <a:ext cx="8989256" cy="504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079559"/>
            <a:ext cx="8553972" cy="132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749289" y="5945793"/>
            <a:ext cx="5128211" cy="49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91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68454"/>
            <a:ext cx="9044525" cy="409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psikostimüla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32656"/>
            <a:ext cx="4078760" cy="262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8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sd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 y="0"/>
            <a:ext cx="91299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06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6" y="188640"/>
            <a:ext cx="9160620" cy="38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balic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068" y="3997265"/>
            <a:ext cx="3744416" cy="286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92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8" y="20563"/>
            <a:ext cx="9060677" cy="541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8" y="5589240"/>
            <a:ext cx="8800159" cy="88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791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7805" y="1556792"/>
            <a:ext cx="8568952" cy="4431983"/>
          </a:xfrm>
          <a:prstGeom prst="rect">
            <a:avLst/>
          </a:prstGeom>
          <a:noFill/>
        </p:spPr>
        <p:txBody>
          <a:bodyPr wrap="square" rtlCol="0">
            <a:spAutoFit/>
          </a:bodyPr>
          <a:lstStyle/>
          <a:p>
            <a:r>
              <a:rPr lang="tr-TR" sz="1600" dirty="0"/>
              <a:t>(1) </a:t>
            </a:r>
            <a:r>
              <a:rPr lang="tr-TR" sz="1600" u="sng" dirty="0"/>
              <a:t>Kullanmak için </a:t>
            </a:r>
            <a:r>
              <a:rPr lang="tr-TR" sz="1600" dirty="0"/>
              <a:t>uyuşturucu veya uyarıcı madde </a:t>
            </a:r>
            <a:r>
              <a:rPr lang="tr-TR" sz="1600" u="sng" dirty="0"/>
              <a:t>satın alan, kabul eden veya bulunduran </a:t>
            </a:r>
            <a:r>
              <a:rPr lang="tr-TR" sz="1600" dirty="0"/>
              <a:t>ya da uyuşturucu veya uyarıcı madde </a:t>
            </a:r>
            <a:r>
              <a:rPr lang="tr-TR" sz="1600" u="sng" dirty="0"/>
              <a:t>kullanan</a:t>
            </a:r>
            <a:r>
              <a:rPr lang="tr-TR" sz="1600" dirty="0"/>
              <a:t> kişi, iki yıldan beş yıla kadar hapis cezası ile cezalandırılır.</a:t>
            </a:r>
            <a:br>
              <a:rPr lang="tr-TR" sz="1600" dirty="0"/>
            </a:br>
            <a:br>
              <a:rPr lang="tr-TR" sz="1600" dirty="0"/>
            </a:br>
            <a:r>
              <a:rPr lang="tr-TR" sz="1600" dirty="0"/>
              <a:t>(2) Bu suçtan dolayı başlatılan soruşturmada şüpheli hakkında 4/12/2004 tarihli ve 5271 sayılı Ceza Muhakemesi Kanununun 171 inci maddesindeki şartlar aranmaksızın</a:t>
            </a:r>
            <a:r>
              <a:rPr lang="tr-TR" sz="1600" u="sng" dirty="0"/>
              <a:t>, beş yıl süreyle kamu davasının açılmasının ertelenmesine </a:t>
            </a:r>
            <a:r>
              <a:rPr lang="tr-TR" sz="1600" dirty="0"/>
              <a:t>karar verilir. Cumhuriyet savcısı, bu durumda şüpheliyi, erteleme süresi zarfında </a:t>
            </a:r>
            <a:r>
              <a:rPr lang="tr-TR" sz="1600" u="sng" dirty="0"/>
              <a:t>kendisine yüklenen yükümlülüklere uygun davranmadığı </a:t>
            </a:r>
            <a:r>
              <a:rPr lang="tr-TR" sz="1600" dirty="0"/>
              <a:t>veya </a:t>
            </a:r>
            <a:r>
              <a:rPr lang="tr-TR" sz="1600" u="sng" dirty="0"/>
              <a:t>yasakları ihlal ettiği </a:t>
            </a:r>
            <a:r>
              <a:rPr lang="tr-TR" sz="1600" dirty="0"/>
              <a:t>takdirde kendisi bakımından ortaya çıkabilecek sonuçlar konusunda uyarır.</a:t>
            </a:r>
            <a:r>
              <a:rPr lang="nb-NO" sz="1600" dirty="0"/>
              <a:t> Erteleme kararı kolluk birimlerine de bildirilir. </a:t>
            </a:r>
            <a:br>
              <a:rPr lang="tr-TR" sz="1600" dirty="0"/>
            </a:br>
            <a:br>
              <a:rPr lang="tr-TR" sz="1600" dirty="0"/>
            </a:br>
            <a:r>
              <a:rPr lang="tr-TR" sz="1600" dirty="0"/>
              <a:t>(3) </a:t>
            </a:r>
            <a:r>
              <a:rPr lang="tr-TR" sz="1600" u="sng" dirty="0"/>
              <a:t>Erteleme süresi zarfında </a:t>
            </a:r>
            <a:r>
              <a:rPr lang="tr-TR" sz="1600" dirty="0"/>
              <a:t>şüpheli hakkında </a:t>
            </a:r>
            <a:r>
              <a:rPr lang="tr-TR" sz="1600" u="sng" dirty="0"/>
              <a:t>asgari bir yıl süreyle denetimli serbestlik tedbiri </a:t>
            </a:r>
            <a:r>
              <a:rPr lang="tr-TR" sz="1600" dirty="0"/>
              <a:t>uygulanır. Bu süre denetimli serbestlik müdürlüğünün teklifi üzerine veya resen Cumhuriyet savcısının kararı ile altışar aylık sürelerle en fazla iki yıl daha uzatılabilir. Hakkında denetimli serbestlik tedbiri verilen kişi, </a:t>
            </a:r>
            <a:r>
              <a:rPr lang="tr-TR" sz="1600" u="sng" dirty="0"/>
              <a:t>gerek görülmesi hâlinde denetimli serbestlik süresi içinde tedaviye tabi tutulabilir</a:t>
            </a:r>
            <a:r>
              <a:rPr lang="tr-TR" sz="1600" dirty="0"/>
              <a:t>. Cumhuriyet savcısı, erteleme süresi zarfında uyuşturucu veya uyarıcı madde kullanıp kullanmadığını tespit etmek için yılda en az iki defa şüphelinin ilgili kuruma sevkine karar verir. </a:t>
            </a:r>
            <a:br>
              <a:rPr lang="tr-TR" sz="1600" dirty="0"/>
            </a:br>
            <a:br>
              <a:rPr lang="tr-TR" sz="1600" dirty="0"/>
            </a:br>
            <a:endParaRPr lang="tr-TR" sz="1000" dirty="0"/>
          </a:p>
        </p:txBody>
      </p:sp>
      <p:sp>
        <p:nvSpPr>
          <p:cNvPr id="3" name="Metin kutusu 2"/>
          <p:cNvSpPr txBox="1"/>
          <p:nvPr/>
        </p:nvSpPr>
        <p:spPr>
          <a:xfrm>
            <a:off x="611560" y="503879"/>
            <a:ext cx="4058171" cy="523220"/>
          </a:xfrm>
          <a:prstGeom prst="rect">
            <a:avLst/>
          </a:prstGeom>
          <a:noFill/>
        </p:spPr>
        <p:txBody>
          <a:bodyPr wrap="square" rtlCol="0">
            <a:spAutoFit/>
          </a:bodyPr>
          <a:lstStyle/>
          <a:p>
            <a:r>
              <a:rPr lang="tr-TR" sz="2800" b="1" dirty="0"/>
              <a:t>TCK md.191</a:t>
            </a:r>
          </a:p>
        </p:txBody>
      </p:sp>
    </p:spTree>
    <p:extLst>
      <p:ext uri="{BB962C8B-B14F-4D97-AF65-F5344CB8AC3E}">
        <p14:creationId xmlns:p14="http://schemas.microsoft.com/office/powerpoint/2010/main" val="2798240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45121F-B659-860A-ABA3-4E064B2BDE0A}"/>
              </a:ext>
            </a:extLst>
          </p:cNvPr>
          <p:cNvSpPr>
            <a:spLocks noGrp="1"/>
          </p:cNvSpPr>
          <p:nvPr>
            <p:ph idx="1"/>
          </p:nvPr>
        </p:nvSpPr>
        <p:spPr>
          <a:xfrm>
            <a:off x="457200" y="188640"/>
            <a:ext cx="8229600" cy="6480720"/>
          </a:xfrm>
        </p:spPr>
        <p:txBody>
          <a:bodyPr>
            <a:normAutofit fontScale="62500" lnSpcReduction="20000"/>
          </a:bodyPr>
          <a:lstStyle/>
          <a:p>
            <a:pPr marL="0" indent="0">
              <a:buNone/>
            </a:pPr>
            <a:r>
              <a:rPr lang="tr-TR" sz="3200" dirty="0"/>
              <a:t>(4) Kişinin, erteleme süresi zarfında;</a:t>
            </a:r>
            <a:br>
              <a:rPr lang="tr-TR" sz="3200" dirty="0"/>
            </a:br>
            <a:br>
              <a:rPr lang="tr-TR" sz="3200" dirty="0"/>
            </a:br>
            <a:r>
              <a:rPr lang="tr-TR" sz="3200" dirty="0"/>
              <a:t>a) </a:t>
            </a:r>
            <a:r>
              <a:rPr lang="tr-TR" sz="3200" u="sng" dirty="0"/>
              <a:t>Kendisine yüklenen yükümlülüklere veya uygulanan tedavinin gereklerine uygun davranmamakta ısrar etmesi,</a:t>
            </a:r>
            <a:br>
              <a:rPr lang="tr-TR" sz="3200" u="sng" dirty="0"/>
            </a:br>
            <a:br>
              <a:rPr lang="tr-TR" sz="3200" u="sng" dirty="0"/>
            </a:br>
            <a:r>
              <a:rPr lang="tr-TR" sz="3200" u="sng" dirty="0"/>
              <a:t>b) Tekrar kullanmak için uyuşturucu veya uyarıcı madde satın alması, kabul etmesi veya bulundurması,</a:t>
            </a:r>
            <a:br>
              <a:rPr lang="tr-TR" sz="3200" u="sng" dirty="0"/>
            </a:br>
            <a:br>
              <a:rPr lang="tr-TR" sz="3200" u="sng" dirty="0"/>
            </a:br>
            <a:r>
              <a:rPr lang="tr-TR" sz="3200" u="sng" dirty="0"/>
              <a:t>c) Uyuşturucu veya uyarıcı madde kullanması,</a:t>
            </a:r>
            <a:br>
              <a:rPr lang="tr-TR" sz="3200" u="sng" dirty="0"/>
            </a:br>
            <a:br>
              <a:rPr lang="tr-TR" sz="3200" dirty="0"/>
            </a:br>
            <a:r>
              <a:rPr lang="tr-TR" sz="3200" dirty="0"/>
              <a:t>hâlinde, hakkında kamu davası açılır. </a:t>
            </a:r>
          </a:p>
          <a:p>
            <a:pPr marL="0" indent="0">
              <a:buNone/>
            </a:pPr>
            <a:endParaRPr lang="tr-TR" dirty="0"/>
          </a:p>
          <a:p>
            <a:pPr marL="0" indent="0">
              <a:buNone/>
            </a:pPr>
            <a:r>
              <a:rPr lang="tr-TR" sz="3200" dirty="0"/>
              <a:t>(5) Erteleme süresi zarfında kişinin </a:t>
            </a:r>
            <a:r>
              <a:rPr lang="tr-TR" sz="3200" u="sng" dirty="0"/>
              <a:t>kullanmak için tekrar </a:t>
            </a:r>
            <a:r>
              <a:rPr lang="tr-TR" sz="3200" dirty="0"/>
              <a:t>uyuşturucu veya uyarıcı madde </a:t>
            </a:r>
            <a:r>
              <a:rPr lang="tr-TR" sz="3200" u="sng" dirty="0"/>
              <a:t>satın alması, kabul etmesi veya bulundurması </a:t>
            </a:r>
            <a:r>
              <a:rPr lang="tr-TR" sz="3200" dirty="0"/>
              <a:t>ya da uyuşturucu veya uyarıcı madde </a:t>
            </a:r>
            <a:r>
              <a:rPr lang="tr-TR" sz="3200" u="sng" dirty="0"/>
              <a:t>kullanması</a:t>
            </a:r>
            <a:r>
              <a:rPr lang="tr-TR" sz="3200" dirty="0"/>
              <a:t>, dördüncü fıkra </a:t>
            </a:r>
            <a:r>
              <a:rPr lang="tr-TR" sz="3200" u="sng" dirty="0"/>
              <a:t>uyarınca ihlal nedeni sayılır </a:t>
            </a:r>
            <a:r>
              <a:rPr lang="tr-TR" sz="3200" dirty="0"/>
              <a:t>ve ayrı bir soruşturma ve kovuşturma konusu yapılmaz.</a:t>
            </a:r>
          </a:p>
          <a:p>
            <a:pPr marL="0" indent="0">
              <a:buNone/>
            </a:pPr>
            <a:endParaRPr lang="tr-TR" dirty="0"/>
          </a:p>
          <a:p>
            <a:pPr marL="0" indent="0">
              <a:buNone/>
            </a:pPr>
            <a:r>
              <a:rPr lang="tr-TR" sz="3200" dirty="0"/>
              <a:t> (6) Dördüncü fıkraya göre kamu davasının açılmasından sonra, birinci fıkrada tanımlanan suçun tekrar işlendiği iddiasıyla açılan soruşturmalarda ikinci fıkra uyarınca kamu davasının açılmasının ertelenmesi kararı verilemez. </a:t>
            </a:r>
          </a:p>
          <a:p>
            <a:pPr marL="0" indent="0">
              <a:buNone/>
            </a:pPr>
            <a:endParaRPr lang="tr-TR" dirty="0"/>
          </a:p>
          <a:p>
            <a:pPr marL="0" indent="0">
              <a:buNone/>
            </a:pPr>
            <a:r>
              <a:rPr lang="tr-TR" sz="3200" dirty="0"/>
              <a:t>(7) Şüpheli erteleme süresi zarfında dördüncü fıkrada belirtilen yükümlülüklere aykırı davranmadığı ve yasakları ihlal etmediği takdirde, hakkında kovuşturmaya yer olmadığı kararı verilir. </a:t>
            </a:r>
            <a:endParaRPr lang="tr-TR" dirty="0"/>
          </a:p>
        </p:txBody>
      </p:sp>
    </p:spTree>
    <p:extLst>
      <p:ext uri="{BB962C8B-B14F-4D97-AF65-F5344CB8AC3E}">
        <p14:creationId xmlns:p14="http://schemas.microsoft.com/office/powerpoint/2010/main" val="3255060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5516" y="188640"/>
            <a:ext cx="8712968" cy="5909310"/>
          </a:xfrm>
          <a:prstGeom prst="rect">
            <a:avLst/>
          </a:prstGeom>
        </p:spPr>
        <p:txBody>
          <a:bodyPr wrap="square">
            <a:spAutoFit/>
          </a:bodyPr>
          <a:lstStyle/>
          <a:p>
            <a:br>
              <a:rPr lang="tr-TR" dirty="0"/>
            </a:br>
            <a:r>
              <a:rPr lang="tr-TR" dirty="0"/>
              <a:t>(8) Bu Kanunun;</a:t>
            </a:r>
            <a:br>
              <a:rPr lang="tr-TR" dirty="0"/>
            </a:br>
            <a:br>
              <a:rPr lang="tr-TR" dirty="0"/>
            </a:br>
            <a:r>
              <a:rPr lang="tr-TR" dirty="0"/>
              <a:t>a) 188 inci maddesinde tanımlanan </a:t>
            </a:r>
            <a:r>
              <a:rPr lang="tr-TR" i="1" dirty="0"/>
              <a:t>uyuşturucu</a:t>
            </a:r>
            <a:r>
              <a:rPr lang="tr-TR" dirty="0"/>
              <a:t> veya uyarıcı madde imal ve ticareti,</a:t>
            </a:r>
            <a:br>
              <a:rPr lang="tr-TR" dirty="0"/>
            </a:br>
            <a:br>
              <a:rPr lang="tr-TR" dirty="0"/>
            </a:br>
            <a:r>
              <a:rPr lang="tr-TR" dirty="0"/>
              <a:t>b) 190 </a:t>
            </a:r>
            <a:r>
              <a:rPr lang="tr-TR" dirty="0" err="1"/>
              <a:t>ıncı</a:t>
            </a:r>
            <a:r>
              <a:rPr lang="tr-TR" dirty="0"/>
              <a:t> maddesinde tanımlanan uyuşturucu veya uyarıcı madde kullanılmasını kolaylaştırma,</a:t>
            </a:r>
            <a:br>
              <a:rPr lang="tr-TR" dirty="0"/>
            </a:br>
            <a:br>
              <a:rPr lang="tr-TR" dirty="0"/>
            </a:br>
            <a:r>
              <a:rPr lang="tr-TR" dirty="0"/>
              <a:t>suçundan dolayı yapılan kovuşturma evresinde, suçun münhasıran bu madde kapsamına girdiğinin anlaşılması hâlinde, sanık hakkında bu madde hükümleri çerçevesinde hükmün açıklanmasının geri bırakılması kararı verilir.</a:t>
            </a:r>
            <a:br>
              <a:rPr lang="tr-TR" dirty="0"/>
            </a:br>
            <a:br>
              <a:rPr lang="tr-TR" dirty="0"/>
            </a:br>
            <a:r>
              <a:rPr lang="tr-TR" dirty="0"/>
              <a:t>(9) Bu maddede aksine düzenleme bulunmayan hâllerde, Ceza Muhakemesi Kanununun kamu davasının açılmasının ertelenmesine ilişkin 171 inci maddesi veya hükmün açıklanmasının geri bırakılmasına ilişkin 231 inci maddesi hükümleri uygulanır. </a:t>
            </a:r>
          </a:p>
          <a:p>
            <a:endParaRPr lang="tr-TR" dirty="0"/>
          </a:p>
          <a:p>
            <a:r>
              <a:rPr lang="tr-TR" dirty="0"/>
              <a:t>(10) Birinci fıkradaki fiillerin; okul, yurt, hastane, kışla veya ibadethane gibi tedavi, eğitim, askerî ve sosyal amaçla toplu bulunulan bina ve tesisler ile bunların varsa çevre duvarı, tel örgü veya benzeri engel veya işaretlerle belirlenen sınırlarına iki yüz metreden yakın mesafe içindeki umumi veya umuma açık yerlerde işlenmesi hâlinde verilecek ceza yarı oranında artırılır. </a:t>
            </a:r>
          </a:p>
        </p:txBody>
      </p:sp>
    </p:spTree>
    <p:extLst>
      <p:ext uri="{BB962C8B-B14F-4D97-AF65-F5344CB8AC3E}">
        <p14:creationId xmlns:p14="http://schemas.microsoft.com/office/powerpoint/2010/main" val="1538681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84" y="1340768"/>
            <a:ext cx="9114259" cy="336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156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 y="836712"/>
            <a:ext cx="9143999" cy="336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1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73" y="404664"/>
            <a:ext cx="8931227" cy="13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nuri alço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04864"/>
            <a:ext cx="6028790" cy="452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1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42" y="1751261"/>
            <a:ext cx="8858838" cy="226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932" y="3662366"/>
            <a:ext cx="100488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01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1" y="188640"/>
            <a:ext cx="8861820" cy="193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76872"/>
            <a:ext cx="8770862" cy="215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906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 y="332656"/>
            <a:ext cx="896525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alkol toleran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68960"/>
            <a:ext cx="725369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17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78181" cy="295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45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8670776" cy="504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001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45" y="376975"/>
            <a:ext cx="8630278" cy="47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57" y="865645"/>
            <a:ext cx="9050210" cy="153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23" y="2551901"/>
            <a:ext cx="9188677" cy="92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72" y="3420798"/>
            <a:ext cx="917617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970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24" y="476672"/>
            <a:ext cx="8820472" cy="145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53136"/>
            <a:ext cx="8827594" cy="20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levent kırca sarhoş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933398"/>
            <a:ext cx="4663266" cy="262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1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83" y="116632"/>
            <a:ext cx="8857779" cy="663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22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3DD691-17DB-4F74-98D5-7439B7961F4F}"/>
              </a:ext>
            </a:extLst>
          </p:cNvPr>
          <p:cNvSpPr>
            <a:spLocks noGrp="1"/>
          </p:cNvSpPr>
          <p:nvPr>
            <p:ph idx="1"/>
          </p:nvPr>
        </p:nvSpPr>
        <p:spPr/>
        <p:txBody>
          <a:bodyPr/>
          <a:lstStyle/>
          <a:p>
            <a:pPr marL="0" indent="0">
              <a:buNone/>
            </a:pPr>
            <a:r>
              <a:rPr lang="tr-TR" dirty="0"/>
              <a:t>Biyolojik nedenler başlığı altında genetik özellikler, vücut salgıları ve çeşitli yoksunluklar ele alınacaktır. </a:t>
            </a:r>
          </a:p>
          <a:p>
            <a:pPr marL="0" indent="0">
              <a:buNone/>
            </a:pPr>
            <a:endParaRPr lang="tr-TR" dirty="0"/>
          </a:p>
          <a:p>
            <a:pPr marL="0" indent="0">
              <a:buNone/>
            </a:pPr>
            <a:r>
              <a:rPr lang="tr-TR" dirty="0"/>
              <a:t>Suçlunun biyolojik olarak anormal ve doğuştan dejenere olduğu ve ilkel insan tiplemesi ile suçlu arasında doğrudan bağlantı bulunduğu görüşüne dayanır.</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60703"/>
            <a:ext cx="5766173" cy="57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7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87502"/>
            <a:ext cx="4234260" cy="44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74" y="1556792"/>
            <a:ext cx="894912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74" y="1452274"/>
            <a:ext cx="1444005" cy="45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66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ombroso suçlu tipler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lombroso suçlu tipler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980727"/>
            <a:ext cx="3752018" cy="5009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mbroso suçlu tip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5" y="980728"/>
            <a:ext cx="4429093" cy="500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3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5860"/>
            <a:ext cx="8538420" cy="84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08" y="4437112"/>
            <a:ext cx="8633955" cy="211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tletik tip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637" y="1324890"/>
            <a:ext cx="6264696" cy="300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6122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707</Words>
  <Application>Microsoft Office PowerPoint</Application>
  <PresentationFormat>Ekran Gösterisi (4:3)</PresentationFormat>
  <Paragraphs>31</Paragraphs>
  <Slides>45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45</vt:i4>
      </vt:variant>
    </vt:vector>
  </HeadingPairs>
  <TitlesOfParts>
    <vt:vector size="48"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Basri OZKAN</dc:creator>
  <cp:lastModifiedBy>Püren Doganay</cp:lastModifiedBy>
  <cp:revision>44</cp:revision>
  <dcterms:created xsi:type="dcterms:W3CDTF">2017-09-27T07:15:04Z</dcterms:created>
  <dcterms:modified xsi:type="dcterms:W3CDTF">2025-03-07T08:37:49Z</dcterms:modified>
</cp:coreProperties>
</file>