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0" r:id="rId1"/>
  </p:sldMasterIdLst>
  <p:notesMasterIdLst>
    <p:notesMasterId r:id="rId32"/>
  </p:notesMasterIdLst>
  <p:sldIdLst>
    <p:sldId id="256" r:id="rId2"/>
    <p:sldId id="289" r:id="rId3"/>
    <p:sldId id="259" r:id="rId4"/>
    <p:sldId id="290" r:id="rId5"/>
    <p:sldId id="291" r:id="rId6"/>
    <p:sldId id="307" r:id="rId7"/>
    <p:sldId id="292" r:id="rId8"/>
    <p:sldId id="293" r:id="rId9"/>
    <p:sldId id="316" r:id="rId10"/>
    <p:sldId id="319" r:id="rId11"/>
    <p:sldId id="317" r:id="rId12"/>
    <p:sldId id="318" r:id="rId13"/>
    <p:sldId id="320" r:id="rId14"/>
    <p:sldId id="321" r:id="rId15"/>
    <p:sldId id="295" r:id="rId16"/>
    <p:sldId id="296" r:id="rId17"/>
    <p:sldId id="297" r:id="rId18"/>
    <p:sldId id="298" r:id="rId19"/>
    <p:sldId id="299" r:id="rId20"/>
    <p:sldId id="300" r:id="rId21"/>
    <p:sldId id="301" r:id="rId22"/>
    <p:sldId id="302" r:id="rId23"/>
    <p:sldId id="303" r:id="rId24"/>
    <p:sldId id="306" r:id="rId25"/>
    <p:sldId id="314" r:id="rId26"/>
    <p:sldId id="315" r:id="rId27"/>
    <p:sldId id="308" r:id="rId28"/>
    <p:sldId id="311" r:id="rId29"/>
    <p:sldId id="309" r:id="rId30"/>
    <p:sldId id="312" r:id="rId3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76" d="100"/>
          <a:sy n="76" d="100"/>
        </p:scale>
        <p:origin x="-1206" y="2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200454-7546-CC47-88FF-2D9E548A4002}" type="datetimeFigureOut">
              <a:rPr lang="en-US" smtClean="0"/>
              <a:t>2/18/2019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BF1717-814F-004B-A106-7CBD18212A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61074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C5678-EE20-4FA5-88E2-6E0BD67A2E26}" type="datetime1">
              <a:rPr lang="en-US" smtClean="0"/>
              <a:t>2/18/2019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284163" y="444728"/>
            <a:ext cx="857408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8" name="Group 16"/>
          <p:cNvGrpSpPr/>
          <p:nvPr/>
        </p:nvGrpSpPr>
        <p:grpSpPr>
          <a:xfrm>
            <a:off x="284163" y="1906542"/>
            <a:ext cx="8576373" cy="137411"/>
            <a:chOff x="284163" y="1759424"/>
            <a:chExt cx="8576373" cy="137411"/>
          </a:xfrm>
        </p:grpSpPr>
        <p:sp>
          <p:nvSpPr>
            <p:cNvPr id="9" name="Rectangle 8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8230889" y="444728"/>
            <a:ext cx="5870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sz="3600">
                <a:solidFill>
                  <a:schemeClr val="bg1"/>
                </a:solidFill>
                <a:sym typeface="Wingdings"/>
              </a:rPr>
              <a:t></a:t>
            </a:r>
            <a:endParaRPr sz="360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1341" y="449005"/>
            <a:ext cx="7808976" cy="1088136"/>
          </a:xfrm>
          <a:noFill/>
        </p:spPr>
        <p:txBody>
          <a:bodyPr vert="horz" lIns="91440" tIns="45720" rIns="91440" bIns="45720" rtlCol="0" anchor="b" anchorCtr="0">
            <a:normAutofit/>
          </a:bodyPr>
          <a:lstStyle>
            <a:lvl1pPr marL="0" algn="l" defTabSz="914400" rtl="0" eaLnBrk="1" latinLnBrk="0" hangingPunct="1">
              <a:lnSpc>
                <a:spcPts val="4600"/>
              </a:lnSpc>
              <a:spcBef>
                <a:spcPct val="0"/>
              </a:spcBef>
              <a:buNone/>
              <a:defRPr sz="42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6205" y="1532427"/>
            <a:ext cx="7754112" cy="484632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dirty="0"/>
          </a:p>
        </p:txBody>
      </p:sp>
      <p:sp>
        <p:nvSpPr>
          <p:cNvPr id="13" name="Rectangle 12"/>
          <p:cNvSpPr/>
          <p:nvPr/>
        </p:nvSpPr>
        <p:spPr>
          <a:xfrm>
            <a:off x="284163" y="6227064"/>
            <a:ext cx="8574087" cy="173736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8941" y="1298762"/>
            <a:ext cx="4069080" cy="1162050"/>
          </a:xfrm>
          <a:noFill/>
        </p:spPr>
        <p:txBody>
          <a:bodyPr anchor="b">
            <a:noAutofit/>
          </a:bodyPr>
          <a:lstStyle>
            <a:lvl1pPr algn="ctr">
              <a:defRPr sz="3200" b="1">
                <a:solidFill>
                  <a:schemeClr val="accent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3567" y="914400"/>
            <a:ext cx="4069080" cy="5211763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8941" y="2456329"/>
            <a:ext cx="4069080" cy="318247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BBB94-68E6-4675-A946-F1C5994EDBD7}" type="datetime1">
              <a:rPr lang="en-US" smtClean="0"/>
              <a:t>2/18/2019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284163" y="452718"/>
            <a:ext cx="8576373" cy="137411"/>
            <a:chOff x="284163" y="1577847"/>
            <a:chExt cx="8576373" cy="137411"/>
          </a:xfrm>
        </p:grpSpPr>
        <p:sp>
          <p:nvSpPr>
            <p:cNvPr id="9" name="Rectangle 8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4163" y="4801575"/>
            <a:ext cx="857408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284163" y="6263389"/>
            <a:ext cx="8576373" cy="137411"/>
            <a:chOff x="284163" y="1759424"/>
            <a:chExt cx="8576373" cy="137411"/>
          </a:xfrm>
        </p:grpSpPr>
        <p:sp>
          <p:nvSpPr>
            <p:cNvPr id="10" name="Rectangle 9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3071" y="4800600"/>
            <a:ext cx="8360242" cy="566738"/>
          </a:xfrm>
          <a:noFill/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0" i="0" kern="1200" cap="none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4163" y="457199"/>
            <a:ext cx="8577072" cy="435254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099" y="5367338"/>
            <a:ext cx="8304213" cy="804862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B8377-21E3-4835-B75D-4E2847E2750F}" type="datetime1">
              <a:rPr lang="en-US" smtClean="0"/>
              <a:t>2/18/2019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/>
          <p:nvPr/>
        </p:nvGrpSpPr>
        <p:grpSpPr>
          <a:xfrm>
            <a:off x="284163" y="4280647"/>
            <a:ext cx="8576373" cy="137411"/>
            <a:chOff x="284163" y="1759424"/>
            <a:chExt cx="8576373" cy="137411"/>
          </a:xfrm>
        </p:grpSpPr>
        <p:sp>
          <p:nvSpPr>
            <p:cNvPr id="10" name="Rectangle 9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3071" y="4778189"/>
            <a:ext cx="8360242" cy="566738"/>
          </a:xfrm>
          <a:noFill/>
        </p:spPr>
        <p:txBody>
          <a:bodyPr anchor="b">
            <a:normAutofit/>
          </a:bodyPr>
          <a:lstStyle>
            <a:lvl1pPr algn="l">
              <a:defRPr sz="2800" b="0">
                <a:solidFill>
                  <a:schemeClr val="accent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4163" y="457200"/>
            <a:ext cx="8577072" cy="382219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099" y="5344927"/>
            <a:ext cx="8304213" cy="804862"/>
          </a:xfrm>
          <a:noFill/>
        </p:spPr>
        <p:txBody>
          <a:bodyPr/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4986D-6BE9-4264-908F-02DB36FD8D6C}" type="datetime1">
              <a:rPr lang="en-US" smtClean="0"/>
              <a:t>2/18/2019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, Picture,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57600" y="914400"/>
            <a:ext cx="5195047" cy="5211763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4986D-6BE9-4264-908F-02DB36FD8D6C}" type="datetime1">
              <a:rPr lang="en-US" smtClean="0"/>
              <a:t>2/18/2019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284163" y="4267200"/>
            <a:ext cx="2743200" cy="2120153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101" y="4953001"/>
            <a:ext cx="2472017" cy="1246094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0764" y="4419600"/>
            <a:ext cx="2475395" cy="510988"/>
          </a:xfrm>
          <a:noFill/>
        </p:spPr>
        <p:txBody>
          <a:bodyPr anchor="b">
            <a:normAutofit/>
          </a:bodyPr>
          <a:lstStyle>
            <a:lvl1pPr algn="l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284164" y="594360"/>
            <a:ext cx="2743200" cy="3675888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tr-TR" smtClean="0"/>
              <a:t>Resim eklemek için simgeyi tıklatın</a:t>
            </a:r>
            <a:endParaRPr/>
          </a:p>
        </p:txBody>
      </p:sp>
      <p:grpSp>
        <p:nvGrpSpPr>
          <p:cNvPr id="8" name="Group 14"/>
          <p:cNvGrpSpPr/>
          <p:nvPr/>
        </p:nvGrpSpPr>
        <p:grpSpPr>
          <a:xfrm>
            <a:off x="284163" y="461682"/>
            <a:ext cx="8576373" cy="137411"/>
            <a:chOff x="284163" y="1759424"/>
            <a:chExt cx="8576373" cy="137411"/>
          </a:xfrm>
        </p:grpSpPr>
        <p:sp>
          <p:nvSpPr>
            <p:cNvPr id="16" name="Rectangle 15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</p:spTree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3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021013" y="4801575"/>
            <a:ext cx="583723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284163" y="6263389"/>
            <a:ext cx="8576373" cy="137411"/>
            <a:chOff x="284163" y="1759424"/>
            <a:chExt cx="8576373" cy="137411"/>
          </a:xfrm>
        </p:grpSpPr>
        <p:sp>
          <p:nvSpPr>
            <p:cNvPr id="10" name="Rectangle 9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31661" y="4800600"/>
            <a:ext cx="5691651" cy="566738"/>
          </a:xfrm>
          <a:noFill/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0" i="0" kern="1200" cap="none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21014" y="457199"/>
            <a:ext cx="5833872" cy="4352544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69805" y="5367338"/>
            <a:ext cx="5653507" cy="804862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4986D-6BE9-4264-908F-02DB36FD8D6C}" type="datetime1">
              <a:rPr lang="en-US" smtClean="0"/>
              <a:t>2/18/2019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Picture Placeholder 2"/>
          <p:cNvSpPr>
            <a:spLocks noGrp="1"/>
          </p:cNvSpPr>
          <p:nvPr>
            <p:ph type="pic" idx="13"/>
          </p:nvPr>
        </p:nvSpPr>
        <p:spPr>
          <a:xfrm>
            <a:off x="284164" y="457200"/>
            <a:ext cx="2736850" cy="2907792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/>
          </a:p>
        </p:txBody>
      </p:sp>
      <p:sp>
        <p:nvSpPr>
          <p:cNvPr id="14" name="Picture Placeholder 2"/>
          <p:cNvSpPr>
            <a:spLocks noGrp="1"/>
          </p:cNvSpPr>
          <p:nvPr>
            <p:ph type="pic" idx="14"/>
          </p:nvPr>
        </p:nvSpPr>
        <p:spPr>
          <a:xfrm>
            <a:off x="284164" y="3364992"/>
            <a:ext cx="2736850" cy="2898648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/>
          </a:p>
        </p:txBody>
      </p:sp>
    </p:spTree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84163" y="455773"/>
            <a:ext cx="8574087" cy="1133949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8" name="Group 7"/>
          <p:cNvGrpSpPr/>
          <p:nvPr/>
        </p:nvGrpSpPr>
        <p:grpSpPr>
          <a:xfrm>
            <a:off x="284163" y="1577847"/>
            <a:ext cx="8576373" cy="137411"/>
            <a:chOff x="284163" y="1577847"/>
            <a:chExt cx="8576373" cy="137411"/>
          </a:xfrm>
        </p:grpSpPr>
        <p:sp>
          <p:nvSpPr>
            <p:cNvPr id="9" name="Rectangle 8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4163" y="2133600"/>
            <a:ext cx="8574087" cy="40132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51B39-B140-43FE-96DB-472A2B59CE7C}" type="datetime1">
              <a:rPr lang="en-US" smtClean="0"/>
              <a:t>2/18/2019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5313882" y="2857535"/>
            <a:ext cx="5934615" cy="1133949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95124" y="473075"/>
            <a:ext cx="969264" cy="5921375"/>
          </a:xfrm>
        </p:spPr>
        <p:txBody>
          <a:bodyPr vert="eaVert"/>
          <a:lstStyle>
            <a:lvl1pPr algn="l">
              <a:defRPr sz="3400"/>
            </a:lvl1pPr>
          </a:lstStyle>
          <a:p>
            <a:r>
              <a:rPr lang="tr-TR" smtClean="0"/>
              <a:t>Asıl başlık stili için tıklatın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4163" y="457200"/>
            <a:ext cx="6497637" cy="5937250"/>
          </a:xfrm>
        </p:spPr>
        <p:txBody>
          <a:bodyPr vert="eaVert"/>
          <a:lstStyle>
            <a:lvl5pPr algn="l"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00BB2-27C5-458B-ABCE-839C88CF47CE}" type="datetime1">
              <a:rPr lang="en-US" smtClean="0"/>
              <a:t>2/18/2019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 rot="5400000">
            <a:off x="4658724" y="3355723"/>
            <a:ext cx="5934456" cy="137411"/>
            <a:chOff x="284163" y="1577847"/>
            <a:chExt cx="8576373" cy="137411"/>
          </a:xfrm>
        </p:grpSpPr>
        <p:sp>
          <p:nvSpPr>
            <p:cNvPr id="9" name="Rectangle 8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84163" y="455773"/>
            <a:ext cx="8574087" cy="1133949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8" name="Group 7"/>
          <p:cNvGrpSpPr/>
          <p:nvPr/>
        </p:nvGrpSpPr>
        <p:grpSpPr>
          <a:xfrm>
            <a:off x="284163" y="1577847"/>
            <a:ext cx="8576373" cy="137411"/>
            <a:chOff x="284163" y="1577847"/>
            <a:chExt cx="8576373" cy="137411"/>
          </a:xfrm>
        </p:grpSpPr>
        <p:sp>
          <p:nvSpPr>
            <p:cNvPr id="9" name="Rectangle 8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D738E-8962-435F-8C43-147B8DD7E819}" type="datetime1">
              <a:rPr lang="en-US" smtClean="0"/>
              <a:t>2/18/2019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284163" y="444728"/>
            <a:ext cx="857408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4986D-6BE9-4264-908F-02DB36FD8D6C}" type="datetime1">
              <a:rPr lang="en-US" smtClean="0"/>
              <a:t>2/18/2019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284162" y="2017058"/>
            <a:ext cx="8574087" cy="4377391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tr-TR" smtClean="0"/>
              <a:t>Resim eklemek için simgeyi tıklatın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2420" y="1532965"/>
            <a:ext cx="7754284" cy="484094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dirty="0"/>
          </a:p>
        </p:txBody>
      </p:sp>
      <p:grpSp>
        <p:nvGrpSpPr>
          <p:cNvPr id="7" name="Group 16"/>
          <p:cNvGrpSpPr/>
          <p:nvPr/>
        </p:nvGrpSpPr>
        <p:grpSpPr>
          <a:xfrm>
            <a:off x="284163" y="1906542"/>
            <a:ext cx="8576373" cy="137411"/>
            <a:chOff x="284163" y="1759424"/>
            <a:chExt cx="8576373" cy="137411"/>
          </a:xfrm>
        </p:grpSpPr>
        <p:sp>
          <p:nvSpPr>
            <p:cNvPr id="11" name="Rectangle 10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8230889" y="444728"/>
            <a:ext cx="5870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sz="3600">
                <a:solidFill>
                  <a:schemeClr val="bg1"/>
                </a:solidFill>
                <a:sym typeface="Wingdings"/>
              </a:rPr>
              <a:t></a:t>
            </a:r>
            <a:endParaRPr sz="360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8633" y="444728"/>
            <a:ext cx="7810967" cy="1088237"/>
          </a:xfrm>
          <a:noFill/>
        </p:spPr>
        <p:txBody>
          <a:bodyPr bIns="45720" anchor="b" anchorCtr="0">
            <a:normAutofit/>
          </a:bodyPr>
          <a:lstStyle>
            <a:lvl1pPr algn="l">
              <a:lnSpc>
                <a:spcPts val="4600"/>
              </a:lnSpc>
              <a:defRPr/>
            </a:lvl1pPr>
          </a:lstStyle>
          <a:p>
            <a:r>
              <a:rPr lang="tr-TR" smtClean="0"/>
              <a:t>Asıl başlık stili için tıklatın</a:t>
            </a:r>
            <a:endParaRPr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4163" y="4801575"/>
            <a:ext cx="857408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284163" y="6263389"/>
            <a:ext cx="8576373" cy="137411"/>
            <a:chOff x="284163" y="1759424"/>
            <a:chExt cx="8576373" cy="137411"/>
          </a:xfrm>
        </p:grpSpPr>
        <p:sp>
          <p:nvSpPr>
            <p:cNvPr id="10" name="Rectangle 9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8230889" y="4801575"/>
            <a:ext cx="5870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sz="3600">
                <a:solidFill>
                  <a:schemeClr val="bg1"/>
                </a:solidFill>
                <a:sym typeface="Wingdings"/>
              </a:rPr>
              <a:t></a:t>
            </a:r>
            <a:endParaRPr sz="360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9768" y="4814125"/>
            <a:ext cx="7772400" cy="1051560"/>
          </a:xfrm>
          <a:noFill/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200" b="0" i="0" kern="1200" cap="none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5488" y="5861304"/>
            <a:ext cx="7735824" cy="402336"/>
          </a:xfrm>
        </p:spPr>
        <p:txBody>
          <a:bodyPr vert="horz" lIns="91440" tIns="45720" rIns="91440" bIns="45720" rtlCol="0"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l" defTabSz="914400" rtl="0" eaLnBrk="1" latinLnBrk="0" hangingPunct="1">
              <a:spcBef>
                <a:spcPts val="20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AEA93-55E7-4DA9-90C2-089A26EEFEC4}" type="datetime1">
              <a:rPr lang="en-US" smtClean="0"/>
              <a:t>2/18/2019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284162" y="443754"/>
            <a:ext cx="8574087" cy="4370293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tr-TR" smtClean="0"/>
              <a:t>Resim eklemek için simgeyi tıklatın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4986D-6BE9-4264-908F-02DB36FD8D6C}" type="datetime1">
              <a:rPr lang="en-US" smtClean="0"/>
              <a:t>2/18/2019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284163" y="4801575"/>
            <a:ext cx="857408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284163" y="6263389"/>
            <a:ext cx="8576373" cy="137411"/>
            <a:chOff x="284163" y="1759424"/>
            <a:chExt cx="8576373" cy="137411"/>
          </a:xfrm>
        </p:grpSpPr>
        <p:sp>
          <p:nvSpPr>
            <p:cNvPr id="9" name="Rectangle 8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8230889" y="4801575"/>
            <a:ext cx="5870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sz="3600">
                <a:solidFill>
                  <a:schemeClr val="bg1"/>
                </a:solidFill>
                <a:sym typeface="Wingdings"/>
              </a:rPr>
              <a:t></a:t>
            </a:r>
            <a:endParaRPr sz="360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0306" y="4814047"/>
            <a:ext cx="7772400" cy="1048871"/>
          </a:xfrm>
          <a:noFill/>
        </p:spPr>
        <p:txBody>
          <a:bodyPr anchor="b" anchorCtr="0">
            <a:normAutofit/>
          </a:bodyPr>
          <a:lstStyle>
            <a:lvl1pPr algn="l">
              <a:defRPr sz="4200" b="0" i="0" cap="none" baseline="0"/>
            </a:lvl1pPr>
          </a:lstStyle>
          <a:p>
            <a:r>
              <a:rPr lang="tr-TR" smtClean="0"/>
              <a:t>Asıl başlık stili için tıklatın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0647" y="5862918"/>
            <a:ext cx="7732059" cy="403412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4163" y="455773"/>
            <a:ext cx="8574087" cy="1133949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9" name="Group 8"/>
          <p:cNvGrpSpPr/>
          <p:nvPr/>
        </p:nvGrpSpPr>
        <p:grpSpPr>
          <a:xfrm>
            <a:off x="284163" y="1577847"/>
            <a:ext cx="8576373" cy="137411"/>
            <a:chOff x="284163" y="1577847"/>
            <a:chExt cx="8576373" cy="137411"/>
          </a:xfrm>
        </p:grpSpPr>
        <p:sp>
          <p:nvSpPr>
            <p:cNvPr id="10" name="Rectangle 9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3412" y="2151063"/>
            <a:ext cx="3931920" cy="397510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78188" y="2151063"/>
            <a:ext cx="3931920" cy="397510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CF3C7-6809-4F39-BD67-A75817BDDE0A}" type="datetime1">
              <a:rPr lang="en-US" smtClean="0"/>
              <a:t>2/18/2019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284163" y="455773"/>
            <a:ext cx="8574087" cy="1133949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11" name="Group 10"/>
          <p:cNvGrpSpPr/>
          <p:nvPr/>
        </p:nvGrpSpPr>
        <p:grpSpPr>
          <a:xfrm>
            <a:off x="284163" y="1577847"/>
            <a:ext cx="8576373" cy="137411"/>
            <a:chOff x="284163" y="1577847"/>
            <a:chExt cx="8576373" cy="137411"/>
          </a:xfrm>
        </p:grpSpPr>
        <p:sp>
          <p:nvSpPr>
            <p:cNvPr id="12" name="Rectangle 11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3412" y="1735138"/>
            <a:ext cx="3931920" cy="833250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3412" y="2590800"/>
            <a:ext cx="3931920" cy="3535362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79495" y="1735138"/>
            <a:ext cx="3931920" cy="833250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None/>
              <a:defRPr sz="26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79495" y="2590800"/>
            <a:ext cx="3931920" cy="3535362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AEB24-CE78-465C-A726-91D0868FA48F}" type="datetime1">
              <a:rPr lang="en-US" smtClean="0"/>
              <a:t>2/18/2019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84163" y="455773"/>
            <a:ext cx="8574087" cy="1133949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7" name="Group 6"/>
          <p:cNvGrpSpPr/>
          <p:nvPr/>
        </p:nvGrpSpPr>
        <p:grpSpPr>
          <a:xfrm>
            <a:off x="284163" y="1577847"/>
            <a:ext cx="8576373" cy="137411"/>
            <a:chOff x="284163" y="1577847"/>
            <a:chExt cx="8576373" cy="137411"/>
          </a:xfrm>
        </p:grpSpPr>
        <p:sp>
          <p:nvSpPr>
            <p:cNvPr id="8" name="Rectangle 7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9" name="Rectangle 8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AADF0-1749-4E8B-9691-B44A5F8C0895}" type="datetime1">
              <a:rPr lang="en-US" smtClean="0"/>
              <a:t>2/18/2019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F628A-A867-4937-BBE5-207DB6F9C51A}" type="datetime1">
              <a:rPr lang="en-US" smtClean="0"/>
              <a:t>2/18/2019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284163" y="452718"/>
            <a:ext cx="8576373" cy="137411"/>
            <a:chOff x="284163" y="1577847"/>
            <a:chExt cx="8576373" cy="137411"/>
          </a:xfrm>
        </p:grpSpPr>
        <p:sp>
          <p:nvSpPr>
            <p:cNvPr id="6" name="Rectangle 5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7" name="Rectangle 6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8" name="Rectangle 7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81503" y="2133600"/>
            <a:ext cx="7076747" cy="3992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794936" y="643703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B0C4986D-6BE9-4264-908F-02DB36FD8D6C}" type="datetime1">
              <a:rPr lang="en-US" smtClean="0"/>
              <a:t>2/18/2019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9698" y="6437032"/>
            <a:ext cx="61249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smtClean="0"/>
              <a:t>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06459" y="167347"/>
            <a:ext cx="630621" cy="359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BA9B540C-44DA-4F69-89C9-7C84606640D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4163" y="630382"/>
            <a:ext cx="8574087" cy="967840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  <p:sldLayoutId id="2147483772" r:id="rId12"/>
    <p:sldLayoutId id="2147483773" r:id="rId13"/>
    <p:sldLayoutId id="2147483774" r:id="rId14"/>
    <p:sldLayoutId id="2147483775" r:id="rId15"/>
    <p:sldLayoutId id="2147483776" r:id="rId16"/>
  </p:sldLayoutIdLst>
  <p:hf sldNum="0" hdr="0" ftr="0" dt="0"/>
  <p:txStyles>
    <p:titleStyle>
      <a:lvl1pPr algn="r" defTabSz="914400" rtl="0" eaLnBrk="1" latinLnBrk="0" hangingPunct="1">
        <a:spcBef>
          <a:spcPct val="0"/>
        </a:spcBef>
        <a:buNone/>
        <a:defRPr sz="42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454025" indent="-454025" algn="l" defTabSz="914400" rtl="0" eaLnBrk="1" latinLnBrk="0" hangingPunct="1">
        <a:spcBef>
          <a:spcPts val="20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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914400" indent="-457200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SzPct val="90000"/>
        <a:buFont typeface="Wingdings" pitchFamily="2" charset="2"/>
        <a:buChar char="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260475" indent="-346075" algn="l" defTabSz="914400" rtl="0" eaLnBrk="1" latinLnBrk="0" hangingPunct="1">
        <a:spcBef>
          <a:spcPts val="6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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600200" indent="-339725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SzPct val="90000"/>
        <a:buFont typeface="Wingdings" pitchFamily="2" charset="2"/>
        <a:buChar char="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939925" indent="-331788" algn="l" defTabSz="914400" rtl="0" eaLnBrk="1" latinLnBrk="0" hangingPunct="1">
        <a:spcBef>
          <a:spcPts val="6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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290763" indent="-344488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SzPct val="90000"/>
        <a:buFont typeface="Wingdings" pitchFamily="2" charset="2"/>
        <a:buChar char=""/>
        <a:defRPr lang="en-US" sz="1800" kern="1200" dirty="0" smtClean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2625725" indent="-344488" algn="l" defTabSz="914400" rtl="0" eaLnBrk="1" latinLnBrk="0" hangingPunct="1">
        <a:spcBef>
          <a:spcPts val="6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"/>
        <a:defRPr lang="en-US" sz="1800" kern="1200" dirty="0" smtClean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970213" indent="-344488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SzPct val="90000"/>
        <a:buFont typeface="Wingdings" pitchFamily="2" charset="2"/>
        <a:buChar char=""/>
        <a:defRPr lang="en-US" sz="1800" kern="1200" dirty="0" smtClean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3313113" indent="-344488" algn="l" defTabSz="914400" rtl="0" eaLnBrk="1" latinLnBrk="0" hangingPunct="1">
        <a:spcBef>
          <a:spcPts val="6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"/>
        <a:defRPr lang="en-US" sz="1800" kern="1200" dirty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6500" dirty="0" smtClean="0">
                <a:solidFill>
                  <a:srgbClr val="3366FF"/>
                </a:solidFill>
              </a:rPr>
              <a:t>E-Ticaret </a:t>
            </a:r>
            <a:endParaRPr lang="tr-TR" sz="6500" dirty="0">
              <a:solidFill>
                <a:srgbClr val="3366FF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656666"/>
            <a:ext cx="6276622" cy="982133"/>
          </a:xfrm>
        </p:spPr>
        <p:txBody>
          <a:bodyPr>
            <a:normAutofit/>
          </a:bodyPr>
          <a:lstStyle/>
          <a:p>
            <a:r>
              <a:rPr lang="tr-TR" sz="2500" dirty="0" smtClean="0">
                <a:solidFill>
                  <a:schemeClr val="tx1"/>
                </a:solidFill>
              </a:rPr>
              <a:t>TİC 104</a:t>
            </a:r>
          </a:p>
          <a:p>
            <a:r>
              <a:rPr lang="tr-TR" sz="2500" dirty="0" smtClean="0">
                <a:solidFill>
                  <a:schemeClr val="tx1"/>
                </a:solidFill>
              </a:rPr>
              <a:t>ÖĞR. GÖR. DUYGU GÜR</a:t>
            </a:r>
            <a:endParaRPr lang="tr-TR" sz="2500" dirty="0">
              <a:solidFill>
                <a:schemeClr val="tx1"/>
              </a:solidFill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1371600" y="2577624"/>
            <a:ext cx="6276622" cy="98213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90000"/>
              <a:buFont typeface="Wingdings" pitchFamily="2" charset="2"/>
              <a:buNone/>
              <a:defRPr sz="2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ts val="6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90000"/>
              <a:buFont typeface="Wingdings" pitchFamily="2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ts val="6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90000"/>
              <a:buFont typeface="Wingdings" pitchFamily="2" charset="2"/>
              <a:buNone/>
              <a:defRPr lang="en-US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ts val="6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None/>
              <a:defRPr lang="en-US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90000"/>
              <a:buFont typeface="Wingdings" pitchFamily="2" charset="2"/>
              <a:buNone/>
              <a:defRPr lang="en-US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ts val="6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None/>
              <a:defRPr lang="en-US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r-TR" sz="4000" b="1" dirty="0" smtClean="0">
                <a:solidFill>
                  <a:schemeClr val="accent3"/>
                </a:solidFill>
              </a:rPr>
              <a:t>Klasik marketlerin sonu mu geliyor?</a:t>
            </a:r>
          </a:p>
          <a:p>
            <a:pPr algn="ctr"/>
            <a:r>
              <a:rPr lang="tr-TR" sz="4000" b="1" dirty="0" smtClean="0">
                <a:solidFill>
                  <a:schemeClr val="accent3"/>
                </a:solidFill>
              </a:rPr>
              <a:t>E-ticaret nedir?</a:t>
            </a:r>
          </a:p>
        </p:txBody>
      </p:sp>
    </p:spTree>
    <p:extLst>
      <p:ext uri="{BB962C8B-B14F-4D97-AF65-F5344CB8AC3E}">
        <p14:creationId xmlns:p14="http://schemas.microsoft.com/office/powerpoint/2010/main" val="253491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tÃ¼rk kullanÄ±cÄ±larÄ±n internet Ã¼zerinden alÄ±ÅveriÅ yapmama sebepleri ile ilgili gÃ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828" y="777364"/>
            <a:ext cx="7941502" cy="5956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2520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tÃ¼rkiye de internet kullanÄ±mÄ±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8174" y="698923"/>
            <a:ext cx="6676373" cy="599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7881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image.yenisafak.com/resim/imagecrop/2017/08/18/02/01/resized_c7b49-b5bf6bbethumbs_b_c_84d64747eb02dad9856985e48410dfc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56" y="976399"/>
            <a:ext cx="8953054" cy="5036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5248405" y="6150279"/>
            <a:ext cx="29686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2017 yılı rakamları</a:t>
            </a:r>
            <a:endParaRPr lang="tr-TR" dirty="0"/>
          </a:p>
        </p:txBody>
      </p:sp>
      <p:sp>
        <p:nvSpPr>
          <p:cNvPr id="4" name="Metin kutusu 3"/>
          <p:cNvSpPr txBox="1"/>
          <p:nvPr/>
        </p:nvSpPr>
        <p:spPr>
          <a:xfrm>
            <a:off x="200417" y="558307"/>
            <a:ext cx="69268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smtClean="0">
                <a:solidFill>
                  <a:srgbClr val="FF0000"/>
                </a:solidFill>
              </a:rPr>
              <a:t>Türkiye’de İnternet Kullanımı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22907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963777" y="739129"/>
            <a:ext cx="69025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b="1" dirty="0">
                <a:solidFill>
                  <a:srgbClr val="FF0000"/>
                </a:solidFill>
              </a:rPr>
              <a:t>Türkiye E-Ticaret Pazarında Tüketiciler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idx="4294967295"/>
          </p:nvPr>
        </p:nvSpPr>
        <p:spPr>
          <a:xfrm>
            <a:off x="50105" y="1177448"/>
            <a:ext cx="8968635" cy="5073040"/>
          </a:xfrm>
        </p:spPr>
        <p:txBody>
          <a:bodyPr>
            <a:noAutofit/>
          </a:bodyPr>
          <a:lstStyle/>
          <a:p>
            <a:r>
              <a:rPr lang="tr-TR" sz="2000" b="1" u="sng" dirty="0"/>
              <a:t>Türkiye’de İnternet En Çok Sosyal Medya İçin Kullanılıyor </a:t>
            </a:r>
            <a:r>
              <a:rPr lang="tr-TR" sz="2000" dirty="0"/>
              <a:t>Türkiye'de interneti en yoğun kullanan yaş grubu </a:t>
            </a:r>
            <a:r>
              <a:rPr lang="tr-TR" sz="2000" b="1" dirty="0"/>
              <a:t>%68'le 18-24 arası yaş grubudur</a:t>
            </a:r>
            <a:r>
              <a:rPr lang="tr-TR" sz="2000" dirty="0"/>
              <a:t>. Bunu </a:t>
            </a:r>
            <a:r>
              <a:rPr lang="tr-TR" sz="2000" b="1" dirty="0"/>
              <a:t>%59 ile 25-34 arası yaş grubu </a:t>
            </a:r>
            <a:r>
              <a:rPr lang="tr-TR" sz="2000" dirty="0"/>
              <a:t>izlemektedir. </a:t>
            </a:r>
            <a:r>
              <a:rPr lang="tr-TR" sz="2000" b="1" dirty="0"/>
              <a:t>35 yaşından itibaren ise bireylerde internet kullanımı </a:t>
            </a:r>
            <a:r>
              <a:rPr lang="tr-TR" sz="2000" b="1" dirty="0" smtClean="0"/>
              <a:t>düşmektedir</a:t>
            </a:r>
          </a:p>
          <a:p>
            <a:r>
              <a:rPr lang="tr-TR" sz="2000" dirty="0" err="1"/>
              <a:t>TÜİK'in</a:t>
            </a:r>
            <a:r>
              <a:rPr lang="tr-TR" sz="2000" dirty="0"/>
              <a:t> 2016 yılında yaptığı araştırmaya göre, </a:t>
            </a:r>
            <a:r>
              <a:rPr lang="tr-TR" sz="2000" b="1" dirty="0"/>
              <a:t>internet kullanan bireylerinin%34'ü online alışveriş yapmaktadır</a:t>
            </a:r>
            <a:r>
              <a:rPr lang="tr-TR" sz="2000" dirty="0"/>
              <a:t>. Son 3 ay içerisinde online alışveriş yapmış bireylerin oranı %20, son 1 yıl içerisinde yapanların oranı ise %28 seviyesindedir. Karşılaştırma için Avrupa Birliği’ne bakıldığında, Avrupa Birliği’nde internet kullanıcılarının %66'sı son 1 yıl içerisinde online alışveriş yaptıklarını beyan etmiştir. </a:t>
            </a:r>
            <a:r>
              <a:rPr lang="tr-TR" sz="2000" dirty="0" smtClean="0"/>
              <a:t>Ülkemizdeki </a:t>
            </a:r>
            <a:r>
              <a:rPr lang="tr-TR" sz="2000" dirty="0"/>
              <a:t>oran Avrupa Birliği ortalaması ile karşılaştırıldığında oldukça düşük kalmaktadır. </a:t>
            </a:r>
            <a:endParaRPr lang="tr-TR" sz="2000" dirty="0" smtClean="0"/>
          </a:p>
        </p:txBody>
      </p:sp>
    </p:spTree>
    <p:extLst>
      <p:ext uri="{BB962C8B-B14F-4D97-AF65-F5344CB8AC3E}">
        <p14:creationId xmlns:p14="http://schemas.microsoft.com/office/powerpoint/2010/main" val="3659879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286000" y="47434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. </a:t>
            </a: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idx="4294967295"/>
          </p:nvPr>
        </p:nvSpPr>
        <p:spPr>
          <a:xfrm>
            <a:off x="313281" y="1256778"/>
            <a:ext cx="8667881" cy="5093918"/>
          </a:xfrm>
        </p:spPr>
        <p:txBody>
          <a:bodyPr>
            <a:normAutofit fontScale="92500" lnSpcReduction="10000"/>
          </a:bodyPr>
          <a:lstStyle/>
          <a:p>
            <a:r>
              <a:rPr lang="tr-TR" dirty="0"/>
              <a:t>Tüketiciler internet üzerinden ürün satın almadan önce siteyi ortalama 4.57 kez ziyaret etmektedirler. Bu ziyaretlerin ise yalnızca %1.16'sı alışveriş işlemine dönüşmektedir. Başka bir deyişle, online alışveriş siteleri, yaklaşık olarak çektikleri </a:t>
            </a:r>
            <a:r>
              <a:rPr lang="tr-TR" b="1" dirty="0"/>
              <a:t>her 90 müşteriden sadece 1'ine ürün satabilmektedir.</a:t>
            </a:r>
          </a:p>
          <a:p>
            <a:r>
              <a:rPr lang="tr-TR" dirty="0"/>
              <a:t>Türkiye’de internet kullanıcılarının, </a:t>
            </a:r>
            <a:r>
              <a:rPr lang="tr-TR" b="1" dirty="0"/>
              <a:t>akıllı telefon ve tabletleri satın alma işleminden daha çok, ürünle ilgili bilgi almak ve ürünü incelemek için kullandıklarının bir göstergesidir</a:t>
            </a:r>
            <a:r>
              <a:rPr lang="tr-TR" dirty="0"/>
              <a:t>. Bu kanallar üzerinden ürünü inceleyen kullanıcıların büyük kısmı, ürünü satın alma sırasında büyük ekrana yönlenmektedir. </a:t>
            </a:r>
          </a:p>
          <a:p>
            <a:r>
              <a:rPr lang="tr-TR" dirty="0"/>
              <a:t>BKM verilerine göre, </a:t>
            </a:r>
            <a:r>
              <a:rPr lang="tr-TR" b="1" dirty="0"/>
              <a:t>Türkiye'de 2015 yılında 255 TL olan ortalama sepet tutar</a:t>
            </a:r>
            <a:r>
              <a:rPr lang="tr-TR" dirty="0"/>
              <a:t>ı , 2016 yılında %9 artışla 279 TL'ye yükselmiştir. </a:t>
            </a:r>
            <a:r>
              <a:rPr lang="tr-TR" b="1" dirty="0"/>
              <a:t>2016 yılında ABD'de bu tutarın 86 dolar (yaklaşık 258 TL</a:t>
            </a:r>
            <a:r>
              <a:rPr lang="tr-TR" dirty="0"/>
              <a:t>)  , 2015 yılında Avrupa ortalamasının ise 63 Euro (yaklaşık 190 TL) seviyesindedir</a:t>
            </a:r>
          </a:p>
        </p:txBody>
      </p:sp>
      <p:sp>
        <p:nvSpPr>
          <p:cNvPr id="5" name="Dikdörtgen 4"/>
          <p:cNvSpPr/>
          <p:nvPr/>
        </p:nvSpPr>
        <p:spPr>
          <a:xfrm>
            <a:off x="963777" y="739129"/>
            <a:ext cx="69025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b="1" dirty="0">
                <a:solidFill>
                  <a:srgbClr val="FF0000"/>
                </a:solidFill>
              </a:rPr>
              <a:t>Türkiye E-Ticaret Pazarında Tüketiciler</a:t>
            </a:r>
          </a:p>
        </p:txBody>
      </p:sp>
    </p:spTree>
    <p:extLst>
      <p:ext uri="{BB962C8B-B14F-4D97-AF65-F5344CB8AC3E}">
        <p14:creationId xmlns:p14="http://schemas.microsoft.com/office/powerpoint/2010/main" val="2130859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şlık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u="sng" dirty="0"/>
              <a:t>Elektronik ticaret neleri kapsar?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491322" y="2133600"/>
            <a:ext cx="8366928" cy="3992563"/>
          </a:xfrm>
        </p:spPr>
        <p:txBody>
          <a:bodyPr/>
          <a:lstStyle/>
          <a:p>
            <a:r>
              <a:rPr lang="tr-TR" i="1" u="sng" dirty="0" smtClean="0"/>
              <a:t>Her </a:t>
            </a:r>
            <a:r>
              <a:rPr lang="tr-TR" i="1" u="sng" dirty="0"/>
              <a:t>türlü bilgisayar ağı üzerinden, ürün tasarımı, üretilmesi, tanıtımın yapılması, ticari muameleler, hesapların ödenmesi ile ilgili tüm etkinlikleri kapsar.</a:t>
            </a:r>
          </a:p>
          <a:p>
            <a:r>
              <a:rPr lang="tr-TR" dirty="0"/>
              <a:t>-Elektronik olarak iş yapmak demektir </a:t>
            </a:r>
            <a:r>
              <a:rPr lang="tr-TR" b="1" dirty="0"/>
              <a:t>ve yazılı metin, ses ve video biçimindeki verilerin elektronik olarak işlenmesini ve iletimini içerir</a:t>
            </a:r>
            <a:r>
              <a:rPr lang="tr-TR" dirty="0"/>
              <a:t>. </a:t>
            </a:r>
          </a:p>
          <a:p>
            <a:r>
              <a:rPr lang="tr-TR" dirty="0"/>
              <a:t>-E-ticaret </a:t>
            </a:r>
            <a:r>
              <a:rPr lang="tr-TR" b="1" dirty="0">
                <a:solidFill>
                  <a:srgbClr val="FF0000"/>
                </a:solidFill>
              </a:rPr>
              <a:t>her türden mal ve hizmeti kapsar.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32416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4"/>
          <p:cNvSpPr txBox="1">
            <a:spLocks/>
          </p:cNvSpPr>
          <p:nvPr/>
        </p:nvSpPr>
        <p:spPr>
          <a:xfrm>
            <a:off x="300625" y="1352812"/>
            <a:ext cx="8743168" cy="5373666"/>
          </a:xfrm>
          <a:prstGeom prst="rect">
            <a:avLst/>
          </a:prstGeom>
        </p:spPr>
        <p:txBody>
          <a:bodyPr vert="horz" lIns="91440" tIns="45720" rIns="91440" bIns="45720" numCol="3" rtlCol="0">
            <a:normAutofit fontScale="85000" lnSpcReduction="20000"/>
          </a:bodyPr>
          <a:lstStyle>
            <a:lvl1pPr marL="454025" indent="-454025" algn="l" defTabSz="914400" rtl="0" eaLnBrk="1" latinLnBrk="0" hangingPunct="1">
              <a:spcBef>
                <a:spcPts val="20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Char char="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indent="-457200" algn="l" defTabSz="914400" rtl="0" eaLnBrk="1" latinLnBrk="0" hangingPunct="1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90000"/>
              <a:buFont typeface="Wingdings" pitchFamily="2" charset="2"/>
              <a:buChar char=""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60475" indent="-346075" algn="l" defTabSz="914400" rtl="0" eaLnBrk="1" latinLnBrk="0" hangingPunct="1">
              <a:spcBef>
                <a:spcPts val="6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Char char="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339725" algn="l" defTabSz="914400" rtl="0" eaLnBrk="1" latinLnBrk="0" hangingPunct="1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90000"/>
              <a:buFont typeface="Wingdings" pitchFamily="2" charset="2"/>
              <a:buChar char="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939925" indent="-331788" algn="l" defTabSz="914400" rtl="0" eaLnBrk="1" latinLnBrk="0" hangingPunct="1">
              <a:spcBef>
                <a:spcPts val="6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Char char="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90763" indent="-344488" algn="l" defTabSz="914400" rtl="0" eaLnBrk="1" latinLnBrk="0" hangingPunct="1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90000"/>
              <a:buFont typeface="Wingdings" pitchFamily="2" charset="2"/>
              <a:buChar char=""/>
              <a:defRPr lang="en-US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625725" indent="-344488" algn="l" defTabSz="914400" rtl="0" eaLnBrk="1" latinLnBrk="0" hangingPunct="1">
              <a:spcBef>
                <a:spcPts val="6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Char char=""/>
              <a:defRPr lang="en-US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970213" indent="-344488" algn="l" defTabSz="914400" rtl="0" eaLnBrk="1" latinLnBrk="0" hangingPunct="1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90000"/>
              <a:buFont typeface="Wingdings" pitchFamily="2" charset="2"/>
              <a:buChar char=""/>
              <a:defRPr lang="en-US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313113" indent="-344488" algn="l" defTabSz="914400" rtl="0" eaLnBrk="1" latinLnBrk="0" hangingPunct="1">
              <a:spcBef>
                <a:spcPts val="6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Char char=""/>
              <a:defRPr 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spcBef>
                <a:spcPts val="1200"/>
              </a:spcBef>
            </a:pPr>
            <a:r>
              <a:rPr lang="tr-TR" b="1" dirty="0" smtClean="0"/>
              <a:t>Mal</a:t>
            </a:r>
            <a:r>
              <a:rPr lang="tr-TR" dirty="0" smtClean="0"/>
              <a:t>(taşınır</a:t>
            </a:r>
            <a:r>
              <a:rPr lang="tr-TR" dirty="0"/>
              <a:t>, taşınmaz) </a:t>
            </a:r>
            <a:r>
              <a:rPr lang="tr-TR" b="1" dirty="0"/>
              <a:t>ve hizmetlerin</a:t>
            </a:r>
            <a:r>
              <a:rPr lang="tr-TR" dirty="0"/>
              <a:t>(bilgi servisleri, danışmanlık, finans, hukuk, sağlık, eğitim, ulaştırma, turizm) </a:t>
            </a:r>
            <a:r>
              <a:rPr lang="tr-TR" b="1" dirty="0"/>
              <a:t>elektronik alışverişi</a:t>
            </a:r>
          </a:p>
          <a:p>
            <a:pPr lvl="0">
              <a:spcBef>
                <a:spcPts val="1200"/>
              </a:spcBef>
            </a:pPr>
            <a:r>
              <a:rPr lang="tr-TR" b="1" dirty="0"/>
              <a:t>Üretim planlaması yapma ve üretim zinciri oluşturma </a:t>
            </a:r>
          </a:p>
          <a:p>
            <a:pPr lvl="0">
              <a:spcBef>
                <a:spcPts val="1200"/>
              </a:spcBef>
            </a:pPr>
            <a:r>
              <a:rPr lang="tr-TR" b="1" dirty="0"/>
              <a:t>Tanıtım, reklam ve bilgilendirme</a:t>
            </a:r>
          </a:p>
          <a:p>
            <a:pPr lvl="0">
              <a:spcBef>
                <a:spcPts val="1200"/>
              </a:spcBef>
            </a:pPr>
            <a:r>
              <a:rPr lang="tr-TR" b="1" dirty="0"/>
              <a:t>Sipariş verme</a:t>
            </a:r>
          </a:p>
          <a:p>
            <a:pPr lvl="0">
              <a:spcBef>
                <a:spcPts val="1200"/>
              </a:spcBef>
            </a:pPr>
            <a:r>
              <a:rPr lang="tr-TR" b="1" dirty="0"/>
              <a:t>Anlaşma </a:t>
            </a:r>
            <a:r>
              <a:rPr lang="tr-TR" b="1" dirty="0" smtClean="0"/>
              <a:t>yapma</a:t>
            </a:r>
          </a:p>
          <a:p>
            <a:pPr lvl="0">
              <a:spcBef>
                <a:spcPts val="1200"/>
              </a:spcBef>
            </a:pPr>
            <a:r>
              <a:rPr lang="tr-TR" b="1" dirty="0" smtClean="0"/>
              <a:t>Elektronik </a:t>
            </a:r>
            <a:r>
              <a:rPr lang="tr-TR" b="1" dirty="0"/>
              <a:t>banka işlemleri ve fon transferleri</a:t>
            </a:r>
          </a:p>
          <a:p>
            <a:pPr lvl="0">
              <a:spcBef>
                <a:spcPts val="1200"/>
              </a:spcBef>
            </a:pPr>
            <a:r>
              <a:rPr lang="tr-TR" b="1" dirty="0"/>
              <a:t>Elektronik konşimento gönderme</a:t>
            </a:r>
          </a:p>
          <a:p>
            <a:pPr lvl="0">
              <a:spcBef>
                <a:spcPts val="1200"/>
              </a:spcBef>
            </a:pPr>
            <a:r>
              <a:rPr lang="tr-TR" b="1" dirty="0"/>
              <a:t>Gümrükleme</a:t>
            </a:r>
          </a:p>
          <a:p>
            <a:pPr lvl="0">
              <a:spcBef>
                <a:spcPts val="1200"/>
              </a:spcBef>
            </a:pPr>
            <a:r>
              <a:rPr lang="tr-TR" b="1" dirty="0"/>
              <a:t>Elektronik ortamda üretim ve sevkiyat izleme</a:t>
            </a:r>
          </a:p>
          <a:p>
            <a:pPr lvl="0">
              <a:spcBef>
                <a:spcPts val="1200"/>
              </a:spcBef>
            </a:pPr>
            <a:r>
              <a:rPr lang="tr-TR" b="1" dirty="0"/>
              <a:t>Ortak tasarım geliştirme ve mühendislik</a:t>
            </a:r>
          </a:p>
          <a:p>
            <a:pPr lvl="0">
              <a:spcBef>
                <a:spcPts val="1200"/>
              </a:spcBef>
            </a:pPr>
            <a:r>
              <a:rPr lang="tr-TR" b="1" dirty="0"/>
              <a:t>Elektronik ortamda kamu alımları</a:t>
            </a:r>
          </a:p>
          <a:p>
            <a:pPr lvl="0">
              <a:spcBef>
                <a:spcPts val="1200"/>
              </a:spcBef>
            </a:pPr>
            <a:r>
              <a:rPr lang="tr-TR" b="1" dirty="0"/>
              <a:t>Elektronik para ile ilgili işlemler</a:t>
            </a:r>
          </a:p>
          <a:p>
            <a:pPr lvl="0">
              <a:spcBef>
                <a:spcPts val="1200"/>
              </a:spcBef>
            </a:pPr>
            <a:r>
              <a:rPr lang="tr-TR" b="1" dirty="0"/>
              <a:t>Elektronik hisse alışverişi ve </a:t>
            </a:r>
            <a:r>
              <a:rPr lang="tr-TR" b="1" dirty="0" smtClean="0"/>
              <a:t>borsa</a:t>
            </a:r>
            <a:endParaRPr lang="tr-TR" b="1" dirty="0"/>
          </a:p>
          <a:p>
            <a:pPr lvl="0">
              <a:spcBef>
                <a:spcPts val="1200"/>
              </a:spcBef>
            </a:pPr>
            <a:r>
              <a:rPr lang="tr-TR" b="1" dirty="0"/>
              <a:t>Ticari kayıtların tutulması ve </a:t>
            </a:r>
            <a:r>
              <a:rPr lang="tr-TR" b="1" dirty="0" smtClean="0"/>
              <a:t>izlenmesi</a:t>
            </a:r>
            <a:endParaRPr lang="tr-TR" b="1" dirty="0"/>
          </a:p>
          <a:p>
            <a:pPr lvl="0">
              <a:spcBef>
                <a:spcPts val="1200"/>
              </a:spcBef>
            </a:pPr>
            <a:r>
              <a:rPr lang="tr-TR" b="1" dirty="0" smtClean="0"/>
              <a:t>Doğrudan </a:t>
            </a:r>
            <a:r>
              <a:rPr lang="tr-TR" b="1" dirty="0"/>
              <a:t>tüketiciye pazarlama </a:t>
            </a:r>
          </a:p>
          <a:p>
            <a:pPr lvl="0">
              <a:spcBef>
                <a:spcPts val="1200"/>
              </a:spcBef>
            </a:pPr>
            <a:r>
              <a:rPr lang="tr-TR" b="1" dirty="0"/>
              <a:t>Sayısal imza, elektronik noter vb. güvenilir üçüncü taraf işlemleri </a:t>
            </a:r>
          </a:p>
          <a:p>
            <a:pPr lvl="0">
              <a:spcBef>
                <a:spcPts val="1200"/>
              </a:spcBef>
            </a:pPr>
            <a:r>
              <a:rPr lang="tr-TR" b="1" dirty="0"/>
              <a:t>Sayısal içeriğin anında dağıtımı</a:t>
            </a:r>
          </a:p>
          <a:p>
            <a:pPr lvl="0">
              <a:spcBef>
                <a:spcPts val="1200"/>
              </a:spcBef>
            </a:pPr>
            <a:r>
              <a:rPr lang="tr-TR" b="1" dirty="0"/>
              <a:t>Anında bilgi oluşturma ve aktarma</a:t>
            </a:r>
          </a:p>
          <a:p>
            <a:pPr lvl="0">
              <a:spcBef>
                <a:spcPts val="1200"/>
              </a:spcBef>
            </a:pPr>
            <a:r>
              <a:rPr lang="tr-TR" b="1" dirty="0"/>
              <a:t>Elektronik ortamda vergilendirme</a:t>
            </a:r>
          </a:p>
          <a:p>
            <a:pPr lvl="0">
              <a:spcBef>
                <a:spcPts val="1200"/>
              </a:spcBef>
            </a:pPr>
            <a:r>
              <a:rPr lang="tr-TR" b="1" dirty="0"/>
              <a:t>Fikri mülkiyet haklarının transferi</a:t>
            </a:r>
          </a:p>
          <a:p>
            <a:pPr>
              <a:spcBef>
                <a:spcPts val="1200"/>
              </a:spcBef>
            </a:pPr>
            <a:r>
              <a:rPr lang="tr-TR" b="1" dirty="0"/>
              <a:t> </a:t>
            </a:r>
          </a:p>
          <a:p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607688" y="814285"/>
            <a:ext cx="356007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b="1" u="sng" dirty="0"/>
              <a:t>Elektronik ticaret neleri kapsar?</a:t>
            </a:r>
          </a:p>
        </p:txBody>
      </p:sp>
    </p:spTree>
    <p:extLst>
      <p:ext uri="{BB962C8B-B14F-4D97-AF65-F5344CB8AC3E}">
        <p14:creationId xmlns:p14="http://schemas.microsoft.com/office/powerpoint/2010/main" val="3593185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4294967295"/>
          </p:nvPr>
        </p:nvSpPr>
        <p:spPr>
          <a:xfrm>
            <a:off x="137786" y="1352812"/>
            <a:ext cx="8830849" cy="5185774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tr-TR" dirty="0" smtClean="0"/>
              <a:t>Elektronik </a:t>
            </a:r>
            <a:r>
              <a:rPr lang="tr-TR" dirty="0"/>
              <a:t>ticaret </a:t>
            </a:r>
            <a:r>
              <a:rPr lang="tr-TR" dirty="0" smtClean="0"/>
              <a:t>pazar </a:t>
            </a:r>
            <a:r>
              <a:rPr lang="tr-TR" dirty="0"/>
              <a:t>yerini </a:t>
            </a:r>
            <a:r>
              <a:rPr lang="tr-TR" b="1" dirty="0"/>
              <a:t>fiziksel alandan sanal alana</a:t>
            </a:r>
            <a:r>
              <a:rPr lang="tr-TR" dirty="0"/>
              <a:t> kaydırmıştır.</a:t>
            </a:r>
          </a:p>
          <a:p>
            <a:r>
              <a:rPr lang="tr-TR" dirty="0" smtClean="0"/>
              <a:t>Ticareti </a:t>
            </a:r>
            <a:r>
              <a:rPr lang="tr-TR" dirty="0"/>
              <a:t>gerçekleştiren</a:t>
            </a:r>
            <a:r>
              <a:rPr lang="tr-TR" b="1" dirty="0"/>
              <a:t> taraflar arasında interaktif</a:t>
            </a:r>
            <a:r>
              <a:rPr lang="tr-TR" dirty="0"/>
              <a:t> olarak gerçekleştirilir.</a:t>
            </a:r>
          </a:p>
          <a:p>
            <a:r>
              <a:rPr lang="tr-TR" b="1" dirty="0" smtClean="0"/>
              <a:t>Farklı </a:t>
            </a:r>
            <a:r>
              <a:rPr lang="tr-TR" b="1" dirty="0"/>
              <a:t>kültürlere</a:t>
            </a:r>
            <a:r>
              <a:rPr lang="tr-TR" dirty="0"/>
              <a:t> sahip tüketicilere hitap </a:t>
            </a:r>
            <a:r>
              <a:rPr lang="tr-TR" dirty="0" smtClean="0"/>
              <a:t>eder, </a:t>
            </a:r>
            <a:r>
              <a:rPr lang="tr-TR" b="1" dirty="0"/>
              <a:t>yeni bir iş ve ticaret kültürü</a:t>
            </a:r>
            <a:r>
              <a:rPr lang="tr-TR" dirty="0"/>
              <a:t> meydana getirir. </a:t>
            </a:r>
            <a:endParaRPr lang="tr-TR" dirty="0" smtClean="0"/>
          </a:p>
          <a:p>
            <a:r>
              <a:rPr lang="tr-TR" sz="2400" dirty="0" smtClean="0"/>
              <a:t>Elektronik </a:t>
            </a:r>
            <a:r>
              <a:rPr lang="tr-TR" sz="2400" dirty="0"/>
              <a:t>ticaretle yapılan alışverişlerde işlemler </a:t>
            </a:r>
            <a:r>
              <a:rPr lang="tr-TR" sz="2400" b="1" dirty="0"/>
              <a:t>daha kısa ve kolay </a:t>
            </a:r>
            <a:r>
              <a:rPr lang="tr-TR" sz="2400" dirty="0"/>
              <a:t>olmaktadır.</a:t>
            </a:r>
          </a:p>
          <a:p>
            <a:r>
              <a:rPr lang="tr-TR" dirty="0" smtClean="0"/>
              <a:t> </a:t>
            </a:r>
            <a:r>
              <a:rPr lang="tr-TR" b="1" dirty="0"/>
              <a:t>H</a:t>
            </a:r>
            <a:r>
              <a:rPr lang="tr-TR" b="1" dirty="0" smtClean="0"/>
              <a:t>edef </a:t>
            </a:r>
            <a:r>
              <a:rPr lang="tr-TR" b="1" dirty="0"/>
              <a:t>kitlelere erişmek oldukça kolaydır.</a:t>
            </a:r>
            <a:r>
              <a:rPr lang="tr-TR" dirty="0"/>
              <a:t> </a:t>
            </a:r>
          </a:p>
          <a:p>
            <a:r>
              <a:rPr lang="tr-TR" b="1" dirty="0" smtClean="0"/>
              <a:t> </a:t>
            </a:r>
            <a:r>
              <a:rPr lang="tr-TR" b="1" dirty="0"/>
              <a:t>Bölgesellikten </a:t>
            </a:r>
            <a:r>
              <a:rPr lang="tr-TR" b="1" dirty="0" smtClean="0"/>
              <a:t>sıyrılır, dünyanın </a:t>
            </a:r>
            <a:r>
              <a:rPr lang="tr-TR" b="1" dirty="0"/>
              <a:t>neredeyse her tarafından kolayca erişmek mümkündür</a:t>
            </a:r>
            <a:r>
              <a:rPr lang="tr-TR" dirty="0"/>
              <a:t>.</a:t>
            </a:r>
          </a:p>
          <a:p>
            <a:pPr lvl="0"/>
            <a:r>
              <a:rPr lang="tr-TR" b="1" dirty="0" smtClean="0"/>
              <a:t>7 </a:t>
            </a:r>
            <a:r>
              <a:rPr lang="tr-TR" b="1" dirty="0"/>
              <a:t>gün 24 saat çalışabilen</a:t>
            </a:r>
            <a:r>
              <a:rPr lang="tr-TR" dirty="0"/>
              <a:t> altyapısı ile iletişimi ve alışverişi </a:t>
            </a:r>
            <a:r>
              <a:rPr lang="tr-TR" b="1" dirty="0"/>
              <a:t>kısıtlayıcı zaman problemini ortadan kaldırır</a:t>
            </a:r>
            <a:r>
              <a:rPr lang="tr-TR" dirty="0"/>
              <a:t>.</a:t>
            </a:r>
          </a:p>
          <a:p>
            <a:pPr lvl="0"/>
            <a:r>
              <a:rPr lang="tr-TR" b="1" dirty="0" smtClean="0"/>
              <a:t>Kişiye özel ticari ilişki kurmayı sağlar </a:t>
            </a:r>
            <a:r>
              <a:rPr lang="tr-TR" dirty="0" smtClean="0"/>
              <a:t>;</a:t>
            </a:r>
          </a:p>
          <a:p>
            <a:pPr lvl="1"/>
            <a:r>
              <a:rPr lang="tr-TR" dirty="0" smtClean="0"/>
              <a:t>Elektronik </a:t>
            </a:r>
            <a:r>
              <a:rPr lang="tr-TR" dirty="0"/>
              <a:t>ticaretin altyapısı ile tüketicilerin tercihleri, alışkanlıkları ve demografik özellikleri takip edilebilir ve bu bilgiler kullanılarak ürün ve ya hizmet satın alanla, satan arasında ‘</a:t>
            </a:r>
            <a:r>
              <a:rPr lang="tr-TR" b="1" dirty="0"/>
              <a:t>kişiye özel’ ticari ilişki</a:t>
            </a:r>
            <a:r>
              <a:rPr lang="tr-TR" dirty="0"/>
              <a:t> kurulabilir. </a:t>
            </a:r>
          </a:p>
          <a:p>
            <a:pPr lvl="0"/>
            <a:r>
              <a:rPr lang="tr-TR" b="1" dirty="0" smtClean="0"/>
              <a:t>Açıklık/şeffaflık</a:t>
            </a:r>
            <a:r>
              <a:rPr lang="tr-TR" dirty="0" smtClean="0"/>
              <a:t> temel özelliklerindendir.</a:t>
            </a:r>
            <a:endParaRPr lang="tr-TR" dirty="0"/>
          </a:p>
          <a:p>
            <a:endParaRPr lang="tr-TR" dirty="0"/>
          </a:p>
        </p:txBody>
      </p:sp>
      <p:sp>
        <p:nvSpPr>
          <p:cNvPr id="2" name="Metin kutusu 1"/>
          <p:cNvSpPr txBox="1"/>
          <p:nvPr/>
        </p:nvSpPr>
        <p:spPr>
          <a:xfrm>
            <a:off x="450937" y="764088"/>
            <a:ext cx="686426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/>
              <a:t>E-ticaretin özellikleri nelerdir?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30665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450937" y="764088"/>
            <a:ext cx="68642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/>
              <a:t>Geleneksel /klasik ticaret ile farkları nelerdir?</a:t>
            </a:r>
            <a:endParaRPr lang="tr-TR" dirty="0"/>
          </a:p>
        </p:txBody>
      </p:sp>
      <p:sp>
        <p:nvSpPr>
          <p:cNvPr id="6" name="Metin Yer Tutucusu 2"/>
          <p:cNvSpPr txBox="1">
            <a:spLocks/>
          </p:cNvSpPr>
          <p:nvPr/>
        </p:nvSpPr>
        <p:spPr>
          <a:xfrm>
            <a:off x="403412" y="1459566"/>
            <a:ext cx="3931920" cy="833250"/>
          </a:xfrm>
          <a:prstGeom prst="rect">
            <a:avLst/>
          </a:prstGeom>
        </p:spPr>
        <p:txBody>
          <a:bodyPr/>
          <a:lstStyle>
            <a:lvl1pPr marL="454025" indent="-454025" algn="l" defTabSz="914400" rtl="0" eaLnBrk="1" latinLnBrk="0" hangingPunct="1">
              <a:spcBef>
                <a:spcPts val="20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Char char="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indent="-457200" algn="l" defTabSz="914400" rtl="0" eaLnBrk="1" latinLnBrk="0" hangingPunct="1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90000"/>
              <a:buFont typeface="Wingdings" pitchFamily="2" charset="2"/>
              <a:buChar char=""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60475" indent="-346075" algn="l" defTabSz="914400" rtl="0" eaLnBrk="1" latinLnBrk="0" hangingPunct="1">
              <a:spcBef>
                <a:spcPts val="6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Char char="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339725" algn="l" defTabSz="914400" rtl="0" eaLnBrk="1" latinLnBrk="0" hangingPunct="1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90000"/>
              <a:buFont typeface="Wingdings" pitchFamily="2" charset="2"/>
              <a:buChar char="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939925" indent="-331788" algn="l" defTabSz="914400" rtl="0" eaLnBrk="1" latinLnBrk="0" hangingPunct="1">
              <a:spcBef>
                <a:spcPts val="6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Char char="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90763" indent="-344488" algn="l" defTabSz="914400" rtl="0" eaLnBrk="1" latinLnBrk="0" hangingPunct="1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90000"/>
              <a:buFont typeface="Wingdings" pitchFamily="2" charset="2"/>
              <a:buChar char=""/>
              <a:defRPr lang="en-US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625725" indent="-344488" algn="l" defTabSz="914400" rtl="0" eaLnBrk="1" latinLnBrk="0" hangingPunct="1">
              <a:spcBef>
                <a:spcPts val="6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Char char=""/>
              <a:defRPr lang="en-US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970213" indent="-344488" algn="l" defTabSz="914400" rtl="0" eaLnBrk="1" latinLnBrk="0" hangingPunct="1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90000"/>
              <a:buFont typeface="Wingdings" pitchFamily="2" charset="2"/>
              <a:buChar char=""/>
              <a:defRPr lang="en-US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313113" indent="-344488" algn="l" defTabSz="914400" rtl="0" eaLnBrk="1" latinLnBrk="0" hangingPunct="1">
              <a:spcBef>
                <a:spcPts val="6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Char char=""/>
              <a:defRPr 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b="1" dirty="0" smtClean="0">
                <a:solidFill>
                  <a:srgbClr val="FF0000"/>
                </a:solidFill>
              </a:rPr>
              <a:t>E-TİCARET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7" name="İçerik Yer Tutucusu 3"/>
          <p:cNvSpPr txBox="1">
            <a:spLocks/>
          </p:cNvSpPr>
          <p:nvPr/>
        </p:nvSpPr>
        <p:spPr>
          <a:xfrm>
            <a:off x="150313" y="2041742"/>
            <a:ext cx="4492344" cy="4208746"/>
          </a:xfrm>
          <a:prstGeom prst="rect">
            <a:avLst/>
          </a:prstGeom>
        </p:spPr>
        <p:txBody>
          <a:bodyPr>
            <a:normAutofit/>
          </a:bodyPr>
          <a:lstStyle>
            <a:lvl1pPr marL="454025" indent="-454025" algn="l" defTabSz="914400" rtl="0" eaLnBrk="1" latinLnBrk="0" hangingPunct="1">
              <a:spcBef>
                <a:spcPts val="20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Char char="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indent="-457200" algn="l" defTabSz="914400" rtl="0" eaLnBrk="1" latinLnBrk="0" hangingPunct="1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90000"/>
              <a:buFont typeface="Wingdings" pitchFamily="2" charset="2"/>
              <a:buChar char=""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60475" indent="-346075" algn="l" defTabSz="914400" rtl="0" eaLnBrk="1" latinLnBrk="0" hangingPunct="1">
              <a:spcBef>
                <a:spcPts val="6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Char char="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339725" algn="l" defTabSz="914400" rtl="0" eaLnBrk="1" latinLnBrk="0" hangingPunct="1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90000"/>
              <a:buFont typeface="Wingdings" pitchFamily="2" charset="2"/>
              <a:buChar char="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939925" indent="-331788" algn="l" defTabSz="914400" rtl="0" eaLnBrk="1" latinLnBrk="0" hangingPunct="1">
              <a:spcBef>
                <a:spcPts val="6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Char char="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90763" indent="-344488" algn="l" defTabSz="914400" rtl="0" eaLnBrk="1" latinLnBrk="0" hangingPunct="1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90000"/>
              <a:buFont typeface="Wingdings" pitchFamily="2" charset="2"/>
              <a:buChar char=""/>
              <a:defRPr lang="en-US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625725" indent="-344488" algn="l" defTabSz="914400" rtl="0" eaLnBrk="1" latinLnBrk="0" hangingPunct="1">
              <a:spcBef>
                <a:spcPts val="6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Char char=""/>
              <a:defRPr lang="en-US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970213" indent="-344488" algn="l" defTabSz="914400" rtl="0" eaLnBrk="1" latinLnBrk="0" hangingPunct="1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90000"/>
              <a:buFont typeface="Wingdings" pitchFamily="2" charset="2"/>
              <a:buChar char=""/>
              <a:defRPr lang="en-US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313113" indent="-344488" algn="l" defTabSz="914400" rtl="0" eaLnBrk="1" latinLnBrk="0" hangingPunct="1">
              <a:spcBef>
                <a:spcPts val="6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Char char=""/>
              <a:defRPr 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4025" lvl="1" indent="-454025">
              <a:spcBef>
                <a:spcPts val="2000"/>
              </a:spcBef>
              <a:buClr>
                <a:schemeClr val="bg1">
                  <a:lumMod val="65000"/>
                </a:schemeClr>
              </a:buClr>
            </a:pPr>
            <a:r>
              <a:rPr lang="tr-TR" sz="1700" dirty="0" smtClean="0"/>
              <a:t>Satın alınacak ürün hakkında </a:t>
            </a:r>
            <a:r>
              <a:rPr lang="tr-TR" sz="1700" b="1" dirty="0"/>
              <a:t>b</a:t>
            </a:r>
            <a:r>
              <a:rPr lang="tr-TR" sz="1700" b="1" dirty="0" smtClean="0"/>
              <a:t>ilgi</a:t>
            </a:r>
            <a:r>
              <a:rPr lang="tr-TR" sz="1700" dirty="0" smtClean="0"/>
              <a:t>, web sayfaları üzerinde ürün ve ya hizmet pazarlayan kurumların </a:t>
            </a:r>
            <a:r>
              <a:rPr lang="tr-TR" sz="1700" b="1" dirty="0" smtClean="0"/>
              <a:t>web sitelerinden rahatlıkla elde edilebilir</a:t>
            </a:r>
            <a:r>
              <a:rPr lang="tr-TR" sz="1700" dirty="0" smtClean="0"/>
              <a:t>. </a:t>
            </a:r>
          </a:p>
          <a:p>
            <a:r>
              <a:rPr lang="tr-TR" sz="1700" dirty="0" smtClean="0"/>
              <a:t>Ürün satın alımı talebi </a:t>
            </a:r>
            <a:r>
              <a:rPr lang="tr-TR" sz="1700" b="1" dirty="0" smtClean="0"/>
              <a:t>e-posta k</a:t>
            </a:r>
            <a:r>
              <a:rPr lang="tr-TR" sz="1700" dirty="0" smtClean="0"/>
              <a:t>analıyla bu işlem </a:t>
            </a:r>
            <a:r>
              <a:rPr lang="tr-TR" sz="1700" b="1" dirty="0" smtClean="0"/>
              <a:t>kolay ve hızlı</a:t>
            </a:r>
            <a:r>
              <a:rPr lang="tr-TR" sz="1700" dirty="0" smtClean="0"/>
              <a:t> bir şekilde gerçekleşebilir.</a:t>
            </a:r>
          </a:p>
          <a:p>
            <a:r>
              <a:rPr lang="tr-TR" sz="1700" b="1" dirty="0" smtClean="0"/>
              <a:t>Ürüne dair fiyat araştırması </a:t>
            </a:r>
            <a:r>
              <a:rPr lang="tr-TR" sz="1700" dirty="0" smtClean="0"/>
              <a:t>için gerekli bilgiler web sayfalarından temin edilir.</a:t>
            </a:r>
          </a:p>
          <a:p>
            <a:pPr marL="454025" lvl="1" indent="-454025">
              <a:spcBef>
                <a:spcPts val="2000"/>
              </a:spcBef>
              <a:buClr>
                <a:schemeClr val="bg1">
                  <a:lumMod val="65000"/>
                </a:schemeClr>
              </a:buClr>
            </a:pPr>
            <a:r>
              <a:rPr lang="tr-TR" sz="1700" b="1" dirty="0" smtClean="0"/>
              <a:t>Sipariş verme aşaması elektronik posta ve ya elektronik veri değişimi</a:t>
            </a:r>
            <a:r>
              <a:rPr lang="tr-TR" sz="1700" dirty="0" smtClean="0"/>
              <a:t> yöntemi ile  kolayca gerçekleşir. </a:t>
            </a:r>
          </a:p>
          <a:p>
            <a:endParaRPr lang="tr-TR" sz="1700" dirty="0"/>
          </a:p>
        </p:txBody>
      </p:sp>
      <p:sp>
        <p:nvSpPr>
          <p:cNvPr id="8" name="Metin Yer Tutucusu 4"/>
          <p:cNvSpPr txBox="1">
            <a:spLocks/>
          </p:cNvSpPr>
          <p:nvPr/>
        </p:nvSpPr>
        <p:spPr>
          <a:xfrm>
            <a:off x="4779495" y="1459566"/>
            <a:ext cx="3931920" cy="833250"/>
          </a:xfrm>
          <a:prstGeom prst="rect">
            <a:avLst/>
          </a:prstGeom>
        </p:spPr>
        <p:txBody>
          <a:bodyPr/>
          <a:lstStyle>
            <a:lvl1pPr marL="454025" indent="-454025" algn="l" defTabSz="914400" rtl="0" eaLnBrk="1" latinLnBrk="0" hangingPunct="1">
              <a:spcBef>
                <a:spcPts val="20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Char char="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indent="-457200" algn="l" defTabSz="914400" rtl="0" eaLnBrk="1" latinLnBrk="0" hangingPunct="1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90000"/>
              <a:buFont typeface="Wingdings" pitchFamily="2" charset="2"/>
              <a:buChar char=""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60475" indent="-346075" algn="l" defTabSz="914400" rtl="0" eaLnBrk="1" latinLnBrk="0" hangingPunct="1">
              <a:spcBef>
                <a:spcPts val="6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Char char="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339725" algn="l" defTabSz="914400" rtl="0" eaLnBrk="1" latinLnBrk="0" hangingPunct="1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90000"/>
              <a:buFont typeface="Wingdings" pitchFamily="2" charset="2"/>
              <a:buChar char="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939925" indent="-331788" algn="l" defTabSz="914400" rtl="0" eaLnBrk="1" latinLnBrk="0" hangingPunct="1">
              <a:spcBef>
                <a:spcPts val="6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Char char="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90763" indent="-344488" algn="l" defTabSz="914400" rtl="0" eaLnBrk="1" latinLnBrk="0" hangingPunct="1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90000"/>
              <a:buFont typeface="Wingdings" pitchFamily="2" charset="2"/>
              <a:buChar char=""/>
              <a:defRPr lang="en-US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625725" indent="-344488" algn="l" defTabSz="914400" rtl="0" eaLnBrk="1" latinLnBrk="0" hangingPunct="1">
              <a:spcBef>
                <a:spcPts val="6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Char char=""/>
              <a:defRPr lang="en-US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970213" indent="-344488" algn="l" defTabSz="914400" rtl="0" eaLnBrk="1" latinLnBrk="0" hangingPunct="1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90000"/>
              <a:buFont typeface="Wingdings" pitchFamily="2" charset="2"/>
              <a:buChar char=""/>
              <a:defRPr lang="en-US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313113" indent="-344488" algn="l" defTabSz="914400" rtl="0" eaLnBrk="1" latinLnBrk="0" hangingPunct="1">
              <a:spcBef>
                <a:spcPts val="6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Char char=""/>
              <a:defRPr 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b="1" dirty="0" smtClean="0">
                <a:solidFill>
                  <a:srgbClr val="FFC000"/>
                </a:solidFill>
              </a:rPr>
              <a:t>KLASİK TİCARET</a:t>
            </a:r>
            <a:endParaRPr lang="tr-TR" b="1" dirty="0">
              <a:solidFill>
                <a:srgbClr val="FFC000"/>
              </a:solidFill>
            </a:endParaRPr>
          </a:p>
        </p:txBody>
      </p:sp>
      <p:sp>
        <p:nvSpPr>
          <p:cNvPr id="9" name="İçerik Yer Tutucusu 5"/>
          <p:cNvSpPr txBox="1">
            <a:spLocks/>
          </p:cNvSpPr>
          <p:nvPr/>
        </p:nvSpPr>
        <p:spPr>
          <a:xfrm>
            <a:off x="4526396" y="2041742"/>
            <a:ext cx="4492344" cy="4208746"/>
          </a:xfrm>
          <a:prstGeom prst="rect">
            <a:avLst/>
          </a:prstGeom>
        </p:spPr>
        <p:txBody>
          <a:bodyPr>
            <a:normAutofit fontScale="70000" lnSpcReduction="20000"/>
          </a:bodyPr>
          <a:lstStyle>
            <a:lvl1pPr marL="454025" indent="-454025" algn="l" defTabSz="914400" rtl="0" eaLnBrk="1" latinLnBrk="0" hangingPunct="1">
              <a:spcBef>
                <a:spcPts val="20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Char char="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indent="-457200" algn="l" defTabSz="914400" rtl="0" eaLnBrk="1" latinLnBrk="0" hangingPunct="1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90000"/>
              <a:buFont typeface="Wingdings" pitchFamily="2" charset="2"/>
              <a:buChar char=""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60475" indent="-346075" algn="l" defTabSz="914400" rtl="0" eaLnBrk="1" latinLnBrk="0" hangingPunct="1">
              <a:spcBef>
                <a:spcPts val="6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Char char="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339725" algn="l" defTabSz="914400" rtl="0" eaLnBrk="1" latinLnBrk="0" hangingPunct="1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90000"/>
              <a:buFont typeface="Wingdings" pitchFamily="2" charset="2"/>
              <a:buChar char="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939925" indent="-331788" algn="l" defTabSz="914400" rtl="0" eaLnBrk="1" latinLnBrk="0" hangingPunct="1">
              <a:spcBef>
                <a:spcPts val="6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Char char="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90763" indent="-344488" algn="l" defTabSz="914400" rtl="0" eaLnBrk="1" latinLnBrk="0" hangingPunct="1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90000"/>
              <a:buFont typeface="Wingdings" pitchFamily="2" charset="2"/>
              <a:buChar char=""/>
              <a:defRPr lang="en-US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625725" indent="-344488" algn="l" defTabSz="914400" rtl="0" eaLnBrk="1" latinLnBrk="0" hangingPunct="1">
              <a:spcBef>
                <a:spcPts val="6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Char char=""/>
              <a:defRPr lang="en-US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970213" indent="-344488" algn="l" defTabSz="914400" rtl="0" eaLnBrk="1" latinLnBrk="0" hangingPunct="1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90000"/>
              <a:buFont typeface="Wingdings" pitchFamily="2" charset="2"/>
              <a:buChar char=""/>
              <a:defRPr lang="en-US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313113" indent="-344488" algn="l" defTabSz="914400" rtl="0" eaLnBrk="1" latinLnBrk="0" hangingPunct="1">
              <a:spcBef>
                <a:spcPts val="6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Char char=""/>
              <a:defRPr 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 smtClean="0"/>
              <a:t>Satın alınacak ürün hakkında </a:t>
            </a:r>
            <a:r>
              <a:rPr lang="tr-TR" b="1" dirty="0" smtClean="0"/>
              <a:t>bilgi toplanması</a:t>
            </a:r>
            <a:r>
              <a:rPr lang="tr-TR" dirty="0" smtClean="0"/>
              <a:t>, işletmeler ile görüşülerek, dergiler ve ya kataloglar incelenerek gerçekleştirilir.</a:t>
            </a:r>
          </a:p>
          <a:p>
            <a:r>
              <a:rPr lang="tr-TR" dirty="0"/>
              <a:t>Ü</a:t>
            </a:r>
            <a:r>
              <a:rPr lang="tr-TR" dirty="0" smtClean="0"/>
              <a:t>rün ve ya hizmet ihtiyacı olan bir kimse </a:t>
            </a:r>
            <a:r>
              <a:rPr lang="tr-TR" b="1" dirty="0" smtClean="0"/>
              <a:t>satın alımı</a:t>
            </a:r>
            <a:r>
              <a:rPr lang="tr-TR" dirty="0" smtClean="0"/>
              <a:t> gerçekleştirmek için talep bildirmek ve form doldurarak onay mekanizmasına göndermek durumundadır. </a:t>
            </a:r>
          </a:p>
          <a:p>
            <a:r>
              <a:rPr lang="tr-TR" b="1" dirty="0" smtClean="0"/>
              <a:t>Satın alma departmanı</a:t>
            </a:r>
            <a:r>
              <a:rPr lang="tr-TR" dirty="0" smtClean="0"/>
              <a:t> ,onaylanan formun kendilerine iletilmesi ile </a:t>
            </a:r>
            <a:r>
              <a:rPr lang="tr-TR" b="1" dirty="0" smtClean="0"/>
              <a:t>birlikte fiyat araştırmasına </a:t>
            </a:r>
            <a:r>
              <a:rPr lang="tr-TR" dirty="0" smtClean="0"/>
              <a:t>başlar. Kataloglar ve fiyat listeleri incelenir, görüşmeler yapılır. </a:t>
            </a:r>
          </a:p>
          <a:p>
            <a:r>
              <a:rPr lang="tr-TR" b="1" dirty="0"/>
              <a:t>S</a:t>
            </a:r>
            <a:r>
              <a:rPr lang="tr-TR" b="1" dirty="0" smtClean="0"/>
              <a:t>ipariş verme aşamasında</a:t>
            </a:r>
            <a:r>
              <a:rPr lang="tr-TR" dirty="0" smtClean="0"/>
              <a:t> yine </a:t>
            </a:r>
            <a:r>
              <a:rPr lang="tr-TR" b="1" dirty="0" smtClean="0"/>
              <a:t>form doldurulur</a:t>
            </a:r>
            <a:r>
              <a:rPr lang="tr-TR" dirty="0" smtClean="0"/>
              <a:t> ve tedarikçi firmaya </a:t>
            </a:r>
            <a:r>
              <a:rPr lang="tr-TR" b="1" dirty="0" smtClean="0"/>
              <a:t>fakslanır ve ya postalanır</a:t>
            </a:r>
            <a:r>
              <a:rPr lang="tr-TR" dirty="0" smtClean="0"/>
              <a:t>. 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55696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ikdörtgen 10"/>
          <p:cNvSpPr/>
          <p:nvPr/>
        </p:nvSpPr>
        <p:spPr>
          <a:xfrm>
            <a:off x="469725" y="744524"/>
            <a:ext cx="831101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Satın alma işlemi yapan bir işletmenin </a:t>
            </a:r>
            <a:r>
              <a:rPr lang="tr-TR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geleneksel ve elektronik ortamlarda yapacağı ticaret karşılaştırması: </a:t>
            </a:r>
          </a:p>
          <a:p>
            <a:r>
              <a:rPr lang="tr-TR" dirty="0"/>
              <a:t> </a:t>
            </a:r>
          </a:p>
          <a:p>
            <a:r>
              <a:rPr lang="tr-TR" dirty="0"/>
              <a:t>Tablo 1: Geleneksel Ticaret ve Elektronik Ticaret Karşılaştırılması</a:t>
            </a:r>
          </a:p>
          <a:p>
            <a:r>
              <a:rPr lang="tr-TR" dirty="0"/>
              <a:t> </a:t>
            </a:r>
          </a:p>
        </p:txBody>
      </p:sp>
      <p:graphicFrame>
        <p:nvGraphicFramePr>
          <p:cNvPr id="12" name="Tablo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4908077"/>
              </p:ext>
            </p:extLst>
          </p:nvPr>
        </p:nvGraphicFramePr>
        <p:xfrm>
          <a:off x="638826" y="1966587"/>
          <a:ext cx="7590773" cy="46972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36309"/>
                <a:gridCol w="2277232"/>
                <a:gridCol w="2277232"/>
              </a:tblGrid>
              <a:tr h="2591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endParaRPr lang="tr-T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400">
                          <a:effectLst/>
                        </a:rPr>
                        <a:t>Geleneksel Ticaret</a:t>
                      </a:r>
                      <a:endParaRPr lang="tr-T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400" dirty="0">
                          <a:effectLst/>
                        </a:rPr>
                        <a:t>Elektronik Ticaret</a:t>
                      </a:r>
                      <a:endParaRPr lang="tr-T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25916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400" dirty="0">
                          <a:effectLst/>
                        </a:rPr>
                        <a:t>Satın Almayı Yapan Firma</a:t>
                      </a:r>
                      <a:endParaRPr lang="tr-T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 </a:t>
                      </a:r>
                      <a:endParaRPr lang="tr-T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 </a:t>
                      </a:r>
                      <a:endParaRPr lang="tr-T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5344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solidFill>
                            <a:schemeClr val="tx1"/>
                          </a:solidFill>
                          <a:effectLst/>
                        </a:rPr>
                        <a:t>Bilgi Edinme Yöntemleri</a:t>
                      </a:r>
                      <a:endParaRPr lang="tr-TR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Görüşmeler, dergiler, kataloglar, reklamlar</a:t>
                      </a:r>
                      <a:endParaRPr lang="tr-T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Web sayfaları</a:t>
                      </a:r>
                      <a:endParaRPr lang="tr-T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2591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solidFill>
                            <a:schemeClr val="tx1"/>
                          </a:solidFill>
                          <a:effectLst/>
                        </a:rPr>
                        <a:t>Talep Belirtme Yöntemi</a:t>
                      </a:r>
                      <a:endParaRPr lang="tr-TR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Yazılı form</a:t>
                      </a:r>
                      <a:endParaRPr lang="tr-T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Elektronik posta</a:t>
                      </a:r>
                      <a:endParaRPr lang="tr-T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2591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solidFill>
                            <a:schemeClr val="tx1"/>
                          </a:solidFill>
                          <a:effectLst/>
                        </a:rPr>
                        <a:t>Talep Onayı</a:t>
                      </a:r>
                      <a:endParaRPr lang="tr-TR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Yazılı form</a:t>
                      </a:r>
                      <a:endParaRPr lang="tr-T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Elektronik posta</a:t>
                      </a:r>
                      <a:endParaRPr lang="tr-T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2591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solidFill>
                            <a:schemeClr val="tx1"/>
                          </a:solidFill>
                          <a:effectLst/>
                        </a:rPr>
                        <a:t>Fiyat Araştırması</a:t>
                      </a:r>
                      <a:endParaRPr lang="tr-TR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Kataloglar, görüşmeler</a:t>
                      </a:r>
                      <a:endParaRPr lang="tr-T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Web sayfaları</a:t>
                      </a:r>
                      <a:endParaRPr lang="tr-T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2591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solidFill>
                            <a:schemeClr val="tx1"/>
                          </a:solidFill>
                          <a:effectLst/>
                        </a:rPr>
                        <a:t>Sipariş Verme</a:t>
                      </a:r>
                      <a:endParaRPr lang="tr-TR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Yazılı form, </a:t>
                      </a:r>
                      <a:r>
                        <a:rPr lang="tr-TR" sz="1400" dirty="0" err="1">
                          <a:effectLst/>
                        </a:rPr>
                        <a:t>fax</a:t>
                      </a:r>
                      <a:endParaRPr lang="tr-T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Elektronik posta, EDI</a:t>
                      </a:r>
                      <a:endParaRPr lang="tr-T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25916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400" dirty="0">
                          <a:solidFill>
                            <a:schemeClr val="tx1"/>
                          </a:solidFill>
                          <a:effectLst/>
                        </a:rPr>
                        <a:t>Tedarikçi Firma</a:t>
                      </a:r>
                      <a:endParaRPr lang="tr-TR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 </a:t>
                      </a:r>
                      <a:endParaRPr lang="tr-T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 </a:t>
                      </a:r>
                      <a:endParaRPr lang="tr-T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2591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solidFill>
                            <a:schemeClr val="tx1"/>
                          </a:solidFill>
                          <a:effectLst/>
                        </a:rPr>
                        <a:t>Stok Kontrolü</a:t>
                      </a:r>
                      <a:endParaRPr lang="tr-TR" sz="14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Yazılı form, </a:t>
                      </a:r>
                      <a:r>
                        <a:rPr lang="tr-TR" sz="1400" dirty="0" err="1">
                          <a:effectLst/>
                        </a:rPr>
                        <a:t>fax</a:t>
                      </a:r>
                      <a:r>
                        <a:rPr lang="tr-TR" sz="1400" dirty="0">
                          <a:effectLst/>
                        </a:rPr>
                        <a:t>, telefon</a:t>
                      </a:r>
                      <a:endParaRPr lang="tr-T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Online </a:t>
                      </a:r>
                      <a:r>
                        <a:rPr lang="tr-TR" sz="1400" dirty="0" err="1">
                          <a:effectLst/>
                        </a:rPr>
                        <a:t>Veritabanı</a:t>
                      </a:r>
                      <a:r>
                        <a:rPr lang="tr-TR" sz="1400" dirty="0">
                          <a:effectLst/>
                        </a:rPr>
                        <a:t>, EDI</a:t>
                      </a:r>
                      <a:endParaRPr lang="tr-T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2591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solidFill>
                            <a:schemeClr val="tx1"/>
                          </a:solidFill>
                          <a:effectLst/>
                        </a:rPr>
                        <a:t>Sevkiyat Hazırlığı</a:t>
                      </a:r>
                      <a:endParaRPr lang="tr-TR" sz="14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Yazılı form, </a:t>
                      </a:r>
                      <a:r>
                        <a:rPr lang="tr-TR" sz="1400" dirty="0" err="1">
                          <a:effectLst/>
                        </a:rPr>
                        <a:t>fax</a:t>
                      </a:r>
                      <a:r>
                        <a:rPr lang="tr-TR" sz="1400" dirty="0">
                          <a:effectLst/>
                        </a:rPr>
                        <a:t>, telefon</a:t>
                      </a:r>
                      <a:endParaRPr lang="tr-T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Elektronik </a:t>
                      </a:r>
                      <a:r>
                        <a:rPr lang="tr-TR" sz="1400" dirty="0" err="1">
                          <a:effectLst/>
                        </a:rPr>
                        <a:t>Veritabanı</a:t>
                      </a:r>
                      <a:r>
                        <a:rPr lang="tr-TR" sz="1400" dirty="0">
                          <a:effectLst/>
                        </a:rPr>
                        <a:t>, EDI</a:t>
                      </a:r>
                      <a:endParaRPr lang="tr-T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2591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solidFill>
                            <a:schemeClr val="tx1"/>
                          </a:solidFill>
                          <a:effectLst/>
                        </a:rPr>
                        <a:t>İrsaliye Kesimi</a:t>
                      </a:r>
                      <a:endParaRPr lang="tr-TR" sz="14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Yazılı form</a:t>
                      </a:r>
                      <a:endParaRPr lang="tr-T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Online </a:t>
                      </a:r>
                      <a:r>
                        <a:rPr lang="tr-TR" sz="1400" dirty="0" err="1">
                          <a:effectLst/>
                        </a:rPr>
                        <a:t>Veritabanı</a:t>
                      </a:r>
                      <a:r>
                        <a:rPr lang="tr-TR" sz="1400" dirty="0">
                          <a:effectLst/>
                        </a:rPr>
                        <a:t>, EDI</a:t>
                      </a:r>
                      <a:endParaRPr lang="tr-T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2591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solidFill>
                            <a:schemeClr val="tx1"/>
                          </a:solidFill>
                          <a:effectLst/>
                        </a:rPr>
                        <a:t>Fatura Kesimi</a:t>
                      </a:r>
                      <a:endParaRPr lang="tr-TR" sz="14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Yazılı form</a:t>
                      </a:r>
                      <a:endParaRPr lang="tr-T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Elektronik Posta, EDI</a:t>
                      </a:r>
                      <a:endParaRPr lang="tr-T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25916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400">
                          <a:solidFill>
                            <a:schemeClr val="tx1"/>
                          </a:solidFill>
                          <a:effectLst/>
                        </a:rPr>
                        <a:t>Siparişi Yapan Firma</a:t>
                      </a:r>
                      <a:endParaRPr lang="tr-TR" sz="14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 </a:t>
                      </a:r>
                      <a:endParaRPr lang="tr-T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 </a:t>
                      </a:r>
                      <a:endParaRPr lang="tr-T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2591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solidFill>
                            <a:schemeClr val="tx1"/>
                          </a:solidFill>
                          <a:effectLst/>
                        </a:rPr>
                        <a:t>Teslimat Onayı</a:t>
                      </a:r>
                      <a:endParaRPr lang="tr-TR" sz="14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Yazılı form</a:t>
                      </a:r>
                      <a:endParaRPr lang="tr-T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Elektronik Posta, EDI</a:t>
                      </a:r>
                      <a:endParaRPr lang="tr-T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2591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solidFill>
                            <a:schemeClr val="tx1"/>
                          </a:solidFill>
                          <a:effectLst/>
                        </a:rPr>
                        <a:t>Ödeme Programı</a:t>
                      </a:r>
                      <a:endParaRPr lang="tr-TR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Yazılı form</a:t>
                      </a:r>
                      <a:endParaRPr lang="tr-T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Online </a:t>
                      </a:r>
                      <a:r>
                        <a:rPr lang="tr-TR" sz="1400" dirty="0" err="1">
                          <a:effectLst/>
                        </a:rPr>
                        <a:t>Veritabanı</a:t>
                      </a:r>
                      <a:r>
                        <a:rPr lang="tr-TR" sz="1400" dirty="0">
                          <a:effectLst/>
                        </a:rPr>
                        <a:t>, EDI</a:t>
                      </a:r>
                      <a:endParaRPr lang="tr-T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5344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solidFill>
                            <a:schemeClr val="tx1"/>
                          </a:solidFill>
                          <a:effectLst/>
                        </a:rPr>
                        <a:t>Ödeme</a:t>
                      </a:r>
                      <a:endParaRPr lang="tr-TR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Banka Havalesi, Posta, Tahsildar</a:t>
                      </a:r>
                      <a:endParaRPr lang="tr-T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İnternet bankacılığı, EDI, EFT</a:t>
                      </a:r>
                      <a:endParaRPr lang="tr-T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79469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Araştırma ve Tartışma Soruları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4163" y="1965368"/>
            <a:ext cx="8574087" cy="4160795"/>
          </a:xfrm>
        </p:spPr>
        <p:txBody>
          <a:bodyPr>
            <a:noAutofit/>
          </a:bodyPr>
          <a:lstStyle/>
          <a:p>
            <a:pPr marL="457200" lvl="0" indent="-457200">
              <a:lnSpc>
                <a:spcPct val="15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tr-TR" sz="1800" b="1" dirty="0"/>
              <a:t>E-ticaret nedir?</a:t>
            </a:r>
          </a:p>
          <a:p>
            <a:pPr marL="457200" lvl="0" indent="-457200">
              <a:lnSpc>
                <a:spcPct val="15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tr-TR" sz="1800" b="1" dirty="0"/>
              <a:t>Dünyada e-ticaretin </a:t>
            </a:r>
            <a:r>
              <a:rPr lang="tr-TR" sz="1800" b="1" dirty="0" smtClean="0"/>
              <a:t>tarihçesi nasıl gelişmiştir?</a:t>
            </a:r>
            <a:endParaRPr lang="tr-TR" sz="1800" b="1" dirty="0"/>
          </a:p>
          <a:p>
            <a:pPr marL="457200" lvl="0" indent="-457200">
              <a:lnSpc>
                <a:spcPct val="15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tr-TR" sz="1800" b="1" dirty="0"/>
              <a:t>Elektronik ticaret neleri kapsar?</a:t>
            </a:r>
          </a:p>
          <a:p>
            <a:pPr marL="457200" lvl="0" indent="-457200">
              <a:lnSpc>
                <a:spcPct val="15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tr-TR" sz="1800" b="1" dirty="0"/>
              <a:t>E-ticaretin özellikleri nelerdir?</a:t>
            </a:r>
          </a:p>
          <a:p>
            <a:pPr marL="457200" lvl="0" indent="-457200">
              <a:lnSpc>
                <a:spcPct val="15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tr-TR" sz="1800" b="1" dirty="0"/>
              <a:t>Geleneksel /klasik ticaret ile farkları nelerdir?</a:t>
            </a:r>
          </a:p>
          <a:p>
            <a:pPr marL="457200" lvl="0" indent="-457200">
              <a:lnSpc>
                <a:spcPct val="15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tr-TR" sz="1800" b="1" dirty="0"/>
              <a:t>Elektronik ticaret araçları nelerdir?</a:t>
            </a:r>
          </a:p>
          <a:p>
            <a:pPr marL="457200" lvl="0" indent="-457200">
              <a:lnSpc>
                <a:spcPct val="15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tr-TR" sz="1800" b="1" dirty="0"/>
              <a:t>Elektronik ticaretin etkileri nelerdir?</a:t>
            </a:r>
          </a:p>
          <a:p>
            <a:pPr marL="457200" lvl="0" indent="-457200">
              <a:lnSpc>
                <a:spcPct val="15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tr-TR" sz="1800" b="1" dirty="0"/>
              <a:t>Elektronik ticaret türleri nelerdir?</a:t>
            </a:r>
          </a:p>
          <a:p>
            <a:pPr marL="457200" lvl="0" indent="-457200">
              <a:lnSpc>
                <a:spcPct val="15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tr-TR" sz="1800" b="1" dirty="0"/>
              <a:t>Elektronik ticaretin avantaj ve </a:t>
            </a:r>
            <a:r>
              <a:rPr lang="tr-TR" sz="1800" b="1" dirty="0" smtClean="0"/>
              <a:t>dezavantajları nelerdir?</a:t>
            </a:r>
            <a:endParaRPr lang="tr-TR" sz="1800" b="1" dirty="0"/>
          </a:p>
        </p:txBody>
      </p:sp>
    </p:spTree>
    <p:extLst>
      <p:ext uri="{BB962C8B-B14F-4D97-AF65-F5344CB8AC3E}">
        <p14:creationId xmlns:p14="http://schemas.microsoft.com/office/powerpoint/2010/main" val="1471958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2"/>
          <p:cNvSpPr txBox="1">
            <a:spLocks/>
          </p:cNvSpPr>
          <p:nvPr/>
        </p:nvSpPr>
        <p:spPr>
          <a:xfrm>
            <a:off x="137786" y="1352812"/>
            <a:ext cx="8830849" cy="51857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4025" indent="-454025" algn="l" defTabSz="914400" rtl="0" eaLnBrk="1" latinLnBrk="0" hangingPunct="1">
              <a:spcBef>
                <a:spcPts val="20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Char char="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indent="-457200" algn="l" defTabSz="914400" rtl="0" eaLnBrk="1" latinLnBrk="0" hangingPunct="1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90000"/>
              <a:buFont typeface="Wingdings" pitchFamily="2" charset="2"/>
              <a:buChar char=""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60475" indent="-346075" algn="l" defTabSz="914400" rtl="0" eaLnBrk="1" latinLnBrk="0" hangingPunct="1">
              <a:spcBef>
                <a:spcPts val="6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Char char="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339725" algn="l" defTabSz="914400" rtl="0" eaLnBrk="1" latinLnBrk="0" hangingPunct="1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90000"/>
              <a:buFont typeface="Wingdings" pitchFamily="2" charset="2"/>
              <a:buChar char="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939925" indent="-331788" algn="l" defTabSz="914400" rtl="0" eaLnBrk="1" latinLnBrk="0" hangingPunct="1">
              <a:spcBef>
                <a:spcPts val="6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Char char="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90763" indent="-344488" algn="l" defTabSz="914400" rtl="0" eaLnBrk="1" latinLnBrk="0" hangingPunct="1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90000"/>
              <a:buFont typeface="Wingdings" pitchFamily="2" charset="2"/>
              <a:buChar char=""/>
              <a:defRPr lang="en-US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625725" indent="-344488" algn="l" defTabSz="914400" rtl="0" eaLnBrk="1" latinLnBrk="0" hangingPunct="1">
              <a:spcBef>
                <a:spcPts val="6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Char char=""/>
              <a:defRPr lang="en-US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970213" indent="-344488" algn="l" defTabSz="914400" rtl="0" eaLnBrk="1" latinLnBrk="0" hangingPunct="1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90000"/>
              <a:buFont typeface="Wingdings" pitchFamily="2" charset="2"/>
              <a:buChar char=""/>
              <a:defRPr lang="en-US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313113" indent="-344488" algn="l" defTabSz="914400" rtl="0" eaLnBrk="1" latinLnBrk="0" hangingPunct="1">
              <a:spcBef>
                <a:spcPts val="6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Char char=""/>
              <a:defRPr 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</a:pPr>
            <a:r>
              <a:rPr lang="tr-TR" dirty="0" smtClean="0"/>
              <a:t>Telefon</a:t>
            </a:r>
          </a:p>
          <a:p>
            <a:pPr>
              <a:spcBef>
                <a:spcPts val="600"/>
              </a:spcBef>
            </a:pPr>
            <a:r>
              <a:rPr lang="tr-TR" dirty="0" smtClean="0"/>
              <a:t>Faks</a:t>
            </a:r>
            <a:endParaRPr lang="tr-TR" dirty="0"/>
          </a:p>
          <a:p>
            <a:pPr>
              <a:spcBef>
                <a:spcPts val="600"/>
              </a:spcBef>
            </a:pPr>
            <a:r>
              <a:rPr lang="tr-TR" dirty="0" smtClean="0"/>
              <a:t>Bilgisayar</a:t>
            </a:r>
          </a:p>
          <a:p>
            <a:pPr>
              <a:spcBef>
                <a:spcPts val="600"/>
              </a:spcBef>
            </a:pPr>
            <a:r>
              <a:rPr lang="tr-TR" dirty="0" smtClean="0"/>
              <a:t>Televizyon</a:t>
            </a:r>
          </a:p>
          <a:p>
            <a:pPr>
              <a:spcBef>
                <a:spcPts val="600"/>
              </a:spcBef>
            </a:pPr>
            <a:r>
              <a:rPr lang="tr-TR" dirty="0" smtClean="0">
                <a:solidFill>
                  <a:srgbClr val="FF0000"/>
                </a:solidFill>
              </a:rPr>
              <a:t>Elektronik </a:t>
            </a:r>
            <a:r>
              <a:rPr lang="tr-TR" dirty="0">
                <a:solidFill>
                  <a:srgbClr val="FF0000"/>
                </a:solidFill>
              </a:rPr>
              <a:t>ödeme ve para transfer sistemleri(</a:t>
            </a:r>
            <a:r>
              <a:rPr lang="tr-TR" sz="2200" i="1" dirty="0">
                <a:solidFill>
                  <a:srgbClr val="FF0000"/>
                </a:solidFill>
              </a:rPr>
              <a:t>ATM, Kredi kartları, </a:t>
            </a:r>
            <a:r>
              <a:rPr lang="tr-TR" sz="2200" i="1" dirty="0" err="1">
                <a:solidFill>
                  <a:srgbClr val="FF0000"/>
                </a:solidFill>
              </a:rPr>
              <a:t>smart</a:t>
            </a:r>
            <a:r>
              <a:rPr lang="tr-TR" sz="2200" i="1" dirty="0">
                <a:solidFill>
                  <a:srgbClr val="FF0000"/>
                </a:solidFill>
              </a:rPr>
              <a:t> kart, elektronik para</a:t>
            </a:r>
            <a:r>
              <a:rPr lang="tr-TR" sz="2200" i="1" dirty="0" smtClean="0">
                <a:solidFill>
                  <a:srgbClr val="FF0000"/>
                </a:solidFill>
              </a:rPr>
              <a:t>)</a:t>
            </a:r>
          </a:p>
          <a:p>
            <a:pPr>
              <a:spcBef>
                <a:spcPts val="600"/>
              </a:spcBef>
            </a:pPr>
            <a:r>
              <a:rPr lang="tr-TR" dirty="0" smtClean="0">
                <a:solidFill>
                  <a:srgbClr val="FF0000"/>
                </a:solidFill>
              </a:rPr>
              <a:t>Elektronik </a:t>
            </a:r>
            <a:r>
              <a:rPr lang="tr-TR" dirty="0">
                <a:solidFill>
                  <a:srgbClr val="FF0000"/>
                </a:solidFill>
              </a:rPr>
              <a:t>veri değişimi </a:t>
            </a:r>
            <a:r>
              <a:rPr lang="tr-TR" sz="2200" i="1" dirty="0"/>
              <a:t>(Electronic Data </a:t>
            </a:r>
            <a:r>
              <a:rPr lang="tr-TR" sz="2200" i="1" dirty="0" err="1"/>
              <a:t>Interchange</a:t>
            </a:r>
            <a:r>
              <a:rPr lang="tr-TR" sz="2200" i="1" dirty="0"/>
              <a:t>-EDI</a:t>
            </a:r>
            <a:r>
              <a:rPr lang="tr-TR" sz="2200" i="1" dirty="0" smtClean="0"/>
              <a:t>)</a:t>
            </a:r>
          </a:p>
          <a:p>
            <a:pPr>
              <a:spcBef>
                <a:spcPts val="600"/>
              </a:spcBef>
            </a:pPr>
            <a:r>
              <a:rPr lang="tr-TR" dirty="0" smtClean="0">
                <a:solidFill>
                  <a:srgbClr val="FF0000"/>
                </a:solidFill>
              </a:rPr>
              <a:t>İnternet</a:t>
            </a:r>
          </a:p>
          <a:p>
            <a:pPr>
              <a:spcBef>
                <a:spcPts val="600"/>
              </a:spcBef>
            </a:pPr>
            <a:r>
              <a:rPr lang="tr-TR" dirty="0" smtClean="0"/>
              <a:t>İntranet</a:t>
            </a:r>
          </a:p>
          <a:p>
            <a:pPr>
              <a:spcBef>
                <a:spcPts val="600"/>
              </a:spcBef>
            </a:pPr>
            <a:r>
              <a:rPr lang="tr-TR" dirty="0" smtClean="0"/>
              <a:t>Telekomünikasyon</a:t>
            </a:r>
            <a:endParaRPr lang="tr-TR" dirty="0"/>
          </a:p>
          <a:p>
            <a:pPr>
              <a:spcBef>
                <a:spcPts val="600"/>
              </a:spcBef>
            </a:pPr>
            <a:r>
              <a:rPr lang="tr-TR" dirty="0"/>
              <a:t>GSM</a:t>
            </a:r>
          </a:p>
          <a:p>
            <a:endParaRPr lang="tr-TR" dirty="0"/>
          </a:p>
        </p:txBody>
      </p:sp>
      <p:sp>
        <p:nvSpPr>
          <p:cNvPr id="3" name="Metin kutusu 2"/>
          <p:cNvSpPr txBox="1"/>
          <p:nvPr/>
        </p:nvSpPr>
        <p:spPr>
          <a:xfrm>
            <a:off x="400833" y="751562"/>
            <a:ext cx="692689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/>
              <a:t>Elektronik ticaret araçları nelerdir?</a:t>
            </a:r>
          </a:p>
          <a:p>
            <a:endParaRPr lang="tr-TR" dirty="0"/>
          </a:p>
        </p:txBody>
      </p:sp>
      <p:sp>
        <p:nvSpPr>
          <p:cNvPr id="4" name="5-Nokta Yıldız 3"/>
          <p:cNvSpPr/>
          <p:nvPr/>
        </p:nvSpPr>
        <p:spPr>
          <a:xfrm>
            <a:off x="7478038" y="4133589"/>
            <a:ext cx="438411" cy="388307"/>
          </a:xfrm>
          <a:prstGeom prst="star5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5-Nokta Yıldız 4"/>
          <p:cNvSpPr/>
          <p:nvPr/>
        </p:nvSpPr>
        <p:spPr>
          <a:xfrm>
            <a:off x="4110623" y="3540690"/>
            <a:ext cx="438411" cy="388307"/>
          </a:xfrm>
          <a:prstGeom prst="star5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8528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400833" y="751562"/>
            <a:ext cx="69268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>
                <a:solidFill>
                  <a:srgbClr val="FF0000"/>
                </a:solidFill>
              </a:rPr>
              <a:t>Elektronik veri </a:t>
            </a:r>
            <a:r>
              <a:rPr lang="tr-TR" sz="2400" dirty="0" smtClean="0">
                <a:solidFill>
                  <a:srgbClr val="FF0000"/>
                </a:solidFill>
              </a:rPr>
              <a:t>değişimi (EDI) nedir?</a:t>
            </a:r>
            <a:endParaRPr lang="tr-TR" dirty="0"/>
          </a:p>
        </p:txBody>
      </p:sp>
      <p:sp>
        <p:nvSpPr>
          <p:cNvPr id="3" name="İçerik Yer Tutucusu 2"/>
          <p:cNvSpPr txBox="1">
            <a:spLocks/>
          </p:cNvSpPr>
          <p:nvPr/>
        </p:nvSpPr>
        <p:spPr>
          <a:xfrm>
            <a:off x="137786" y="1352812"/>
            <a:ext cx="8830849" cy="51857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4025" indent="-454025" algn="l" defTabSz="914400" rtl="0" eaLnBrk="1" latinLnBrk="0" hangingPunct="1">
              <a:spcBef>
                <a:spcPts val="20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Char char="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indent="-457200" algn="l" defTabSz="914400" rtl="0" eaLnBrk="1" latinLnBrk="0" hangingPunct="1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90000"/>
              <a:buFont typeface="Wingdings" pitchFamily="2" charset="2"/>
              <a:buChar char=""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60475" indent="-346075" algn="l" defTabSz="914400" rtl="0" eaLnBrk="1" latinLnBrk="0" hangingPunct="1">
              <a:spcBef>
                <a:spcPts val="6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Char char="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339725" algn="l" defTabSz="914400" rtl="0" eaLnBrk="1" latinLnBrk="0" hangingPunct="1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90000"/>
              <a:buFont typeface="Wingdings" pitchFamily="2" charset="2"/>
              <a:buChar char="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939925" indent="-331788" algn="l" defTabSz="914400" rtl="0" eaLnBrk="1" latinLnBrk="0" hangingPunct="1">
              <a:spcBef>
                <a:spcPts val="6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Char char="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90763" indent="-344488" algn="l" defTabSz="914400" rtl="0" eaLnBrk="1" latinLnBrk="0" hangingPunct="1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90000"/>
              <a:buFont typeface="Wingdings" pitchFamily="2" charset="2"/>
              <a:buChar char=""/>
              <a:defRPr lang="en-US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625725" indent="-344488" algn="l" defTabSz="914400" rtl="0" eaLnBrk="1" latinLnBrk="0" hangingPunct="1">
              <a:spcBef>
                <a:spcPts val="6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Char char=""/>
              <a:defRPr lang="en-US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970213" indent="-344488" algn="l" defTabSz="914400" rtl="0" eaLnBrk="1" latinLnBrk="0" hangingPunct="1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90000"/>
              <a:buFont typeface="Wingdings" pitchFamily="2" charset="2"/>
              <a:buChar char=""/>
              <a:defRPr lang="en-US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313113" indent="-344488" algn="l" defTabSz="914400" rtl="0" eaLnBrk="1" latinLnBrk="0" hangingPunct="1">
              <a:spcBef>
                <a:spcPts val="6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Char char=""/>
              <a:defRPr 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dirty="0"/>
          </a:p>
        </p:txBody>
      </p:sp>
      <p:sp>
        <p:nvSpPr>
          <p:cNvPr id="4" name="İçerik Yer Tutucusu 2"/>
          <p:cNvSpPr txBox="1">
            <a:spLocks/>
          </p:cNvSpPr>
          <p:nvPr/>
        </p:nvSpPr>
        <p:spPr>
          <a:xfrm>
            <a:off x="290186" y="1505212"/>
            <a:ext cx="8830849" cy="518577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454025" indent="-454025" algn="l" defTabSz="914400" rtl="0" eaLnBrk="1" latinLnBrk="0" hangingPunct="1">
              <a:spcBef>
                <a:spcPts val="20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Char char="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indent="-457200" algn="l" defTabSz="914400" rtl="0" eaLnBrk="1" latinLnBrk="0" hangingPunct="1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90000"/>
              <a:buFont typeface="Wingdings" pitchFamily="2" charset="2"/>
              <a:buChar char=""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60475" indent="-346075" algn="l" defTabSz="914400" rtl="0" eaLnBrk="1" latinLnBrk="0" hangingPunct="1">
              <a:spcBef>
                <a:spcPts val="6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Char char="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339725" algn="l" defTabSz="914400" rtl="0" eaLnBrk="1" latinLnBrk="0" hangingPunct="1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90000"/>
              <a:buFont typeface="Wingdings" pitchFamily="2" charset="2"/>
              <a:buChar char="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939925" indent="-331788" algn="l" defTabSz="914400" rtl="0" eaLnBrk="1" latinLnBrk="0" hangingPunct="1">
              <a:spcBef>
                <a:spcPts val="6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Char char="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90763" indent="-344488" algn="l" defTabSz="914400" rtl="0" eaLnBrk="1" latinLnBrk="0" hangingPunct="1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90000"/>
              <a:buFont typeface="Wingdings" pitchFamily="2" charset="2"/>
              <a:buChar char=""/>
              <a:defRPr lang="en-US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625725" indent="-344488" algn="l" defTabSz="914400" rtl="0" eaLnBrk="1" latinLnBrk="0" hangingPunct="1">
              <a:spcBef>
                <a:spcPts val="6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Char char=""/>
              <a:defRPr lang="en-US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970213" indent="-344488" algn="l" defTabSz="914400" rtl="0" eaLnBrk="1" latinLnBrk="0" hangingPunct="1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90000"/>
              <a:buFont typeface="Wingdings" pitchFamily="2" charset="2"/>
              <a:buChar char=""/>
              <a:defRPr lang="en-US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313113" indent="-344488" algn="l" defTabSz="914400" rtl="0" eaLnBrk="1" latinLnBrk="0" hangingPunct="1">
              <a:spcBef>
                <a:spcPts val="6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Char char=""/>
              <a:defRPr 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 smtClean="0"/>
              <a:t>Ticaret </a:t>
            </a:r>
            <a:r>
              <a:rPr lang="tr-TR" dirty="0"/>
              <a:t>yapan </a:t>
            </a:r>
            <a:r>
              <a:rPr lang="tr-TR" b="1" dirty="0"/>
              <a:t>iki kuruluş arasında, insan faktörü olmaksızın</a:t>
            </a:r>
            <a:r>
              <a:rPr lang="tr-TR" dirty="0"/>
              <a:t> </a:t>
            </a:r>
            <a:r>
              <a:rPr lang="tr-TR" i="1" dirty="0"/>
              <a:t>bilgisayar ağları aracılığıyla </a:t>
            </a:r>
            <a:r>
              <a:rPr lang="tr-TR" dirty="0"/>
              <a:t>yapılanmış </a:t>
            </a:r>
            <a:r>
              <a:rPr lang="tr-TR" b="1" dirty="0"/>
              <a:t>bilgi ve belge değişimini sağlayan</a:t>
            </a:r>
            <a:r>
              <a:rPr lang="tr-TR" dirty="0"/>
              <a:t> bir sistem olarak e-ticaretin en önemli uygulama araçlarındandır. </a:t>
            </a:r>
            <a:endParaRPr lang="tr-TR" dirty="0" smtClean="0"/>
          </a:p>
          <a:p>
            <a:r>
              <a:rPr lang="tr-TR" dirty="0"/>
              <a:t>İ</a:t>
            </a:r>
            <a:r>
              <a:rPr lang="tr-TR" dirty="0" smtClean="0"/>
              <a:t>ş </a:t>
            </a:r>
            <a:r>
              <a:rPr lang="tr-TR" dirty="0"/>
              <a:t>dokümanlarının ve ticari belgelerin elektronik olarak değişimi demektir. </a:t>
            </a:r>
          </a:p>
          <a:p>
            <a:r>
              <a:rPr lang="tr-TR" b="1" i="1" dirty="0" smtClean="0"/>
              <a:t>Artan ticaret hacmi </a:t>
            </a:r>
            <a:r>
              <a:rPr lang="tr-TR" dirty="0" smtClean="0"/>
              <a:t>ve </a:t>
            </a:r>
            <a:r>
              <a:rPr lang="tr-TR" b="1" i="1" dirty="0" smtClean="0"/>
              <a:t>iletişim ihtiyacı </a:t>
            </a:r>
            <a:r>
              <a:rPr lang="tr-TR" dirty="0" smtClean="0"/>
              <a:t>ile kağıt boyutunda yapılan </a:t>
            </a:r>
            <a:r>
              <a:rPr lang="tr-TR" b="1" i="1" dirty="0" smtClean="0"/>
              <a:t>işlemlerin zaman alımı </a:t>
            </a:r>
            <a:r>
              <a:rPr lang="tr-TR" dirty="0" smtClean="0"/>
              <a:t>işletmeleri EDI gibi daha etkin bir iletişim aracı arama yoluna sevk etmiştir. </a:t>
            </a:r>
          </a:p>
          <a:p>
            <a:r>
              <a:rPr lang="tr-TR" dirty="0" smtClean="0"/>
              <a:t>EDI </a:t>
            </a:r>
            <a:r>
              <a:rPr lang="tr-TR" dirty="0"/>
              <a:t>kullanımı özel bir </a:t>
            </a:r>
            <a:r>
              <a:rPr lang="tr-TR" dirty="0" err="1"/>
              <a:t>telekommunikasyon</a:t>
            </a:r>
            <a:r>
              <a:rPr lang="tr-TR" dirty="0"/>
              <a:t> altyapısı ve standart formları gerektirir. </a:t>
            </a:r>
            <a:endParaRPr lang="tr-TR" dirty="0" smtClean="0"/>
          </a:p>
          <a:p>
            <a:r>
              <a:rPr lang="tr-TR" dirty="0"/>
              <a:t>Maliyetinin yüksek olması sebebiyle yaygınlaşması uzun zaman almıştır.</a:t>
            </a:r>
          </a:p>
          <a:p>
            <a:endParaRPr lang="tr-TR" dirty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72713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400833" y="751562"/>
            <a:ext cx="69268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>
                <a:solidFill>
                  <a:srgbClr val="FF0000"/>
                </a:solidFill>
              </a:rPr>
              <a:t>Elektronik veri </a:t>
            </a:r>
            <a:r>
              <a:rPr lang="tr-TR" sz="2400" dirty="0" smtClean="0">
                <a:solidFill>
                  <a:srgbClr val="FF0000"/>
                </a:solidFill>
              </a:rPr>
              <a:t>değişimi (EDI) nedir?</a:t>
            </a:r>
            <a:endParaRPr lang="tr-TR" dirty="0"/>
          </a:p>
        </p:txBody>
      </p:sp>
      <p:sp>
        <p:nvSpPr>
          <p:cNvPr id="3" name="İçerik Yer Tutucusu 2"/>
          <p:cNvSpPr txBox="1">
            <a:spLocks/>
          </p:cNvSpPr>
          <p:nvPr/>
        </p:nvSpPr>
        <p:spPr>
          <a:xfrm>
            <a:off x="137786" y="1352812"/>
            <a:ext cx="8830849" cy="51857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4025" indent="-454025" algn="l" defTabSz="914400" rtl="0" eaLnBrk="1" latinLnBrk="0" hangingPunct="1">
              <a:spcBef>
                <a:spcPts val="20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Char char="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indent="-457200" algn="l" defTabSz="914400" rtl="0" eaLnBrk="1" latinLnBrk="0" hangingPunct="1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90000"/>
              <a:buFont typeface="Wingdings" pitchFamily="2" charset="2"/>
              <a:buChar char=""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60475" indent="-346075" algn="l" defTabSz="914400" rtl="0" eaLnBrk="1" latinLnBrk="0" hangingPunct="1">
              <a:spcBef>
                <a:spcPts val="6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Char char="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339725" algn="l" defTabSz="914400" rtl="0" eaLnBrk="1" latinLnBrk="0" hangingPunct="1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90000"/>
              <a:buFont typeface="Wingdings" pitchFamily="2" charset="2"/>
              <a:buChar char="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939925" indent="-331788" algn="l" defTabSz="914400" rtl="0" eaLnBrk="1" latinLnBrk="0" hangingPunct="1">
              <a:spcBef>
                <a:spcPts val="6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Char char="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90763" indent="-344488" algn="l" defTabSz="914400" rtl="0" eaLnBrk="1" latinLnBrk="0" hangingPunct="1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90000"/>
              <a:buFont typeface="Wingdings" pitchFamily="2" charset="2"/>
              <a:buChar char=""/>
              <a:defRPr lang="en-US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625725" indent="-344488" algn="l" defTabSz="914400" rtl="0" eaLnBrk="1" latinLnBrk="0" hangingPunct="1">
              <a:spcBef>
                <a:spcPts val="6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Char char=""/>
              <a:defRPr lang="en-US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970213" indent="-344488" algn="l" defTabSz="914400" rtl="0" eaLnBrk="1" latinLnBrk="0" hangingPunct="1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90000"/>
              <a:buFont typeface="Wingdings" pitchFamily="2" charset="2"/>
              <a:buChar char=""/>
              <a:defRPr lang="en-US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313113" indent="-344488" algn="l" defTabSz="914400" rtl="0" eaLnBrk="1" latinLnBrk="0" hangingPunct="1">
              <a:spcBef>
                <a:spcPts val="6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Char char=""/>
              <a:defRPr 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dirty="0"/>
          </a:p>
        </p:txBody>
      </p:sp>
      <p:sp>
        <p:nvSpPr>
          <p:cNvPr id="4" name="İçerik Yer Tutucusu 2"/>
          <p:cNvSpPr txBox="1">
            <a:spLocks/>
          </p:cNvSpPr>
          <p:nvPr/>
        </p:nvSpPr>
        <p:spPr>
          <a:xfrm>
            <a:off x="290186" y="1505212"/>
            <a:ext cx="8830849" cy="51857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4025" indent="-454025" algn="l" defTabSz="914400" rtl="0" eaLnBrk="1" latinLnBrk="0" hangingPunct="1">
              <a:spcBef>
                <a:spcPts val="20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Char char="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indent="-457200" algn="l" defTabSz="914400" rtl="0" eaLnBrk="1" latinLnBrk="0" hangingPunct="1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90000"/>
              <a:buFont typeface="Wingdings" pitchFamily="2" charset="2"/>
              <a:buChar char=""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60475" indent="-346075" algn="l" defTabSz="914400" rtl="0" eaLnBrk="1" latinLnBrk="0" hangingPunct="1">
              <a:spcBef>
                <a:spcPts val="6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Char char="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339725" algn="l" defTabSz="914400" rtl="0" eaLnBrk="1" latinLnBrk="0" hangingPunct="1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90000"/>
              <a:buFont typeface="Wingdings" pitchFamily="2" charset="2"/>
              <a:buChar char="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939925" indent="-331788" algn="l" defTabSz="914400" rtl="0" eaLnBrk="1" latinLnBrk="0" hangingPunct="1">
              <a:spcBef>
                <a:spcPts val="6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Char char="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90763" indent="-344488" algn="l" defTabSz="914400" rtl="0" eaLnBrk="1" latinLnBrk="0" hangingPunct="1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90000"/>
              <a:buFont typeface="Wingdings" pitchFamily="2" charset="2"/>
              <a:buChar char=""/>
              <a:defRPr lang="en-US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625725" indent="-344488" algn="l" defTabSz="914400" rtl="0" eaLnBrk="1" latinLnBrk="0" hangingPunct="1">
              <a:spcBef>
                <a:spcPts val="6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Char char=""/>
              <a:defRPr lang="en-US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970213" indent="-344488" algn="l" defTabSz="914400" rtl="0" eaLnBrk="1" latinLnBrk="0" hangingPunct="1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90000"/>
              <a:buFont typeface="Wingdings" pitchFamily="2" charset="2"/>
              <a:buChar char=""/>
              <a:defRPr lang="en-US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313113" indent="-344488" algn="l" defTabSz="914400" rtl="0" eaLnBrk="1" latinLnBrk="0" hangingPunct="1">
              <a:spcBef>
                <a:spcPts val="6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Char char=""/>
              <a:defRPr 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/>
              <a:t>EDI ; </a:t>
            </a:r>
            <a:br>
              <a:rPr lang="tr-TR" dirty="0"/>
            </a:br>
            <a:r>
              <a:rPr lang="tr-TR" dirty="0"/>
              <a:t>· Hızlı ve doğru veri akışını, </a:t>
            </a:r>
            <a:br>
              <a:rPr lang="tr-TR" dirty="0"/>
            </a:br>
            <a:r>
              <a:rPr lang="tr-TR" dirty="0"/>
              <a:t>· Daha etkin denetim yöntemlerinin geliştirilmesini, </a:t>
            </a:r>
            <a:br>
              <a:rPr lang="tr-TR" dirty="0"/>
            </a:br>
            <a:r>
              <a:rPr lang="tr-TR" dirty="0"/>
              <a:t>· Üretkenliğin ve karlılığın artmasını, </a:t>
            </a:r>
            <a:br>
              <a:rPr lang="tr-TR" dirty="0"/>
            </a:br>
            <a:r>
              <a:rPr lang="tr-TR" dirty="0"/>
              <a:t>· İş ilişkilerinin geliştirilmesini, </a:t>
            </a:r>
            <a:br>
              <a:rPr lang="tr-TR" dirty="0"/>
            </a:br>
            <a:r>
              <a:rPr lang="tr-TR" dirty="0"/>
              <a:t>· Müşteri memnuniyetinin ve rekabet gücünün arttırılmasını sağlayacaktır.</a:t>
            </a:r>
          </a:p>
          <a:p>
            <a:r>
              <a:rPr lang="tr-TR" b="1" dirty="0" err="1"/>
              <a:t>Örn</a:t>
            </a:r>
            <a:r>
              <a:rPr lang="tr-TR" dirty="0"/>
              <a:t>. Singapur tüm ticari işlemlerini EDI kullanarak yürüten ilk ülkedir. Bu sayede Singapur limanı en </a:t>
            </a:r>
            <a:r>
              <a:rPr lang="tr-TR" dirty="0" smtClean="0"/>
              <a:t>hızlı </a:t>
            </a:r>
            <a:r>
              <a:rPr lang="tr-TR" dirty="0"/>
              <a:t>mal sevkiyatı yapan liman olmuştur. </a:t>
            </a:r>
          </a:p>
          <a:p>
            <a:endParaRPr lang="tr-TR" dirty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591203" y="5899852"/>
            <a:ext cx="32730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https://youtu.be/amXD41CC0nw</a:t>
            </a:r>
          </a:p>
        </p:txBody>
      </p:sp>
    </p:spTree>
    <p:extLst>
      <p:ext uri="{BB962C8B-B14F-4D97-AF65-F5344CB8AC3E}">
        <p14:creationId xmlns:p14="http://schemas.microsoft.com/office/powerpoint/2010/main" val="2290108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2"/>
          <p:cNvSpPr txBox="1">
            <a:spLocks/>
          </p:cNvSpPr>
          <p:nvPr/>
        </p:nvSpPr>
        <p:spPr>
          <a:xfrm>
            <a:off x="162840" y="1352812"/>
            <a:ext cx="8857988" cy="50751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4025" indent="-454025" algn="l" defTabSz="914400" rtl="0" eaLnBrk="1" latinLnBrk="0" hangingPunct="1">
              <a:spcBef>
                <a:spcPts val="20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Char char="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indent="-457200" algn="l" defTabSz="914400" rtl="0" eaLnBrk="1" latinLnBrk="0" hangingPunct="1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90000"/>
              <a:buFont typeface="Wingdings" pitchFamily="2" charset="2"/>
              <a:buChar char=""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60475" indent="-346075" algn="l" defTabSz="914400" rtl="0" eaLnBrk="1" latinLnBrk="0" hangingPunct="1">
              <a:spcBef>
                <a:spcPts val="6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Char char="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339725" algn="l" defTabSz="914400" rtl="0" eaLnBrk="1" latinLnBrk="0" hangingPunct="1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90000"/>
              <a:buFont typeface="Wingdings" pitchFamily="2" charset="2"/>
              <a:buChar char="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939925" indent="-331788" algn="l" defTabSz="914400" rtl="0" eaLnBrk="1" latinLnBrk="0" hangingPunct="1">
              <a:spcBef>
                <a:spcPts val="6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Char char="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90763" indent="-344488" algn="l" defTabSz="914400" rtl="0" eaLnBrk="1" latinLnBrk="0" hangingPunct="1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90000"/>
              <a:buFont typeface="Wingdings" pitchFamily="2" charset="2"/>
              <a:buChar char=""/>
              <a:defRPr lang="en-US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625725" indent="-344488" algn="l" defTabSz="914400" rtl="0" eaLnBrk="1" latinLnBrk="0" hangingPunct="1">
              <a:spcBef>
                <a:spcPts val="6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Char char=""/>
              <a:defRPr lang="en-US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970213" indent="-344488" algn="l" defTabSz="914400" rtl="0" eaLnBrk="1" latinLnBrk="0" hangingPunct="1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90000"/>
              <a:buFont typeface="Wingdings" pitchFamily="2" charset="2"/>
              <a:buChar char=""/>
              <a:defRPr lang="en-US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313113" indent="-344488" algn="l" defTabSz="914400" rtl="0" eaLnBrk="1" latinLnBrk="0" hangingPunct="1">
              <a:spcBef>
                <a:spcPts val="6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Char char=""/>
              <a:defRPr 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 smtClean="0"/>
              <a:t>İnternetin </a:t>
            </a:r>
            <a:r>
              <a:rPr lang="tr-TR" dirty="0"/>
              <a:t>gelişimi çerçevesinde, 1990’lı yılların başlarında “World </a:t>
            </a:r>
            <a:r>
              <a:rPr lang="tr-TR" dirty="0" err="1"/>
              <a:t>Wide</a:t>
            </a:r>
            <a:r>
              <a:rPr lang="tr-TR" dirty="0"/>
              <a:t> Web” (www) ’in bulunması hem multimedya hem de ticari kullanım uygulamaları açısından önemli bir yenilik olmuştur. </a:t>
            </a:r>
          </a:p>
          <a:p>
            <a:r>
              <a:rPr lang="tr-TR" dirty="0"/>
              <a:t>**Www’ </a:t>
            </a:r>
            <a:r>
              <a:rPr lang="tr-TR" dirty="0" err="1"/>
              <a:t>nin</a:t>
            </a:r>
            <a:r>
              <a:rPr lang="tr-TR" dirty="0"/>
              <a:t> kullanılmasında HTTP (</a:t>
            </a:r>
            <a:r>
              <a:rPr lang="tr-TR" dirty="0" err="1"/>
              <a:t>Hyper</a:t>
            </a:r>
            <a:r>
              <a:rPr lang="tr-TR" dirty="0"/>
              <a:t> </a:t>
            </a:r>
            <a:r>
              <a:rPr lang="tr-TR" dirty="0" err="1"/>
              <a:t>Text</a:t>
            </a:r>
            <a:r>
              <a:rPr lang="tr-TR" dirty="0"/>
              <a:t> </a:t>
            </a:r>
            <a:r>
              <a:rPr lang="tr-TR" dirty="0" err="1"/>
              <a:t>Markup</a:t>
            </a:r>
            <a:r>
              <a:rPr lang="tr-TR" dirty="0"/>
              <a:t> Language- </a:t>
            </a:r>
            <a:r>
              <a:rPr lang="tr-TR" dirty="0" err="1"/>
              <a:t>Hiper</a:t>
            </a:r>
            <a:r>
              <a:rPr lang="tr-TR" dirty="0"/>
              <a:t> Metin Aktarım Protokolü) kuralları belirlemiştir ve </a:t>
            </a:r>
            <a:r>
              <a:rPr lang="tr-TR" dirty="0" err="1"/>
              <a:t>www’nin</a:t>
            </a:r>
            <a:r>
              <a:rPr lang="tr-TR" dirty="0"/>
              <a:t> hızlı bir şekilde tüm dünyaya yayılmasını sağlamıştır (Başaran, 2010: 152). </a:t>
            </a:r>
          </a:p>
          <a:p>
            <a:endParaRPr lang="tr-TR" dirty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3" name="Metin kutusu 2"/>
          <p:cNvSpPr txBox="1"/>
          <p:nvPr/>
        </p:nvSpPr>
        <p:spPr>
          <a:xfrm>
            <a:off x="400833" y="751562"/>
            <a:ext cx="69268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smtClean="0">
                <a:solidFill>
                  <a:srgbClr val="FF0000"/>
                </a:solidFill>
              </a:rPr>
              <a:t>İnternet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02677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2"/>
          <p:cNvSpPr txBox="1">
            <a:spLocks/>
          </p:cNvSpPr>
          <p:nvPr/>
        </p:nvSpPr>
        <p:spPr>
          <a:xfrm>
            <a:off x="162840" y="1352812"/>
            <a:ext cx="8857988" cy="50751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4025" indent="-454025" algn="l" defTabSz="914400" rtl="0" eaLnBrk="1" latinLnBrk="0" hangingPunct="1">
              <a:spcBef>
                <a:spcPts val="20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Char char="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indent="-457200" algn="l" defTabSz="914400" rtl="0" eaLnBrk="1" latinLnBrk="0" hangingPunct="1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90000"/>
              <a:buFont typeface="Wingdings" pitchFamily="2" charset="2"/>
              <a:buChar char=""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60475" indent="-346075" algn="l" defTabSz="914400" rtl="0" eaLnBrk="1" latinLnBrk="0" hangingPunct="1">
              <a:spcBef>
                <a:spcPts val="6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Char char="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339725" algn="l" defTabSz="914400" rtl="0" eaLnBrk="1" latinLnBrk="0" hangingPunct="1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90000"/>
              <a:buFont typeface="Wingdings" pitchFamily="2" charset="2"/>
              <a:buChar char="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939925" indent="-331788" algn="l" defTabSz="914400" rtl="0" eaLnBrk="1" latinLnBrk="0" hangingPunct="1">
              <a:spcBef>
                <a:spcPts val="6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Char char="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90763" indent="-344488" algn="l" defTabSz="914400" rtl="0" eaLnBrk="1" latinLnBrk="0" hangingPunct="1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90000"/>
              <a:buFont typeface="Wingdings" pitchFamily="2" charset="2"/>
              <a:buChar char=""/>
              <a:defRPr lang="en-US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625725" indent="-344488" algn="l" defTabSz="914400" rtl="0" eaLnBrk="1" latinLnBrk="0" hangingPunct="1">
              <a:spcBef>
                <a:spcPts val="6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Char char=""/>
              <a:defRPr lang="en-US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970213" indent="-344488" algn="l" defTabSz="914400" rtl="0" eaLnBrk="1" latinLnBrk="0" hangingPunct="1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90000"/>
              <a:buFont typeface="Wingdings" pitchFamily="2" charset="2"/>
              <a:buChar char=""/>
              <a:defRPr lang="en-US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313113" indent="-344488" algn="l" defTabSz="914400" rtl="0" eaLnBrk="1" latinLnBrk="0" hangingPunct="1">
              <a:spcBef>
                <a:spcPts val="6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Char char=""/>
              <a:defRPr 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 smtClean="0"/>
              <a:t>Bir işlemin e-ticaret kapsamına girmesi için aşağıdaki özellikleri taşıması beklenir:</a:t>
            </a:r>
          </a:p>
          <a:p>
            <a:r>
              <a:rPr lang="tr-TR" dirty="0" smtClean="0"/>
              <a:t>Nerede, nasıl, ne şekilde, ne amaçla gerçekleşir?</a:t>
            </a:r>
          </a:p>
          <a:p>
            <a:pPr lvl="1"/>
            <a:r>
              <a:rPr lang="tr-TR" dirty="0" smtClean="0"/>
              <a:t>Elektronik ortamda gerçekleşmelidir.</a:t>
            </a:r>
          </a:p>
          <a:p>
            <a:pPr lvl="1"/>
            <a:r>
              <a:rPr lang="tr-TR" dirty="0" smtClean="0"/>
              <a:t>İki ve ya daha fazla taraf arasında mal/hizmet satımı olmalıdır.</a:t>
            </a:r>
          </a:p>
          <a:p>
            <a:pPr lvl="1"/>
            <a:r>
              <a:rPr lang="tr-TR" dirty="0" smtClean="0"/>
              <a:t>Metin, ses ve görüntü şeklindeki sayısal bilgilerin işlenmesi, iletilmesi ve saklanması temeline dayanmalıdır. </a:t>
            </a:r>
          </a:p>
          <a:p>
            <a:pPr lvl="1"/>
            <a:r>
              <a:rPr lang="tr-TR" dirty="0" smtClean="0"/>
              <a:t>Bir değer yaratmayı amaçlamalıdır.</a:t>
            </a:r>
          </a:p>
          <a:p>
            <a:pPr lvl="1"/>
            <a:r>
              <a:rPr lang="tr-TR" dirty="0" smtClean="0"/>
              <a:t>Ticari nitelikte bir işlem olmalı ve ya ticari işlemi desteklemelidir. </a:t>
            </a:r>
            <a:endParaRPr lang="tr-TR" dirty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3" name="Metin kutusu 2"/>
          <p:cNvSpPr txBox="1"/>
          <p:nvPr/>
        </p:nvSpPr>
        <p:spPr>
          <a:xfrm>
            <a:off x="400833" y="751562"/>
            <a:ext cx="692689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600" dirty="0" smtClean="0">
                <a:solidFill>
                  <a:srgbClr val="FF0000"/>
                </a:solidFill>
              </a:rPr>
              <a:t>Elektronik ticaretin gerçekleşme koşulları 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4292821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496104" y="463463"/>
            <a:ext cx="76784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chemeClr val="bg1"/>
                </a:solidFill>
              </a:rPr>
              <a:t>Elektronik </a:t>
            </a:r>
            <a:r>
              <a:rPr lang="tr-TR" sz="3200" b="1" dirty="0">
                <a:solidFill>
                  <a:schemeClr val="bg1"/>
                </a:solidFill>
              </a:rPr>
              <a:t>T</a:t>
            </a:r>
            <a:r>
              <a:rPr lang="tr-TR" sz="3200" b="1" dirty="0" smtClean="0">
                <a:solidFill>
                  <a:schemeClr val="bg1"/>
                </a:solidFill>
              </a:rPr>
              <a:t>icaretin </a:t>
            </a:r>
            <a:r>
              <a:rPr lang="tr-TR" sz="3200" b="1" dirty="0">
                <a:solidFill>
                  <a:schemeClr val="bg1"/>
                </a:solidFill>
              </a:rPr>
              <a:t>A</a:t>
            </a:r>
            <a:r>
              <a:rPr lang="tr-TR" sz="3200" b="1" dirty="0" smtClean="0">
                <a:solidFill>
                  <a:schemeClr val="bg1"/>
                </a:solidFill>
              </a:rPr>
              <a:t>vantajları</a:t>
            </a:r>
            <a:endParaRPr lang="tr-TR" sz="3200" b="1" dirty="0">
              <a:solidFill>
                <a:schemeClr val="bg1"/>
              </a:solidFill>
            </a:endParaRPr>
          </a:p>
        </p:txBody>
      </p:sp>
      <p:sp>
        <p:nvSpPr>
          <p:cNvPr id="9" name="İçerik Yer Tutucusu 8"/>
          <p:cNvSpPr>
            <a:spLocks noGrp="1"/>
          </p:cNvSpPr>
          <p:nvPr>
            <p:ph sz="half" idx="4294967295"/>
          </p:nvPr>
        </p:nvSpPr>
        <p:spPr>
          <a:xfrm>
            <a:off x="-26025" y="713984"/>
            <a:ext cx="4272348" cy="5198301"/>
          </a:xfrm>
        </p:spPr>
        <p:txBody>
          <a:bodyPr>
            <a:normAutofit lnSpcReduction="10000"/>
          </a:bodyPr>
          <a:lstStyle/>
          <a:p>
            <a:r>
              <a:rPr lang="tr-TR" b="1" dirty="0">
                <a:solidFill>
                  <a:srgbClr val="FFC000"/>
                </a:solidFill>
              </a:rPr>
              <a:t>Z</a:t>
            </a:r>
            <a:r>
              <a:rPr lang="tr-TR" b="1" dirty="0" smtClean="0">
                <a:solidFill>
                  <a:srgbClr val="FFC000"/>
                </a:solidFill>
              </a:rPr>
              <a:t>amandan ve mekandan </a:t>
            </a:r>
            <a:r>
              <a:rPr lang="tr-TR" b="1" dirty="0">
                <a:solidFill>
                  <a:srgbClr val="FFC000"/>
                </a:solidFill>
              </a:rPr>
              <a:t>bağımsız </a:t>
            </a:r>
            <a:r>
              <a:rPr lang="tr-TR" dirty="0" smtClean="0"/>
              <a:t>olarak dünyanın </a:t>
            </a:r>
            <a:r>
              <a:rPr lang="tr-TR" dirty="0"/>
              <a:t>herhangi bir yerinde </a:t>
            </a:r>
            <a:r>
              <a:rPr lang="tr-TR" dirty="0" smtClean="0"/>
              <a:t>ve herhangi </a:t>
            </a:r>
            <a:r>
              <a:rPr lang="tr-TR" dirty="0"/>
              <a:t>bir saatinde </a:t>
            </a:r>
            <a:r>
              <a:rPr lang="tr-TR" dirty="0" smtClean="0"/>
              <a:t>müşterilere alışveriş </a:t>
            </a:r>
            <a:r>
              <a:rPr lang="tr-TR" dirty="0"/>
              <a:t>imkanı sunabilmesidir</a:t>
            </a:r>
            <a:r>
              <a:rPr lang="tr-TR" dirty="0" smtClean="0"/>
              <a:t>.</a:t>
            </a:r>
          </a:p>
          <a:p>
            <a:r>
              <a:rPr lang="tr-TR" dirty="0"/>
              <a:t>E-Ticaret, </a:t>
            </a:r>
            <a:r>
              <a:rPr lang="tr-TR" b="1" dirty="0">
                <a:solidFill>
                  <a:srgbClr val="FF0000"/>
                </a:solidFill>
              </a:rPr>
              <a:t>müşterilere daha şeffaf bir </a:t>
            </a:r>
            <a:r>
              <a:rPr lang="tr-TR" b="1" dirty="0" smtClean="0">
                <a:solidFill>
                  <a:srgbClr val="FF0000"/>
                </a:solidFill>
              </a:rPr>
              <a:t>ortam sunar</a:t>
            </a:r>
            <a:r>
              <a:rPr lang="tr-TR" b="1" dirty="0">
                <a:solidFill>
                  <a:srgbClr val="FF0000"/>
                </a:solidFill>
              </a:rPr>
              <a:t>. </a:t>
            </a:r>
            <a:endParaRPr lang="tr-TR" b="1" dirty="0" smtClean="0">
              <a:solidFill>
                <a:srgbClr val="FF0000"/>
              </a:solidFill>
            </a:endParaRPr>
          </a:p>
          <a:p>
            <a:pPr lvl="1"/>
            <a:r>
              <a:rPr lang="tr-TR" dirty="0" smtClean="0"/>
              <a:t>E-Ticarette </a:t>
            </a:r>
            <a:r>
              <a:rPr lang="tr-TR" dirty="0"/>
              <a:t>müşteriler </a:t>
            </a:r>
            <a:r>
              <a:rPr lang="tr-TR" dirty="0" smtClean="0"/>
              <a:t>farklı firmaların </a:t>
            </a:r>
            <a:r>
              <a:rPr lang="tr-TR" dirty="0"/>
              <a:t>web siteleri ve farklı </a:t>
            </a:r>
            <a:r>
              <a:rPr lang="tr-TR" dirty="0" smtClean="0"/>
              <a:t>ürünler arasında </a:t>
            </a:r>
            <a:r>
              <a:rPr lang="tr-TR" u="sng" dirty="0"/>
              <a:t>hızlıca fiyat </a:t>
            </a:r>
            <a:r>
              <a:rPr lang="tr-TR" u="sng" dirty="0" smtClean="0"/>
              <a:t>araştırması yapabilir</a:t>
            </a:r>
            <a:r>
              <a:rPr lang="tr-TR" dirty="0"/>
              <a:t>. Bu da </a:t>
            </a:r>
            <a:r>
              <a:rPr lang="tr-TR" b="1" u="sng" dirty="0"/>
              <a:t>rekabetin artmasını </a:t>
            </a:r>
            <a:r>
              <a:rPr lang="tr-TR" b="1" u="sng" dirty="0" smtClean="0"/>
              <a:t>ve fiyatların </a:t>
            </a:r>
            <a:r>
              <a:rPr lang="tr-TR" b="1" u="sng" dirty="0"/>
              <a:t>düşmesini sağlar</a:t>
            </a:r>
            <a:r>
              <a:rPr lang="tr-TR" u="sng" dirty="0"/>
              <a:t>.</a:t>
            </a:r>
            <a:endParaRPr lang="tr-TR" u="sng" dirty="0" smtClean="0"/>
          </a:p>
          <a:p>
            <a:endParaRPr lang="tr-TR" dirty="0"/>
          </a:p>
        </p:txBody>
      </p:sp>
      <p:sp>
        <p:nvSpPr>
          <p:cNvPr id="10" name="İçerik Yer Tutucusu 9"/>
          <p:cNvSpPr>
            <a:spLocks noGrp="1"/>
          </p:cNvSpPr>
          <p:nvPr>
            <p:ph sz="half" idx="4294967295"/>
          </p:nvPr>
        </p:nvSpPr>
        <p:spPr>
          <a:xfrm>
            <a:off x="4446740" y="713984"/>
            <a:ext cx="4747364" cy="6144016"/>
          </a:xfrm>
        </p:spPr>
        <p:txBody>
          <a:bodyPr>
            <a:normAutofit fontScale="85000" lnSpcReduction="10000"/>
          </a:bodyPr>
          <a:lstStyle/>
          <a:p>
            <a:r>
              <a:rPr lang="tr-TR" dirty="0"/>
              <a:t>E-Ticarette </a:t>
            </a:r>
            <a:r>
              <a:rPr lang="tr-TR" b="1" dirty="0">
                <a:solidFill>
                  <a:srgbClr val="00B0F0"/>
                </a:solidFill>
              </a:rPr>
              <a:t>firmalar müşterilerine </a:t>
            </a:r>
            <a:r>
              <a:rPr lang="tr-TR" b="1" dirty="0" smtClean="0">
                <a:solidFill>
                  <a:srgbClr val="00B0F0"/>
                </a:solidFill>
              </a:rPr>
              <a:t>birebir pazarlama yapabilir.</a:t>
            </a:r>
          </a:p>
          <a:p>
            <a:pPr lvl="1"/>
            <a:r>
              <a:rPr lang="tr-TR" u="sng" dirty="0" smtClean="0"/>
              <a:t>Toplanan müşteri verileri </a:t>
            </a:r>
            <a:r>
              <a:rPr lang="tr-TR" u="sng" dirty="0"/>
              <a:t>ve deneyimlerini </a:t>
            </a:r>
            <a:r>
              <a:rPr lang="tr-TR" u="sng" dirty="0" smtClean="0"/>
              <a:t>kullanarak</a:t>
            </a:r>
            <a:r>
              <a:rPr lang="tr-TR" dirty="0" smtClean="0"/>
              <a:t>, yüksek </a:t>
            </a:r>
            <a:r>
              <a:rPr lang="tr-TR" dirty="0"/>
              <a:t>maliyetler gerekmeksizin </a:t>
            </a:r>
            <a:r>
              <a:rPr lang="tr-TR" b="1" dirty="0" smtClean="0"/>
              <a:t>her müşteriye</a:t>
            </a:r>
            <a:r>
              <a:rPr lang="tr-TR" b="1" dirty="0"/>
              <a:t>, kendisine özel </a:t>
            </a:r>
            <a:r>
              <a:rPr lang="tr-TR" b="1" dirty="0" smtClean="0"/>
              <a:t>pazarlama</a:t>
            </a:r>
            <a:r>
              <a:rPr lang="tr-TR" dirty="0" smtClean="0"/>
              <a:t> yapılabilmektedir.</a:t>
            </a:r>
          </a:p>
          <a:p>
            <a:r>
              <a:rPr lang="tr-TR" dirty="0"/>
              <a:t>İnternette </a:t>
            </a:r>
            <a:r>
              <a:rPr lang="tr-TR" b="1" dirty="0">
                <a:solidFill>
                  <a:srgbClr val="00B050"/>
                </a:solidFill>
              </a:rPr>
              <a:t>bir sanal mağaza </a:t>
            </a:r>
            <a:r>
              <a:rPr lang="tr-TR" b="1" dirty="0" smtClean="0">
                <a:solidFill>
                  <a:srgbClr val="00B050"/>
                </a:solidFill>
              </a:rPr>
              <a:t>açmanın maliyeti</a:t>
            </a:r>
            <a:r>
              <a:rPr lang="tr-TR" b="1" dirty="0">
                <a:solidFill>
                  <a:srgbClr val="00B050"/>
                </a:solidFill>
              </a:rPr>
              <a:t>, fiziksel mağaza </a:t>
            </a:r>
            <a:r>
              <a:rPr lang="tr-TR" b="1" dirty="0" smtClean="0">
                <a:solidFill>
                  <a:srgbClr val="00B050"/>
                </a:solidFill>
              </a:rPr>
              <a:t>açmanın maliyetine </a:t>
            </a:r>
            <a:r>
              <a:rPr lang="tr-TR" b="1" dirty="0">
                <a:solidFill>
                  <a:srgbClr val="00B050"/>
                </a:solidFill>
              </a:rPr>
              <a:t>göre çok daha düşüktür</a:t>
            </a:r>
            <a:r>
              <a:rPr lang="tr-TR" b="1" dirty="0" smtClean="0">
                <a:solidFill>
                  <a:srgbClr val="00B050"/>
                </a:solidFill>
              </a:rPr>
              <a:t>.</a:t>
            </a:r>
          </a:p>
          <a:p>
            <a:pPr lvl="1"/>
            <a:r>
              <a:rPr lang="tr-TR" dirty="0" smtClean="0"/>
              <a:t>Aynı zamanda </a:t>
            </a:r>
            <a:r>
              <a:rPr lang="tr-TR" dirty="0"/>
              <a:t>e-ticaret sayesinde </a:t>
            </a:r>
            <a:r>
              <a:rPr lang="tr-TR" dirty="0" smtClean="0"/>
              <a:t>stok maliyetlerine </a:t>
            </a:r>
            <a:r>
              <a:rPr lang="tr-TR" dirty="0"/>
              <a:t>girmeden düşük </a:t>
            </a:r>
            <a:r>
              <a:rPr lang="tr-TR" dirty="0" smtClean="0"/>
              <a:t>giderlerle satış </a:t>
            </a:r>
            <a:r>
              <a:rPr lang="tr-TR" dirty="0"/>
              <a:t>yapabilme imkânı da vardır</a:t>
            </a:r>
            <a:r>
              <a:rPr lang="tr-TR" dirty="0" smtClean="0"/>
              <a:t>.</a:t>
            </a:r>
          </a:p>
          <a:p>
            <a:r>
              <a:rPr lang="tr-TR" dirty="0"/>
              <a:t>E-Ticaret, geleneksel alışverişe </a:t>
            </a:r>
            <a:r>
              <a:rPr lang="tr-TR" dirty="0" smtClean="0"/>
              <a:t>göre </a:t>
            </a:r>
            <a:r>
              <a:rPr lang="tr-TR" b="1" dirty="0" smtClean="0">
                <a:solidFill>
                  <a:srgbClr val="002060"/>
                </a:solidFill>
              </a:rPr>
              <a:t>müşterinin </a:t>
            </a:r>
            <a:r>
              <a:rPr lang="tr-TR" b="1" dirty="0">
                <a:solidFill>
                  <a:srgbClr val="002060"/>
                </a:solidFill>
              </a:rPr>
              <a:t>zaman kaybını </a:t>
            </a:r>
            <a:r>
              <a:rPr lang="tr-TR" b="1" dirty="0" smtClean="0">
                <a:solidFill>
                  <a:srgbClr val="002060"/>
                </a:solidFill>
              </a:rPr>
              <a:t>azaltır</a:t>
            </a:r>
          </a:p>
          <a:p>
            <a:r>
              <a:rPr lang="tr-TR" dirty="0"/>
              <a:t>E-Ticarette tüketiciler </a:t>
            </a:r>
            <a:r>
              <a:rPr lang="tr-TR" b="1" dirty="0"/>
              <a:t>çok sayıda </a:t>
            </a:r>
            <a:r>
              <a:rPr lang="tr-TR" b="1" dirty="0" smtClean="0"/>
              <a:t>ürün çeşidini </a:t>
            </a:r>
            <a:r>
              <a:rPr lang="tr-TR" b="1" dirty="0"/>
              <a:t>görebilir, en uygun ürünü </a:t>
            </a:r>
            <a:r>
              <a:rPr lang="tr-TR" b="1" dirty="0" smtClean="0"/>
              <a:t>bulma şansı </a:t>
            </a:r>
            <a:r>
              <a:rPr lang="tr-TR" b="1" dirty="0"/>
              <a:t>artar.</a:t>
            </a:r>
            <a:endParaRPr lang="tr-TR" b="1" dirty="0">
              <a:solidFill>
                <a:srgbClr val="002060"/>
              </a:solidFill>
            </a:endParaRPr>
          </a:p>
        </p:txBody>
      </p:sp>
      <p:sp>
        <p:nvSpPr>
          <p:cNvPr id="11" name="Metin kutusu 10"/>
          <p:cNvSpPr txBox="1"/>
          <p:nvPr/>
        </p:nvSpPr>
        <p:spPr>
          <a:xfrm>
            <a:off x="325675" y="25052"/>
            <a:ext cx="69268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dirty="0" smtClean="0">
                <a:solidFill>
                  <a:srgbClr val="FF0000"/>
                </a:solidFill>
              </a:rPr>
              <a:t>Elektronik </a:t>
            </a:r>
            <a:r>
              <a:rPr lang="tr-TR" sz="2800" dirty="0">
                <a:solidFill>
                  <a:srgbClr val="FF0000"/>
                </a:solidFill>
              </a:rPr>
              <a:t>T</a:t>
            </a:r>
            <a:r>
              <a:rPr lang="tr-TR" sz="2800" dirty="0" smtClean="0">
                <a:solidFill>
                  <a:srgbClr val="FF0000"/>
                </a:solidFill>
              </a:rPr>
              <a:t>icaretin Avantajları 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572912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325675" y="25052"/>
            <a:ext cx="69268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dirty="0" smtClean="0">
                <a:solidFill>
                  <a:srgbClr val="FF0000"/>
                </a:solidFill>
              </a:rPr>
              <a:t>Elektronik </a:t>
            </a:r>
            <a:r>
              <a:rPr lang="tr-TR" sz="2800" dirty="0">
                <a:solidFill>
                  <a:srgbClr val="FF0000"/>
                </a:solidFill>
              </a:rPr>
              <a:t>T</a:t>
            </a:r>
            <a:r>
              <a:rPr lang="tr-TR" sz="2800" dirty="0" smtClean="0">
                <a:solidFill>
                  <a:srgbClr val="FF0000"/>
                </a:solidFill>
              </a:rPr>
              <a:t>icaretin Dezavantajları </a:t>
            </a:r>
            <a:endParaRPr lang="tr-TR" sz="2800" dirty="0"/>
          </a:p>
        </p:txBody>
      </p:sp>
      <p:sp>
        <p:nvSpPr>
          <p:cNvPr id="3" name="İçerik Yer Tutucusu 8"/>
          <p:cNvSpPr txBox="1">
            <a:spLocks/>
          </p:cNvSpPr>
          <p:nvPr/>
        </p:nvSpPr>
        <p:spPr>
          <a:xfrm>
            <a:off x="-26025" y="713984"/>
            <a:ext cx="4272348" cy="51983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4025" indent="-454025" algn="l" defTabSz="914400" rtl="0" eaLnBrk="1" latinLnBrk="0" hangingPunct="1">
              <a:spcBef>
                <a:spcPts val="20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Char char="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indent="-457200" algn="l" defTabSz="914400" rtl="0" eaLnBrk="1" latinLnBrk="0" hangingPunct="1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90000"/>
              <a:buFont typeface="Wingdings" pitchFamily="2" charset="2"/>
              <a:buChar char=""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60475" indent="-346075" algn="l" defTabSz="914400" rtl="0" eaLnBrk="1" latinLnBrk="0" hangingPunct="1">
              <a:spcBef>
                <a:spcPts val="6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Char char="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339725" algn="l" defTabSz="914400" rtl="0" eaLnBrk="1" latinLnBrk="0" hangingPunct="1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90000"/>
              <a:buFont typeface="Wingdings" pitchFamily="2" charset="2"/>
              <a:buChar char="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939925" indent="-331788" algn="l" defTabSz="914400" rtl="0" eaLnBrk="1" latinLnBrk="0" hangingPunct="1">
              <a:spcBef>
                <a:spcPts val="6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Char char="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90763" indent="-344488" algn="l" defTabSz="914400" rtl="0" eaLnBrk="1" latinLnBrk="0" hangingPunct="1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90000"/>
              <a:buFont typeface="Wingdings" pitchFamily="2" charset="2"/>
              <a:buChar char=""/>
              <a:defRPr lang="en-US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625725" indent="-344488" algn="l" defTabSz="914400" rtl="0" eaLnBrk="1" latinLnBrk="0" hangingPunct="1">
              <a:spcBef>
                <a:spcPts val="6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Char char=""/>
              <a:defRPr lang="en-US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970213" indent="-344488" algn="l" defTabSz="914400" rtl="0" eaLnBrk="1" latinLnBrk="0" hangingPunct="1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90000"/>
              <a:buFont typeface="Wingdings" pitchFamily="2" charset="2"/>
              <a:buChar char=""/>
              <a:defRPr lang="en-US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313113" indent="-344488" algn="l" defTabSz="914400" rtl="0" eaLnBrk="1" latinLnBrk="0" hangingPunct="1">
              <a:spcBef>
                <a:spcPts val="6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Char char=""/>
              <a:defRPr 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b="1" dirty="0"/>
              <a:t>M</a:t>
            </a:r>
            <a:r>
              <a:rPr lang="tr-TR" b="1" dirty="0" smtClean="0"/>
              <a:t>üşterinin</a:t>
            </a:r>
            <a:r>
              <a:rPr lang="tr-TR" dirty="0" smtClean="0"/>
              <a:t> </a:t>
            </a:r>
            <a:r>
              <a:rPr lang="tr-TR" b="1" dirty="0"/>
              <a:t>ürünü canlı </a:t>
            </a:r>
            <a:r>
              <a:rPr lang="tr-TR" b="1" dirty="0" smtClean="0"/>
              <a:t>olarak görüp </a:t>
            </a:r>
            <a:r>
              <a:rPr lang="tr-TR" b="1" dirty="0"/>
              <a:t>inceleme ve deneme şansı yoktur</a:t>
            </a:r>
            <a:r>
              <a:rPr lang="tr-TR" dirty="0" smtClean="0"/>
              <a:t>.</a:t>
            </a:r>
          </a:p>
          <a:p>
            <a:pPr lvl="1"/>
            <a:r>
              <a:rPr lang="tr-TR" dirty="0" smtClean="0"/>
              <a:t> </a:t>
            </a:r>
            <a:r>
              <a:rPr lang="tr-TR" dirty="0"/>
              <a:t>Bu yüzden de e-</a:t>
            </a:r>
            <a:r>
              <a:rPr lang="tr-TR" dirty="0" err="1"/>
              <a:t>ticaratteki</a:t>
            </a:r>
            <a:r>
              <a:rPr lang="tr-TR" dirty="0"/>
              <a:t> </a:t>
            </a:r>
            <a:r>
              <a:rPr lang="tr-TR" dirty="0" smtClean="0"/>
              <a:t>iade oranları </a:t>
            </a:r>
            <a:r>
              <a:rPr lang="tr-TR" dirty="0"/>
              <a:t>geleneksel mağazacılıktaki iade oranlarına göre daha </a:t>
            </a:r>
            <a:r>
              <a:rPr lang="tr-TR" dirty="0" smtClean="0"/>
              <a:t>yüksektir</a:t>
            </a:r>
          </a:p>
          <a:p>
            <a:r>
              <a:rPr lang="tr-TR" dirty="0"/>
              <a:t>Potansiyel müşteriler İnternet üzerinden yapılan alışverişlerde </a:t>
            </a:r>
            <a:r>
              <a:rPr lang="tr-TR" b="1" dirty="0">
                <a:solidFill>
                  <a:srgbClr val="FF0000"/>
                </a:solidFill>
              </a:rPr>
              <a:t>güvenlik </a:t>
            </a:r>
            <a:r>
              <a:rPr lang="tr-TR" b="1" dirty="0" smtClean="0">
                <a:solidFill>
                  <a:srgbClr val="FF0000"/>
                </a:solidFill>
              </a:rPr>
              <a:t>kaygısından </a:t>
            </a:r>
            <a:r>
              <a:rPr lang="tr-TR" dirty="0" smtClean="0"/>
              <a:t>ötürü </a:t>
            </a:r>
            <a:r>
              <a:rPr lang="tr-TR" dirty="0"/>
              <a:t>kredi kartı kullanımından çekinmektedir</a:t>
            </a:r>
          </a:p>
        </p:txBody>
      </p:sp>
      <p:sp>
        <p:nvSpPr>
          <p:cNvPr id="4" name="İçerik Yer Tutucusu 8"/>
          <p:cNvSpPr txBox="1">
            <a:spLocks/>
          </p:cNvSpPr>
          <p:nvPr/>
        </p:nvSpPr>
        <p:spPr>
          <a:xfrm>
            <a:off x="4623219" y="866383"/>
            <a:ext cx="4272348" cy="51983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4025" indent="-454025" algn="l" defTabSz="914400" rtl="0" eaLnBrk="1" latinLnBrk="0" hangingPunct="1">
              <a:spcBef>
                <a:spcPts val="20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Char char="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indent="-457200" algn="l" defTabSz="914400" rtl="0" eaLnBrk="1" latinLnBrk="0" hangingPunct="1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90000"/>
              <a:buFont typeface="Wingdings" pitchFamily="2" charset="2"/>
              <a:buChar char=""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60475" indent="-346075" algn="l" defTabSz="914400" rtl="0" eaLnBrk="1" latinLnBrk="0" hangingPunct="1">
              <a:spcBef>
                <a:spcPts val="6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Char char="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339725" algn="l" defTabSz="914400" rtl="0" eaLnBrk="1" latinLnBrk="0" hangingPunct="1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90000"/>
              <a:buFont typeface="Wingdings" pitchFamily="2" charset="2"/>
              <a:buChar char="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939925" indent="-331788" algn="l" defTabSz="914400" rtl="0" eaLnBrk="1" latinLnBrk="0" hangingPunct="1">
              <a:spcBef>
                <a:spcPts val="6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Char char="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90763" indent="-344488" algn="l" defTabSz="914400" rtl="0" eaLnBrk="1" latinLnBrk="0" hangingPunct="1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90000"/>
              <a:buFont typeface="Wingdings" pitchFamily="2" charset="2"/>
              <a:buChar char=""/>
              <a:defRPr lang="en-US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625725" indent="-344488" algn="l" defTabSz="914400" rtl="0" eaLnBrk="1" latinLnBrk="0" hangingPunct="1">
              <a:spcBef>
                <a:spcPts val="6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Char char=""/>
              <a:defRPr lang="en-US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970213" indent="-344488" algn="l" defTabSz="914400" rtl="0" eaLnBrk="1" latinLnBrk="0" hangingPunct="1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90000"/>
              <a:buFont typeface="Wingdings" pitchFamily="2" charset="2"/>
              <a:buChar char=""/>
              <a:defRPr lang="en-US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313113" indent="-344488" algn="l" defTabSz="914400" rtl="0" eaLnBrk="1" latinLnBrk="0" hangingPunct="1">
              <a:spcBef>
                <a:spcPts val="6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Char char=""/>
              <a:defRPr 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/>
              <a:t>Ürünü satın alın müşteri </a:t>
            </a:r>
            <a:r>
              <a:rPr lang="tr-TR" b="1" dirty="0">
                <a:solidFill>
                  <a:srgbClr val="FFC000"/>
                </a:solidFill>
              </a:rPr>
              <a:t>teslimat süresi boyunca beklemek </a:t>
            </a:r>
            <a:r>
              <a:rPr lang="tr-TR" b="1" dirty="0" smtClean="0">
                <a:solidFill>
                  <a:srgbClr val="FFC000"/>
                </a:solidFill>
              </a:rPr>
              <a:t>zorundadır</a:t>
            </a:r>
          </a:p>
          <a:p>
            <a:r>
              <a:rPr lang="tr-TR" dirty="0"/>
              <a:t>İnternet siteleri ve altyapılarında oluşabilecek açıklar ve onlardan </a:t>
            </a:r>
            <a:r>
              <a:rPr lang="tr-TR" dirty="0" smtClean="0"/>
              <a:t>faydalanmak isteyecek </a:t>
            </a:r>
            <a:r>
              <a:rPr lang="tr-TR" dirty="0"/>
              <a:t>kötü niyetli kişiler tarafından </a:t>
            </a:r>
            <a:r>
              <a:rPr lang="tr-TR" b="1" dirty="0">
                <a:solidFill>
                  <a:srgbClr val="00B0F0"/>
                </a:solidFill>
              </a:rPr>
              <a:t>kişisel bilgilerin çalınması gibi hoş </a:t>
            </a:r>
            <a:r>
              <a:rPr lang="tr-TR" b="1" dirty="0" smtClean="0">
                <a:solidFill>
                  <a:srgbClr val="00B0F0"/>
                </a:solidFill>
              </a:rPr>
              <a:t>olmayan durumlarla </a:t>
            </a:r>
            <a:r>
              <a:rPr lang="tr-TR" b="1" dirty="0">
                <a:solidFill>
                  <a:srgbClr val="00B0F0"/>
                </a:solidFill>
              </a:rPr>
              <a:t>karşılaşılabilir.</a:t>
            </a:r>
          </a:p>
        </p:txBody>
      </p:sp>
    </p:spTree>
    <p:extLst>
      <p:ext uri="{BB962C8B-B14F-4D97-AF65-F5344CB8AC3E}">
        <p14:creationId xmlns:p14="http://schemas.microsoft.com/office/powerpoint/2010/main" val="844659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ipik e-ticaret ÅemasÄ± ile ilgili gÃ¶rsel sonucu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99"/>
          <a:stretch/>
        </p:blipFill>
        <p:spPr bwMode="auto">
          <a:xfrm>
            <a:off x="631564" y="712533"/>
            <a:ext cx="7773400" cy="546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Düz Ok Bağlayıcısı 2"/>
          <p:cNvCxnSpPr/>
          <p:nvPr/>
        </p:nvCxnSpPr>
        <p:spPr>
          <a:xfrm flipH="1" flipV="1">
            <a:off x="3212925" y="4640894"/>
            <a:ext cx="231733" cy="36951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Metin kutusu 4"/>
          <p:cNvSpPr txBox="1"/>
          <p:nvPr/>
        </p:nvSpPr>
        <p:spPr>
          <a:xfrm>
            <a:off x="3328790" y="5004148"/>
            <a:ext cx="2170135" cy="830997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tr-TR" sz="1600" b="1" dirty="0" smtClean="0">
                <a:solidFill>
                  <a:schemeClr val="accent1"/>
                </a:solidFill>
              </a:rPr>
              <a:t>1. aşama</a:t>
            </a:r>
            <a:r>
              <a:rPr lang="tr-TR" sz="1600" dirty="0" smtClean="0"/>
              <a:t>: bilgisayar ağı üzerinden bilgi ve belde değişimin sağlanması 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16999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873" y="1925875"/>
            <a:ext cx="7867917" cy="3147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3224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2"/>
          <p:cNvSpPr txBox="1">
            <a:spLocks/>
          </p:cNvSpPr>
          <p:nvPr/>
        </p:nvSpPr>
        <p:spPr>
          <a:xfrm>
            <a:off x="162840" y="1352812"/>
            <a:ext cx="8857988" cy="50751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4025" indent="-454025" algn="l" defTabSz="914400" rtl="0" eaLnBrk="1" latinLnBrk="0" hangingPunct="1">
              <a:spcBef>
                <a:spcPts val="20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Char char="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indent="-457200" algn="l" defTabSz="914400" rtl="0" eaLnBrk="1" latinLnBrk="0" hangingPunct="1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90000"/>
              <a:buFont typeface="Wingdings" pitchFamily="2" charset="2"/>
              <a:buChar char=""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60475" indent="-346075" algn="l" defTabSz="914400" rtl="0" eaLnBrk="1" latinLnBrk="0" hangingPunct="1">
              <a:spcBef>
                <a:spcPts val="6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Char char="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339725" algn="l" defTabSz="914400" rtl="0" eaLnBrk="1" latinLnBrk="0" hangingPunct="1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90000"/>
              <a:buFont typeface="Wingdings" pitchFamily="2" charset="2"/>
              <a:buChar char="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939925" indent="-331788" algn="l" defTabSz="914400" rtl="0" eaLnBrk="1" latinLnBrk="0" hangingPunct="1">
              <a:spcBef>
                <a:spcPts val="6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Char char="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90763" indent="-344488" algn="l" defTabSz="914400" rtl="0" eaLnBrk="1" latinLnBrk="0" hangingPunct="1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90000"/>
              <a:buFont typeface="Wingdings" pitchFamily="2" charset="2"/>
              <a:buChar char=""/>
              <a:defRPr lang="en-US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625725" indent="-344488" algn="l" defTabSz="914400" rtl="0" eaLnBrk="1" latinLnBrk="0" hangingPunct="1">
              <a:spcBef>
                <a:spcPts val="6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Char char=""/>
              <a:defRPr lang="en-US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970213" indent="-344488" algn="l" defTabSz="914400" rtl="0" eaLnBrk="1" latinLnBrk="0" hangingPunct="1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90000"/>
              <a:buFont typeface="Wingdings" pitchFamily="2" charset="2"/>
              <a:buChar char=""/>
              <a:defRPr lang="en-US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313113" indent="-344488" algn="l" defTabSz="914400" rtl="0" eaLnBrk="1" latinLnBrk="0" hangingPunct="1">
              <a:spcBef>
                <a:spcPts val="6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Char char=""/>
              <a:defRPr 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Clr>
                <a:schemeClr val="accent1">
                  <a:lumMod val="60000"/>
                  <a:lumOff val="40000"/>
                </a:schemeClr>
              </a:buClr>
              <a:buFont typeface="+mj-lt"/>
              <a:buAutoNum type="arabicPeriod"/>
            </a:pPr>
            <a:r>
              <a:rPr lang="tr-TR" dirty="0" smtClean="0"/>
              <a:t>Aşama: Bilgisayar ağları üzerinden bilgi ve belgelerin değişiminin sağlanması,</a:t>
            </a:r>
          </a:p>
          <a:p>
            <a:pPr marL="457200" indent="-457200">
              <a:buClr>
                <a:schemeClr val="accent1">
                  <a:lumMod val="60000"/>
                  <a:lumOff val="40000"/>
                </a:schemeClr>
              </a:buClr>
              <a:buFont typeface="+mj-lt"/>
              <a:buAutoNum type="arabicPeriod"/>
            </a:pPr>
            <a:r>
              <a:rPr lang="tr-TR" dirty="0" smtClean="0"/>
              <a:t>Aşama: </a:t>
            </a:r>
            <a:r>
              <a:rPr lang="tr-TR" u="sng" dirty="0" smtClean="0"/>
              <a:t>Sipariş verme</a:t>
            </a:r>
            <a:r>
              <a:rPr lang="tr-TR" dirty="0" smtClean="0"/>
              <a:t>, </a:t>
            </a:r>
            <a:r>
              <a:rPr lang="tr-TR" u="sng" dirty="0" smtClean="0"/>
              <a:t>faturalama</a:t>
            </a:r>
            <a:r>
              <a:rPr lang="tr-TR" dirty="0" smtClean="0"/>
              <a:t>, </a:t>
            </a:r>
            <a:r>
              <a:rPr lang="tr-TR" u="sng" dirty="0" smtClean="0"/>
              <a:t>sözleşme yapma</a:t>
            </a:r>
            <a:r>
              <a:rPr lang="tr-TR" dirty="0" smtClean="0"/>
              <a:t>, </a:t>
            </a:r>
            <a:r>
              <a:rPr lang="tr-TR" u="sng" dirty="0" smtClean="0"/>
              <a:t>sigortalama</a:t>
            </a:r>
            <a:r>
              <a:rPr lang="tr-TR" dirty="0" smtClean="0"/>
              <a:t>, </a:t>
            </a:r>
            <a:r>
              <a:rPr lang="tr-TR" u="sng" dirty="0" smtClean="0"/>
              <a:t>nakliye</a:t>
            </a:r>
            <a:r>
              <a:rPr lang="tr-TR" dirty="0" smtClean="0"/>
              <a:t> ve </a:t>
            </a:r>
            <a:r>
              <a:rPr lang="tr-TR" u="sng" dirty="0" smtClean="0"/>
              <a:t>ödeme işlemlerinin </a:t>
            </a:r>
            <a:r>
              <a:rPr lang="tr-TR" dirty="0" smtClean="0"/>
              <a:t>elektronik ortama aktarılabilmesi</a:t>
            </a:r>
          </a:p>
          <a:p>
            <a:pPr marL="457200" indent="-457200">
              <a:buClr>
                <a:schemeClr val="accent1">
                  <a:lumMod val="60000"/>
                  <a:lumOff val="40000"/>
                </a:schemeClr>
              </a:buClr>
              <a:buFont typeface="+mj-lt"/>
              <a:buAutoNum type="arabicPeriod" startAt="3"/>
            </a:pPr>
            <a:r>
              <a:rPr lang="tr-TR" dirty="0" smtClean="0"/>
              <a:t>Aşama: Sayısal imzaya yazılı imza statüsü kazandırılması, </a:t>
            </a:r>
            <a:r>
              <a:rPr lang="tr-TR" u="sng" dirty="0" smtClean="0"/>
              <a:t>elektronik kayıtların belge olarak kabul edilmesi</a:t>
            </a:r>
            <a:r>
              <a:rPr lang="tr-TR" dirty="0" smtClean="0"/>
              <a:t>, </a:t>
            </a:r>
            <a:r>
              <a:rPr lang="tr-TR" u="sng" dirty="0" smtClean="0"/>
              <a:t>iç ve dış ticaret mevzuatı</a:t>
            </a:r>
            <a:r>
              <a:rPr lang="tr-TR" dirty="0" smtClean="0"/>
              <a:t>, </a:t>
            </a:r>
            <a:r>
              <a:rPr lang="tr-TR" u="sng" dirty="0" smtClean="0"/>
              <a:t>gümrük mevzuatı </a:t>
            </a:r>
            <a:r>
              <a:rPr lang="tr-TR" dirty="0" smtClean="0"/>
              <a:t>ve </a:t>
            </a:r>
            <a:r>
              <a:rPr lang="tr-TR" u="sng" dirty="0" smtClean="0"/>
              <a:t>elektronik ortamda vergilendirme </a:t>
            </a:r>
            <a:r>
              <a:rPr lang="tr-TR" dirty="0" smtClean="0"/>
              <a:t>gibi devletin yetkili olduğu konularda, uluslararası uygulamalar da dikkate alınarak yasal düzenlemelerin yapılması </a:t>
            </a:r>
          </a:p>
          <a:p>
            <a:pPr marL="457200" indent="-457200">
              <a:buClr>
                <a:schemeClr val="accent1">
                  <a:lumMod val="60000"/>
                  <a:lumOff val="40000"/>
                </a:schemeClr>
              </a:buClr>
              <a:buFont typeface="+mj-lt"/>
              <a:buAutoNum type="arabicPeriod" startAt="3"/>
            </a:pPr>
            <a:r>
              <a:rPr lang="tr-TR" dirty="0" smtClean="0"/>
              <a:t>Aşama: İnternet üzerinden güvenli bir şekilde </a:t>
            </a:r>
            <a:r>
              <a:rPr lang="tr-TR" u="sng" dirty="0" smtClean="0"/>
              <a:t>bilgi ve belge değişiminin </a:t>
            </a:r>
            <a:r>
              <a:rPr lang="tr-TR" dirty="0" smtClean="0"/>
              <a:t>sağlanmasıdır. </a:t>
            </a:r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3" name="Metin kutusu 2"/>
          <p:cNvSpPr txBox="1"/>
          <p:nvPr/>
        </p:nvSpPr>
        <p:spPr>
          <a:xfrm>
            <a:off x="400833" y="751562"/>
            <a:ext cx="69268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Elektronik ticaretin gerçekleşme koşulları </a:t>
            </a:r>
          </a:p>
        </p:txBody>
      </p:sp>
    </p:spTree>
    <p:extLst>
      <p:ext uri="{BB962C8B-B14F-4D97-AF65-F5344CB8AC3E}">
        <p14:creationId xmlns:p14="http://schemas.microsoft.com/office/powerpoint/2010/main" val="15406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282222" y="987779"/>
            <a:ext cx="8537222" cy="5475110"/>
          </a:xfrm>
          <a:prstGeom prst="rect">
            <a:avLst/>
          </a:prstGeom>
        </p:spPr>
        <p:txBody>
          <a:bodyPr numCol="1">
            <a:noAutofit/>
          </a:bodyPr>
          <a:lstStyle>
            <a:lvl1pPr marL="454025" indent="-454025" algn="l" defTabSz="914400" rtl="0" eaLnBrk="1" latinLnBrk="0" hangingPunct="1">
              <a:spcBef>
                <a:spcPts val="20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Char char="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indent="-457200" algn="l" defTabSz="914400" rtl="0" eaLnBrk="1" latinLnBrk="0" hangingPunct="1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90000"/>
              <a:buFont typeface="Wingdings" pitchFamily="2" charset="2"/>
              <a:buChar char=""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60475" indent="-346075" algn="l" defTabSz="914400" rtl="0" eaLnBrk="1" latinLnBrk="0" hangingPunct="1">
              <a:spcBef>
                <a:spcPts val="6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Char char="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339725" algn="l" defTabSz="914400" rtl="0" eaLnBrk="1" latinLnBrk="0" hangingPunct="1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90000"/>
              <a:buFont typeface="Wingdings" pitchFamily="2" charset="2"/>
              <a:buChar char="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939925" indent="-331788" algn="l" defTabSz="914400" rtl="0" eaLnBrk="1" latinLnBrk="0" hangingPunct="1">
              <a:spcBef>
                <a:spcPts val="6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Char char="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90763" indent="-344488" algn="l" defTabSz="914400" rtl="0" eaLnBrk="1" latinLnBrk="0" hangingPunct="1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90000"/>
              <a:buFont typeface="Wingdings" pitchFamily="2" charset="2"/>
              <a:buChar char=""/>
              <a:defRPr lang="en-US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625725" indent="-344488" algn="l" defTabSz="914400" rtl="0" eaLnBrk="1" latinLnBrk="0" hangingPunct="1">
              <a:spcBef>
                <a:spcPts val="6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Char char=""/>
              <a:defRPr lang="en-US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970213" indent="-344488" algn="l" defTabSz="914400" rtl="0" eaLnBrk="1" latinLnBrk="0" hangingPunct="1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90000"/>
              <a:buFont typeface="Wingdings" pitchFamily="2" charset="2"/>
              <a:buChar char=""/>
              <a:defRPr lang="en-US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313113" indent="-344488" algn="l" defTabSz="914400" rtl="0" eaLnBrk="1" latinLnBrk="0" hangingPunct="1">
              <a:spcBef>
                <a:spcPts val="6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Char char=""/>
              <a:defRPr 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b="1" u="sng" dirty="0" smtClean="0"/>
              <a:t>E-ticaret nedir?</a:t>
            </a:r>
          </a:p>
          <a:p>
            <a:endParaRPr lang="en-US" dirty="0"/>
          </a:p>
          <a:p>
            <a:endParaRPr lang="tr-TR" dirty="0"/>
          </a:p>
        </p:txBody>
      </p:sp>
      <p:sp>
        <p:nvSpPr>
          <p:cNvPr id="2" name="AutoShape 2" descr="e-ticaret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" name="AutoShape 4" descr="e-ticaret ile ilgili gÃ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" name="Metin kutusu 5"/>
          <p:cNvSpPr txBox="1"/>
          <p:nvPr/>
        </p:nvSpPr>
        <p:spPr>
          <a:xfrm>
            <a:off x="487599" y="4847573"/>
            <a:ext cx="6267494" cy="1477328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r-TR" i="1" dirty="0"/>
              <a:t>Mal ve hizmetlerin satılması ve satın alınması işlemleri ticaret kavramını ortaya çıkarmıştır. Bu işlemlerin elektronik ortamda internet üzerinden yapılmasına </a:t>
            </a:r>
            <a:r>
              <a:rPr lang="tr-TR" b="1" i="1" dirty="0"/>
              <a:t>elektronik ticaret kavramı </a:t>
            </a:r>
            <a:r>
              <a:rPr lang="tr-TR" i="1" dirty="0"/>
              <a:t>denilmektedir</a:t>
            </a:r>
            <a:r>
              <a:rPr lang="tr-TR" dirty="0"/>
              <a:t>. </a:t>
            </a:r>
          </a:p>
          <a:p>
            <a:endParaRPr lang="tr-TR" dirty="0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047" y="1826842"/>
            <a:ext cx="5214742" cy="26073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Metin kutusu 6"/>
          <p:cNvSpPr txBox="1"/>
          <p:nvPr/>
        </p:nvSpPr>
        <p:spPr>
          <a:xfrm>
            <a:off x="6112702" y="1240075"/>
            <a:ext cx="2818356" cy="3139321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tr-TR" b="1" dirty="0"/>
              <a:t>B</a:t>
            </a:r>
            <a:r>
              <a:rPr lang="tr-TR" b="1" dirty="0" smtClean="0"/>
              <a:t>ilgi</a:t>
            </a:r>
            <a:r>
              <a:rPr lang="tr-TR" b="1" dirty="0"/>
              <a:t>, ürün ve hizmet satın alma işlemlerinin </a:t>
            </a:r>
            <a:r>
              <a:rPr lang="tr-TR" dirty="0"/>
              <a:t>işletmelerin internet üzerindeki sitelerinden gerçekleştirilmesi, </a:t>
            </a:r>
            <a:r>
              <a:rPr lang="tr-TR" b="1" dirty="0" smtClean="0"/>
              <a:t>fiziksel </a:t>
            </a:r>
            <a:r>
              <a:rPr lang="tr-TR" b="1" dirty="0"/>
              <a:t>değiş tokuş işlemine gerek kalmadan</a:t>
            </a:r>
            <a:r>
              <a:rPr lang="tr-TR" dirty="0"/>
              <a:t>, tarafların elektronik olarak iletişim kurdukları </a:t>
            </a:r>
            <a:r>
              <a:rPr lang="tr-TR" b="1" i="1" dirty="0"/>
              <a:t>her türlü ticari iş etkinliği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06031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eticaret.garanti.com.tr/_img/alisveris_nasil_gerceklesiyor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321" y="547822"/>
            <a:ext cx="5574082" cy="6310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1318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394477" y="847865"/>
            <a:ext cx="8586685" cy="5728299"/>
          </a:xfrm>
          <a:prstGeom prst="rect">
            <a:avLst/>
          </a:prstGeom>
        </p:spPr>
        <p:txBody>
          <a:bodyPr numCol="3">
            <a:noAutofit/>
          </a:bodyPr>
          <a:lstStyle>
            <a:lvl1pPr marL="454025" indent="-454025" algn="l" defTabSz="914400" rtl="0" eaLnBrk="1" latinLnBrk="0" hangingPunct="1">
              <a:spcBef>
                <a:spcPts val="20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Char char="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indent="-457200" algn="l" defTabSz="914400" rtl="0" eaLnBrk="1" latinLnBrk="0" hangingPunct="1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90000"/>
              <a:buFont typeface="Wingdings" pitchFamily="2" charset="2"/>
              <a:buChar char=""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60475" indent="-346075" algn="l" defTabSz="914400" rtl="0" eaLnBrk="1" latinLnBrk="0" hangingPunct="1">
              <a:spcBef>
                <a:spcPts val="6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Char char="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339725" algn="l" defTabSz="914400" rtl="0" eaLnBrk="1" latinLnBrk="0" hangingPunct="1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90000"/>
              <a:buFont typeface="Wingdings" pitchFamily="2" charset="2"/>
              <a:buChar char="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939925" indent="-331788" algn="l" defTabSz="914400" rtl="0" eaLnBrk="1" latinLnBrk="0" hangingPunct="1">
              <a:spcBef>
                <a:spcPts val="6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Char char="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90763" indent="-344488" algn="l" defTabSz="914400" rtl="0" eaLnBrk="1" latinLnBrk="0" hangingPunct="1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90000"/>
              <a:buFont typeface="Wingdings" pitchFamily="2" charset="2"/>
              <a:buChar char=""/>
              <a:defRPr lang="en-US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625725" indent="-344488" algn="l" defTabSz="914400" rtl="0" eaLnBrk="1" latinLnBrk="0" hangingPunct="1">
              <a:spcBef>
                <a:spcPts val="6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Char char=""/>
              <a:defRPr lang="en-US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970213" indent="-344488" algn="l" defTabSz="914400" rtl="0" eaLnBrk="1" latinLnBrk="0" hangingPunct="1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90000"/>
              <a:buFont typeface="Wingdings" pitchFamily="2" charset="2"/>
              <a:buChar char=""/>
              <a:defRPr lang="en-US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313113" indent="-344488" algn="l" defTabSz="914400" rtl="0" eaLnBrk="1" latinLnBrk="0" hangingPunct="1">
              <a:spcBef>
                <a:spcPts val="6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Char char=""/>
              <a:defRPr 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dirty="0" smtClean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256691" y="847865"/>
            <a:ext cx="8724471" cy="5815982"/>
          </a:xfrm>
          <a:prstGeom prst="rect">
            <a:avLst/>
          </a:prstGeom>
        </p:spPr>
        <p:txBody>
          <a:bodyPr numCol="1">
            <a:noAutofit/>
          </a:bodyPr>
          <a:lstStyle>
            <a:lvl1pPr marL="454025" indent="-454025" algn="l" defTabSz="914400" rtl="0" eaLnBrk="1" latinLnBrk="0" hangingPunct="1">
              <a:spcBef>
                <a:spcPts val="20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Char char="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indent="-457200" algn="l" defTabSz="914400" rtl="0" eaLnBrk="1" latinLnBrk="0" hangingPunct="1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90000"/>
              <a:buFont typeface="Wingdings" pitchFamily="2" charset="2"/>
              <a:buChar char=""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60475" indent="-346075" algn="l" defTabSz="914400" rtl="0" eaLnBrk="1" latinLnBrk="0" hangingPunct="1">
              <a:spcBef>
                <a:spcPts val="6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Char char="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339725" algn="l" defTabSz="914400" rtl="0" eaLnBrk="1" latinLnBrk="0" hangingPunct="1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90000"/>
              <a:buFont typeface="Wingdings" pitchFamily="2" charset="2"/>
              <a:buChar char="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939925" indent="-331788" algn="l" defTabSz="914400" rtl="0" eaLnBrk="1" latinLnBrk="0" hangingPunct="1">
              <a:spcBef>
                <a:spcPts val="6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Char char="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90763" indent="-344488" algn="l" defTabSz="914400" rtl="0" eaLnBrk="1" latinLnBrk="0" hangingPunct="1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90000"/>
              <a:buFont typeface="Wingdings" pitchFamily="2" charset="2"/>
              <a:buChar char=""/>
              <a:defRPr lang="en-US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625725" indent="-344488" algn="l" defTabSz="914400" rtl="0" eaLnBrk="1" latinLnBrk="0" hangingPunct="1">
              <a:spcBef>
                <a:spcPts val="6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Char char=""/>
              <a:defRPr lang="en-US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970213" indent="-344488" algn="l" defTabSz="914400" rtl="0" eaLnBrk="1" latinLnBrk="0" hangingPunct="1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90000"/>
              <a:buFont typeface="Wingdings" pitchFamily="2" charset="2"/>
              <a:buChar char=""/>
              <a:defRPr lang="en-US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313113" indent="-344488" algn="l" defTabSz="914400" rtl="0" eaLnBrk="1" latinLnBrk="0" hangingPunct="1">
              <a:spcBef>
                <a:spcPts val="6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Char char=""/>
              <a:defRPr 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/>
              <a:t>**</a:t>
            </a:r>
            <a:r>
              <a:rPr lang="tr-TR" b="1" dirty="0"/>
              <a:t>Dünya Ticaret Örgütü</a:t>
            </a:r>
            <a:r>
              <a:rPr lang="tr-TR" dirty="0"/>
              <a:t> (World </a:t>
            </a:r>
            <a:r>
              <a:rPr lang="tr-TR" dirty="0" err="1"/>
              <a:t>Trade</a:t>
            </a:r>
            <a:r>
              <a:rPr lang="tr-TR" dirty="0"/>
              <a:t> </a:t>
            </a:r>
            <a:r>
              <a:rPr lang="tr-TR" dirty="0" err="1"/>
              <a:t>Organization</a:t>
            </a:r>
            <a:r>
              <a:rPr lang="tr-TR" dirty="0"/>
              <a:t>-WTO) elektronik ticareti, “</a:t>
            </a:r>
            <a:r>
              <a:rPr lang="tr-TR" b="1" i="1" dirty="0"/>
              <a:t>mal ve hizmetlerin üretim, reklam, satış ve dağıtımlarının telekomünikasyon ağları üzerinden yapılması</a:t>
            </a:r>
            <a:r>
              <a:rPr lang="tr-TR" dirty="0"/>
              <a:t>” şeklinde tanımlamaktadır (WTO, 1998). </a:t>
            </a:r>
          </a:p>
          <a:p>
            <a:r>
              <a:rPr lang="tr-TR" dirty="0"/>
              <a:t>**</a:t>
            </a:r>
            <a:r>
              <a:rPr lang="tr-TR" b="1" dirty="0"/>
              <a:t>Ekonomik İşbirliği ve Kalkınma Teşkilatı</a:t>
            </a:r>
            <a:r>
              <a:rPr lang="tr-TR" dirty="0"/>
              <a:t> (</a:t>
            </a:r>
            <a:r>
              <a:rPr lang="tr-TR" dirty="0" err="1"/>
              <a:t>Organization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Economic</a:t>
            </a:r>
            <a:r>
              <a:rPr lang="tr-TR" dirty="0"/>
              <a:t> </a:t>
            </a:r>
            <a:r>
              <a:rPr lang="tr-TR" dirty="0" err="1"/>
              <a:t>Co-operation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Development - OECD) e-ticareti, </a:t>
            </a:r>
            <a:r>
              <a:rPr lang="tr-TR" b="1" i="1" dirty="0"/>
              <a:t>kuruluşlar ve bireylerin </a:t>
            </a:r>
            <a:r>
              <a:rPr lang="tr-TR" dirty="0"/>
              <a:t>katıldığı ticari etkinliklere ait </a:t>
            </a:r>
            <a:r>
              <a:rPr lang="tr-TR" b="1" i="1" dirty="0"/>
              <a:t>sayısal veriye dönüştürülmüş metin, ses ve video görüntülerinin işlenmesi ve iletilmesini </a:t>
            </a:r>
            <a:r>
              <a:rPr lang="tr-TR" dirty="0"/>
              <a:t>içeren her türlü işlemin </a:t>
            </a:r>
            <a:r>
              <a:rPr lang="tr-TR" i="1" dirty="0"/>
              <a:t>bilgisayar ağları üzerinden yapılması </a:t>
            </a:r>
            <a:r>
              <a:rPr lang="tr-TR" dirty="0"/>
              <a:t>şeklinde tanımlamaktadır (Carter, 2002: 2).</a:t>
            </a:r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075810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256691" y="847865"/>
            <a:ext cx="8724471" cy="5815982"/>
          </a:xfrm>
          <a:prstGeom prst="rect">
            <a:avLst/>
          </a:prstGeom>
        </p:spPr>
        <p:txBody>
          <a:bodyPr numCol="1">
            <a:noAutofit/>
          </a:bodyPr>
          <a:lstStyle>
            <a:lvl1pPr marL="454025" indent="-454025" algn="l" defTabSz="914400" rtl="0" eaLnBrk="1" latinLnBrk="0" hangingPunct="1">
              <a:spcBef>
                <a:spcPts val="20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Char char="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indent="-457200" algn="l" defTabSz="914400" rtl="0" eaLnBrk="1" latinLnBrk="0" hangingPunct="1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90000"/>
              <a:buFont typeface="Wingdings" pitchFamily="2" charset="2"/>
              <a:buChar char=""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60475" indent="-346075" algn="l" defTabSz="914400" rtl="0" eaLnBrk="1" latinLnBrk="0" hangingPunct="1">
              <a:spcBef>
                <a:spcPts val="6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Char char="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339725" algn="l" defTabSz="914400" rtl="0" eaLnBrk="1" latinLnBrk="0" hangingPunct="1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90000"/>
              <a:buFont typeface="Wingdings" pitchFamily="2" charset="2"/>
              <a:buChar char="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939925" indent="-331788" algn="l" defTabSz="914400" rtl="0" eaLnBrk="1" latinLnBrk="0" hangingPunct="1">
              <a:spcBef>
                <a:spcPts val="6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Char char="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90763" indent="-344488" algn="l" defTabSz="914400" rtl="0" eaLnBrk="1" latinLnBrk="0" hangingPunct="1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90000"/>
              <a:buFont typeface="Wingdings" pitchFamily="2" charset="2"/>
              <a:buChar char=""/>
              <a:defRPr lang="en-US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625725" indent="-344488" algn="l" defTabSz="914400" rtl="0" eaLnBrk="1" latinLnBrk="0" hangingPunct="1">
              <a:spcBef>
                <a:spcPts val="6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Char char=""/>
              <a:defRPr lang="en-US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970213" indent="-344488" algn="l" defTabSz="914400" rtl="0" eaLnBrk="1" latinLnBrk="0" hangingPunct="1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90000"/>
              <a:buFont typeface="Wingdings" pitchFamily="2" charset="2"/>
              <a:buChar char=""/>
              <a:defRPr lang="en-US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313113" indent="-344488" algn="l" defTabSz="914400" rtl="0" eaLnBrk="1" latinLnBrk="0" hangingPunct="1">
              <a:spcBef>
                <a:spcPts val="6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Char char=""/>
              <a:defRPr 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b="1" dirty="0" smtClean="0"/>
              <a:t>Türkiye’de </a:t>
            </a:r>
            <a:r>
              <a:rPr lang="tr-TR" b="1" dirty="0"/>
              <a:t>ise Elektronik Ticaret Koordinasyon Kurulu</a:t>
            </a:r>
            <a:r>
              <a:rPr lang="tr-TR" dirty="0"/>
              <a:t> (ETKK) Mayıs 1998 tarihli Hukuk Çalışma Grubu raporunda e-ticaret, “</a:t>
            </a:r>
            <a:r>
              <a:rPr lang="tr-TR" b="1" dirty="0"/>
              <a:t>bireyler ve kurumların açık ağ (internet)</a:t>
            </a:r>
            <a:r>
              <a:rPr lang="tr-TR" dirty="0"/>
              <a:t> ya da sınırlı sayıda kullanıcı tarafından ulaşılabilen </a:t>
            </a:r>
            <a:r>
              <a:rPr lang="tr-TR" b="1" dirty="0"/>
              <a:t>kapalı ağ </a:t>
            </a:r>
            <a:r>
              <a:rPr lang="tr-TR" dirty="0"/>
              <a:t>ortamlarında </a:t>
            </a:r>
            <a:r>
              <a:rPr lang="tr-TR" b="1" dirty="0"/>
              <a:t>yazı, ses ve görüntü biçimindeki sayısal bilgilerin işlenmesi, iletilmesi ve saklanması</a:t>
            </a:r>
            <a:r>
              <a:rPr lang="tr-TR" dirty="0"/>
              <a:t> temeline dayanan ve bir değer yaratmayı amaçlayan </a:t>
            </a:r>
            <a:r>
              <a:rPr lang="tr-TR" b="1" i="1" dirty="0"/>
              <a:t>ticari işlemlerin </a:t>
            </a:r>
            <a:r>
              <a:rPr lang="tr-TR" dirty="0"/>
              <a:t>tümünü ifade etmektedir” şeklinde tanımlanmıştır (ETKK, 1998: 200). </a:t>
            </a:r>
          </a:p>
          <a:p>
            <a:r>
              <a:rPr lang="tr-TR" b="1" dirty="0" smtClean="0"/>
              <a:t>Birleşmiş </a:t>
            </a:r>
            <a:r>
              <a:rPr lang="tr-TR" b="1" dirty="0"/>
              <a:t>Milletler</a:t>
            </a:r>
            <a:r>
              <a:rPr lang="tr-TR" dirty="0"/>
              <a:t> (BM) Yönetim, Ticaret ve Ulaştırma Yöntemlerini Kolaylaştırma Merkezi e-ticareti “</a:t>
            </a:r>
            <a:r>
              <a:rPr lang="tr-TR" b="1" dirty="0"/>
              <a:t>elektronik yollar üzerinden</a:t>
            </a:r>
            <a:r>
              <a:rPr lang="tr-TR" dirty="0"/>
              <a:t> ve </a:t>
            </a:r>
            <a:r>
              <a:rPr lang="tr-TR" b="1" dirty="0"/>
              <a:t>yönetim ile tüketim </a:t>
            </a:r>
            <a:r>
              <a:rPr lang="tr-TR" dirty="0"/>
              <a:t>faaliyetlerinin yürütülmesi sürecinde kullanılmakta olan işe dair tüm bilgilerin </a:t>
            </a:r>
            <a:r>
              <a:rPr lang="tr-TR" b="1" i="1" dirty="0"/>
              <a:t>üreticiler, tüketiciler, kamu kurumları ve özel kurumlar ile diğer örgütler </a:t>
            </a:r>
            <a:r>
              <a:rPr lang="tr-TR" dirty="0"/>
              <a:t>arasında </a:t>
            </a:r>
            <a:r>
              <a:rPr lang="tr-TR" b="1" dirty="0"/>
              <a:t>elektronik araçlar vasıtasıyla yapılması</a:t>
            </a:r>
            <a:r>
              <a:rPr lang="tr-TR" dirty="0"/>
              <a:t>” olarak ifade etmektedir (Çetin ve Çitli,2012: 9). </a:t>
            </a:r>
          </a:p>
        </p:txBody>
      </p:sp>
    </p:spTree>
    <p:extLst>
      <p:ext uri="{BB962C8B-B14F-4D97-AF65-F5344CB8AC3E}">
        <p14:creationId xmlns:p14="http://schemas.microsoft.com/office/powerpoint/2010/main" val="2664120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/>
        </p:nvSpPr>
        <p:spPr>
          <a:xfrm>
            <a:off x="256691" y="847865"/>
            <a:ext cx="8724471" cy="5815982"/>
          </a:xfrm>
          <a:prstGeom prst="rect">
            <a:avLst/>
          </a:prstGeom>
        </p:spPr>
        <p:txBody>
          <a:bodyPr numCol="1">
            <a:noAutofit/>
          </a:bodyPr>
          <a:lstStyle>
            <a:lvl1pPr marL="454025" indent="-454025" algn="l" defTabSz="914400" rtl="0" eaLnBrk="1" latinLnBrk="0" hangingPunct="1">
              <a:spcBef>
                <a:spcPts val="20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Char char="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indent="-457200" algn="l" defTabSz="914400" rtl="0" eaLnBrk="1" latinLnBrk="0" hangingPunct="1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90000"/>
              <a:buFont typeface="Wingdings" pitchFamily="2" charset="2"/>
              <a:buChar char=""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60475" indent="-346075" algn="l" defTabSz="914400" rtl="0" eaLnBrk="1" latinLnBrk="0" hangingPunct="1">
              <a:spcBef>
                <a:spcPts val="6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Char char="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339725" algn="l" defTabSz="914400" rtl="0" eaLnBrk="1" latinLnBrk="0" hangingPunct="1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90000"/>
              <a:buFont typeface="Wingdings" pitchFamily="2" charset="2"/>
              <a:buChar char="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939925" indent="-331788" algn="l" defTabSz="914400" rtl="0" eaLnBrk="1" latinLnBrk="0" hangingPunct="1">
              <a:spcBef>
                <a:spcPts val="6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Char char="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90763" indent="-344488" algn="l" defTabSz="914400" rtl="0" eaLnBrk="1" latinLnBrk="0" hangingPunct="1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90000"/>
              <a:buFont typeface="Wingdings" pitchFamily="2" charset="2"/>
              <a:buChar char=""/>
              <a:defRPr lang="en-US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625725" indent="-344488" algn="l" defTabSz="914400" rtl="0" eaLnBrk="1" latinLnBrk="0" hangingPunct="1">
              <a:spcBef>
                <a:spcPts val="6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Char char=""/>
              <a:defRPr lang="en-US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970213" indent="-344488" algn="l" defTabSz="914400" rtl="0" eaLnBrk="1" latinLnBrk="0" hangingPunct="1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90000"/>
              <a:buFont typeface="Wingdings" pitchFamily="2" charset="2"/>
              <a:buChar char=""/>
              <a:defRPr lang="en-US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313113" indent="-344488" algn="l" defTabSz="914400" rtl="0" eaLnBrk="1" latinLnBrk="0" hangingPunct="1">
              <a:spcBef>
                <a:spcPts val="6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Char char=""/>
              <a:defRPr 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b="1" dirty="0" smtClean="0"/>
              <a:t>Ticari sonuçlar doğuran </a:t>
            </a:r>
            <a:r>
              <a:rPr lang="tr-TR" dirty="0" smtClean="0"/>
              <a:t>ya da </a:t>
            </a:r>
            <a:r>
              <a:rPr lang="tr-TR" b="1" dirty="0" smtClean="0"/>
              <a:t>ticari faaliyetleri destekleyen </a:t>
            </a:r>
            <a:r>
              <a:rPr lang="tr-TR" dirty="0" smtClean="0">
                <a:solidFill>
                  <a:srgbClr val="FF0000"/>
                </a:solidFill>
              </a:rPr>
              <a:t>eğitim, tanıtım-reklam  ,kamuoyu bilgilendirme </a:t>
            </a:r>
            <a:r>
              <a:rPr lang="tr-TR" dirty="0" smtClean="0"/>
              <a:t>gibi amaçlar için elektronik ortamda yapılan işlemler de </a:t>
            </a:r>
            <a:r>
              <a:rPr lang="tr-TR" u="sng" dirty="0" smtClean="0"/>
              <a:t>elektronik ticaret kapsamında değerlendirilir.</a:t>
            </a:r>
            <a:r>
              <a:rPr lang="tr-TR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48311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2"/>
          <p:cNvSpPr>
            <a:spLocks noGrp="1"/>
          </p:cNvSpPr>
          <p:nvPr>
            <p:ph type="title"/>
          </p:nvPr>
        </p:nvSpPr>
        <p:spPr>
          <a:xfrm>
            <a:off x="268941" y="822773"/>
            <a:ext cx="4069080" cy="1162050"/>
          </a:xfrm>
        </p:spPr>
        <p:txBody>
          <a:bodyPr/>
          <a:lstStyle/>
          <a:p>
            <a:r>
              <a:rPr lang="tr-TR" u="sng" dirty="0"/>
              <a:t>Dünya’da e-ticaretin tarihçesi</a:t>
            </a: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İlk e-ticaret faaliyeti 1994 yılında amazon.com sitesinde kitap satışı ile başladı. </a:t>
            </a:r>
          </a:p>
          <a:p>
            <a:r>
              <a:rPr lang="tr-TR" dirty="0"/>
              <a:t>1995 yılında arama motorlarının öncülerinden olan </a:t>
            </a:r>
            <a:r>
              <a:rPr lang="tr-TR" dirty="0" err="1"/>
              <a:t>Yahoo’da</a:t>
            </a:r>
            <a:r>
              <a:rPr lang="tr-TR" dirty="0"/>
              <a:t> ilk arama </a:t>
            </a:r>
            <a:r>
              <a:rPr lang="tr-TR" dirty="0" smtClean="0"/>
              <a:t>yapılmış ve </a:t>
            </a:r>
            <a:r>
              <a:rPr lang="tr-TR" dirty="0"/>
              <a:t>E-bay adlı alışveriş sitesinde ilk sanal müzayede düzenlenmiştir</a:t>
            </a:r>
          </a:p>
        </p:txBody>
      </p:sp>
      <p:pic>
        <p:nvPicPr>
          <p:cNvPr id="2052" name="Picture 4" descr="amazon ile ilgili gÃ¶rsel sonucu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575" y="1966756"/>
            <a:ext cx="2624203" cy="2624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yahoo ile ilgili gÃ¶rsel sonucu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575" y="3790719"/>
            <a:ext cx="2852620" cy="1600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575" y="5308140"/>
            <a:ext cx="3213294" cy="1285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89853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Ã¼nyada e-ticaretin geliÅimi ile ilgili gÃ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720" y="1994770"/>
            <a:ext cx="7063676" cy="3153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Başlık 2"/>
          <p:cNvSpPr txBox="1">
            <a:spLocks/>
          </p:cNvSpPr>
          <p:nvPr/>
        </p:nvSpPr>
        <p:spPr>
          <a:xfrm>
            <a:off x="331571" y="735091"/>
            <a:ext cx="5655870" cy="1162050"/>
          </a:xfrm>
          <a:prstGeom prst="rect">
            <a:avLst/>
          </a:prstGeom>
        </p:spPr>
        <p:txBody>
          <a:bodyPr/>
          <a:lstStyle>
            <a:lvl1pPr algn="r" defTabSz="914400" rtl="0" eaLnBrk="1" latinLnBrk="0" hangingPunct="1">
              <a:spcBef>
                <a:spcPct val="0"/>
              </a:spcBef>
              <a:buNone/>
              <a:defRPr sz="42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sz="3800" b="1" u="sng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Türkiye’de e-ticaretin tarihçesi</a:t>
            </a:r>
            <a:endParaRPr lang="tr-TR" sz="38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2771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460375" y="977031"/>
            <a:ext cx="833289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/>
              <a:t>Türkiye, İnternetle resmi olarak </a:t>
            </a:r>
            <a:r>
              <a:rPr lang="tr-TR" b="1" dirty="0"/>
              <a:t>12 Nisan 1993’te </a:t>
            </a:r>
            <a:r>
              <a:rPr lang="tr-TR" dirty="0"/>
              <a:t>tanıştı. </a:t>
            </a:r>
            <a:endParaRPr lang="tr-T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Türkiye’de </a:t>
            </a:r>
            <a:r>
              <a:rPr lang="tr-TR" dirty="0"/>
              <a:t>e-ticaretin devlet tarafından </a:t>
            </a:r>
            <a:r>
              <a:rPr lang="tr-TR" dirty="0" err="1"/>
              <a:t>denetimsel</a:t>
            </a:r>
            <a:r>
              <a:rPr lang="tr-TR" dirty="0"/>
              <a:t> temelleri ise </a:t>
            </a:r>
            <a:r>
              <a:rPr lang="tr-TR" b="1" dirty="0"/>
              <a:t>ilk olarak 1997’te atıldı </a:t>
            </a:r>
            <a:r>
              <a:rPr lang="tr-TR" dirty="0"/>
              <a:t>ve 2003’te e-Ticaret Çalışma Grubu ile kontrol mekanizmaları anlamında kapsamı genişletildi. </a:t>
            </a:r>
            <a:endParaRPr lang="tr-T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b="1" dirty="0" smtClean="0"/>
              <a:t>2000 </a:t>
            </a:r>
            <a:r>
              <a:rPr lang="tr-TR" b="1" dirty="0"/>
              <a:t>yılından sonra büyümeye başlayan</a:t>
            </a:r>
            <a:r>
              <a:rPr lang="tr-TR" dirty="0"/>
              <a:t> İnternet altyapısı sayesinde daha fazla kullanıcı İnternet erişimine kavuşmuş ve e-ticaret giderek artan bir büyüme ivmesi yakalamıştır</a:t>
            </a:r>
            <a:r>
              <a:rPr lang="tr-TR" dirty="0" smtClean="0"/>
              <a:t>.</a:t>
            </a:r>
            <a:endParaRPr lang="tr-T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580" y="3429000"/>
            <a:ext cx="3028950" cy="151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AutoShape 4" descr="trendyol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3856" y="3429000"/>
            <a:ext cx="3676650" cy="124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580" y="5063713"/>
            <a:ext cx="2867025" cy="159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AutoShape 8" descr="n11 ile ilgili gÃ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3856" y="4676775"/>
            <a:ext cx="2447925" cy="186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5182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ölüm 1- Bilgisayar ve İnternet Kavramı">
  <a:themeElements>
    <a:clrScheme name="Spectrum">
      <a:dk1>
        <a:sysClr val="windowText" lastClr="000000"/>
      </a:dk1>
      <a:lt1>
        <a:sysClr val="window" lastClr="FFFFFF"/>
      </a:lt1>
      <a:dk2>
        <a:srgbClr val="252731"/>
      </a:dk2>
      <a:lt2>
        <a:srgbClr val="EAE7E4"/>
      </a:lt2>
      <a:accent1>
        <a:srgbClr val="990000"/>
      </a:accent1>
      <a:accent2>
        <a:srgbClr val="FF6600"/>
      </a:accent2>
      <a:accent3>
        <a:srgbClr val="FFBA00"/>
      </a:accent3>
      <a:accent4>
        <a:srgbClr val="99CC00"/>
      </a:accent4>
      <a:accent5>
        <a:srgbClr val="528A02"/>
      </a:accent5>
      <a:accent6>
        <a:srgbClr val="333333"/>
      </a:accent6>
      <a:hlink>
        <a:srgbClr val="660000"/>
      </a:hlink>
      <a:folHlink>
        <a:srgbClr val="CC3300"/>
      </a:folHlink>
    </a:clrScheme>
    <a:fontScheme name="Spectrum">
      <a:majorFont>
        <a:latin typeface="Corbel"/>
        <a:ea typeface=""/>
        <a:cs typeface=""/>
        <a:font script="Jpan" typeface="ＭＳ ゴシック"/>
        <a:font script="Hans" typeface="宋体"/>
        <a:font script="Hant" typeface="新細明體"/>
      </a:majorFont>
      <a:minorFont>
        <a:latin typeface="Calibri"/>
        <a:ea typeface=""/>
        <a:cs typeface=""/>
        <a:font script="Jpan" typeface="ＭＳ ゴシック"/>
        <a:font script="Hans" typeface="宋体"/>
        <a:font script="Hant" typeface="新細明體"/>
      </a:minorFont>
    </a:fontScheme>
    <a:fmtScheme name="Spectrum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70000"/>
                <a:satMod val="150000"/>
              </a:schemeClr>
            </a:gs>
            <a:gs pos="100000">
              <a:schemeClr val="phClr">
                <a:tint val="95000"/>
                <a:satMod val="1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95000"/>
                <a:shade val="70000"/>
                <a:satMod val="150000"/>
              </a:schemeClr>
            </a:gs>
            <a:gs pos="100000">
              <a:schemeClr val="phClr">
                <a:tint val="100000"/>
                <a:shade val="100000"/>
                <a:satMod val="150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6600000" sx="101000" sy="101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50800" dir="5400000" sx="105000" sy="105000" algn="ctr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4800000"/>
            </a:lightRig>
          </a:scene3d>
          <a:sp3d prstMaterial="matte">
            <a:bevelT w="63500" h="50800" prst="angl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Bölüm 1- Bilgisayar ve İnternet Kavramı</Template>
  <TotalTime>721</TotalTime>
  <Words>1867</Words>
  <Application>Microsoft Office PowerPoint</Application>
  <PresentationFormat>Ekran Gösterisi (4:3)</PresentationFormat>
  <Paragraphs>204</Paragraphs>
  <Slides>30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30</vt:i4>
      </vt:variant>
    </vt:vector>
  </HeadingPairs>
  <TitlesOfParts>
    <vt:vector size="31" baseType="lpstr">
      <vt:lpstr>Bölüm 1- Bilgisayar ve İnternet Kavramı</vt:lpstr>
      <vt:lpstr>E-Ticaret </vt:lpstr>
      <vt:lpstr>Araştırma ve Tartışma Soruları</vt:lpstr>
      <vt:lpstr>PowerPoint Sunusu</vt:lpstr>
      <vt:lpstr>PowerPoint Sunusu</vt:lpstr>
      <vt:lpstr>PowerPoint Sunusu</vt:lpstr>
      <vt:lpstr>PowerPoint Sunusu</vt:lpstr>
      <vt:lpstr>Dünya’da e-ticaretin tarihçesi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Elektronik ticaret neleri kapsar?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E-Ticaret </dc:title>
  <dc:creator>Duygu GUR</dc:creator>
  <cp:lastModifiedBy>Duygu GUR</cp:lastModifiedBy>
  <cp:revision>31</cp:revision>
  <dcterms:created xsi:type="dcterms:W3CDTF">2019-01-31T08:36:27Z</dcterms:created>
  <dcterms:modified xsi:type="dcterms:W3CDTF">2019-02-18T13:13:46Z</dcterms:modified>
</cp:coreProperties>
</file>