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32"/>
  </p:notesMasterIdLst>
  <p:sldIdLst>
    <p:sldId id="256" r:id="rId2"/>
    <p:sldId id="289" r:id="rId3"/>
    <p:sldId id="259" r:id="rId4"/>
    <p:sldId id="290" r:id="rId5"/>
    <p:sldId id="291" r:id="rId6"/>
    <p:sldId id="307" r:id="rId7"/>
    <p:sldId id="292" r:id="rId8"/>
    <p:sldId id="293" r:id="rId9"/>
    <p:sldId id="316" r:id="rId10"/>
    <p:sldId id="319" r:id="rId11"/>
    <p:sldId id="317" r:id="rId12"/>
    <p:sldId id="318" r:id="rId13"/>
    <p:sldId id="320" r:id="rId14"/>
    <p:sldId id="321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6" r:id="rId25"/>
    <p:sldId id="314" r:id="rId26"/>
    <p:sldId id="315" r:id="rId27"/>
    <p:sldId id="308" r:id="rId28"/>
    <p:sldId id="311" r:id="rId29"/>
    <p:sldId id="309" r:id="rId30"/>
    <p:sldId id="31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00454-7546-CC47-88FF-2D9E548A4002}" type="datetimeFigureOut">
              <a:rPr lang="en-US" smtClean="0"/>
              <a:t>2/18/2019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F1717-814F-004B-A106-7CBD18212A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6107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4986D-6BE9-4264-908F-02DB36FD8D6C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4986D-6BE9-4264-908F-02DB36FD8D6C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Resim eklemek için simgeyi tıklatın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4986D-6BE9-4264-908F-02DB36FD8D6C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4986D-6BE9-4264-908F-02DB36FD8D6C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Resim eklemek için simgeyi tıklatın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Resim eklemek için simgeyi tıklatın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4986D-6BE9-4264-908F-02DB36FD8D6C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0C4986D-6BE9-4264-908F-02DB36FD8D6C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</p:sldLayoutIdLst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500" dirty="0" smtClean="0">
                <a:solidFill>
                  <a:srgbClr val="3366FF"/>
                </a:solidFill>
              </a:rPr>
              <a:t>E-Ticaret </a:t>
            </a:r>
            <a:endParaRPr lang="tr-TR" sz="6500" dirty="0">
              <a:solidFill>
                <a:srgbClr val="3366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56666"/>
            <a:ext cx="6276622" cy="982133"/>
          </a:xfrm>
        </p:spPr>
        <p:txBody>
          <a:bodyPr>
            <a:normAutofit/>
          </a:bodyPr>
          <a:lstStyle/>
          <a:p>
            <a:r>
              <a:rPr lang="tr-TR" sz="2500" dirty="0" smtClean="0">
                <a:solidFill>
                  <a:schemeClr val="tx1"/>
                </a:solidFill>
              </a:rPr>
              <a:t>TİC 104</a:t>
            </a:r>
          </a:p>
          <a:p>
            <a:r>
              <a:rPr lang="tr-TR" sz="2500" dirty="0" smtClean="0">
                <a:solidFill>
                  <a:schemeClr val="tx1"/>
                </a:solidFill>
              </a:rPr>
              <a:t>ÖĞR. GÖR. DUYGU GÜR</a:t>
            </a:r>
            <a:endParaRPr lang="tr-TR" sz="25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2577624"/>
            <a:ext cx="6276622" cy="9821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000" b="1" dirty="0" smtClean="0">
                <a:solidFill>
                  <a:schemeClr val="accent3"/>
                </a:solidFill>
              </a:rPr>
              <a:t>Klasik marketlerin sonu mu geliyor?</a:t>
            </a:r>
          </a:p>
          <a:p>
            <a:pPr algn="ctr"/>
            <a:r>
              <a:rPr lang="tr-TR" sz="4000" b="1" dirty="0" smtClean="0">
                <a:solidFill>
                  <a:schemeClr val="accent3"/>
                </a:solidFill>
              </a:rPr>
              <a:t>E-ticaret nedir?</a:t>
            </a:r>
          </a:p>
        </p:txBody>
      </p:sp>
    </p:spTree>
    <p:extLst>
      <p:ext uri="{BB962C8B-B14F-4D97-AF65-F5344CB8AC3E}">
        <p14:creationId xmlns:p14="http://schemas.microsoft.com/office/powerpoint/2010/main" val="25349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Ã¼rk kullanÄ±cÄ±larÄ±n internet Ã¼zerinden alÄ±ÅveriÅ yapmama sebepleri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28" y="777364"/>
            <a:ext cx="7941502" cy="5956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52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Ã¼rkiye de internet kullanÄ±mÄ±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174" y="698923"/>
            <a:ext cx="6676373" cy="599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88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mage.yenisafak.com/resim/imagecrop/2017/08/18/02/01/resized_c7b49-b5bf6bbethumbs_b_c_84d64747eb02dad9856985e48410dfc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6" y="976399"/>
            <a:ext cx="8953054" cy="503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5248405" y="6150279"/>
            <a:ext cx="2968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2017 yılı rakamları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200417" y="558307"/>
            <a:ext cx="6926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rgbClr val="FF0000"/>
                </a:solidFill>
              </a:rPr>
              <a:t>Türkiye’de İnternet Kullanımı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290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63777" y="739129"/>
            <a:ext cx="69025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Türkiye E-Ticaret Pazarında Tüketiciler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4294967295"/>
          </p:nvPr>
        </p:nvSpPr>
        <p:spPr>
          <a:xfrm>
            <a:off x="50105" y="1177448"/>
            <a:ext cx="8968635" cy="5073040"/>
          </a:xfrm>
        </p:spPr>
        <p:txBody>
          <a:bodyPr>
            <a:noAutofit/>
          </a:bodyPr>
          <a:lstStyle/>
          <a:p>
            <a:r>
              <a:rPr lang="tr-TR" sz="2000" b="1" u="sng" dirty="0"/>
              <a:t>Türkiye’de İnternet En Çok Sosyal Medya İçin Kullanılıyor </a:t>
            </a:r>
            <a:r>
              <a:rPr lang="tr-TR" sz="2000" dirty="0"/>
              <a:t>Türkiye'de interneti en yoğun kullanan yaş grubu </a:t>
            </a:r>
            <a:r>
              <a:rPr lang="tr-TR" sz="2000" b="1" dirty="0"/>
              <a:t>%68'le 18-24 arası yaş grubudur</a:t>
            </a:r>
            <a:r>
              <a:rPr lang="tr-TR" sz="2000" dirty="0"/>
              <a:t>. Bunu </a:t>
            </a:r>
            <a:r>
              <a:rPr lang="tr-TR" sz="2000" b="1" dirty="0"/>
              <a:t>%59 ile 25-34 arası yaş grubu </a:t>
            </a:r>
            <a:r>
              <a:rPr lang="tr-TR" sz="2000" dirty="0"/>
              <a:t>izlemektedir. </a:t>
            </a:r>
            <a:r>
              <a:rPr lang="tr-TR" sz="2000" b="1" dirty="0"/>
              <a:t>35 yaşından itibaren ise bireylerde internet kullanımı </a:t>
            </a:r>
            <a:r>
              <a:rPr lang="tr-TR" sz="2000" b="1" dirty="0" smtClean="0"/>
              <a:t>düşmektedir</a:t>
            </a:r>
          </a:p>
          <a:p>
            <a:r>
              <a:rPr lang="tr-TR" sz="2000" dirty="0" err="1"/>
              <a:t>TÜİK'in</a:t>
            </a:r>
            <a:r>
              <a:rPr lang="tr-TR" sz="2000" dirty="0"/>
              <a:t> 2016 yılında yaptığı araştırmaya göre, </a:t>
            </a:r>
            <a:r>
              <a:rPr lang="tr-TR" sz="2000" b="1" dirty="0"/>
              <a:t>internet kullanan bireylerinin%34'ü online alışveriş yapmaktadır</a:t>
            </a:r>
            <a:r>
              <a:rPr lang="tr-TR" sz="2000" dirty="0"/>
              <a:t>. Son 3 ay içerisinde online alışveriş yapmış bireylerin oranı %20, son 1 yıl içerisinde yapanların oranı ise %28 seviyesindedir. Karşılaştırma için Avrupa Birliği’ne bakıldığında, Avrupa Birliği’nde internet kullanıcılarının %66'sı son 1 yıl içerisinde online alışveriş yaptıklarını beyan etmiştir. </a:t>
            </a:r>
            <a:r>
              <a:rPr lang="tr-TR" sz="2000" dirty="0" smtClean="0"/>
              <a:t>Ülkemizdeki </a:t>
            </a:r>
            <a:r>
              <a:rPr lang="tr-TR" sz="2000" dirty="0"/>
              <a:t>oran Avrupa Birliği ortalaması ile karşılaştırıldığında oldukça düşük kalmaktadır. 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65987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86000" y="47434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4294967295"/>
          </p:nvPr>
        </p:nvSpPr>
        <p:spPr>
          <a:xfrm>
            <a:off x="313281" y="1256778"/>
            <a:ext cx="8667881" cy="5093918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Tüketiciler internet üzerinden ürün satın almadan önce siteyi ortalama 4.57 kez ziyaret etmektedirler. Bu ziyaretlerin ise yalnızca %1.16'sı alışveriş işlemine dönüşmektedir. Başka bir deyişle, online alışveriş siteleri, yaklaşık olarak çektikleri </a:t>
            </a:r>
            <a:r>
              <a:rPr lang="tr-TR" b="1" dirty="0"/>
              <a:t>her 90 müşteriden sadece 1'ine ürün satabilmektedir.</a:t>
            </a:r>
          </a:p>
          <a:p>
            <a:r>
              <a:rPr lang="tr-TR" dirty="0"/>
              <a:t>Türkiye’de internet kullanıcılarının, </a:t>
            </a:r>
            <a:r>
              <a:rPr lang="tr-TR" b="1" dirty="0"/>
              <a:t>akıllı telefon ve tabletleri satın alma işleminden daha çok, ürünle ilgili bilgi almak ve ürünü incelemek için kullandıklarının bir göstergesidir</a:t>
            </a:r>
            <a:r>
              <a:rPr lang="tr-TR" dirty="0"/>
              <a:t>. Bu kanallar üzerinden ürünü inceleyen kullanıcıların büyük kısmı, ürünü satın alma sırasında büyük ekrana yönlenmektedir. </a:t>
            </a:r>
          </a:p>
          <a:p>
            <a:r>
              <a:rPr lang="tr-TR" dirty="0"/>
              <a:t>BKM verilerine göre, </a:t>
            </a:r>
            <a:r>
              <a:rPr lang="tr-TR" b="1" dirty="0"/>
              <a:t>Türkiye'de 2015 yılında 255 TL olan ortalama sepet tutar</a:t>
            </a:r>
            <a:r>
              <a:rPr lang="tr-TR" dirty="0"/>
              <a:t>ı , 2016 yılında %9 artışla 279 TL'ye yükselmiştir. </a:t>
            </a:r>
            <a:r>
              <a:rPr lang="tr-TR" b="1" dirty="0"/>
              <a:t>2016 yılında ABD'de bu tutarın 86 dolar (yaklaşık 258 TL</a:t>
            </a:r>
            <a:r>
              <a:rPr lang="tr-TR" dirty="0"/>
              <a:t>)  , 2015 yılında Avrupa ortalamasının ise 63 Euro (yaklaşık 190 TL) seviyesindedir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963777" y="739129"/>
            <a:ext cx="69025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Türkiye E-Ticaret Pazarında Tüketiciler</a:t>
            </a:r>
          </a:p>
        </p:txBody>
      </p:sp>
    </p:spTree>
    <p:extLst>
      <p:ext uri="{BB962C8B-B14F-4D97-AF65-F5344CB8AC3E}">
        <p14:creationId xmlns:p14="http://schemas.microsoft.com/office/powerpoint/2010/main" val="213085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/>
              <a:t>Elektronik ticaret neleri kapsar?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91322" y="2133600"/>
            <a:ext cx="8366928" cy="3992563"/>
          </a:xfrm>
        </p:spPr>
        <p:txBody>
          <a:bodyPr/>
          <a:lstStyle/>
          <a:p>
            <a:r>
              <a:rPr lang="tr-TR" i="1" u="sng" dirty="0" smtClean="0"/>
              <a:t>Her </a:t>
            </a:r>
            <a:r>
              <a:rPr lang="tr-TR" i="1" u="sng" dirty="0"/>
              <a:t>türlü bilgisayar ağı üzerinden, ürün tasarımı, üretilmesi, tanıtımın yapılması, ticari muameleler, hesapların ödenmesi ile ilgili tüm etkinlikleri kapsar.</a:t>
            </a:r>
          </a:p>
          <a:p>
            <a:r>
              <a:rPr lang="tr-TR" dirty="0"/>
              <a:t>-Elektronik olarak iş yapmak demektir </a:t>
            </a:r>
            <a:r>
              <a:rPr lang="tr-TR" b="1" dirty="0"/>
              <a:t>ve yazılı metin, ses ve video biçimindeki verilerin elektronik olarak işlenmesini ve iletimini içerir</a:t>
            </a:r>
            <a:r>
              <a:rPr lang="tr-TR" dirty="0"/>
              <a:t>. </a:t>
            </a:r>
          </a:p>
          <a:p>
            <a:r>
              <a:rPr lang="tr-TR" dirty="0"/>
              <a:t>-E-ticaret </a:t>
            </a:r>
            <a:r>
              <a:rPr lang="tr-TR" b="1" dirty="0">
                <a:solidFill>
                  <a:srgbClr val="FF0000"/>
                </a:solidFill>
              </a:rPr>
              <a:t>her türden mal ve hizmeti kapsar.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2416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4"/>
          <p:cNvSpPr txBox="1">
            <a:spLocks/>
          </p:cNvSpPr>
          <p:nvPr/>
        </p:nvSpPr>
        <p:spPr>
          <a:xfrm>
            <a:off x="300625" y="1352812"/>
            <a:ext cx="8743168" cy="5373666"/>
          </a:xfrm>
          <a:prstGeom prst="rect">
            <a:avLst/>
          </a:prstGeom>
        </p:spPr>
        <p:txBody>
          <a:bodyPr vert="horz" lIns="91440" tIns="45720" rIns="91440" bIns="45720" numCol="3" rtlCol="0">
            <a:normAutofit fontScale="85000" lnSpcReduction="20000"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1200"/>
              </a:spcBef>
            </a:pPr>
            <a:r>
              <a:rPr lang="tr-TR" b="1" dirty="0" smtClean="0"/>
              <a:t>Mal</a:t>
            </a:r>
            <a:r>
              <a:rPr lang="tr-TR" dirty="0" smtClean="0"/>
              <a:t>(taşınır</a:t>
            </a:r>
            <a:r>
              <a:rPr lang="tr-TR" dirty="0"/>
              <a:t>, taşınmaz) </a:t>
            </a:r>
            <a:r>
              <a:rPr lang="tr-TR" b="1" dirty="0"/>
              <a:t>ve hizmetlerin</a:t>
            </a:r>
            <a:r>
              <a:rPr lang="tr-TR" dirty="0"/>
              <a:t>(bilgi servisleri, danışmanlık, finans, hukuk, sağlık, eğitim, ulaştırma, turizm) </a:t>
            </a:r>
            <a:r>
              <a:rPr lang="tr-TR" b="1" dirty="0"/>
              <a:t>elektronik alışverişi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Üretim planlaması yapma ve üretim zinciri oluşturma 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Tanıtım, reklam ve bilgilendirme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Sipariş verme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Anlaşma </a:t>
            </a:r>
            <a:r>
              <a:rPr lang="tr-TR" b="1" dirty="0" smtClean="0"/>
              <a:t>yapma</a:t>
            </a:r>
          </a:p>
          <a:p>
            <a:pPr lvl="0">
              <a:spcBef>
                <a:spcPts val="1200"/>
              </a:spcBef>
            </a:pPr>
            <a:r>
              <a:rPr lang="tr-TR" b="1" dirty="0" smtClean="0"/>
              <a:t>Elektronik </a:t>
            </a:r>
            <a:r>
              <a:rPr lang="tr-TR" b="1" dirty="0"/>
              <a:t>banka işlemleri ve fon transferleri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Elektronik konşimento gönderme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Gümrükleme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Elektronik ortamda üretim ve sevkiyat izleme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Ortak tasarım geliştirme ve mühendislik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Elektronik ortamda kamu alımları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Elektronik para ile ilgili işlemler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Elektronik hisse alışverişi ve </a:t>
            </a:r>
            <a:r>
              <a:rPr lang="tr-TR" b="1" dirty="0" smtClean="0"/>
              <a:t>borsa</a:t>
            </a:r>
            <a:endParaRPr lang="tr-TR" b="1" dirty="0"/>
          </a:p>
          <a:p>
            <a:pPr lvl="0">
              <a:spcBef>
                <a:spcPts val="1200"/>
              </a:spcBef>
            </a:pPr>
            <a:r>
              <a:rPr lang="tr-TR" b="1" dirty="0"/>
              <a:t>Ticari kayıtların tutulması ve </a:t>
            </a:r>
            <a:r>
              <a:rPr lang="tr-TR" b="1" dirty="0" smtClean="0"/>
              <a:t>izlenmesi</a:t>
            </a:r>
            <a:endParaRPr lang="tr-TR" b="1" dirty="0"/>
          </a:p>
          <a:p>
            <a:pPr lvl="0">
              <a:spcBef>
                <a:spcPts val="1200"/>
              </a:spcBef>
            </a:pPr>
            <a:r>
              <a:rPr lang="tr-TR" b="1" dirty="0" smtClean="0"/>
              <a:t>Doğrudan </a:t>
            </a:r>
            <a:r>
              <a:rPr lang="tr-TR" b="1" dirty="0"/>
              <a:t>tüketiciye pazarlama 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Sayısal imza, elektronik noter vb. güvenilir üçüncü taraf işlemleri 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Sayısal içeriğin anında dağıtımı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Anında bilgi oluşturma ve aktarma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Elektronik ortamda vergilendirme</a:t>
            </a:r>
          </a:p>
          <a:p>
            <a:pPr lvl="0">
              <a:spcBef>
                <a:spcPts val="1200"/>
              </a:spcBef>
            </a:pPr>
            <a:r>
              <a:rPr lang="tr-TR" b="1" dirty="0"/>
              <a:t>Fikri mülkiyet haklarının transferi</a:t>
            </a:r>
          </a:p>
          <a:p>
            <a:pPr>
              <a:spcBef>
                <a:spcPts val="1200"/>
              </a:spcBef>
            </a:pPr>
            <a:r>
              <a:rPr lang="tr-TR" b="1" dirty="0"/>
              <a:t> 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607688" y="814285"/>
            <a:ext cx="35600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u="sng" dirty="0"/>
              <a:t>Elektronik ticaret neleri kapsar?</a:t>
            </a:r>
          </a:p>
        </p:txBody>
      </p:sp>
    </p:spTree>
    <p:extLst>
      <p:ext uri="{BB962C8B-B14F-4D97-AF65-F5344CB8AC3E}">
        <p14:creationId xmlns:p14="http://schemas.microsoft.com/office/powerpoint/2010/main" val="3593185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137786" y="1352812"/>
            <a:ext cx="8830849" cy="518577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tr-TR" dirty="0" smtClean="0"/>
              <a:t>Elektronik </a:t>
            </a:r>
            <a:r>
              <a:rPr lang="tr-TR" dirty="0"/>
              <a:t>ticaret </a:t>
            </a:r>
            <a:r>
              <a:rPr lang="tr-TR" dirty="0" smtClean="0"/>
              <a:t>pazar </a:t>
            </a:r>
            <a:r>
              <a:rPr lang="tr-TR" dirty="0"/>
              <a:t>yerini </a:t>
            </a:r>
            <a:r>
              <a:rPr lang="tr-TR" b="1" dirty="0"/>
              <a:t>fiziksel alandan sanal alana</a:t>
            </a:r>
            <a:r>
              <a:rPr lang="tr-TR" dirty="0"/>
              <a:t> kaydırmıştır.</a:t>
            </a:r>
          </a:p>
          <a:p>
            <a:r>
              <a:rPr lang="tr-TR" dirty="0" smtClean="0"/>
              <a:t>Ticareti </a:t>
            </a:r>
            <a:r>
              <a:rPr lang="tr-TR" dirty="0"/>
              <a:t>gerçekleştiren</a:t>
            </a:r>
            <a:r>
              <a:rPr lang="tr-TR" b="1" dirty="0"/>
              <a:t> taraflar arasında interaktif</a:t>
            </a:r>
            <a:r>
              <a:rPr lang="tr-TR" dirty="0"/>
              <a:t> olarak gerçekleştirilir.</a:t>
            </a:r>
          </a:p>
          <a:p>
            <a:r>
              <a:rPr lang="tr-TR" b="1" dirty="0" smtClean="0"/>
              <a:t>Farklı </a:t>
            </a:r>
            <a:r>
              <a:rPr lang="tr-TR" b="1" dirty="0"/>
              <a:t>kültürlere</a:t>
            </a:r>
            <a:r>
              <a:rPr lang="tr-TR" dirty="0"/>
              <a:t> sahip tüketicilere hitap </a:t>
            </a:r>
            <a:r>
              <a:rPr lang="tr-TR" dirty="0" smtClean="0"/>
              <a:t>eder, </a:t>
            </a:r>
            <a:r>
              <a:rPr lang="tr-TR" b="1" dirty="0"/>
              <a:t>yeni bir iş ve ticaret kültürü</a:t>
            </a:r>
            <a:r>
              <a:rPr lang="tr-TR" dirty="0"/>
              <a:t> meydana getirir. </a:t>
            </a:r>
            <a:endParaRPr lang="tr-TR" dirty="0" smtClean="0"/>
          </a:p>
          <a:p>
            <a:r>
              <a:rPr lang="tr-TR" sz="2400" dirty="0" smtClean="0"/>
              <a:t>Elektronik </a:t>
            </a:r>
            <a:r>
              <a:rPr lang="tr-TR" sz="2400" dirty="0"/>
              <a:t>ticaretle yapılan alışverişlerde işlemler </a:t>
            </a:r>
            <a:r>
              <a:rPr lang="tr-TR" sz="2400" b="1" dirty="0"/>
              <a:t>daha kısa ve kolay </a:t>
            </a:r>
            <a:r>
              <a:rPr lang="tr-TR" sz="2400" dirty="0"/>
              <a:t>olmaktadır.</a:t>
            </a:r>
          </a:p>
          <a:p>
            <a:r>
              <a:rPr lang="tr-TR" dirty="0" smtClean="0"/>
              <a:t> </a:t>
            </a:r>
            <a:r>
              <a:rPr lang="tr-TR" b="1" dirty="0"/>
              <a:t>H</a:t>
            </a:r>
            <a:r>
              <a:rPr lang="tr-TR" b="1" dirty="0" smtClean="0"/>
              <a:t>edef </a:t>
            </a:r>
            <a:r>
              <a:rPr lang="tr-TR" b="1" dirty="0"/>
              <a:t>kitlelere erişmek oldukça kolaydır.</a:t>
            </a:r>
            <a:r>
              <a:rPr lang="tr-TR" dirty="0"/>
              <a:t> </a:t>
            </a:r>
          </a:p>
          <a:p>
            <a:r>
              <a:rPr lang="tr-TR" b="1" dirty="0" smtClean="0"/>
              <a:t> </a:t>
            </a:r>
            <a:r>
              <a:rPr lang="tr-TR" b="1" dirty="0"/>
              <a:t>Bölgesellikten </a:t>
            </a:r>
            <a:r>
              <a:rPr lang="tr-TR" b="1" dirty="0" smtClean="0"/>
              <a:t>sıyrılır, dünyanın </a:t>
            </a:r>
            <a:r>
              <a:rPr lang="tr-TR" b="1" dirty="0"/>
              <a:t>neredeyse her tarafından kolayca erişmek mümkündür</a:t>
            </a:r>
            <a:r>
              <a:rPr lang="tr-TR" dirty="0"/>
              <a:t>.</a:t>
            </a:r>
          </a:p>
          <a:p>
            <a:pPr lvl="0"/>
            <a:r>
              <a:rPr lang="tr-TR" b="1" dirty="0" smtClean="0"/>
              <a:t>7 </a:t>
            </a:r>
            <a:r>
              <a:rPr lang="tr-TR" b="1" dirty="0"/>
              <a:t>gün 24 saat çalışabilen</a:t>
            </a:r>
            <a:r>
              <a:rPr lang="tr-TR" dirty="0"/>
              <a:t> altyapısı ile iletişimi ve alışverişi </a:t>
            </a:r>
            <a:r>
              <a:rPr lang="tr-TR" b="1" dirty="0"/>
              <a:t>kısıtlayıcı zaman problemini ortadan kaldırır</a:t>
            </a:r>
            <a:r>
              <a:rPr lang="tr-TR" dirty="0"/>
              <a:t>.</a:t>
            </a:r>
          </a:p>
          <a:p>
            <a:pPr lvl="0"/>
            <a:r>
              <a:rPr lang="tr-TR" b="1" dirty="0" smtClean="0"/>
              <a:t>Kişiye özel ticari ilişki kurmayı sağlar </a:t>
            </a:r>
            <a:r>
              <a:rPr lang="tr-TR" dirty="0" smtClean="0"/>
              <a:t>;</a:t>
            </a:r>
          </a:p>
          <a:p>
            <a:pPr lvl="1"/>
            <a:r>
              <a:rPr lang="tr-TR" dirty="0" smtClean="0"/>
              <a:t>Elektronik </a:t>
            </a:r>
            <a:r>
              <a:rPr lang="tr-TR" dirty="0"/>
              <a:t>ticaretin altyapısı ile tüketicilerin tercihleri, alışkanlıkları ve demografik özellikleri takip edilebilir ve bu bilgiler kullanılarak ürün ve ya hizmet satın alanla, satan arasında ‘</a:t>
            </a:r>
            <a:r>
              <a:rPr lang="tr-TR" b="1" dirty="0"/>
              <a:t>kişiye özel’ ticari ilişki</a:t>
            </a:r>
            <a:r>
              <a:rPr lang="tr-TR" dirty="0"/>
              <a:t> kurulabilir. </a:t>
            </a:r>
          </a:p>
          <a:p>
            <a:pPr lvl="0"/>
            <a:r>
              <a:rPr lang="tr-TR" b="1" dirty="0" smtClean="0"/>
              <a:t>Açıklık/şeffaflık</a:t>
            </a:r>
            <a:r>
              <a:rPr lang="tr-TR" dirty="0" smtClean="0"/>
              <a:t> temel özelliklerindendir.</a:t>
            </a:r>
            <a:endParaRPr lang="tr-TR" dirty="0"/>
          </a:p>
          <a:p>
            <a:endParaRPr lang="tr-TR" dirty="0"/>
          </a:p>
        </p:txBody>
      </p:sp>
      <p:sp>
        <p:nvSpPr>
          <p:cNvPr id="2" name="Metin kutusu 1"/>
          <p:cNvSpPr txBox="1"/>
          <p:nvPr/>
        </p:nvSpPr>
        <p:spPr>
          <a:xfrm>
            <a:off x="450937" y="764088"/>
            <a:ext cx="68642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E-ticaretin özellikleri nelerdir?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066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450937" y="764088"/>
            <a:ext cx="6864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Geleneksel /klasik ticaret ile farkları nelerdir?</a:t>
            </a:r>
            <a:endParaRPr lang="tr-TR" dirty="0"/>
          </a:p>
        </p:txBody>
      </p:sp>
      <p:sp>
        <p:nvSpPr>
          <p:cNvPr id="6" name="Metin Yer Tutucusu 2"/>
          <p:cNvSpPr txBox="1">
            <a:spLocks/>
          </p:cNvSpPr>
          <p:nvPr/>
        </p:nvSpPr>
        <p:spPr>
          <a:xfrm>
            <a:off x="403412" y="1459566"/>
            <a:ext cx="3931920" cy="833250"/>
          </a:xfrm>
          <a:prstGeom prst="rect">
            <a:avLst/>
          </a:prstGeom>
        </p:spPr>
        <p:txBody>
          <a:bodyPr/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FF0000"/>
                </a:solidFill>
              </a:rPr>
              <a:t>E-TİCARET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" name="İçerik Yer Tutucusu 3"/>
          <p:cNvSpPr txBox="1">
            <a:spLocks/>
          </p:cNvSpPr>
          <p:nvPr/>
        </p:nvSpPr>
        <p:spPr>
          <a:xfrm>
            <a:off x="150313" y="2041742"/>
            <a:ext cx="4492344" cy="4208746"/>
          </a:xfrm>
          <a:prstGeom prst="rect">
            <a:avLst/>
          </a:prstGeom>
        </p:spPr>
        <p:txBody>
          <a:bodyPr>
            <a:norm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tr-TR" sz="1700" dirty="0" smtClean="0"/>
              <a:t>Satın alınacak ürün hakkında </a:t>
            </a:r>
            <a:r>
              <a:rPr lang="tr-TR" sz="1700" b="1" dirty="0"/>
              <a:t>b</a:t>
            </a:r>
            <a:r>
              <a:rPr lang="tr-TR" sz="1700" b="1" dirty="0" smtClean="0"/>
              <a:t>ilgi</a:t>
            </a:r>
            <a:r>
              <a:rPr lang="tr-TR" sz="1700" dirty="0" smtClean="0"/>
              <a:t>, web sayfaları üzerinde ürün ve ya hizmet pazarlayan kurumların </a:t>
            </a:r>
            <a:r>
              <a:rPr lang="tr-TR" sz="1700" b="1" dirty="0" smtClean="0"/>
              <a:t>web sitelerinden rahatlıkla elde edilebilir</a:t>
            </a:r>
            <a:r>
              <a:rPr lang="tr-TR" sz="1700" dirty="0" smtClean="0"/>
              <a:t>. </a:t>
            </a:r>
          </a:p>
          <a:p>
            <a:r>
              <a:rPr lang="tr-TR" sz="1700" dirty="0" smtClean="0"/>
              <a:t>Ürün satın alımı talebi </a:t>
            </a:r>
            <a:r>
              <a:rPr lang="tr-TR" sz="1700" b="1" dirty="0" smtClean="0"/>
              <a:t>e-posta k</a:t>
            </a:r>
            <a:r>
              <a:rPr lang="tr-TR" sz="1700" dirty="0" smtClean="0"/>
              <a:t>analıyla bu işlem </a:t>
            </a:r>
            <a:r>
              <a:rPr lang="tr-TR" sz="1700" b="1" dirty="0" smtClean="0"/>
              <a:t>kolay ve hızlı</a:t>
            </a:r>
            <a:r>
              <a:rPr lang="tr-TR" sz="1700" dirty="0" smtClean="0"/>
              <a:t> bir şekilde gerçekleşebilir.</a:t>
            </a:r>
          </a:p>
          <a:p>
            <a:r>
              <a:rPr lang="tr-TR" sz="1700" b="1" dirty="0" smtClean="0"/>
              <a:t>Ürüne dair fiyat araştırması </a:t>
            </a:r>
            <a:r>
              <a:rPr lang="tr-TR" sz="1700" dirty="0" smtClean="0"/>
              <a:t>için gerekli bilgiler web sayfalarından temin edilir.</a:t>
            </a:r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tr-TR" sz="1700" b="1" dirty="0" smtClean="0"/>
              <a:t>Sipariş verme aşaması elektronik posta ve ya elektronik veri değişimi</a:t>
            </a:r>
            <a:r>
              <a:rPr lang="tr-TR" sz="1700" dirty="0" smtClean="0"/>
              <a:t> yöntemi ile  kolayca gerçekleşir. </a:t>
            </a:r>
          </a:p>
          <a:p>
            <a:endParaRPr lang="tr-TR" sz="1700" dirty="0"/>
          </a:p>
        </p:txBody>
      </p:sp>
      <p:sp>
        <p:nvSpPr>
          <p:cNvPr id="8" name="Metin Yer Tutucusu 4"/>
          <p:cNvSpPr txBox="1">
            <a:spLocks/>
          </p:cNvSpPr>
          <p:nvPr/>
        </p:nvSpPr>
        <p:spPr>
          <a:xfrm>
            <a:off x="4779495" y="1459566"/>
            <a:ext cx="3931920" cy="833250"/>
          </a:xfrm>
          <a:prstGeom prst="rect">
            <a:avLst/>
          </a:prstGeom>
        </p:spPr>
        <p:txBody>
          <a:bodyPr/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FFC000"/>
                </a:solidFill>
              </a:rPr>
              <a:t>KLASİK TİCARET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9" name="İçerik Yer Tutucusu 5"/>
          <p:cNvSpPr txBox="1">
            <a:spLocks/>
          </p:cNvSpPr>
          <p:nvPr/>
        </p:nvSpPr>
        <p:spPr>
          <a:xfrm>
            <a:off x="4526396" y="2041742"/>
            <a:ext cx="4492344" cy="4208746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Satın alınacak ürün hakkında </a:t>
            </a:r>
            <a:r>
              <a:rPr lang="tr-TR" b="1" dirty="0" smtClean="0"/>
              <a:t>bilgi toplanması</a:t>
            </a:r>
            <a:r>
              <a:rPr lang="tr-TR" dirty="0" smtClean="0"/>
              <a:t>, işletmeler ile görüşülerek, dergiler ve ya kataloglar incelenerek gerçekleştirilir.</a:t>
            </a:r>
          </a:p>
          <a:p>
            <a:r>
              <a:rPr lang="tr-TR" dirty="0"/>
              <a:t>Ü</a:t>
            </a:r>
            <a:r>
              <a:rPr lang="tr-TR" dirty="0" smtClean="0"/>
              <a:t>rün ve ya hizmet ihtiyacı olan bir kimse </a:t>
            </a:r>
            <a:r>
              <a:rPr lang="tr-TR" b="1" dirty="0" smtClean="0"/>
              <a:t>satın alımı</a:t>
            </a:r>
            <a:r>
              <a:rPr lang="tr-TR" dirty="0" smtClean="0"/>
              <a:t> gerçekleştirmek için talep bildirmek ve form doldurarak onay mekanizmasına göndermek durumundadır. </a:t>
            </a:r>
          </a:p>
          <a:p>
            <a:r>
              <a:rPr lang="tr-TR" b="1" dirty="0" smtClean="0"/>
              <a:t>Satın alma departmanı</a:t>
            </a:r>
            <a:r>
              <a:rPr lang="tr-TR" dirty="0" smtClean="0"/>
              <a:t> ,onaylanan formun kendilerine iletilmesi ile </a:t>
            </a:r>
            <a:r>
              <a:rPr lang="tr-TR" b="1" dirty="0" smtClean="0"/>
              <a:t>birlikte fiyat araştırmasına </a:t>
            </a:r>
            <a:r>
              <a:rPr lang="tr-TR" dirty="0" smtClean="0"/>
              <a:t>başlar. Kataloglar ve fiyat listeleri incelenir, görüşmeler yapılır. </a:t>
            </a:r>
          </a:p>
          <a:p>
            <a:r>
              <a:rPr lang="tr-TR" b="1" dirty="0"/>
              <a:t>S</a:t>
            </a:r>
            <a:r>
              <a:rPr lang="tr-TR" b="1" dirty="0" smtClean="0"/>
              <a:t>ipariş verme aşamasında</a:t>
            </a:r>
            <a:r>
              <a:rPr lang="tr-TR" dirty="0" smtClean="0"/>
              <a:t> yine </a:t>
            </a:r>
            <a:r>
              <a:rPr lang="tr-TR" b="1" dirty="0" smtClean="0"/>
              <a:t>form doldurulur</a:t>
            </a:r>
            <a:r>
              <a:rPr lang="tr-TR" dirty="0" smtClean="0"/>
              <a:t> ve tedarikçi firmaya </a:t>
            </a:r>
            <a:r>
              <a:rPr lang="tr-TR" b="1" dirty="0" smtClean="0"/>
              <a:t>fakslanır ve ya postalanır</a:t>
            </a:r>
            <a:r>
              <a:rPr lang="tr-TR" dirty="0" smtClean="0"/>
              <a:t>.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569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469725" y="744524"/>
            <a:ext cx="83110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Satın alma işlemi yapan bir işletmenin </a:t>
            </a:r>
            <a:r>
              <a:rPr lang="tr-T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geleneksel ve elektronik ortamlarda yapacağı ticaret karşılaştırması: 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Tablo 1: Geleneksel Ticaret ve Elektronik Ticaret Karşılaştırılması</a:t>
            </a:r>
          </a:p>
          <a:p>
            <a:r>
              <a:rPr lang="tr-TR" dirty="0"/>
              <a:t> </a:t>
            </a:r>
          </a:p>
        </p:txBody>
      </p:sp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908077"/>
              </p:ext>
            </p:extLst>
          </p:nvPr>
        </p:nvGraphicFramePr>
        <p:xfrm>
          <a:off x="638826" y="1966587"/>
          <a:ext cx="7590773" cy="4697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6309"/>
                <a:gridCol w="2277232"/>
                <a:gridCol w="2277232"/>
              </a:tblGrid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</a:rPr>
                        <a:t>Geleneksel Ticaret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</a:rPr>
                        <a:t>Elektronik Ticaret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</a:rPr>
                        <a:t>Satın Almayı Yapan Firma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34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Bilgi Edinme Yöntemleri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Görüşmeler, dergiler, kataloglar, reklamlar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Web sayfaları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Talep Belirtme Yöntemi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Yazılı form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Elektronik posta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Talep Onayı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Yazılı form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Elektronik posta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Fiyat Araştırması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Kataloglar, görüşmeler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Web sayfaları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Sipariş Verme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Yazılı form, </a:t>
                      </a:r>
                      <a:r>
                        <a:rPr lang="tr-TR" sz="1400" dirty="0" err="1">
                          <a:effectLst/>
                        </a:rPr>
                        <a:t>fax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Elektronik posta, EDI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Tedarikçi Firma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effectLst/>
                        </a:rPr>
                        <a:t>Stok Kontrolü</a:t>
                      </a:r>
                      <a:endParaRPr lang="tr-TR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Yazılı form, </a:t>
                      </a:r>
                      <a:r>
                        <a:rPr lang="tr-TR" sz="1400" dirty="0" err="1">
                          <a:effectLst/>
                        </a:rPr>
                        <a:t>fax</a:t>
                      </a:r>
                      <a:r>
                        <a:rPr lang="tr-TR" sz="1400" dirty="0">
                          <a:effectLst/>
                        </a:rPr>
                        <a:t>, telefon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Online </a:t>
                      </a:r>
                      <a:r>
                        <a:rPr lang="tr-TR" sz="1400" dirty="0" err="1">
                          <a:effectLst/>
                        </a:rPr>
                        <a:t>Veritabanı</a:t>
                      </a:r>
                      <a:r>
                        <a:rPr lang="tr-TR" sz="1400" dirty="0">
                          <a:effectLst/>
                        </a:rPr>
                        <a:t>, EDI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effectLst/>
                        </a:rPr>
                        <a:t>Sevkiyat Hazırlığı</a:t>
                      </a:r>
                      <a:endParaRPr lang="tr-TR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Yazılı form, </a:t>
                      </a:r>
                      <a:r>
                        <a:rPr lang="tr-TR" sz="1400" dirty="0" err="1">
                          <a:effectLst/>
                        </a:rPr>
                        <a:t>fax</a:t>
                      </a:r>
                      <a:r>
                        <a:rPr lang="tr-TR" sz="1400" dirty="0">
                          <a:effectLst/>
                        </a:rPr>
                        <a:t>, telefon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Elektronik </a:t>
                      </a:r>
                      <a:r>
                        <a:rPr lang="tr-TR" sz="1400" dirty="0" err="1">
                          <a:effectLst/>
                        </a:rPr>
                        <a:t>Veritabanı</a:t>
                      </a:r>
                      <a:r>
                        <a:rPr lang="tr-TR" sz="1400" dirty="0">
                          <a:effectLst/>
                        </a:rPr>
                        <a:t>, EDI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effectLst/>
                        </a:rPr>
                        <a:t>İrsaliye Kesimi</a:t>
                      </a:r>
                      <a:endParaRPr lang="tr-TR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Yazılı form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Online </a:t>
                      </a:r>
                      <a:r>
                        <a:rPr lang="tr-TR" sz="1400" dirty="0" err="1">
                          <a:effectLst/>
                        </a:rPr>
                        <a:t>Veritabanı</a:t>
                      </a:r>
                      <a:r>
                        <a:rPr lang="tr-TR" sz="1400" dirty="0">
                          <a:effectLst/>
                        </a:rPr>
                        <a:t>, EDI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effectLst/>
                        </a:rPr>
                        <a:t>Fatura Kesimi</a:t>
                      </a:r>
                      <a:endParaRPr lang="tr-TR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Yazılı form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Elektronik Posta, EDI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effectLst/>
                        </a:rPr>
                        <a:t>Siparişi Yapan Firma</a:t>
                      </a:r>
                      <a:endParaRPr lang="tr-TR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effectLst/>
                        </a:rPr>
                        <a:t>Teslimat Onayı</a:t>
                      </a:r>
                      <a:endParaRPr lang="tr-TR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Yazılı form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Elektronik Posta, EDI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Ödeme Programı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Yazılı form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Online </a:t>
                      </a:r>
                      <a:r>
                        <a:rPr lang="tr-TR" sz="1400" dirty="0" err="1">
                          <a:effectLst/>
                        </a:rPr>
                        <a:t>Veritabanı</a:t>
                      </a:r>
                      <a:r>
                        <a:rPr lang="tr-TR" sz="1400" dirty="0">
                          <a:effectLst/>
                        </a:rPr>
                        <a:t>, EDI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34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Ödeme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Banka Havalesi, Posta, Tahsildar</a:t>
                      </a:r>
                      <a:endParaRPr lang="tr-T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İnternet bankacılığı, EDI, EFT</a:t>
                      </a:r>
                      <a:endParaRPr lang="tr-T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46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ve Tartışma Soruları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965368"/>
            <a:ext cx="8574087" cy="4160795"/>
          </a:xfrm>
        </p:spPr>
        <p:txBody>
          <a:bodyPr>
            <a:noAutofit/>
          </a:bodyPr>
          <a:lstStyle/>
          <a:p>
            <a:pPr marL="457200" lvl="0" indent="-4572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800" b="1" dirty="0"/>
              <a:t>E-ticaret nedir?</a:t>
            </a:r>
          </a:p>
          <a:p>
            <a:pPr marL="457200" lvl="0" indent="-4572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800" b="1" dirty="0"/>
              <a:t>Dünyada e-ticaretin </a:t>
            </a:r>
            <a:r>
              <a:rPr lang="tr-TR" sz="1800" b="1" dirty="0" smtClean="0"/>
              <a:t>tarihçesi nasıl gelişmiştir?</a:t>
            </a:r>
            <a:endParaRPr lang="tr-TR" sz="1800" b="1" dirty="0"/>
          </a:p>
          <a:p>
            <a:pPr marL="457200" lvl="0" indent="-4572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800" b="1" dirty="0"/>
              <a:t>Elektronik ticaret neleri kapsar?</a:t>
            </a:r>
          </a:p>
          <a:p>
            <a:pPr marL="457200" lvl="0" indent="-4572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800" b="1" dirty="0"/>
              <a:t>E-ticaretin özellikleri nelerdir?</a:t>
            </a:r>
          </a:p>
          <a:p>
            <a:pPr marL="457200" lvl="0" indent="-4572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800" b="1" dirty="0"/>
              <a:t>Geleneksel /klasik ticaret ile farkları nelerdir?</a:t>
            </a:r>
          </a:p>
          <a:p>
            <a:pPr marL="457200" lvl="0" indent="-4572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800" b="1" dirty="0"/>
              <a:t>Elektronik ticaret araçları nelerdir?</a:t>
            </a:r>
          </a:p>
          <a:p>
            <a:pPr marL="457200" lvl="0" indent="-4572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800" b="1" dirty="0"/>
              <a:t>Elektronik ticaretin etkileri nelerdir?</a:t>
            </a:r>
          </a:p>
          <a:p>
            <a:pPr marL="457200" lvl="0" indent="-4572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800" b="1" dirty="0"/>
              <a:t>Elektronik ticaret türleri nelerdir?</a:t>
            </a:r>
          </a:p>
          <a:p>
            <a:pPr marL="457200" lvl="0" indent="-4572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tr-TR" sz="1800" b="1" dirty="0"/>
              <a:t>Elektronik ticaretin avantaj ve </a:t>
            </a:r>
            <a:r>
              <a:rPr lang="tr-TR" sz="1800" b="1" dirty="0" smtClean="0"/>
              <a:t>dezavantajları nelerdir?</a:t>
            </a:r>
            <a:endParaRPr lang="tr-TR" sz="1800" b="1" dirty="0"/>
          </a:p>
        </p:txBody>
      </p:sp>
    </p:spTree>
    <p:extLst>
      <p:ext uri="{BB962C8B-B14F-4D97-AF65-F5344CB8AC3E}">
        <p14:creationId xmlns:p14="http://schemas.microsoft.com/office/powerpoint/2010/main" val="147195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/>
          <p:cNvSpPr txBox="1">
            <a:spLocks/>
          </p:cNvSpPr>
          <p:nvPr/>
        </p:nvSpPr>
        <p:spPr>
          <a:xfrm>
            <a:off x="137786" y="1352812"/>
            <a:ext cx="8830849" cy="5185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tr-TR" dirty="0" smtClean="0"/>
              <a:t>Telefon</a:t>
            </a:r>
          </a:p>
          <a:p>
            <a:pPr>
              <a:spcBef>
                <a:spcPts val="600"/>
              </a:spcBef>
            </a:pPr>
            <a:r>
              <a:rPr lang="tr-TR" dirty="0" smtClean="0"/>
              <a:t>Faks</a:t>
            </a:r>
            <a:endParaRPr lang="tr-TR" dirty="0"/>
          </a:p>
          <a:p>
            <a:pPr>
              <a:spcBef>
                <a:spcPts val="600"/>
              </a:spcBef>
            </a:pPr>
            <a:r>
              <a:rPr lang="tr-TR" dirty="0" smtClean="0"/>
              <a:t>Bilgisayar</a:t>
            </a:r>
          </a:p>
          <a:p>
            <a:pPr>
              <a:spcBef>
                <a:spcPts val="600"/>
              </a:spcBef>
            </a:pPr>
            <a:r>
              <a:rPr lang="tr-TR" dirty="0" smtClean="0"/>
              <a:t>Televizyon</a:t>
            </a:r>
          </a:p>
          <a:p>
            <a:pPr>
              <a:spcBef>
                <a:spcPts val="600"/>
              </a:spcBef>
            </a:pPr>
            <a:r>
              <a:rPr lang="tr-TR" dirty="0" smtClean="0">
                <a:solidFill>
                  <a:srgbClr val="FF0000"/>
                </a:solidFill>
              </a:rPr>
              <a:t>Elektronik </a:t>
            </a:r>
            <a:r>
              <a:rPr lang="tr-TR" dirty="0">
                <a:solidFill>
                  <a:srgbClr val="FF0000"/>
                </a:solidFill>
              </a:rPr>
              <a:t>ödeme ve para transfer sistemleri(</a:t>
            </a:r>
            <a:r>
              <a:rPr lang="tr-TR" sz="2200" i="1" dirty="0">
                <a:solidFill>
                  <a:srgbClr val="FF0000"/>
                </a:solidFill>
              </a:rPr>
              <a:t>ATM, Kredi kartları, </a:t>
            </a:r>
            <a:r>
              <a:rPr lang="tr-TR" sz="2200" i="1" dirty="0" err="1">
                <a:solidFill>
                  <a:srgbClr val="FF0000"/>
                </a:solidFill>
              </a:rPr>
              <a:t>smart</a:t>
            </a:r>
            <a:r>
              <a:rPr lang="tr-TR" sz="2200" i="1" dirty="0">
                <a:solidFill>
                  <a:srgbClr val="FF0000"/>
                </a:solidFill>
              </a:rPr>
              <a:t> kart, elektronik para</a:t>
            </a:r>
            <a:r>
              <a:rPr lang="tr-TR" sz="2200" i="1" dirty="0" smtClean="0">
                <a:solidFill>
                  <a:srgbClr val="FF0000"/>
                </a:solidFill>
              </a:rPr>
              <a:t>)</a:t>
            </a:r>
          </a:p>
          <a:p>
            <a:pPr>
              <a:spcBef>
                <a:spcPts val="600"/>
              </a:spcBef>
            </a:pPr>
            <a:r>
              <a:rPr lang="tr-TR" dirty="0" smtClean="0">
                <a:solidFill>
                  <a:srgbClr val="FF0000"/>
                </a:solidFill>
              </a:rPr>
              <a:t>Elektronik </a:t>
            </a:r>
            <a:r>
              <a:rPr lang="tr-TR" dirty="0">
                <a:solidFill>
                  <a:srgbClr val="FF0000"/>
                </a:solidFill>
              </a:rPr>
              <a:t>veri değişimi </a:t>
            </a:r>
            <a:r>
              <a:rPr lang="tr-TR" sz="2200" i="1" dirty="0"/>
              <a:t>(Electronic Data </a:t>
            </a:r>
            <a:r>
              <a:rPr lang="tr-TR" sz="2200" i="1" dirty="0" err="1"/>
              <a:t>Interchange</a:t>
            </a:r>
            <a:r>
              <a:rPr lang="tr-TR" sz="2200" i="1" dirty="0"/>
              <a:t>-EDI</a:t>
            </a:r>
            <a:r>
              <a:rPr lang="tr-TR" sz="2200" i="1" dirty="0" smtClean="0"/>
              <a:t>)</a:t>
            </a:r>
          </a:p>
          <a:p>
            <a:pPr>
              <a:spcBef>
                <a:spcPts val="600"/>
              </a:spcBef>
            </a:pPr>
            <a:r>
              <a:rPr lang="tr-TR" dirty="0" smtClean="0">
                <a:solidFill>
                  <a:srgbClr val="FF0000"/>
                </a:solidFill>
              </a:rPr>
              <a:t>İnternet</a:t>
            </a:r>
          </a:p>
          <a:p>
            <a:pPr>
              <a:spcBef>
                <a:spcPts val="600"/>
              </a:spcBef>
            </a:pPr>
            <a:r>
              <a:rPr lang="tr-TR" dirty="0" smtClean="0"/>
              <a:t>İntranet</a:t>
            </a:r>
          </a:p>
          <a:p>
            <a:pPr>
              <a:spcBef>
                <a:spcPts val="600"/>
              </a:spcBef>
            </a:pPr>
            <a:r>
              <a:rPr lang="tr-TR" dirty="0" smtClean="0"/>
              <a:t>Telekomünikasyon</a:t>
            </a:r>
            <a:endParaRPr lang="tr-TR" dirty="0"/>
          </a:p>
          <a:p>
            <a:pPr>
              <a:spcBef>
                <a:spcPts val="600"/>
              </a:spcBef>
            </a:pPr>
            <a:r>
              <a:rPr lang="tr-TR" dirty="0"/>
              <a:t>GSM</a:t>
            </a:r>
          </a:p>
          <a:p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00833" y="751562"/>
            <a:ext cx="69268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Elektronik ticaret araçları nelerdir?</a:t>
            </a:r>
          </a:p>
          <a:p>
            <a:endParaRPr lang="tr-TR" dirty="0"/>
          </a:p>
        </p:txBody>
      </p:sp>
      <p:sp>
        <p:nvSpPr>
          <p:cNvPr id="4" name="5-Nokta Yıldız 3"/>
          <p:cNvSpPr/>
          <p:nvPr/>
        </p:nvSpPr>
        <p:spPr>
          <a:xfrm>
            <a:off x="7478038" y="4133589"/>
            <a:ext cx="438411" cy="388307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5-Nokta Yıldız 4"/>
          <p:cNvSpPr/>
          <p:nvPr/>
        </p:nvSpPr>
        <p:spPr>
          <a:xfrm>
            <a:off x="4110623" y="3540690"/>
            <a:ext cx="438411" cy="388307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52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00833" y="751562"/>
            <a:ext cx="6926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rgbClr val="FF0000"/>
                </a:solidFill>
              </a:rPr>
              <a:t>Elektronik veri </a:t>
            </a:r>
            <a:r>
              <a:rPr lang="tr-TR" sz="2400" dirty="0" smtClean="0">
                <a:solidFill>
                  <a:srgbClr val="FF0000"/>
                </a:solidFill>
              </a:rPr>
              <a:t>değişimi (EDI) nedir?</a:t>
            </a:r>
            <a:endParaRPr lang="tr-TR" dirty="0"/>
          </a:p>
        </p:txBody>
      </p:sp>
      <p:sp>
        <p:nvSpPr>
          <p:cNvPr id="3" name="İçerik Yer Tutucusu 2"/>
          <p:cNvSpPr txBox="1">
            <a:spLocks/>
          </p:cNvSpPr>
          <p:nvPr/>
        </p:nvSpPr>
        <p:spPr>
          <a:xfrm>
            <a:off x="137786" y="1352812"/>
            <a:ext cx="8830849" cy="5185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290186" y="1505212"/>
            <a:ext cx="8830849" cy="51857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Ticaret </a:t>
            </a:r>
            <a:r>
              <a:rPr lang="tr-TR" dirty="0"/>
              <a:t>yapan </a:t>
            </a:r>
            <a:r>
              <a:rPr lang="tr-TR" b="1" dirty="0"/>
              <a:t>iki kuruluş arasında, insan faktörü olmaksızın</a:t>
            </a:r>
            <a:r>
              <a:rPr lang="tr-TR" dirty="0"/>
              <a:t> </a:t>
            </a:r>
            <a:r>
              <a:rPr lang="tr-TR" i="1" dirty="0"/>
              <a:t>bilgisayar ağları aracılığıyla </a:t>
            </a:r>
            <a:r>
              <a:rPr lang="tr-TR" dirty="0"/>
              <a:t>yapılanmış </a:t>
            </a:r>
            <a:r>
              <a:rPr lang="tr-TR" b="1" dirty="0"/>
              <a:t>bilgi ve belge değişimini sağlayan</a:t>
            </a:r>
            <a:r>
              <a:rPr lang="tr-TR" dirty="0"/>
              <a:t> bir sistem olarak e-ticaretin en önemli uygulama araçlarındandır. </a:t>
            </a:r>
            <a:endParaRPr lang="tr-TR" dirty="0" smtClean="0"/>
          </a:p>
          <a:p>
            <a:r>
              <a:rPr lang="tr-TR" dirty="0"/>
              <a:t>İ</a:t>
            </a:r>
            <a:r>
              <a:rPr lang="tr-TR" dirty="0" smtClean="0"/>
              <a:t>ş </a:t>
            </a:r>
            <a:r>
              <a:rPr lang="tr-TR" dirty="0"/>
              <a:t>dokümanlarının ve ticari belgelerin elektronik olarak değişimi demektir. </a:t>
            </a:r>
          </a:p>
          <a:p>
            <a:r>
              <a:rPr lang="tr-TR" b="1" i="1" dirty="0" smtClean="0"/>
              <a:t>Artan ticaret hacmi </a:t>
            </a:r>
            <a:r>
              <a:rPr lang="tr-TR" dirty="0" smtClean="0"/>
              <a:t>ve </a:t>
            </a:r>
            <a:r>
              <a:rPr lang="tr-TR" b="1" i="1" dirty="0" smtClean="0"/>
              <a:t>iletişim ihtiyacı </a:t>
            </a:r>
            <a:r>
              <a:rPr lang="tr-TR" dirty="0" smtClean="0"/>
              <a:t>ile kağıt boyutunda yapılan </a:t>
            </a:r>
            <a:r>
              <a:rPr lang="tr-TR" b="1" i="1" dirty="0" smtClean="0"/>
              <a:t>işlemlerin zaman alımı </a:t>
            </a:r>
            <a:r>
              <a:rPr lang="tr-TR" dirty="0" smtClean="0"/>
              <a:t>işletmeleri EDI gibi daha etkin bir iletişim aracı arama yoluna sevk etmiştir. </a:t>
            </a:r>
          </a:p>
          <a:p>
            <a:r>
              <a:rPr lang="tr-TR" dirty="0" smtClean="0"/>
              <a:t>EDI </a:t>
            </a:r>
            <a:r>
              <a:rPr lang="tr-TR" dirty="0"/>
              <a:t>kullanımı özel bir </a:t>
            </a:r>
            <a:r>
              <a:rPr lang="tr-TR" dirty="0" err="1"/>
              <a:t>telekommunikasyon</a:t>
            </a:r>
            <a:r>
              <a:rPr lang="tr-TR" dirty="0"/>
              <a:t> altyapısı ve standart formları gerektirir. </a:t>
            </a:r>
            <a:endParaRPr lang="tr-TR" dirty="0" smtClean="0"/>
          </a:p>
          <a:p>
            <a:r>
              <a:rPr lang="tr-TR" dirty="0"/>
              <a:t>Maliyetinin yüksek olması sebebiyle yaygınlaşması uzun zaman almıştır.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271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00833" y="751562"/>
            <a:ext cx="6926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rgbClr val="FF0000"/>
                </a:solidFill>
              </a:rPr>
              <a:t>Elektronik veri </a:t>
            </a:r>
            <a:r>
              <a:rPr lang="tr-TR" sz="2400" dirty="0" smtClean="0">
                <a:solidFill>
                  <a:srgbClr val="FF0000"/>
                </a:solidFill>
              </a:rPr>
              <a:t>değişimi (EDI) nedir?</a:t>
            </a:r>
            <a:endParaRPr lang="tr-TR" dirty="0"/>
          </a:p>
        </p:txBody>
      </p:sp>
      <p:sp>
        <p:nvSpPr>
          <p:cNvPr id="3" name="İçerik Yer Tutucusu 2"/>
          <p:cNvSpPr txBox="1">
            <a:spLocks/>
          </p:cNvSpPr>
          <p:nvPr/>
        </p:nvSpPr>
        <p:spPr>
          <a:xfrm>
            <a:off x="137786" y="1352812"/>
            <a:ext cx="8830849" cy="5185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290186" y="1505212"/>
            <a:ext cx="8830849" cy="5185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EDI ; </a:t>
            </a:r>
            <a:br>
              <a:rPr lang="tr-TR" dirty="0"/>
            </a:br>
            <a:r>
              <a:rPr lang="tr-TR" dirty="0"/>
              <a:t>· Hızlı ve doğru veri akışını, </a:t>
            </a:r>
            <a:br>
              <a:rPr lang="tr-TR" dirty="0"/>
            </a:br>
            <a:r>
              <a:rPr lang="tr-TR" dirty="0"/>
              <a:t>· Daha etkin denetim yöntemlerinin geliştirilmesini, </a:t>
            </a:r>
            <a:br>
              <a:rPr lang="tr-TR" dirty="0"/>
            </a:br>
            <a:r>
              <a:rPr lang="tr-TR" dirty="0"/>
              <a:t>· Üretkenliğin ve karlılığın artmasını, </a:t>
            </a:r>
            <a:br>
              <a:rPr lang="tr-TR" dirty="0"/>
            </a:br>
            <a:r>
              <a:rPr lang="tr-TR" dirty="0"/>
              <a:t>· İş ilişkilerinin geliştirilmesini, </a:t>
            </a:r>
            <a:br>
              <a:rPr lang="tr-TR" dirty="0"/>
            </a:br>
            <a:r>
              <a:rPr lang="tr-TR" dirty="0"/>
              <a:t>· Müşteri memnuniyetinin ve rekabet gücünün arttırılmasını sağlayacaktır.</a:t>
            </a:r>
          </a:p>
          <a:p>
            <a:r>
              <a:rPr lang="tr-TR" b="1" dirty="0" err="1"/>
              <a:t>Örn</a:t>
            </a:r>
            <a:r>
              <a:rPr lang="tr-TR" dirty="0"/>
              <a:t>. Singapur tüm ticari işlemlerini EDI kullanarak yürüten ilk ülkedir. Bu sayede Singapur limanı en </a:t>
            </a:r>
            <a:r>
              <a:rPr lang="tr-TR" dirty="0" smtClean="0"/>
              <a:t>hızlı </a:t>
            </a:r>
            <a:r>
              <a:rPr lang="tr-TR" dirty="0"/>
              <a:t>mal sevkiyatı yapan liman olmuştur.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91203" y="5899852"/>
            <a:ext cx="3273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https://youtu.be/amXD41CC0nw</a:t>
            </a:r>
          </a:p>
        </p:txBody>
      </p:sp>
    </p:spTree>
    <p:extLst>
      <p:ext uri="{BB962C8B-B14F-4D97-AF65-F5344CB8AC3E}">
        <p14:creationId xmlns:p14="http://schemas.microsoft.com/office/powerpoint/2010/main" val="229010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/>
          <p:cNvSpPr txBox="1">
            <a:spLocks/>
          </p:cNvSpPr>
          <p:nvPr/>
        </p:nvSpPr>
        <p:spPr>
          <a:xfrm>
            <a:off x="162840" y="1352812"/>
            <a:ext cx="8857988" cy="5075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İnternetin </a:t>
            </a:r>
            <a:r>
              <a:rPr lang="tr-TR" dirty="0"/>
              <a:t>gelişimi çerçevesinde, 1990’lı yılların başlarında “World </a:t>
            </a:r>
            <a:r>
              <a:rPr lang="tr-TR" dirty="0" err="1"/>
              <a:t>Wide</a:t>
            </a:r>
            <a:r>
              <a:rPr lang="tr-TR" dirty="0"/>
              <a:t> Web” (www) ’in bulunması hem multimedya hem de ticari kullanım uygulamaları açısından önemli bir yenilik olmuştur. </a:t>
            </a:r>
          </a:p>
          <a:p>
            <a:r>
              <a:rPr lang="tr-TR" dirty="0"/>
              <a:t>**Www’ </a:t>
            </a:r>
            <a:r>
              <a:rPr lang="tr-TR" dirty="0" err="1"/>
              <a:t>nin</a:t>
            </a:r>
            <a:r>
              <a:rPr lang="tr-TR" dirty="0"/>
              <a:t> kullanılmasında HTTP (</a:t>
            </a:r>
            <a:r>
              <a:rPr lang="tr-TR" dirty="0" err="1"/>
              <a:t>Hyper</a:t>
            </a:r>
            <a:r>
              <a:rPr lang="tr-TR" dirty="0"/>
              <a:t> </a:t>
            </a:r>
            <a:r>
              <a:rPr lang="tr-TR" dirty="0" err="1"/>
              <a:t>Text</a:t>
            </a:r>
            <a:r>
              <a:rPr lang="tr-TR" dirty="0"/>
              <a:t> </a:t>
            </a:r>
            <a:r>
              <a:rPr lang="tr-TR" dirty="0" err="1"/>
              <a:t>Markup</a:t>
            </a:r>
            <a:r>
              <a:rPr lang="tr-TR" dirty="0"/>
              <a:t> Language- </a:t>
            </a:r>
            <a:r>
              <a:rPr lang="tr-TR" dirty="0" err="1"/>
              <a:t>Hiper</a:t>
            </a:r>
            <a:r>
              <a:rPr lang="tr-TR" dirty="0"/>
              <a:t> Metin Aktarım Protokolü) kuralları belirlemiştir ve </a:t>
            </a:r>
            <a:r>
              <a:rPr lang="tr-TR" dirty="0" err="1"/>
              <a:t>www’nin</a:t>
            </a:r>
            <a:r>
              <a:rPr lang="tr-TR" dirty="0"/>
              <a:t> hızlı bir şekilde tüm dünyaya yayılmasını sağlamıştır (Başaran, 2010: 152).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00833" y="751562"/>
            <a:ext cx="6926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rgbClr val="FF0000"/>
                </a:solidFill>
              </a:rPr>
              <a:t>İnternet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267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/>
          <p:cNvSpPr txBox="1">
            <a:spLocks/>
          </p:cNvSpPr>
          <p:nvPr/>
        </p:nvSpPr>
        <p:spPr>
          <a:xfrm>
            <a:off x="162840" y="1352812"/>
            <a:ext cx="8857988" cy="5075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Bir işlemin e-ticaret kapsamına girmesi için aşağıdaki özellikleri taşıması beklenir:</a:t>
            </a:r>
          </a:p>
          <a:p>
            <a:r>
              <a:rPr lang="tr-TR" dirty="0" smtClean="0"/>
              <a:t>Nerede, nasıl, ne şekilde, ne amaçla gerçekleşir?</a:t>
            </a:r>
          </a:p>
          <a:p>
            <a:pPr lvl="1"/>
            <a:r>
              <a:rPr lang="tr-TR" dirty="0" smtClean="0"/>
              <a:t>Elektronik ortamda gerçekleşmelidir.</a:t>
            </a:r>
          </a:p>
          <a:p>
            <a:pPr lvl="1"/>
            <a:r>
              <a:rPr lang="tr-TR" dirty="0" smtClean="0"/>
              <a:t>İki ve ya daha fazla taraf arasında mal/hizmet satımı olmalıdır.</a:t>
            </a:r>
          </a:p>
          <a:p>
            <a:pPr lvl="1"/>
            <a:r>
              <a:rPr lang="tr-TR" dirty="0" smtClean="0"/>
              <a:t>Metin, ses ve görüntü şeklindeki sayısal bilgilerin işlenmesi, iletilmesi ve saklanması temeline dayanmalıdır. </a:t>
            </a:r>
          </a:p>
          <a:p>
            <a:pPr lvl="1"/>
            <a:r>
              <a:rPr lang="tr-TR" dirty="0" smtClean="0"/>
              <a:t>Bir değer yaratmayı amaçlamalıdır.</a:t>
            </a:r>
          </a:p>
          <a:p>
            <a:pPr lvl="1"/>
            <a:r>
              <a:rPr lang="tr-TR" dirty="0" smtClean="0"/>
              <a:t>Ticari nitelikte bir işlem olmalı ve ya ticari işlemi desteklemelidir. </a:t>
            </a:r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00833" y="751562"/>
            <a:ext cx="692689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 smtClean="0">
                <a:solidFill>
                  <a:srgbClr val="FF0000"/>
                </a:solidFill>
              </a:rPr>
              <a:t>Elektronik ticaretin gerçekleşme koşulları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29282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96104" y="463463"/>
            <a:ext cx="7678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chemeClr val="bg1"/>
                </a:solidFill>
              </a:rPr>
              <a:t>Elektronik </a:t>
            </a:r>
            <a:r>
              <a:rPr lang="tr-TR" sz="3200" b="1" dirty="0">
                <a:solidFill>
                  <a:schemeClr val="bg1"/>
                </a:solidFill>
              </a:rPr>
              <a:t>T</a:t>
            </a:r>
            <a:r>
              <a:rPr lang="tr-TR" sz="3200" b="1" dirty="0" smtClean="0">
                <a:solidFill>
                  <a:schemeClr val="bg1"/>
                </a:solidFill>
              </a:rPr>
              <a:t>icaretin </a:t>
            </a:r>
            <a:r>
              <a:rPr lang="tr-TR" sz="3200" b="1" dirty="0">
                <a:solidFill>
                  <a:schemeClr val="bg1"/>
                </a:solidFill>
              </a:rPr>
              <a:t>A</a:t>
            </a:r>
            <a:r>
              <a:rPr lang="tr-TR" sz="3200" b="1" dirty="0" smtClean="0">
                <a:solidFill>
                  <a:schemeClr val="bg1"/>
                </a:solidFill>
              </a:rPr>
              <a:t>vantajları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9" name="İçerik Yer Tutucusu 8"/>
          <p:cNvSpPr>
            <a:spLocks noGrp="1"/>
          </p:cNvSpPr>
          <p:nvPr>
            <p:ph sz="half" idx="4294967295"/>
          </p:nvPr>
        </p:nvSpPr>
        <p:spPr>
          <a:xfrm>
            <a:off x="-26025" y="713984"/>
            <a:ext cx="4272348" cy="5198301"/>
          </a:xfrm>
        </p:spPr>
        <p:txBody>
          <a:bodyPr>
            <a:normAutofit lnSpcReduction="10000"/>
          </a:bodyPr>
          <a:lstStyle/>
          <a:p>
            <a:r>
              <a:rPr lang="tr-TR" b="1" dirty="0">
                <a:solidFill>
                  <a:srgbClr val="FFC000"/>
                </a:solidFill>
              </a:rPr>
              <a:t>Z</a:t>
            </a:r>
            <a:r>
              <a:rPr lang="tr-TR" b="1" dirty="0" smtClean="0">
                <a:solidFill>
                  <a:srgbClr val="FFC000"/>
                </a:solidFill>
              </a:rPr>
              <a:t>amandan ve mekandan </a:t>
            </a:r>
            <a:r>
              <a:rPr lang="tr-TR" b="1" dirty="0">
                <a:solidFill>
                  <a:srgbClr val="FFC000"/>
                </a:solidFill>
              </a:rPr>
              <a:t>bağımsız </a:t>
            </a:r>
            <a:r>
              <a:rPr lang="tr-TR" dirty="0" smtClean="0"/>
              <a:t>olarak dünyanın </a:t>
            </a:r>
            <a:r>
              <a:rPr lang="tr-TR" dirty="0"/>
              <a:t>herhangi bir yerinde </a:t>
            </a:r>
            <a:r>
              <a:rPr lang="tr-TR" dirty="0" smtClean="0"/>
              <a:t>ve herhangi </a:t>
            </a:r>
            <a:r>
              <a:rPr lang="tr-TR" dirty="0"/>
              <a:t>bir saatinde </a:t>
            </a:r>
            <a:r>
              <a:rPr lang="tr-TR" dirty="0" smtClean="0"/>
              <a:t>müşterilere alışveriş </a:t>
            </a:r>
            <a:r>
              <a:rPr lang="tr-TR" dirty="0"/>
              <a:t>imkanı sunabilmesidir</a:t>
            </a:r>
            <a:r>
              <a:rPr lang="tr-TR" dirty="0" smtClean="0"/>
              <a:t>.</a:t>
            </a:r>
          </a:p>
          <a:p>
            <a:r>
              <a:rPr lang="tr-TR" dirty="0"/>
              <a:t>E-Ticaret, </a:t>
            </a:r>
            <a:r>
              <a:rPr lang="tr-TR" b="1" dirty="0">
                <a:solidFill>
                  <a:srgbClr val="FF0000"/>
                </a:solidFill>
              </a:rPr>
              <a:t>müşterilere daha şeffaf bir </a:t>
            </a:r>
            <a:r>
              <a:rPr lang="tr-TR" b="1" dirty="0" smtClean="0">
                <a:solidFill>
                  <a:srgbClr val="FF0000"/>
                </a:solidFill>
              </a:rPr>
              <a:t>ortam sunar</a:t>
            </a:r>
            <a:r>
              <a:rPr lang="tr-TR" b="1" dirty="0">
                <a:solidFill>
                  <a:srgbClr val="FF0000"/>
                </a:solidFill>
              </a:rPr>
              <a:t>. </a:t>
            </a:r>
            <a:endParaRPr lang="tr-TR" b="1" dirty="0" smtClean="0">
              <a:solidFill>
                <a:srgbClr val="FF0000"/>
              </a:solidFill>
            </a:endParaRPr>
          </a:p>
          <a:p>
            <a:pPr lvl="1"/>
            <a:r>
              <a:rPr lang="tr-TR" dirty="0" smtClean="0"/>
              <a:t>E-Ticarette </a:t>
            </a:r>
            <a:r>
              <a:rPr lang="tr-TR" dirty="0"/>
              <a:t>müşteriler </a:t>
            </a:r>
            <a:r>
              <a:rPr lang="tr-TR" dirty="0" smtClean="0"/>
              <a:t>farklı firmaların </a:t>
            </a:r>
            <a:r>
              <a:rPr lang="tr-TR" dirty="0"/>
              <a:t>web siteleri ve farklı </a:t>
            </a:r>
            <a:r>
              <a:rPr lang="tr-TR" dirty="0" smtClean="0"/>
              <a:t>ürünler arasında </a:t>
            </a:r>
            <a:r>
              <a:rPr lang="tr-TR" u="sng" dirty="0"/>
              <a:t>hızlıca fiyat </a:t>
            </a:r>
            <a:r>
              <a:rPr lang="tr-TR" u="sng" dirty="0" smtClean="0"/>
              <a:t>araştırması yapabilir</a:t>
            </a:r>
            <a:r>
              <a:rPr lang="tr-TR" dirty="0"/>
              <a:t>. Bu da </a:t>
            </a:r>
            <a:r>
              <a:rPr lang="tr-TR" b="1" u="sng" dirty="0"/>
              <a:t>rekabetin artmasını </a:t>
            </a:r>
            <a:r>
              <a:rPr lang="tr-TR" b="1" u="sng" dirty="0" smtClean="0"/>
              <a:t>ve fiyatların </a:t>
            </a:r>
            <a:r>
              <a:rPr lang="tr-TR" b="1" u="sng" dirty="0"/>
              <a:t>düşmesini sağlar</a:t>
            </a:r>
            <a:r>
              <a:rPr lang="tr-TR" u="sng" dirty="0"/>
              <a:t>.</a:t>
            </a:r>
            <a:endParaRPr lang="tr-TR" u="sng" dirty="0" smtClean="0"/>
          </a:p>
          <a:p>
            <a:endParaRPr lang="tr-TR" dirty="0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4294967295"/>
          </p:nvPr>
        </p:nvSpPr>
        <p:spPr>
          <a:xfrm>
            <a:off x="4446740" y="713984"/>
            <a:ext cx="4747364" cy="6144016"/>
          </a:xfrm>
        </p:spPr>
        <p:txBody>
          <a:bodyPr>
            <a:normAutofit fontScale="85000" lnSpcReduction="10000"/>
          </a:bodyPr>
          <a:lstStyle/>
          <a:p>
            <a:r>
              <a:rPr lang="tr-TR" dirty="0"/>
              <a:t>E-Ticarette </a:t>
            </a:r>
            <a:r>
              <a:rPr lang="tr-TR" b="1" dirty="0">
                <a:solidFill>
                  <a:srgbClr val="00B0F0"/>
                </a:solidFill>
              </a:rPr>
              <a:t>firmalar müşterilerine </a:t>
            </a:r>
            <a:r>
              <a:rPr lang="tr-TR" b="1" dirty="0" smtClean="0">
                <a:solidFill>
                  <a:srgbClr val="00B0F0"/>
                </a:solidFill>
              </a:rPr>
              <a:t>birebir pazarlama yapabilir.</a:t>
            </a:r>
          </a:p>
          <a:p>
            <a:pPr lvl="1"/>
            <a:r>
              <a:rPr lang="tr-TR" u="sng" dirty="0" smtClean="0"/>
              <a:t>Toplanan müşteri verileri </a:t>
            </a:r>
            <a:r>
              <a:rPr lang="tr-TR" u="sng" dirty="0"/>
              <a:t>ve deneyimlerini </a:t>
            </a:r>
            <a:r>
              <a:rPr lang="tr-TR" u="sng" dirty="0" smtClean="0"/>
              <a:t>kullanarak</a:t>
            </a:r>
            <a:r>
              <a:rPr lang="tr-TR" dirty="0" smtClean="0"/>
              <a:t>, yüksek </a:t>
            </a:r>
            <a:r>
              <a:rPr lang="tr-TR" dirty="0"/>
              <a:t>maliyetler gerekmeksizin </a:t>
            </a:r>
            <a:r>
              <a:rPr lang="tr-TR" b="1" dirty="0" smtClean="0"/>
              <a:t>her müşteriye</a:t>
            </a:r>
            <a:r>
              <a:rPr lang="tr-TR" b="1" dirty="0"/>
              <a:t>, kendisine özel </a:t>
            </a:r>
            <a:r>
              <a:rPr lang="tr-TR" b="1" dirty="0" smtClean="0"/>
              <a:t>pazarlama</a:t>
            </a:r>
            <a:r>
              <a:rPr lang="tr-TR" dirty="0" smtClean="0"/>
              <a:t> yapılabilmektedir.</a:t>
            </a:r>
          </a:p>
          <a:p>
            <a:r>
              <a:rPr lang="tr-TR" dirty="0"/>
              <a:t>İnternette </a:t>
            </a:r>
            <a:r>
              <a:rPr lang="tr-TR" b="1" dirty="0">
                <a:solidFill>
                  <a:srgbClr val="00B050"/>
                </a:solidFill>
              </a:rPr>
              <a:t>bir sanal mağaza </a:t>
            </a:r>
            <a:r>
              <a:rPr lang="tr-TR" b="1" dirty="0" smtClean="0">
                <a:solidFill>
                  <a:srgbClr val="00B050"/>
                </a:solidFill>
              </a:rPr>
              <a:t>açmanın maliyeti</a:t>
            </a:r>
            <a:r>
              <a:rPr lang="tr-TR" b="1" dirty="0">
                <a:solidFill>
                  <a:srgbClr val="00B050"/>
                </a:solidFill>
              </a:rPr>
              <a:t>, fiziksel mağaza </a:t>
            </a:r>
            <a:r>
              <a:rPr lang="tr-TR" b="1" dirty="0" smtClean="0">
                <a:solidFill>
                  <a:srgbClr val="00B050"/>
                </a:solidFill>
              </a:rPr>
              <a:t>açmanın maliyetine </a:t>
            </a:r>
            <a:r>
              <a:rPr lang="tr-TR" b="1" dirty="0">
                <a:solidFill>
                  <a:srgbClr val="00B050"/>
                </a:solidFill>
              </a:rPr>
              <a:t>göre çok daha düşüktür</a:t>
            </a:r>
            <a:r>
              <a:rPr lang="tr-TR" b="1" dirty="0" smtClean="0">
                <a:solidFill>
                  <a:srgbClr val="00B050"/>
                </a:solidFill>
              </a:rPr>
              <a:t>.</a:t>
            </a:r>
          </a:p>
          <a:p>
            <a:pPr lvl="1"/>
            <a:r>
              <a:rPr lang="tr-TR" dirty="0" smtClean="0"/>
              <a:t>Aynı zamanda </a:t>
            </a:r>
            <a:r>
              <a:rPr lang="tr-TR" dirty="0"/>
              <a:t>e-ticaret sayesinde </a:t>
            </a:r>
            <a:r>
              <a:rPr lang="tr-TR" dirty="0" smtClean="0"/>
              <a:t>stok maliyetlerine </a:t>
            </a:r>
            <a:r>
              <a:rPr lang="tr-TR" dirty="0"/>
              <a:t>girmeden düşük </a:t>
            </a:r>
            <a:r>
              <a:rPr lang="tr-TR" dirty="0" smtClean="0"/>
              <a:t>giderlerle satış </a:t>
            </a:r>
            <a:r>
              <a:rPr lang="tr-TR" dirty="0"/>
              <a:t>yapabilme imkânı da vardır</a:t>
            </a:r>
            <a:r>
              <a:rPr lang="tr-TR" dirty="0" smtClean="0"/>
              <a:t>.</a:t>
            </a:r>
          </a:p>
          <a:p>
            <a:r>
              <a:rPr lang="tr-TR" dirty="0"/>
              <a:t>E-Ticaret, geleneksel alışverişe </a:t>
            </a:r>
            <a:r>
              <a:rPr lang="tr-TR" dirty="0" smtClean="0"/>
              <a:t>göre </a:t>
            </a:r>
            <a:r>
              <a:rPr lang="tr-TR" b="1" dirty="0" smtClean="0">
                <a:solidFill>
                  <a:srgbClr val="002060"/>
                </a:solidFill>
              </a:rPr>
              <a:t>müşterinin </a:t>
            </a:r>
            <a:r>
              <a:rPr lang="tr-TR" b="1" dirty="0">
                <a:solidFill>
                  <a:srgbClr val="002060"/>
                </a:solidFill>
              </a:rPr>
              <a:t>zaman kaybını </a:t>
            </a:r>
            <a:r>
              <a:rPr lang="tr-TR" b="1" dirty="0" smtClean="0">
                <a:solidFill>
                  <a:srgbClr val="002060"/>
                </a:solidFill>
              </a:rPr>
              <a:t>azaltır</a:t>
            </a:r>
          </a:p>
          <a:p>
            <a:r>
              <a:rPr lang="tr-TR" dirty="0"/>
              <a:t>E-Ticarette tüketiciler </a:t>
            </a:r>
            <a:r>
              <a:rPr lang="tr-TR" b="1" dirty="0"/>
              <a:t>çok sayıda </a:t>
            </a:r>
            <a:r>
              <a:rPr lang="tr-TR" b="1" dirty="0" smtClean="0"/>
              <a:t>ürün çeşidini </a:t>
            </a:r>
            <a:r>
              <a:rPr lang="tr-TR" b="1" dirty="0"/>
              <a:t>görebilir, en uygun ürünü </a:t>
            </a:r>
            <a:r>
              <a:rPr lang="tr-TR" b="1" dirty="0" smtClean="0"/>
              <a:t>bulma şansı </a:t>
            </a:r>
            <a:r>
              <a:rPr lang="tr-TR" b="1" dirty="0"/>
              <a:t>artar.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325675" y="25052"/>
            <a:ext cx="6926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>Elektronik </a:t>
            </a:r>
            <a:r>
              <a:rPr lang="tr-TR" sz="2800" dirty="0">
                <a:solidFill>
                  <a:srgbClr val="FF0000"/>
                </a:solidFill>
              </a:rPr>
              <a:t>T</a:t>
            </a:r>
            <a:r>
              <a:rPr lang="tr-TR" sz="2800" dirty="0" smtClean="0">
                <a:solidFill>
                  <a:srgbClr val="FF0000"/>
                </a:solidFill>
              </a:rPr>
              <a:t>icaretin Avantajları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7291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25675" y="25052"/>
            <a:ext cx="6926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>Elektronik </a:t>
            </a:r>
            <a:r>
              <a:rPr lang="tr-TR" sz="2800" dirty="0">
                <a:solidFill>
                  <a:srgbClr val="FF0000"/>
                </a:solidFill>
              </a:rPr>
              <a:t>T</a:t>
            </a:r>
            <a:r>
              <a:rPr lang="tr-TR" sz="2800" dirty="0" smtClean="0">
                <a:solidFill>
                  <a:srgbClr val="FF0000"/>
                </a:solidFill>
              </a:rPr>
              <a:t>icaretin Dezavantajları </a:t>
            </a:r>
            <a:endParaRPr lang="tr-TR" sz="2800" dirty="0"/>
          </a:p>
        </p:txBody>
      </p:sp>
      <p:sp>
        <p:nvSpPr>
          <p:cNvPr id="3" name="İçerik Yer Tutucusu 8"/>
          <p:cNvSpPr txBox="1">
            <a:spLocks/>
          </p:cNvSpPr>
          <p:nvPr/>
        </p:nvSpPr>
        <p:spPr>
          <a:xfrm>
            <a:off x="-26025" y="713984"/>
            <a:ext cx="4272348" cy="5198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/>
              <a:t>M</a:t>
            </a:r>
            <a:r>
              <a:rPr lang="tr-TR" b="1" dirty="0" smtClean="0"/>
              <a:t>üşterinin</a:t>
            </a:r>
            <a:r>
              <a:rPr lang="tr-TR" dirty="0" smtClean="0"/>
              <a:t> </a:t>
            </a:r>
            <a:r>
              <a:rPr lang="tr-TR" b="1" dirty="0"/>
              <a:t>ürünü canlı </a:t>
            </a:r>
            <a:r>
              <a:rPr lang="tr-TR" b="1" dirty="0" smtClean="0"/>
              <a:t>olarak görüp </a:t>
            </a:r>
            <a:r>
              <a:rPr lang="tr-TR" b="1" dirty="0"/>
              <a:t>inceleme ve deneme şansı yoktur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Bu yüzden de e-</a:t>
            </a:r>
            <a:r>
              <a:rPr lang="tr-TR" dirty="0" err="1"/>
              <a:t>ticaratteki</a:t>
            </a:r>
            <a:r>
              <a:rPr lang="tr-TR" dirty="0"/>
              <a:t> </a:t>
            </a:r>
            <a:r>
              <a:rPr lang="tr-TR" dirty="0" smtClean="0"/>
              <a:t>iade oranları </a:t>
            </a:r>
            <a:r>
              <a:rPr lang="tr-TR" dirty="0"/>
              <a:t>geleneksel mağazacılıktaki iade oranlarına göre daha </a:t>
            </a:r>
            <a:r>
              <a:rPr lang="tr-TR" dirty="0" smtClean="0"/>
              <a:t>yüksektir</a:t>
            </a:r>
          </a:p>
          <a:p>
            <a:r>
              <a:rPr lang="tr-TR" dirty="0"/>
              <a:t>Potansiyel müşteriler İnternet üzerinden yapılan alışverişlerde </a:t>
            </a:r>
            <a:r>
              <a:rPr lang="tr-TR" b="1" dirty="0">
                <a:solidFill>
                  <a:srgbClr val="FF0000"/>
                </a:solidFill>
              </a:rPr>
              <a:t>güvenlik </a:t>
            </a:r>
            <a:r>
              <a:rPr lang="tr-TR" b="1" dirty="0" smtClean="0">
                <a:solidFill>
                  <a:srgbClr val="FF0000"/>
                </a:solidFill>
              </a:rPr>
              <a:t>kaygısından </a:t>
            </a:r>
            <a:r>
              <a:rPr lang="tr-TR" dirty="0" smtClean="0"/>
              <a:t>ötürü </a:t>
            </a:r>
            <a:r>
              <a:rPr lang="tr-TR" dirty="0"/>
              <a:t>kredi kartı kullanımından çekinmektedir</a:t>
            </a:r>
          </a:p>
        </p:txBody>
      </p:sp>
      <p:sp>
        <p:nvSpPr>
          <p:cNvPr id="4" name="İçerik Yer Tutucusu 8"/>
          <p:cNvSpPr txBox="1">
            <a:spLocks/>
          </p:cNvSpPr>
          <p:nvPr/>
        </p:nvSpPr>
        <p:spPr>
          <a:xfrm>
            <a:off x="4623219" y="866383"/>
            <a:ext cx="4272348" cy="5198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Ürünü satın alın müşteri </a:t>
            </a:r>
            <a:r>
              <a:rPr lang="tr-TR" b="1" dirty="0">
                <a:solidFill>
                  <a:srgbClr val="FFC000"/>
                </a:solidFill>
              </a:rPr>
              <a:t>teslimat süresi boyunca beklemek </a:t>
            </a:r>
            <a:r>
              <a:rPr lang="tr-TR" b="1" dirty="0" smtClean="0">
                <a:solidFill>
                  <a:srgbClr val="FFC000"/>
                </a:solidFill>
              </a:rPr>
              <a:t>zorundadır</a:t>
            </a:r>
          </a:p>
          <a:p>
            <a:r>
              <a:rPr lang="tr-TR" dirty="0"/>
              <a:t>İnternet siteleri ve altyapılarında oluşabilecek açıklar ve onlardan </a:t>
            </a:r>
            <a:r>
              <a:rPr lang="tr-TR" dirty="0" smtClean="0"/>
              <a:t>faydalanmak isteyecek </a:t>
            </a:r>
            <a:r>
              <a:rPr lang="tr-TR" dirty="0"/>
              <a:t>kötü niyetli kişiler tarafından </a:t>
            </a:r>
            <a:r>
              <a:rPr lang="tr-TR" b="1" dirty="0">
                <a:solidFill>
                  <a:srgbClr val="00B0F0"/>
                </a:solidFill>
              </a:rPr>
              <a:t>kişisel bilgilerin çalınması gibi hoş </a:t>
            </a:r>
            <a:r>
              <a:rPr lang="tr-TR" b="1" dirty="0" smtClean="0">
                <a:solidFill>
                  <a:srgbClr val="00B0F0"/>
                </a:solidFill>
              </a:rPr>
              <a:t>olmayan durumlarla </a:t>
            </a:r>
            <a:r>
              <a:rPr lang="tr-TR" b="1" dirty="0">
                <a:solidFill>
                  <a:srgbClr val="00B0F0"/>
                </a:solidFill>
              </a:rPr>
              <a:t>karşılaşılabilir.</a:t>
            </a:r>
          </a:p>
        </p:txBody>
      </p:sp>
    </p:spTree>
    <p:extLst>
      <p:ext uri="{BB962C8B-B14F-4D97-AF65-F5344CB8AC3E}">
        <p14:creationId xmlns:p14="http://schemas.microsoft.com/office/powerpoint/2010/main" val="844659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ipik e-ticaret ÅemasÄ± ile ilgili gÃ¶rsel sonucu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99"/>
          <a:stretch/>
        </p:blipFill>
        <p:spPr bwMode="auto">
          <a:xfrm>
            <a:off x="631564" y="712533"/>
            <a:ext cx="7773400" cy="546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Düz Ok Bağlayıcısı 2"/>
          <p:cNvCxnSpPr/>
          <p:nvPr/>
        </p:nvCxnSpPr>
        <p:spPr>
          <a:xfrm flipH="1" flipV="1">
            <a:off x="3212925" y="4640894"/>
            <a:ext cx="231733" cy="3695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Metin kutusu 4"/>
          <p:cNvSpPr txBox="1"/>
          <p:nvPr/>
        </p:nvSpPr>
        <p:spPr>
          <a:xfrm>
            <a:off x="3328790" y="5004148"/>
            <a:ext cx="2170135" cy="83099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chemeClr val="accent1"/>
                </a:solidFill>
              </a:rPr>
              <a:t>1. aşama</a:t>
            </a:r>
            <a:r>
              <a:rPr lang="tr-TR" sz="1600" dirty="0" smtClean="0"/>
              <a:t>: bilgisayar ağı üzerinden bilgi ve belde değişimin sağlanması 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699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873" y="1925875"/>
            <a:ext cx="7867917" cy="314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32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/>
          <p:cNvSpPr txBox="1">
            <a:spLocks/>
          </p:cNvSpPr>
          <p:nvPr/>
        </p:nvSpPr>
        <p:spPr>
          <a:xfrm>
            <a:off x="162840" y="1352812"/>
            <a:ext cx="8857988" cy="5075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tr-TR" dirty="0" smtClean="0"/>
              <a:t>Aşama: Bilgisayar ağları üzerinden bilgi ve belgelerin değişiminin sağlanması,</a:t>
            </a:r>
          </a:p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tr-TR" dirty="0" smtClean="0"/>
              <a:t>Aşama: </a:t>
            </a:r>
            <a:r>
              <a:rPr lang="tr-TR" u="sng" dirty="0" smtClean="0"/>
              <a:t>Sipariş verme</a:t>
            </a:r>
            <a:r>
              <a:rPr lang="tr-TR" dirty="0" smtClean="0"/>
              <a:t>, </a:t>
            </a:r>
            <a:r>
              <a:rPr lang="tr-TR" u="sng" dirty="0" smtClean="0"/>
              <a:t>faturalama</a:t>
            </a:r>
            <a:r>
              <a:rPr lang="tr-TR" dirty="0" smtClean="0"/>
              <a:t>, </a:t>
            </a:r>
            <a:r>
              <a:rPr lang="tr-TR" u="sng" dirty="0" smtClean="0"/>
              <a:t>sözleşme yapma</a:t>
            </a:r>
            <a:r>
              <a:rPr lang="tr-TR" dirty="0" smtClean="0"/>
              <a:t>, </a:t>
            </a:r>
            <a:r>
              <a:rPr lang="tr-TR" u="sng" dirty="0" smtClean="0"/>
              <a:t>sigortalama</a:t>
            </a:r>
            <a:r>
              <a:rPr lang="tr-TR" dirty="0" smtClean="0"/>
              <a:t>, </a:t>
            </a:r>
            <a:r>
              <a:rPr lang="tr-TR" u="sng" dirty="0" smtClean="0"/>
              <a:t>nakliye</a:t>
            </a:r>
            <a:r>
              <a:rPr lang="tr-TR" dirty="0" smtClean="0"/>
              <a:t> ve </a:t>
            </a:r>
            <a:r>
              <a:rPr lang="tr-TR" u="sng" dirty="0" smtClean="0"/>
              <a:t>ödeme işlemlerinin </a:t>
            </a:r>
            <a:r>
              <a:rPr lang="tr-TR" dirty="0" smtClean="0"/>
              <a:t>elektronik ortama aktarılabilmesi</a:t>
            </a:r>
          </a:p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 startAt="3"/>
            </a:pPr>
            <a:r>
              <a:rPr lang="tr-TR" dirty="0" smtClean="0"/>
              <a:t>Aşama: Sayısal imzaya yazılı imza statüsü kazandırılması, </a:t>
            </a:r>
            <a:r>
              <a:rPr lang="tr-TR" u="sng" dirty="0" smtClean="0"/>
              <a:t>elektronik kayıtların belge olarak kabul edilmesi</a:t>
            </a:r>
            <a:r>
              <a:rPr lang="tr-TR" dirty="0" smtClean="0"/>
              <a:t>, </a:t>
            </a:r>
            <a:r>
              <a:rPr lang="tr-TR" u="sng" dirty="0" smtClean="0"/>
              <a:t>iç ve dış ticaret mevzuatı</a:t>
            </a:r>
            <a:r>
              <a:rPr lang="tr-TR" dirty="0" smtClean="0"/>
              <a:t>, </a:t>
            </a:r>
            <a:r>
              <a:rPr lang="tr-TR" u="sng" dirty="0" smtClean="0"/>
              <a:t>gümrük mevzuatı </a:t>
            </a:r>
            <a:r>
              <a:rPr lang="tr-TR" dirty="0" smtClean="0"/>
              <a:t>ve </a:t>
            </a:r>
            <a:r>
              <a:rPr lang="tr-TR" u="sng" dirty="0" smtClean="0"/>
              <a:t>elektronik ortamda vergilendirme </a:t>
            </a:r>
            <a:r>
              <a:rPr lang="tr-TR" dirty="0" smtClean="0"/>
              <a:t>gibi devletin yetkili olduğu konularda, uluslararası uygulamalar da dikkate alınarak yasal düzenlemelerin yapılması </a:t>
            </a:r>
          </a:p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 startAt="3"/>
            </a:pPr>
            <a:r>
              <a:rPr lang="tr-TR" dirty="0" smtClean="0"/>
              <a:t>Aşama: İnternet üzerinden güvenli bir şekilde </a:t>
            </a:r>
            <a:r>
              <a:rPr lang="tr-TR" u="sng" dirty="0" smtClean="0"/>
              <a:t>bilgi ve belge değişiminin </a:t>
            </a:r>
            <a:r>
              <a:rPr lang="tr-TR" dirty="0" smtClean="0"/>
              <a:t>sağlanmasıdır.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00833" y="751562"/>
            <a:ext cx="6926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Elektronik ticaretin gerçekleşme koşulları </a:t>
            </a:r>
          </a:p>
        </p:txBody>
      </p:sp>
    </p:spTree>
    <p:extLst>
      <p:ext uri="{BB962C8B-B14F-4D97-AF65-F5344CB8AC3E}">
        <p14:creationId xmlns:p14="http://schemas.microsoft.com/office/powerpoint/2010/main" val="1540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82222" y="987779"/>
            <a:ext cx="8537222" cy="5475110"/>
          </a:xfrm>
          <a:prstGeom prst="rect">
            <a:avLst/>
          </a:prstGeom>
        </p:spPr>
        <p:txBody>
          <a:bodyPr numCol="1">
            <a:no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u="sng" dirty="0" smtClean="0"/>
              <a:t>E-ticaret nedir?</a:t>
            </a:r>
          </a:p>
          <a:p>
            <a:endParaRPr lang="en-US" dirty="0"/>
          </a:p>
          <a:p>
            <a:endParaRPr lang="tr-TR" dirty="0"/>
          </a:p>
        </p:txBody>
      </p:sp>
      <p:sp>
        <p:nvSpPr>
          <p:cNvPr id="2" name="AutoShape 2" descr="e-ticaret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e-ticaret ile ilgili gÃ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487599" y="4847573"/>
            <a:ext cx="6267494" cy="147732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i="1" dirty="0"/>
              <a:t>Mal ve hizmetlerin satılması ve satın alınması işlemleri ticaret kavramını ortaya çıkarmıştır. Bu işlemlerin elektronik ortamda internet üzerinden yapılmasına </a:t>
            </a:r>
            <a:r>
              <a:rPr lang="tr-TR" b="1" i="1" dirty="0"/>
              <a:t>elektronik ticaret kavramı </a:t>
            </a:r>
            <a:r>
              <a:rPr lang="tr-TR" i="1" dirty="0"/>
              <a:t>denilmektedir</a:t>
            </a:r>
            <a:r>
              <a:rPr lang="tr-TR" dirty="0"/>
              <a:t>. </a:t>
            </a:r>
          </a:p>
          <a:p>
            <a:endParaRPr lang="tr-TR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047" y="1826842"/>
            <a:ext cx="5214742" cy="2607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etin kutusu 6"/>
          <p:cNvSpPr txBox="1"/>
          <p:nvPr/>
        </p:nvSpPr>
        <p:spPr>
          <a:xfrm>
            <a:off x="6112702" y="1240075"/>
            <a:ext cx="2818356" cy="313932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dirty="0"/>
              <a:t>B</a:t>
            </a:r>
            <a:r>
              <a:rPr lang="tr-TR" b="1" dirty="0" smtClean="0"/>
              <a:t>ilgi</a:t>
            </a:r>
            <a:r>
              <a:rPr lang="tr-TR" b="1" dirty="0"/>
              <a:t>, ürün ve hizmet satın alma işlemlerinin </a:t>
            </a:r>
            <a:r>
              <a:rPr lang="tr-TR" dirty="0"/>
              <a:t>işletmelerin internet üzerindeki sitelerinden gerçekleştirilmesi, </a:t>
            </a:r>
            <a:r>
              <a:rPr lang="tr-TR" b="1" dirty="0" smtClean="0"/>
              <a:t>fiziksel </a:t>
            </a:r>
            <a:r>
              <a:rPr lang="tr-TR" b="1" dirty="0"/>
              <a:t>değiş tokuş işlemine gerek kalmadan</a:t>
            </a:r>
            <a:r>
              <a:rPr lang="tr-TR" dirty="0"/>
              <a:t>, tarafların elektronik olarak iletişim kurdukları </a:t>
            </a:r>
            <a:r>
              <a:rPr lang="tr-TR" b="1" i="1" dirty="0"/>
              <a:t>her türlü ticari iş etkinliği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03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eticaret.garanti.com.tr/_img/alisveris_nasil_gerceklesiyo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321" y="547822"/>
            <a:ext cx="5574082" cy="6310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31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394477" y="847865"/>
            <a:ext cx="8586685" cy="5728299"/>
          </a:xfrm>
          <a:prstGeom prst="rect">
            <a:avLst/>
          </a:prstGeom>
        </p:spPr>
        <p:txBody>
          <a:bodyPr numCol="3">
            <a:no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6691" y="847865"/>
            <a:ext cx="8724471" cy="5815982"/>
          </a:xfrm>
          <a:prstGeom prst="rect">
            <a:avLst/>
          </a:prstGeom>
        </p:spPr>
        <p:txBody>
          <a:bodyPr numCol="1">
            <a:no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**</a:t>
            </a:r>
            <a:r>
              <a:rPr lang="tr-TR" b="1" dirty="0"/>
              <a:t>Dünya Ticaret Örgütü</a:t>
            </a:r>
            <a:r>
              <a:rPr lang="tr-TR" dirty="0"/>
              <a:t> (World </a:t>
            </a:r>
            <a:r>
              <a:rPr lang="tr-TR" dirty="0" err="1"/>
              <a:t>Trade</a:t>
            </a:r>
            <a:r>
              <a:rPr lang="tr-TR" dirty="0"/>
              <a:t> </a:t>
            </a:r>
            <a:r>
              <a:rPr lang="tr-TR" dirty="0" err="1"/>
              <a:t>Organization</a:t>
            </a:r>
            <a:r>
              <a:rPr lang="tr-TR" dirty="0"/>
              <a:t>-WTO) elektronik ticareti, “</a:t>
            </a:r>
            <a:r>
              <a:rPr lang="tr-TR" b="1" i="1" dirty="0"/>
              <a:t>mal ve hizmetlerin üretim, reklam, satış ve dağıtımlarının telekomünikasyon ağları üzerinden yapılması</a:t>
            </a:r>
            <a:r>
              <a:rPr lang="tr-TR" dirty="0"/>
              <a:t>” şeklinde tanımlamaktadır (WTO, 1998). </a:t>
            </a:r>
          </a:p>
          <a:p>
            <a:r>
              <a:rPr lang="tr-TR" dirty="0"/>
              <a:t>**</a:t>
            </a:r>
            <a:r>
              <a:rPr lang="tr-TR" b="1" dirty="0"/>
              <a:t>Ekonomik İşbirliği ve Kalkınma Teşkilatı</a:t>
            </a:r>
            <a:r>
              <a:rPr lang="tr-TR" dirty="0"/>
              <a:t> (</a:t>
            </a:r>
            <a:r>
              <a:rPr lang="tr-TR" dirty="0" err="1"/>
              <a:t>Organization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Co-operation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Development - OECD) e-ticareti, </a:t>
            </a:r>
            <a:r>
              <a:rPr lang="tr-TR" b="1" i="1" dirty="0"/>
              <a:t>kuruluşlar ve bireylerin </a:t>
            </a:r>
            <a:r>
              <a:rPr lang="tr-TR" dirty="0"/>
              <a:t>katıldığı ticari etkinliklere ait </a:t>
            </a:r>
            <a:r>
              <a:rPr lang="tr-TR" b="1" i="1" dirty="0"/>
              <a:t>sayısal veriye dönüştürülmüş metin, ses ve video görüntülerinin işlenmesi ve iletilmesini </a:t>
            </a:r>
            <a:r>
              <a:rPr lang="tr-TR" dirty="0"/>
              <a:t>içeren her türlü işlemin </a:t>
            </a:r>
            <a:r>
              <a:rPr lang="tr-TR" i="1" dirty="0"/>
              <a:t>bilgisayar ağları üzerinden yapılması </a:t>
            </a:r>
            <a:r>
              <a:rPr lang="tr-TR" dirty="0"/>
              <a:t>şeklinde tanımlamaktadır (Carter, 2002: 2).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7581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256691" y="847865"/>
            <a:ext cx="8724471" cy="5815982"/>
          </a:xfrm>
          <a:prstGeom prst="rect">
            <a:avLst/>
          </a:prstGeom>
        </p:spPr>
        <p:txBody>
          <a:bodyPr numCol="1">
            <a:no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/>
              <a:t>Türkiye’de </a:t>
            </a:r>
            <a:r>
              <a:rPr lang="tr-TR" b="1" dirty="0"/>
              <a:t>ise Elektronik Ticaret Koordinasyon Kurulu</a:t>
            </a:r>
            <a:r>
              <a:rPr lang="tr-TR" dirty="0"/>
              <a:t> (ETKK) Mayıs 1998 tarihli Hukuk Çalışma Grubu raporunda e-ticaret, “</a:t>
            </a:r>
            <a:r>
              <a:rPr lang="tr-TR" b="1" dirty="0"/>
              <a:t>bireyler ve kurumların açık ağ (internet)</a:t>
            </a:r>
            <a:r>
              <a:rPr lang="tr-TR" dirty="0"/>
              <a:t> ya da sınırlı sayıda kullanıcı tarafından ulaşılabilen </a:t>
            </a:r>
            <a:r>
              <a:rPr lang="tr-TR" b="1" dirty="0"/>
              <a:t>kapalı ağ </a:t>
            </a:r>
            <a:r>
              <a:rPr lang="tr-TR" dirty="0"/>
              <a:t>ortamlarında </a:t>
            </a:r>
            <a:r>
              <a:rPr lang="tr-TR" b="1" dirty="0"/>
              <a:t>yazı, ses ve görüntü biçimindeki sayısal bilgilerin işlenmesi, iletilmesi ve saklanması</a:t>
            </a:r>
            <a:r>
              <a:rPr lang="tr-TR" dirty="0"/>
              <a:t> temeline dayanan ve bir değer yaratmayı amaçlayan </a:t>
            </a:r>
            <a:r>
              <a:rPr lang="tr-TR" b="1" i="1" dirty="0"/>
              <a:t>ticari işlemlerin </a:t>
            </a:r>
            <a:r>
              <a:rPr lang="tr-TR" dirty="0"/>
              <a:t>tümünü ifade etmektedir” şeklinde tanımlanmıştır (ETKK, 1998: 200). </a:t>
            </a:r>
          </a:p>
          <a:p>
            <a:r>
              <a:rPr lang="tr-TR" b="1" dirty="0" smtClean="0"/>
              <a:t>Birleşmiş </a:t>
            </a:r>
            <a:r>
              <a:rPr lang="tr-TR" b="1" dirty="0"/>
              <a:t>Milletler</a:t>
            </a:r>
            <a:r>
              <a:rPr lang="tr-TR" dirty="0"/>
              <a:t> (BM) Yönetim, Ticaret ve Ulaştırma Yöntemlerini Kolaylaştırma Merkezi e-ticareti “</a:t>
            </a:r>
            <a:r>
              <a:rPr lang="tr-TR" b="1" dirty="0"/>
              <a:t>elektronik yollar üzerinden</a:t>
            </a:r>
            <a:r>
              <a:rPr lang="tr-TR" dirty="0"/>
              <a:t> ve </a:t>
            </a:r>
            <a:r>
              <a:rPr lang="tr-TR" b="1" dirty="0"/>
              <a:t>yönetim ile tüketim </a:t>
            </a:r>
            <a:r>
              <a:rPr lang="tr-TR" dirty="0"/>
              <a:t>faaliyetlerinin yürütülmesi sürecinde kullanılmakta olan işe dair tüm bilgilerin </a:t>
            </a:r>
            <a:r>
              <a:rPr lang="tr-TR" b="1" i="1" dirty="0"/>
              <a:t>üreticiler, tüketiciler, kamu kurumları ve özel kurumlar ile diğer örgütler </a:t>
            </a:r>
            <a:r>
              <a:rPr lang="tr-TR" dirty="0"/>
              <a:t>arasında </a:t>
            </a:r>
            <a:r>
              <a:rPr lang="tr-TR" b="1" dirty="0"/>
              <a:t>elektronik araçlar vasıtasıyla yapılması</a:t>
            </a:r>
            <a:r>
              <a:rPr lang="tr-TR" dirty="0"/>
              <a:t>” olarak ifade etmektedir (Çetin ve Çitli,2012: 9). </a:t>
            </a:r>
          </a:p>
        </p:txBody>
      </p:sp>
    </p:spTree>
    <p:extLst>
      <p:ext uri="{BB962C8B-B14F-4D97-AF65-F5344CB8AC3E}">
        <p14:creationId xmlns:p14="http://schemas.microsoft.com/office/powerpoint/2010/main" val="266412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256691" y="847865"/>
            <a:ext cx="8724471" cy="5815982"/>
          </a:xfrm>
          <a:prstGeom prst="rect">
            <a:avLst/>
          </a:prstGeom>
        </p:spPr>
        <p:txBody>
          <a:bodyPr numCol="1">
            <a:noAutofit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/>
              <a:t>Ticari sonuçlar doğuran </a:t>
            </a:r>
            <a:r>
              <a:rPr lang="tr-TR" dirty="0" smtClean="0"/>
              <a:t>ya da </a:t>
            </a:r>
            <a:r>
              <a:rPr lang="tr-TR" b="1" dirty="0" smtClean="0"/>
              <a:t>ticari faaliyetleri destekleyen </a:t>
            </a:r>
            <a:r>
              <a:rPr lang="tr-TR" dirty="0" smtClean="0">
                <a:solidFill>
                  <a:srgbClr val="FF0000"/>
                </a:solidFill>
              </a:rPr>
              <a:t>eğitim, tanıtım-reklam  ,kamuoyu bilgilendirme </a:t>
            </a:r>
            <a:r>
              <a:rPr lang="tr-TR" dirty="0" smtClean="0"/>
              <a:t>gibi amaçlar için elektronik ortamda yapılan işlemler de </a:t>
            </a:r>
            <a:r>
              <a:rPr lang="tr-TR" u="sng" dirty="0" smtClean="0"/>
              <a:t>elektronik ticaret kapsamında değerlendirilir.</a:t>
            </a:r>
            <a:r>
              <a:rPr 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831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68941" y="822773"/>
            <a:ext cx="4069080" cy="1162050"/>
          </a:xfrm>
        </p:spPr>
        <p:txBody>
          <a:bodyPr/>
          <a:lstStyle/>
          <a:p>
            <a:r>
              <a:rPr lang="tr-TR" u="sng" dirty="0"/>
              <a:t>Dünya’da e-ticaretin tarihçesi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e-ticaret faaliyeti 1994 yılında amazon.com sitesinde kitap satışı ile başladı. </a:t>
            </a:r>
          </a:p>
          <a:p>
            <a:r>
              <a:rPr lang="tr-TR" dirty="0"/>
              <a:t>1995 yılında arama motorlarının öncülerinden olan </a:t>
            </a:r>
            <a:r>
              <a:rPr lang="tr-TR" dirty="0" err="1"/>
              <a:t>Yahoo’da</a:t>
            </a:r>
            <a:r>
              <a:rPr lang="tr-TR" dirty="0"/>
              <a:t> ilk arama </a:t>
            </a:r>
            <a:r>
              <a:rPr lang="tr-TR" dirty="0" smtClean="0"/>
              <a:t>yapılmış ve </a:t>
            </a:r>
            <a:r>
              <a:rPr lang="tr-TR" dirty="0"/>
              <a:t>E-bay adlı alışveriş sitesinde ilk sanal müzayede düzenlenmiştir</a:t>
            </a:r>
          </a:p>
        </p:txBody>
      </p:sp>
      <p:pic>
        <p:nvPicPr>
          <p:cNvPr id="2052" name="Picture 4" descr="amazon ile ilgili gÃ¶rsel sonucu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75" y="1966756"/>
            <a:ext cx="2624203" cy="262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yahoo ile ilgili gÃ¶rsel sonucu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75" y="3790719"/>
            <a:ext cx="2852620" cy="160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75" y="5308140"/>
            <a:ext cx="3213294" cy="1285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985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Ã¼nyada e-ticaretin geliÅimi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20" y="1994770"/>
            <a:ext cx="7063676" cy="315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Başlık 2"/>
          <p:cNvSpPr txBox="1">
            <a:spLocks/>
          </p:cNvSpPr>
          <p:nvPr/>
        </p:nvSpPr>
        <p:spPr>
          <a:xfrm>
            <a:off x="331571" y="735091"/>
            <a:ext cx="5655870" cy="1162050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8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Türkiye’de e-ticaretin tarihçesi</a:t>
            </a:r>
            <a:endParaRPr lang="tr-TR" sz="3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77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60375" y="977031"/>
            <a:ext cx="8332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Türkiye, İnternetle resmi olarak </a:t>
            </a:r>
            <a:r>
              <a:rPr lang="tr-TR" b="1" dirty="0"/>
              <a:t>12 Nisan 1993’te </a:t>
            </a:r>
            <a:r>
              <a:rPr lang="tr-TR" dirty="0"/>
              <a:t>tanıştı. </a:t>
            </a:r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Türkiye’de </a:t>
            </a:r>
            <a:r>
              <a:rPr lang="tr-TR" dirty="0"/>
              <a:t>e-ticaretin devlet tarafından </a:t>
            </a:r>
            <a:r>
              <a:rPr lang="tr-TR" dirty="0" err="1"/>
              <a:t>denetimsel</a:t>
            </a:r>
            <a:r>
              <a:rPr lang="tr-TR" dirty="0"/>
              <a:t> temelleri ise </a:t>
            </a:r>
            <a:r>
              <a:rPr lang="tr-TR" b="1" dirty="0"/>
              <a:t>ilk olarak 1997’te atıldı </a:t>
            </a:r>
            <a:r>
              <a:rPr lang="tr-TR" dirty="0"/>
              <a:t>ve 2003’te e-Ticaret Çalışma Grubu ile kontrol mekanizmaları anlamında kapsamı genişletildi. </a:t>
            </a:r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smtClean="0"/>
              <a:t>2000 </a:t>
            </a:r>
            <a:r>
              <a:rPr lang="tr-TR" b="1" dirty="0"/>
              <a:t>yılından sonra büyümeye başlayan</a:t>
            </a:r>
            <a:r>
              <a:rPr lang="tr-TR" dirty="0"/>
              <a:t> İnternet altyapısı sayesinde daha fazla kullanıcı İnternet erişimine kavuşmuş ve e-ticaret giderek artan bir büyüme ivmesi yakalamıştır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80" y="3429000"/>
            <a:ext cx="302895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4" descr="trendyol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856" y="3429000"/>
            <a:ext cx="367665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80" y="5063713"/>
            <a:ext cx="286702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8" descr="n11 ile ilgili gÃ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856" y="4676775"/>
            <a:ext cx="244792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518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̈lüm 1- Bilgisayar ve İnternet Kavramı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Bölüm 1- Bilgisayar ve İnternet Kavramı</Template>
  <TotalTime>721</TotalTime>
  <Words>1867</Words>
  <Application>Microsoft Office PowerPoint</Application>
  <PresentationFormat>Ekran Gösterisi (4:3)</PresentationFormat>
  <Paragraphs>204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1" baseType="lpstr">
      <vt:lpstr>Bölüm 1- Bilgisayar ve İnternet Kavramı</vt:lpstr>
      <vt:lpstr>E-Ticaret </vt:lpstr>
      <vt:lpstr>Araştırma ve Tartışma Soruları</vt:lpstr>
      <vt:lpstr>PowerPoint Sunusu</vt:lpstr>
      <vt:lpstr>PowerPoint Sunusu</vt:lpstr>
      <vt:lpstr>PowerPoint Sunusu</vt:lpstr>
      <vt:lpstr>PowerPoint Sunusu</vt:lpstr>
      <vt:lpstr>Dünya’da e-ticaretin tarihçesi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Elektronik ticaret neleri kapsar?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E-Ticaret </dc:title>
  <dc:creator>Duygu GUR</dc:creator>
  <cp:lastModifiedBy>Duygu GUR</cp:lastModifiedBy>
  <cp:revision>31</cp:revision>
  <dcterms:created xsi:type="dcterms:W3CDTF">2019-01-31T08:36:27Z</dcterms:created>
  <dcterms:modified xsi:type="dcterms:W3CDTF">2019-02-18T13:13:46Z</dcterms:modified>
</cp:coreProperties>
</file>