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6" r:id="rId7"/>
    <p:sldId id="261" r:id="rId8"/>
    <p:sldId id="262" r:id="rId9"/>
    <p:sldId id="263" r:id="rId10"/>
    <p:sldId id="264"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4690"/>
  </p:normalViewPr>
  <p:slideViewPr>
    <p:cSldViewPr snapToGrid="0">
      <p:cViewPr varScale="1">
        <p:scale>
          <a:sx n="111" d="100"/>
          <a:sy n="111" d="100"/>
        </p:scale>
        <p:origin x="69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9942B22F-A376-44BF-9131-8B294100BEB8}"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a:xfrm>
            <a:off x="531812" y="4529540"/>
            <a:ext cx="779767" cy="365125"/>
          </a:xfrm>
        </p:spPr>
        <p:txBody>
          <a:bodyPr/>
          <a:lstStyle/>
          <a:p>
            <a:fld id="{373367A7-77BF-48D0-93F9-3D380ABFE4DD}" type="slidenum">
              <a:rPr lang="tr-TR" smtClean="0"/>
              <a:t>‹#›</a:t>
            </a:fld>
            <a:endParaRPr lang="tr-TR"/>
          </a:p>
        </p:txBody>
      </p:sp>
    </p:spTree>
    <p:extLst>
      <p:ext uri="{BB962C8B-B14F-4D97-AF65-F5344CB8AC3E}">
        <p14:creationId xmlns:p14="http://schemas.microsoft.com/office/powerpoint/2010/main" val="255011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942B22F-A376-44BF-9131-8B294100BEB8}"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3367A7-77BF-48D0-93F9-3D380ABFE4DD}" type="slidenum">
              <a:rPr lang="tr-TR" smtClean="0"/>
              <a:t>‹#›</a:t>
            </a:fld>
            <a:endParaRPr lang="tr-TR"/>
          </a:p>
        </p:txBody>
      </p:sp>
    </p:spTree>
    <p:extLst>
      <p:ext uri="{BB962C8B-B14F-4D97-AF65-F5344CB8AC3E}">
        <p14:creationId xmlns:p14="http://schemas.microsoft.com/office/powerpoint/2010/main" val="7380714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942B22F-A376-44BF-9131-8B294100BEB8}"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3367A7-77BF-48D0-93F9-3D380ABFE4DD}"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9823000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9942B22F-A376-44BF-9131-8B294100BEB8}"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3367A7-77BF-48D0-93F9-3D380ABFE4DD}" type="slidenum">
              <a:rPr lang="tr-TR" smtClean="0"/>
              <a:t>‹#›</a:t>
            </a:fld>
            <a:endParaRPr lang="tr-TR"/>
          </a:p>
        </p:txBody>
      </p:sp>
    </p:spTree>
    <p:extLst>
      <p:ext uri="{BB962C8B-B14F-4D97-AF65-F5344CB8AC3E}">
        <p14:creationId xmlns:p14="http://schemas.microsoft.com/office/powerpoint/2010/main" val="5559974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9942B22F-A376-44BF-9131-8B294100BEB8}"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3367A7-77BF-48D0-93F9-3D380ABFE4DD}"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88034466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9942B22F-A376-44BF-9131-8B294100BEB8}"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3367A7-77BF-48D0-93F9-3D380ABFE4DD}" type="slidenum">
              <a:rPr lang="tr-TR" smtClean="0"/>
              <a:t>‹#›</a:t>
            </a:fld>
            <a:endParaRPr lang="tr-TR"/>
          </a:p>
        </p:txBody>
      </p:sp>
    </p:spTree>
    <p:extLst>
      <p:ext uri="{BB962C8B-B14F-4D97-AF65-F5344CB8AC3E}">
        <p14:creationId xmlns:p14="http://schemas.microsoft.com/office/powerpoint/2010/main" val="66501468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942B22F-A376-44BF-9131-8B294100BEB8}"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3367A7-77BF-48D0-93F9-3D380ABFE4DD}" type="slidenum">
              <a:rPr lang="tr-TR" smtClean="0"/>
              <a:t>‹#›</a:t>
            </a:fld>
            <a:endParaRPr lang="tr-TR"/>
          </a:p>
        </p:txBody>
      </p:sp>
    </p:spTree>
    <p:extLst>
      <p:ext uri="{BB962C8B-B14F-4D97-AF65-F5344CB8AC3E}">
        <p14:creationId xmlns:p14="http://schemas.microsoft.com/office/powerpoint/2010/main" val="5406776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942B22F-A376-44BF-9131-8B294100BEB8}"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3367A7-77BF-48D0-93F9-3D380ABFE4DD}" type="slidenum">
              <a:rPr lang="tr-TR" smtClean="0"/>
              <a:t>‹#›</a:t>
            </a:fld>
            <a:endParaRPr lang="tr-TR"/>
          </a:p>
        </p:txBody>
      </p:sp>
    </p:spTree>
    <p:extLst>
      <p:ext uri="{BB962C8B-B14F-4D97-AF65-F5344CB8AC3E}">
        <p14:creationId xmlns:p14="http://schemas.microsoft.com/office/powerpoint/2010/main" val="28058541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9942B22F-A376-44BF-9131-8B294100BEB8}"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73367A7-77BF-48D0-93F9-3D380ABFE4DD}" type="slidenum">
              <a:rPr lang="tr-TR" smtClean="0"/>
              <a:t>‹#›</a:t>
            </a:fld>
            <a:endParaRPr lang="tr-TR"/>
          </a:p>
        </p:txBody>
      </p:sp>
    </p:spTree>
    <p:extLst>
      <p:ext uri="{BB962C8B-B14F-4D97-AF65-F5344CB8AC3E}">
        <p14:creationId xmlns:p14="http://schemas.microsoft.com/office/powerpoint/2010/main" val="2595208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9942B22F-A376-44BF-9131-8B294100BEB8}"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73367A7-77BF-48D0-93F9-3D380ABFE4DD}" type="slidenum">
              <a:rPr lang="tr-TR" smtClean="0"/>
              <a:t>‹#›</a:t>
            </a:fld>
            <a:endParaRPr lang="tr-TR"/>
          </a:p>
        </p:txBody>
      </p:sp>
    </p:spTree>
    <p:extLst>
      <p:ext uri="{BB962C8B-B14F-4D97-AF65-F5344CB8AC3E}">
        <p14:creationId xmlns:p14="http://schemas.microsoft.com/office/powerpoint/2010/main" val="40536741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9942B22F-A376-44BF-9131-8B294100BEB8}"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73367A7-77BF-48D0-93F9-3D380ABFE4DD}" type="slidenum">
              <a:rPr lang="tr-TR" smtClean="0"/>
              <a:t>‹#›</a:t>
            </a:fld>
            <a:endParaRPr lang="tr-TR"/>
          </a:p>
        </p:txBody>
      </p:sp>
    </p:spTree>
    <p:extLst>
      <p:ext uri="{BB962C8B-B14F-4D97-AF65-F5344CB8AC3E}">
        <p14:creationId xmlns:p14="http://schemas.microsoft.com/office/powerpoint/2010/main" val="2182877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9942B22F-A376-44BF-9131-8B294100BEB8}" type="datetimeFigureOut">
              <a:rPr lang="tr-TR" smtClean="0"/>
              <a:t>24.02.2026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73367A7-77BF-48D0-93F9-3D380ABFE4DD}" type="slidenum">
              <a:rPr lang="tr-TR" smtClean="0"/>
              <a:t>‹#›</a:t>
            </a:fld>
            <a:endParaRPr lang="tr-TR"/>
          </a:p>
        </p:txBody>
      </p:sp>
    </p:spTree>
    <p:extLst>
      <p:ext uri="{BB962C8B-B14F-4D97-AF65-F5344CB8AC3E}">
        <p14:creationId xmlns:p14="http://schemas.microsoft.com/office/powerpoint/2010/main" val="546718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9942B22F-A376-44BF-9131-8B294100BEB8}" type="datetimeFigureOut">
              <a:rPr lang="tr-TR" smtClean="0"/>
              <a:t>24.02.2026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73367A7-77BF-48D0-93F9-3D380ABFE4DD}" type="slidenum">
              <a:rPr lang="tr-TR" smtClean="0"/>
              <a:t>‹#›</a:t>
            </a:fld>
            <a:endParaRPr lang="tr-TR"/>
          </a:p>
        </p:txBody>
      </p:sp>
    </p:spTree>
    <p:extLst>
      <p:ext uri="{BB962C8B-B14F-4D97-AF65-F5344CB8AC3E}">
        <p14:creationId xmlns:p14="http://schemas.microsoft.com/office/powerpoint/2010/main" val="242865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42B22F-A376-44BF-9131-8B294100BEB8}" type="datetimeFigureOut">
              <a:rPr lang="tr-TR" smtClean="0"/>
              <a:t>24.02.2026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73367A7-77BF-48D0-93F9-3D380ABFE4DD}" type="slidenum">
              <a:rPr lang="tr-TR" smtClean="0"/>
              <a:t>‹#›</a:t>
            </a:fld>
            <a:endParaRPr lang="tr-TR"/>
          </a:p>
        </p:txBody>
      </p:sp>
    </p:spTree>
    <p:extLst>
      <p:ext uri="{BB962C8B-B14F-4D97-AF65-F5344CB8AC3E}">
        <p14:creationId xmlns:p14="http://schemas.microsoft.com/office/powerpoint/2010/main" val="28330715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942B22F-A376-44BF-9131-8B294100BEB8}"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73367A7-77BF-48D0-93F9-3D380ABFE4DD}" type="slidenum">
              <a:rPr lang="tr-TR" smtClean="0"/>
              <a:t>‹#›</a:t>
            </a:fld>
            <a:endParaRPr lang="tr-TR"/>
          </a:p>
        </p:txBody>
      </p:sp>
    </p:spTree>
    <p:extLst>
      <p:ext uri="{BB962C8B-B14F-4D97-AF65-F5344CB8AC3E}">
        <p14:creationId xmlns:p14="http://schemas.microsoft.com/office/powerpoint/2010/main" val="863435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9942B22F-A376-44BF-9131-8B294100BEB8}"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73367A7-77BF-48D0-93F9-3D380ABFE4DD}" type="slidenum">
              <a:rPr lang="tr-TR" smtClean="0"/>
              <a:t>‹#›</a:t>
            </a:fld>
            <a:endParaRPr lang="tr-TR"/>
          </a:p>
        </p:txBody>
      </p:sp>
    </p:spTree>
    <p:extLst>
      <p:ext uri="{BB962C8B-B14F-4D97-AF65-F5344CB8AC3E}">
        <p14:creationId xmlns:p14="http://schemas.microsoft.com/office/powerpoint/2010/main" val="27741713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tr-TR"/>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tr-TR"/>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tr-TR"/>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tr-TR"/>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tr-TR"/>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tr-TR"/>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tr-TR"/>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tr-TR"/>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tr-TR"/>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tr-TR"/>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tr-TR"/>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tr-TR"/>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tr-TR"/>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tr-TR"/>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tr-TR"/>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tr-TR"/>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tr-TR"/>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tr-TR"/>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tr-TR"/>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tr-TR"/>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tr-TR"/>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tr-TR"/>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tr-TR"/>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tr-TR"/>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9942B22F-A376-44BF-9131-8B294100BEB8}" type="datetimeFigureOut">
              <a:rPr lang="tr-TR" smtClean="0"/>
              <a:t>24.02.2026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73367A7-77BF-48D0-93F9-3D380ABFE4DD}" type="slidenum">
              <a:rPr lang="tr-TR" smtClean="0"/>
              <a:t>‹#›</a:t>
            </a:fld>
            <a:endParaRPr lang="tr-TR"/>
          </a:p>
        </p:txBody>
      </p:sp>
    </p:spTree>
    <p:extLst>
      <p:ext uri="{BB962C8B-B14F-4D97-AF65-F5344CB8AC3E}">
        <p14:creationId xmlns:p14="http://schemas.microsoft.com/office/powerpoint/2010/main" val="290523266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205C89-C102-45B5-3D98-1677F766F7C2}"/>
              </a:ext>
            </a:extLst>
          </p:cNvPr>
          <p:cNvSpPr>
            <a:spLocks noGrp="1"/>
          </p:cNvSpPr>
          <p:nvPr>
            <p:ph type="ctrTitle"/>
          </p:nvPr>
        </p:nvSpPr>
        <p:spPr/>
        <p:txBody>
          <a:bodyPr/>
          <a:lstStyle/>
          <a:p>
            <a:r>
              <a:rPr lang="tr-TR" dirty="0"/>
              <a:t>İCRA HUKUKUNA GİRİŞ</a:t>
            </a:r>
          </a:p>
        </p:txBody>
      </p:sp>
      <p:sp>
        <p:nvSpPr>
          <p:cNvPr id="3" name="Alt Başlık 2">
            <a:extLst>
              <a:ext uri="{FF2B5EF4-FFF2-40B4-BE49-F238E27FC236}">
                <a16:creationId xmlns:a16="http://schemas.microsoft.com/office/drawing/2014/main" id="{BD3A62BA-DD6A-8ED5-DC5E-E9D060B145FB}"/>
              </a:ext>
            </a:extLst>
          </p:cNvPr>
          <p:cNvSpPr>
            <a:spLocks noGrp="1"/>
          </p:cNvSpPr>
          <p:nvPr>
            <p:ph type="subTitle" idx="1"/>
          </p:nvPr>
        </p:nvSpPr>
        <p:spPr/>
        <p:txBody>
          <a:bodyPr/>
          <a:lstStyle/>
          <a:p>
            <a:pPr algn="r"/>
            <a:r>
              <a:rPr lang="tr-TR" dirty="0"/>
              <a:t>Dr. </a:t>
            </a:r>
            <a:r>
              <a:rPr lang="tr-TR" dirty="0" err="1"/>
              <a:t>Öğ</a:t>
            </a:r>
            <a:r>
              <a:rPr lang="tr-TR" dirty="0"/>
              <a:t>. </a:t>
            </a:r>
            <a:r>
              <a:rPr lang="tr-TR" dirty="0" err="1"/>
              <a:t>Üy</a:t>
            </a:r>
            <a:r>
              <a:rPr lang="tr-TR" dirty="0"/>
              <a:t>. </a:t>
            </a:r>
            <a:r>
              <a:rPr lang="tr-TR"/>
              <a:t>A. </a:t>
            </a:r>
            <a:r>
              <a:rPr lang="tr-TR" dirty="0"/>
              <a:t>Püren Doğanay</a:t>
            </a:r>
          </a:p>
        </p:txBody>
      </p:sp>
    </p:spTree>
    <p:extLst>
      <p:ext uri="{BB962C8B-B14F-4D97-AF65-F5344CB8AC3E}">
        <p14:creationId xmlns:p14="http://schemas.microsoft.com/office/powerpoint/2010/main" val="147234234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4331AC-8E47-8AD4-F734-825AF41F54CF}"/>
              </a:ext>
            </a:extLst>
          </p:cNvPr>
          <p:cNvSpPr>
            <a:spLocks noGrp="1"/>
          </p:cNvSpPr>
          <p:nvPr>
            <p:ph type="title"/>
          </p:nvPr>
        </p:nvSpPr>
        <p:spPr/>
        <p:txBody>
          <a:bodyPr/>
          <a:lstStyle/>
          <a:p>
            <a:r>
              <a:rPr lang="tr-TR" dirty="0"/>
              <a:t>İcra organları</a:t>
            </a:r>
          </a:p>
        </p:txBody>
      </p:sp>
      <p:sp>
        <p:nvSpPr>
          <p:cNvPr id="3" name="İçerik Yer Tutucusu 2">
            <a:extLst>
              <a:ext uri="{FF2B5EF4-FFF2-40B4-BE49-F238E27FC236}">
                <a16:creationId xmlns:a16="http://schemas.microsoft.com/office/drawing/2014/main" id="{FE22ED88-E386-0C2F-27FD-AEE2D1AD61D2}"/>
              </a:ext>
            </a:extLst>
          </p:cNvPr>
          <p:cNvSpPr>
            <a:spLocks noGrp="1"/>
          </p:cNvSpPr>
          <p:nvPr>
            <p:ph idx="1"/>
          </p:nvPr>
        </p:nvSpPr>
        <p:spPr>
          <a:xfrm>
            <a:off x="2589212" y="1514168"/>
            <a:ext cx="8915400" cy="5343832"/>
          </a:xfrm>
        </p:spPr>
        <p:txBody>
          <a:bodyPr>
            <a:normAutofit/>
          </a:bodyPr>
          <a:lstStyle/>
          <a:p>
            <a:r>
              <a:rPr lang="tr-TR" sz="2400" dirty="0"/>
              <a:t>Maddi hukuktan kaynaklanan hakkın yerine getirilmesini sağlayan, zor kullanma yetkisi de bulunan ve yetkileri kanun tarafından belirlenmiş organlar cebri icra organlarıdır.</a:t>
            </a:r>
          </a:p>
          <a:p>
            <a:r>
              <a:rPr lang="tr-TR" sz="2400" dirty="0"/>
              <a:t>Asıl icra organları</a:t>
            </a:r>
          </a:p>
          <a:p>
            <a:pPr lvl="1"/>
            <a:r>
              <a:rPr lang="tr-TR" sz="2000" dirty="0"/>
              <a:t>- icra dairesi (kitap s.17.)</a:t>
            </a:r>
          </a:p>
          <a:p>
            <a:pPr lvl="1"/>
            <a:r>
              <a:rPr lang="tr-TR" sz="2000" dirty="0"/>
              <a:t>-icra daireleri başkanlığı (kitap s.19)</a:t>
            </a:r>
          </a:p>
          <a:p>
            <a:pPr lvl="1"/>
            <a:r>
              <a:rPr lang="tr-TR" sz="2000" dirty="0"/>
              <a:t>İcra mahkemesi (kitap s.</a:t>
            </a:r>
            <a:r>
              <a:rPr lang="tr-TR" sz="2000"/>
              <a:t>19)</a:t>
            </a:r>
            <a:endParaRPr lang="tr-TR" sz="2000" dirty="0"/>
          </a:p>
          <a:p>
            <a:pPr lvl="1"/>
            <a:r>
              <a:rPr lang="tr-TR" sz="2000" dirty="0"/>
              <a:t>-bölge adliye mahkemeleri</a:t>
            </a:r>
          </a:p>
          <a:p>
            <a:pPr lvl="1"/>
            <a:r>
              <a:rPr lang="tr-TR" sz="2000" dirty="0"/>
              <a:t>-</a:t>
            </a:r>
            <a:r>
              <a:rPr lang="tr-TR" sz="2000" dirty="0" err="1"/>
              <a:t>yargıtay’ın</a:t>
            </a:r>
            <a:r>
              <a:rPr lang="tr-TR" sz="2000" dirty="0"/>
              <a:t> icra ve iflas işleri ile görevli daireleri</a:t>
            </a:r>
          </a:p>
          <a:p>
            <a:r>
              <a:rPr lang="tr-TR" sz="2400" dirty="0"/>
              <a:t>Yardımcı icra organları</a:t>
            </a:r>
          </a:p>
          <a:p>
            <a:pPr marL="0" indent="0">
              <a:buNone/>
            </a:pPr>
            <a:r>
              <a:rPr lang="tr-TR" sz="2400" dirty="0"/>
              <a:t>	-genel mahkemeler, savcılar ve adalet müfettişleri</a:t>
            </a:r>
          </a:p>
        </p:txBody>
      </p:sp>
    </p:spTree>
    <p:extLst>
      <p:ext uri="{BB962C8B-B14F-4D97-AF65-F5344CB8AC3E}">
        <p14:creationId xmlns:p14="http://schemas.microsoft.com/office/powerpoint/2010/main" val="235061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679C515E-FFD2-1A3F-2D60-7B7BC6FFFE2B}"/>
              </a:ext>
            </a:extLst>
          </p:cNvPr>
          <p:cNvSpPr>
            <a:spLocks noGrp="1"/>
          </p:cNvSpPr>
          <p:nvPr>
            <p:ph idx="1"/>
          </p:nvPr>
        </p:nvSpPr>
        <p:spPr>
          <a:xfrm>
            <a:off x="2589212" y="707923"/>
            <a:ext cx="8915400" cy="5653548"/>
          </a:xfrm>
        </p:spPr>
        <p:txBody>
          <a:bodyPr>
            <a:normAutofit/>
          </a:bodyPr>
          <a:lstStyle/>
          <a:p>
            <a:pPr marL="0" indent="0">
              <a:buNone/>
            </a:pPr>
            <a:r>
              <a:rPr lang="tr-TR" b="1" dirty="0"/>
              <a:t>icra daireleri başkanlığı: </a:t>
            </a:r>
            <a:r>
              <a:rPr lang="tr-TR" dirty="0"/>
              <a:t>Başkanlık, icra dairelerinin gözetim ve denetimlerini yapar, idari işlerine bakar; mevzuatla verilen görevleri yerine getirir. 	</a:t>
            </a:r>
          </a:p>
          <a:p>
            <a:pPr marL="0" indent="0">
              <a:buNone/>
            </a:pPr>
            <a:r>
              <a:rPr lang="tr-TR" dirty="0"/>
              <a:t>İcra ve iflâs dairelerinin muamelelerine karşı yapılan şikâyetlerle itirazların incelenmesi icra mahkemesi hâkimi yahut kanun gereğince bu görev kendisine verilmiş olan hâkim tarafından yapılır .	</a:t>
            </a:r>
          </a:p>
          <a:p>
            <a:pPr marL="0" indent="0">
              <a:buNone/>
            </a:pPr>
            <a:endParaRPr lang="tr-TR" dirty="0"/>
          </a:p>
          <a:p>
            <a:pPr marL="0" indent="0">
              <a:buNone/>
            </a:pPr>
            <a:r>
              <a:rPr lang="tr-TR" b="1" dirty="0"/>
              <a:t>İcra mahkemesi: </a:t>
            </a:r>
            <a:r>
              <a:rPr lang="tr-TR" dirty="0"/>
              <a:t>icra dairesinin işlemlerinin kanuna uygun ve doğru olup olmadığını denetlemek ve kanunla kendisine verilen diğer icra işlerine bakmak üzere icra dairesinin üstünde icra mahkemeleri kurulmuştur.</a:t>
            </a:r>
          </a:p>
          <a:p>
            <a:pPr marL="0" indent="0">
              <a:buNone/>
            </a:pPr>
            <a:r>
              <a:rPr lang="tr-TR" dirty="0"/>
              <a:t>Her asliye mahkemesinin yargı çevresinde bir icra mahkemesi bulunur.</a:t>
            </a:r>
          </a:p>
          <a:p>
            <a:pPr marL="0" indent="0">
              <a:buNone/>
            </a:pPr>
            <a:r>
              <a:rPr lang="tr-TR" dirty="0"/>
              <a:t>Görevleri s.20’de.</a:t>
            </a:r>
          </a:p>
        </p:txBody>
      </p:sp>
    </p:spTree>
    <p:extLst>
      <p:ext uri="{BB962C8B-B14F-4D97-AF65-F5344CB8AC3E}">
        <p14:creationId xmlns:p14="http://schemas.microsoft.com/office/powerpoint/2010/main" val="923893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678C988-3D43-AFCD-4DA7-50AE6F93DAF3}"/>
              </a:ext>
            </a:extLst>
          </p:cNvPr>
          <p:cNvSpPr>
            <a:spLocks noGrp="1"/>
          </p:cNvSpPr>
          <p:nvPr>
            <p:ph type="title"/>
          </p:nvPr>
        </p:nvSpPr>
        <p:spPr/>
        <p:txBody>
          <a:bodyPr/>
          <a:lstStyle/>
          <a:p>
            <a:r>
              <a:rPr lang="tr-TR" dirty="0"/>
              <a:t>Cebri icra hukuku kavramı</a:t>
            </a:r>
          </a:p>
        </p:txBody>
      </p:sp>
      <p:sp>
        <p:nvSpPr>
          <p:cNvPr id="3" name="İçerik Yer Tutucusu 2">
            <a:extLst>
              <a:ext uri="{FF2B5EF4-FFF2-40B4-BE49-F238E27FC236}">
                <a16:creationId xmlns:a16="http://schemas.microsoft.com/office/drawing/2014/main" id="{47601FFD-269C-2573-FD0B-74D345D2F6B2}"/>
              </a:ext>
            </a:extLst>
          </p:cNvPr>
          <p:cNvSpPr>
            <a:spLocks noGrp="1"/>
          </p:cNvSpPr>
          <p:nvPr>
            <p:ph idx="1"/>
          </p:nvPr>
        </p:nvSpPr>
        <p:spPr>
          <a:xfrm>
            <a:off x="2589211" y="1592825"/>
            <a:ext cx="9504465" cy="5161935"/>
          </a:xfrm>
        </p:spPr>
        <p:txBody>
          <a:bodyPr>
            <a:normAutofit lnSpcReduction="10000"/>
          </a:bodyPr>
          <a:lstStyle/>
          <a:p>
            <a:r>
              <a:rPr lang="tr-TR" sz="2000" dirty="0"/>
              <a:t>Devlet, koyduğu hukuk kurallarının uygulanmasını sağlayarak kurulan dengenin bozulmamasını, hukuk düzeni ve barışını sağlar.</a:t>
            </a:r>
          </a:p>
          <a:p>
            <a:endParaRPr lang="tr-TR" sz="2000" dirty="0"/>
          </a:p>
          <a:p>
            <a:r>
              <a:rPr lang="tr-TR" sz="2000" dirty="0"/>
              <a:t>Hakkı ihlal edilen kişiler haklarının korunması ve ihlalin bertaraf edilmesi için yetkili ve görevli yargı mercilerine başvurup lehine karar alırlar.(hakkın devlet tarafından zorla icrası)</a:t>
            </a:r>
          </a:p>
          <a:p>
            <a:r>
              <a:rPr lang="tr-TR" sz="2000" dirty="0"/>
              <a:t>Önce hak tespit edilir ve ifası emredilir ve muhatap tarafından yerine getirilmezse yetkili icra mercilerince zorla icra edilir.</a:t>
            </a:r>
          </a:p>
          <a:p>
            <a:endParaRPr lang="tr-TR" sz="2000" dirty="0"/>
          </a:p>
          <a:p>
            <a:r>
              <a:rPr lang="tr-TR" sz="2000" b="1" dirty="0"/>
              <a:t>Cebri icra: </a:t>
            </a:r>
            <a:r>
              <a:rPr lang="tr-TR" sz="2000" dirty="0"/>
              <a:t>maddi hukuktan kaynaklanan taleplerin devlet kuvvetiyle fiilen gerçekleştirilmesine hizmet eden faaliyet</a:t>
            </a:r>
          </a:p>
          <a:p>
            <a:r>
              <a:rPr lang="tr-TR" sz="2000" dirty="0"/>
              <a:t>Böylece hak bizzat hak sahibi tarafından değil devlet organları tarafından kanunla belirlenmiş şekilde yerine getirilir.</a:t>
            </a:r>
          </a:p>
          <a:p>
            <a:r>
              <a:rPr lang="tr-TR" sz="2000" dirty="0"/>
              <a:t>Cebri icranın konusu ise; borçlunun malvarlığıdır. </a:t>
            </a:r>
          </a:p>
        </p:txBody>
      </p:sp>
    </p:spTree>
    <p:extLst>
      <p:ext uri="{BB962C8B-B14F-4D97-AF65-F5344CB8AC3E}">
        <p14:creationId xmlns:p14="http://schemas.microsoft.com/office/powerpoint/2010/main" val="15149674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70A6841-1ECF-38B5-19E7-B1D901441860}"/>
              </a:ext>
            </a:extLst>
          </p:cNvPr>
          <p:cNvSpPr>
            <a:spLocks noGrp="1"/>
          </p:cNvSpPr>
          <p:nvPr>
            <p:ph type="title"/>
          </p:nvPr>
        </p:nvSpPr>
        <p:spPr/>
        <p:txBody>
          <a:bodyPr/>
          <a:lstStyle/>
          <a:p>
            <a:r>
              <a:rPr lang="tr-TR" dirty="0"/>
              <a:t>Temel kavramlar</a:t>
            </a:r>
          </a:p>
        </p:txBody>
      </p:sp>
      <p:sp>
        <p:nvSpPr>
          <p:cNvPr id="3" name="İçerik Yer Tutucusu 2">
            <a:extLst>
              <a:ext uri="{FF2B5EF4-FFF2-40B4-BE49-F238E27FC236}">
                <a16:creationId xmlns:a16="http://schemas.microsoft.com/office/drawing/2014/main" id="{FF2DB080-43E4-8268-15A0-8FFF081852F0}"/>
              </a:ext>
            </a:extLst>
          </p:cNvPr>
          <p:cNvSpPr>
            <a:spLocks noGrp="1"/>
          </p:cNvSpPr>
          <p:nvPr>
            <p:ph idx="1"/>
          </p:nvPr>
        </p:nvSpPr>
        <p:spPr>
          <a:xfrm>
            <a:off x="1907459" y="1455174"/>
            <a:ext cx="10186218" cy="5201264"/>
          </a:xfrm>
        </p:spPr>
        <p:txBody>
          <a:bodyPr>
            <a:normAutofit lnSpcReduction="10000"/>
          </a:bodyPr>
          <a:lstStyle/>
          <a:p>
            <a:pPr marL="0" indent="0">
              <a:buNone/>
            </a:pPr>
            <a:r>
              <a:rPr lang="tr-TR" sz="2400" b="1" dirty="0">
                <a:solidFill>
                  <a:srgbClr val="FF0000"/>
                </a:solidFill>
              </a:rPr>
              <a:t>Takip hukuku-icra iflas hukuku:</a:t>
            </a:r>
          </a:p>
          <a:p>
            <a:r>
              <a:rPr lang="tr-TR" sz="2400" b="1" dirty="0"/>
              <a:t>Cebri icra faaliyeti: </a:t>
            </a:r>
            <a:r>
              <a:rPr lang="tr-TR" sz="2400" dirty="0"/>
              <a:t>maddi hukuktan kaynaklanan taleplerin devletin yetkili organları ve devlet gücü ile gerçekleştirilmesi.</a:t>
            </a:r>
          </a:p>
          <a:p>
            <a:r>
              <a:rPr lang="tr-TR" sz="2400" dirty="0"/>
              <a:t>Buna ilişkin kuralları düzenleyen hukuk dalı ise cebri icra (takip) hukuku. (günümüzde icra ve iflas hukuku da deniyor)</a:t>
            </a:r>
          </a:p>
          <a:p>
            <a:pPr marL="0" indent="0">
              <a:buNone/>
            </a:pPr>
            <a:r>
              <a:rPr lang="tr-TR" sz="2400" dirty="0">
                <a:solidFill>
                  <a:srgbClr val="FF0000"/>
                </a:solidFill>
              </a:rPr>
              <a:t>alacak- borç, alacaklı-borçlu: </a:t>
            </a:r>
            <a:r>
              <a:rPr lang="tr-TR" sz="2400" dirty="0">
                <a:solidFill>
                  <a:schemeClr val="tx1"/>
                </a:solidFill>
              </a:rPr>
              <a:t>alacaklı-&gt;talepte bulunan</a:t>
            </a:r>
          </a:p>
          <a:p>
            <a:pPr marL="0" indent="0">
              <a:buNone/>
            </a:pPr>
            <a:r>
              <a:rPr lang="tr-TR" sz="2400" dirty="0">
                <a:solidFill>
                  <a:srgbClr val="FF0000"/>
                </a:solidFill>
              </a:rPr>
              <a:t>Takip işlemi: </a:t>
            </a:r>
            <a:r>
              <a:rPr lang="tr-TR" sz="2400" dirty="0">
                <a:solidFill>
                  <a:schemeClr val="tx1"/>
                </a:solidFill>
              </a:rPr>
              <a:t>icra takibine yön ve şekil veren işlemler</a:t>
            </a:r>
          </a:p>
          <a:p>
            <a:pPr marL="0" indent="0">
              <a:buNone/>
            </a:pPr>
            <a:r>
              <a:rPr lang="tr-TR" sz="2400" dirty="0">
                <a:solidFill>
                  <a:schemeClr val="tx1"/>
                </a:solidFill>
              </a:rPr>
              <a:t>Taraf takip işlemi(takibe yön veren tarafların yaptıkları işlemler. </a:t>
            </a:r>
            <a:r>
              <a:rPr lang="tr-TR" sz="2400" dirty="0" err="1">
                <a:solidFill>
                  <a:schemeClr val="tx1"/>
                </a:solidFill>
              </a:rPr>
              <a:t>Örn</a:t>
            </a:r>
            <a:r>
              <a:rPr lang="tr-TR" sz="2400" dirty="0">
                <a:solidFill>
                  <a:schemeClr val="tx1"/>
                </a:solidFill>
              </a:rPr>
              <a:t>. takip talebi, haciz, satış talepleri)</a:t>
            </a:r>
          </a:p>
          <a:p>
            <a:pPr marL="0" indent="0">
              <a:buNone/>
            </a:pPr>
            <a:r>
              <a:rPr lang="tr-TR" sz="2400" dirty="0">
                <a:solidFill>
                  <a:schemeClr val="tx1"/>
                </a:solidFill>
              </a:rPr>
              <a:t>İcra takip işlemi(icra organları tarafından borçluya yapılan. </a:t>
            </a:r>
            <a:r>
              <a:rPr lang="tr-TR" sz="2400" dirty="0" err="1">
                <a:solidFill>
                  <a:schemeClr val="tx1"/>
                </a:solidFill>
              </a:rPr>
              <a:t>Örn</a:t>
            </a:r>
            <a:r>
              <a:rPr lang="tr-TR" sz="2400" dirty="0">
                <a:solidFill>
                  <a:schemeClr val="tx1"/>
                </a:solidFill>
              </a:rPr>
              <a:t>. Ödeme veya icra emri, haciz satış işlemleri). Alacaklıyı borçlunun malvarlığından alacağını almaya yakınlaştıran işlemler.</a:t>
            </a:r>
          </a:p>
        </p:txBody>
      </p:sp>
    </p:spTree>
    <p:extLst>
      <p:ext uri="{BB962C8B-B14F-4D97-AF65-F5344CB8AC3E}">
        <p14:creationId xmlns:p14="http://schemas.microsoft.com/office/powerpoint/2010/main" val="35052479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F299429-36D4-04C9-382F-0148B53224E1}"/>
              </a:ext>
            </a:extLst>
          </p:cNvPr>
          <p:cNvSpPr>
            <a:spLocks noGrp="1"/>
          </p:cNvSpPr>
          <p:nvPr>
            <p:ph type="title"/>
          </p:nvPr>
        </p:nvSpPr>
        <p:spPr/>
        <p:txBody>
          <a:bodyPr/>
          <a:lstStyle/>
          <a:p>
            <a:r>
              <a:rPr lang="tr-TR" dirty="0"/>
              <a:t>Bazı kavramlar</a:t>
            </a:r>
          </a:p>
        </p:txBody>
      </p:sp>
      <p:sp>
        <p:nvSpPr>
          <p:cNvPr id="3" name="İçerik Yer Tutucusu 2">
            <a:extLst>
              <a:ext uri="{FF2B5EF4-FFF2-40B4-BE49-F238E27FC236}">
                <a16:creationId xmlns:a16="http://schemas.microsoft.com/office/drawing/2014/main" id="{CFDBE161-B387-E1DC-A421-9A22FAAB6FF6}"/>
              </a:ext>
            </a:extLst>
          </p:cNvPr>
          <p:cNvSpPr>
            <a:spLocks noGrp="1"/>
          </p:cNvSpPr>
          <p:nvPr>
            <p:ph idx="1"/>
          </p:nvPr>
        </p:nvSpPr>
        <p:spPr>
          <a:xfrm>
            <a:off x="2589212" y="1465006"/>
            <a:ext cx="8915400" cy="5392994"/>
          </a:xfrm>
        </p:spPr>
        <p:txBody>
          <a:bodyPr>
            <a:normAutofit/>
          </a:bodyPr>
          <a:lstStyle/>
          <a:p>
            <a:r>
              <a:rPr lang="tr-TR" sz="2400" dirty="0"/>
              <a:t>İİK m.23: </a:t>
            </a:r>
          </a:p>
          <a:p>
            <a:pPr marL="0" indent="0">
              <a:buNone/>
            </a:pPr>
            <a:r>
              <a:rPr lang="tr-TR" sz="2400" b="1" dirty="0"/>
              <a:t>“İpotek” </a:t>
            </a:r>
            <a:r>
              <a:rPr lang="tr-TR" sz="2400" dirty="0"/>
              <a:t>tabiri ipotekleri, ipotekli borç senetlerini, irat senetlerini, eski hukuk hükümlerine göre tesis edilmiş taşınmaz rehinlerini, taşınmaz mükellefiyetlerini, bazı taşınmazlar üzerindeki hususî imtiyazları ve taşınmaz eklenti üzerine rehin muamelelerini, </a:t>
            </a:r>
          </a:p>
          <a:p>
            <a:pPr marL="0" indent="0">
              <a:buNone/>
            </a:pPr>
            <a:r>
              <a:rPr lang="tr-TR" sz="2400" b="1" dirty="0"/>
              <a:t>“Taşınır </a:t>
            </a:r>
            <a:r>
              <a:rPr lang="tr-TR" sz="2400" b="1" dirty="0" err="1"/>
              <a:t>rehni</a:t>
            </a:r>
            <a:r>
              <a:rPr lang="tr-TR" sz="2400" b="1" dirty="0"/>
              <a:t>” </a:t>
            </a:r>
            <a:r>
              <a:rPr lang="tr-TR" sz="2400" dirty="0"/>
              <a:t>tabiri, teslime bağlı rehinleri, Türk Medenî Kanununun 940. maddesinde öngörülen rehinleri, ticarî işletme </a:t>
            </a:r>
            <a:r>
              <a:rPr lang="tr-TR" sz="2400" dirty="0" err="1"/>
              <a:t>rehnini</a:t>
            </a:r>
            <a:r>
              <a:rPr lang="tr-TR" sz="2400" dirty="0"/>
              <a:t>, hapis hakkını, alacak ve sair haklar üzerindeki rehinleri, </a:t>
            </a:r>
          </a:p>
          <a:p>
            <a:pPr marL="0" indent="0">
              <a:buNone/>
            </a:pPr>
            <a:endParaRPr lang="tr-TR" sz="2400" dirty="0"/>
          </a:p>
          <a:p>
            <a:pPr marL="0" indent="0">
              <a:buNone/>
            </a:pPr>
            <a:r>
              <a:rPr lang="tr-TR" sz="2400" dirty="0"/>
              <a:t>“</a:t>
            </a:r>
            <a:r>
              <a:rPr lang="tr-TR" sz="2400" b="1" dirty="0"/>
              <a:t>Rehin” </a:t>
            </a:r>
            <a:r>
              <a:rPr lang="tr-TR" sz="2400" dirty="0"/>
              <a:t>tabiri, “ipotek” ve “taşınır </a:t>
            </a:r>
            <a:r>
              <a:rPr lang="tr-TR" sz="2400" dirty="0" err="1"/>
              <a:t>rehni</a:t>
            </a:r>
            <a:r>
              <a:rPr lang="tr-TR" sz="2400" dirty="0"/>
              <a:t>” tabirlerine giren bütün taşınır ve taşınmaz rehinlerini, </a:t>
            </a:r>
          </a:p>
        </p:txBody>
      </p:sp>
    </p:spTree>
    <p:extLst>
      <p:ext uri="{BB962C8B-B14F-4D97-AF65-F5344CB8AC3E}">
        <p14:creationId xmlns:p14="http://schemas.microsoft.com/office/powerpoint/2010/main" val="3736580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A80FDFB-552E-5A6F-283E-1A2EBDD8098C}"/>
              </a:ext>
            </a:extLst>
          </p:cNvPr>
          <p:cNvSpPr>
            <a:spLocks noGrp="1"/>
          </p:cNvSpPr>
          <p:nvPr>
            <p:ph type="title"/>
          </p:nvPr>
        </p:nvSpPr>
        <p:spPr>
          <a:xfrm>
            <a:off x="1640156" y="115291"/>
            <a:ext cx="8911687" cy="1280890"/>
          </a:xfrm>
        </p:spPr>
        <p:txBody>
          <a:bodyPr/>
          <a:lstStyle/>
          <a:p>
            <a:r>
              <a:rPr lang="tr-TR" dirty="0"/>
              <a:t>Cebri icra çeşitleri</a:t>
            </a:r>
          </a:p>
        </p:txBody>
      </p:sp>
      <p:sp>
        <p:nvSpPr>
          <p:cNvPr id="3" name="İçerik Yer Tutucusu 2">
            <a:extLst>
              <a:ext uri="{FF2B5EF4-FFF2-40B4-BE49-F238E27FC236}">
                <a16:creationId xmlns:a16="http://schemas.microsoft.com/office/drawing/2014/main" id="{1FD60DCE-0398-32F8-59F3-F2B23C3C169E}"/>
              </a:ext>
            </a:extLst>
          </p:cNvPr>
          <p:cNvSpPr>
            <a:spLocks noGrp="1"/>
          </p:cNvSpPr>
          <p:nvPr>
            <p:ph idx="1"/>
          </p:nvPr>
        </p:nvSpPr>
        <p:spPr>
          <a:xfrm>
            <a:off x="1435511" y="1022555"/>
            <a:ext cx="10677832" cy="5692877"/>
          </a:xfrm>
        </p:spPr>
        <p:txBody>
          <a:bodyPr>
            <a:normAutofit/>
          </a:bodyPr>
          <a:lstStyle/>
          <a:p>
            <a:pPr marL="0" indent="0">
              <a:buNone/>
            </a:pPr>
            <a:endParaRPr lang="tr-TR" sz="2000" b="1" dirty="0"/>
          </a:p>
          <a:p>
            <a:pPr marL="0" indent="0">
              <a:buNone/>
            </a:pPr>
            <a:r>
              <a:rPr lang="tr-TR" sz="2000" b="1" dirty="0"/>
              <a:t>İcra takibi: </a:t>
            </a:r>
            <a:r>
              <a:rPr lang="tr-TR" sz="2000" dirty="0"/>
              <a:t>borçlunun karşısında bir/birden fazla alacaklı bulunur ve borçlunun malvarlığına dahil olan şeyler cebri icranın konusunu oluşturur.</a:t>
            </a:r>
          </a:p>
          <a:p>
            <a:pPr marL="0" indent="0">
              <a:buNone/>
            </a:pPr>
            <a:r>
              <a:rPr lang="tr-TR" sz="2000" dirty="0"/>
              <a:t>Alacaklı borçluya karşı takip yapar, takip kesinleşince borçlunun alacağa yeter malı haczedilir, satılır ve alacaklının alacağı ödenir. Geriye para kalırsa borçluya iade edilir.</a:t>
            </a:r>
          </a:p>
          <a:p>
            <a:pPr marL="0" indent="0">
              <a:buNone/>
            </a:pPr>
            <a:endParaRPr lang="tr-TR" sz="2000" dirty="0"/>
          </a:p>
          <a:p>
            <a:pPr marL="0" indent="0">
              <a:buNone/>
            </a:pPr>
            <a:endParaRPr lang="tr-TR" sz="2000" dirty="0"/>
          </a:p>
          <a:p>
            <a:pPr marL="0" indent="0">
              <a:buNone/>
            </a:pPr>
            <a:endParaRPr lang="tr-TR" sz="2000" dirty="0"/>
          </a:p>
          <a:p>
            <a:pPr>
              <a:buAutoNum type="arabicPeriod"/>
            </a:pPr>
            <a:r>
              <a:rPr lang="tr-TR" sz="2000" b="1" dirty="0"/>
              <a:t>İlamlı icra: </a:t>
            </a:r>
            <a:r>
              <a:rPr lang="tr-TR" sz="2000" dirty="0"/>
              <a:t>davalı mahkemenin kararını gönüllü olarak yerine getirmezse, alacaklı icra dairesine başvurup ilamın yerine getirilmesini ister ve borçluya ödeme emri gönderilir. Borçlu süresi içinde icra emrine uygun davranmazsa borç zorla yerine getirilir.(borcun konusu para olan/olmayan bütün alacaklar için başvurulabilir ancak para olmayan alacaklar için zorunlu yol)</a:t>
            </a:r>
          </a:p>
          <a:p>
            <a:pPr marL="0" indent="0">
              <a:buNone/>
            </a:pPr>
            <a:endParaRPr lang="tr-TR" b="1" dirty="0"/>
          </a:p>
        </p:txBody>
      </p:sp>
    </p:spTree>
    <p:extLst>
      <p:ext uri="{BB962C8B-B14F-4D97-AF65-F5344CB8AC3E}">
        <p14:creationId xmlns:p14="http://schemas.microsoft.com/office/powerpoint/2010/main" val="33464354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00B2660-5EF8-5BD6-5FC8-7C2036446CFC}"/>
              </a:ext>
            </a:extLst>
          </p:cNvPr>
          <p:cNvSpPr>
            <a:spLocks noGrp="1"/>
          </p:cNvSpPr>
          <p:nvPr>
            <p:ph idx="1"/>
          </p:nvPr>
        </p:nvSpPr>
        <p:spPr>
          <a:xfrm>
            <a:off x="1907457" y="208935"/>
            <a:ext cx="10196051" cy="6440129"/>
          </a:xfrm>
        </p:spPr>
        <p:txBody>
          <a:bodyPr>
            <a:normAutofit/>
          </a:bodyPr>
          <a:lstStyle/>
          <a:p>
            <a:pPr marL="0" indent="0">
              <a:buNone/>
            </a:pPr>
            <a:r>
              <a:rPr lang="tr-TR" sz="2400" b="1" dirty="0"/>
              <a:t>2. İlamsız icra: </a:t>
            </a:r>
            <a:r>
              <a:rPr lang="tr-TR" sz="2400" dirty="0"/>
              <a:t>sadece para ve teminat alacakları için. Alacaklı doğrudan icra dairesine başvurarak borçluya takip yapabilir. </a:t>
            </a:r>
          </a:p>
          <a:p>
            <a:pPr marL="0" indent="0">
              <a:buNone/>
            </a:pPr>
            <a:r>
              <a:rPr lang="tr-TR" sz="2400" dirty="0"/>
              <a:t>Kendi içinde 4’e ayrılır.</a:t>
            </a:r>
          </a:p>
          <a:p>
            <a:pPr marL="0" indent="0">
              <a:buNone/>
            </a:pPr>
            <a:r>
              <a:rPr lang="tr-TR" sz="2400" dirty="0"/>
              <a:t>Genel haciz yolu ile takip, abonelik sözleşmelerinden kaynaklanan para alacaklarına ilişkin takip, kambiyo senetlerine özgü haciz yolu, kiralanan taşınmazın tahliyesi</a:t>
            </a:r>
          </a:p>
          <a:p>
            <a:pPr marL="0" indent="0">
              <a:buNone/>
            </a:pPr>
            <a:endParaRPr lang="tr-TR" sz="2400" dirty="0"/>
          </a:p>
          <a:p>
            <a:pPr marL="0" indent="0">
              <a:buNone/>
            </a:pPr>
            <a:r>
              <a:rPr lang="tr-TR" sz="2400" b="1" dirty="0"/>
              <a:t>3. </a:t>
            </a:r>
            <a:r>
              <a:rPr lang="tr-TR" sz="2400" b="1" dirty="0" err="1"/>
              <a:t>Rehnin</a:t>
            </a:r>
            <a:r>
              <a:rPr lang="tr-TR" sz="2400" b="1" dirty="0"/>
              <a:t> paraya çevrilmesi yolu: </a:t>
            </a:r>
            <a:r>
              <a:rPr lang="tr-TR" sz="2400" dirty="0"/>
              <a:t>kanunda belirtilen istisnalar dışında rehin alacaklısı önce </a:t>
            </a:r>
            <a:r>
              <a:rPr lang="tr-TR" sz="2400" dirty="0" err="1"/>
              <a:t>rehnin</a:t>
            </a:r>
            <a:r>
              <a:rPr lang="tr-TR" sz="2400" dirty="0"/>
              <a:t> paraya çevrilmesi yoluna başvurmak zorunda.</a:t>
            </a:r>
          </a:p>
        </p:txBody>
      </p:sp>
    </p:spTree>
    <p:extLst>
      <p:ext uri="{BB962C8B-B14F-4D97-AF65-F5344CB8AC3E}">
        <p14:creationId xmlns:p14="http://schemas.microsoft.com/office/powerpoint/2010/main" val="7114624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A3F63B4-C699-A16B-B7A7-0AD0DFF5EF55}"/>
              </a:ext>
            </a:extLst>
          </p:cNvPr>
          <p:cNvSpPr>
            <a:spLocks noGrp="1"/>
          </p:cNvSpPr>
          <p:nvPr>
            <p:ph idx="1"/>
          </p:nvPr>
        </p:nvSpPr>
        <p:spPr>
          <a:xfrm>
            <a:off x="2556387" y="1514167"/>
            <a:ext cx="9233360" cy="5919019"/>
          </a:xfrm>
        </p:spPr>
        <p:txBody>
          <a:bodyPr>
            <a:normAutofit/>
          </a:bodyPr>
          <a:lstStyle/>
          <a:p>
            <a:pPr marL="0" indent="0">
              <a:buNone/>
            </a:pPr>
            <a:r>
              <a:rPr lang="tr-TR" sz="2400" b="1" dirty="0"/>
              <a:t>İflas: </a:t>
            </a:r>
          </a:p>
          <a:p>
            <a:pPr marL="0" indent="0">
              <a:buNone/>
            </a:pPr>
            <a:r>
              <a:rPr lang="tr-TR" sz="2400" dirty="0"/>
              <a:t>borçlunun karşısında tüm alacaklıları bulunur ve takibin konusu borçlunun haczedilebilir bütün malları.</a:t>
            </a:r>
          </a:p>
          <a:p>
            <a:pPr marL="0" indent="0">
              <a:buNone/>
            </a:pPr>
            <a:r>
              <a:rPr lang="tr-TR" sz="2400" dirty="0"/>
              <a:t>İflasa tabi borçlular (</a:t>
            </a:r>
            <a:r>
              <a:rPr lang="tr-TR" sz="2400" dirty="0" err="1"/>
              <a:t>örn</a:t>
            </a:r>
            <a:r>
              <a:rPr lang="tr-TR" sz="2400" dirty="0"/>
              <a:t>. Kural olarak bütün tacirler)için bu takip yoluna başvurulabilir.</a:t>
            </a:r>
          </a:p>
          <a:p>
            <a:pPr marL="0" indent="0">
              <a:buNone/>
            </a:pPr>
            <a:r>
              <a:rPr lang="tr-TR" sz="2400" dirty="0"/>
              <a:t>Borçlunun haczedilebilir bütün malları satılır ve elde edilen para ile alacakların alacakları ödenir. Para kalırsa borçluya iade edilir. (tüm alacağı karşılamazsa alacaklar arasında alacakları oranında)</a:t>
            </a:r>
          </a:p>
        </p:txBody>
      </p:sp>
    </p:spTree>
    <p:extLst>
      <p:ext uri="{BB962C8B-B14F-4D97-AF65-F5344CB8AC3E}">
        <p14:creationId xmlns:p14="http://schemas.microsoft.com/office/powerpoint/2010/main" val="26490867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E3BB9D6-1557-E3BD-0492-DC59568B4365}"/>
              </a:ext>
            </a:extLst>
          </p:cNvPr>
          <p:cNvSpPr>
            <a:spLocks noGrp="1"/>
          </p:cNvSpPr>
          <p:nvPr>
            <p:ph type="title"/>
          </p:nvPr>
        </p:nvSpPr>
        <p:spPr>
          <a:xfrm>
            <a:off x="2589212" y="201561"/>
            <a:ext cx="8911687" cy="1280890"/>
          </a:xfrm>
        </p:spPr>
        <p:txBody>
          <a:bodyPr/>
          <a:lstStyle/>
          <a:p>
            <a:r>
              <a:rPr lang="tr-TR" dirty="0"/>
              <a:t>Diğer kurumlar</a:t>
            </a:r>
          </a:p>
        </p:txBody>
      </p:sp>
      <p:sp>
        <p:nvSpPr>
          <p:cNvPr id="3" name="İçerik Yer Tutucusu 2">
            <a:extLst>
              <a:ext uri="{FF2B5EF4-FFF2-40B4-BE49-F238E27FC236}">
                <a16:creationId xmlns:a16="http://schemas.microsoft.com/office/drawing/2014/main" id="{098F5A41-08FE-2DEE-3A21-EF77B1AC6C01}"/>
              </a:ext>
            </a:extLst>
          </p:cNvPr>
          <p:cNvSpPr>
            <a:spLocks noGrp="1"/>
          </p:cNvSpPr>
          <p:nvPr>
            <p:ph idx="1"/>
          </p:nvPr>
        </p:nvSpPr>
        <p:spPr>
          <a:xfrm>
            <a:off x="2310581" y="884903"/>
            <a:ext cx="9783095" cy="5771536"/>
          </a:xfrm>
        </p:spPr>
        <p:txBody>
          <a:bodyPr>
            <a:noAutofit/>
          </a:bodyPr>
          <a:lstStyle/>
          <a:p>
            <a:pPr marL="0" indent="0">
              <a:buNone/>
            </a:pPr>
            <a:r>
              <a:rPr lang="tr-TR" sz="2400" b="1" dirty="0"/>
              <a:t>Konkordato: </a:t>
            </a:r>
            <a:r>
              <a:rPr lang="tr-TR" sz="2400" dirty="0"/>
              <a:t>değişik sebeplerle işleri iyi gitmeyen mali durumu bozulan borçlunun korunması için kabul edilen bir kurum.</a:t>
            </a:r>
          </a:p>
          <a:p>
            <a:pPr marL="0" indent="0">
              <a:buNone/>
            </a:pPr>
            <a:r>
              <a:rPr lang="tr-TR" sz="2400" dirty="0"/>
              <a:t>Borçlu borçlarının tam ve zamanında ödemek zorunda bırakılırsa malvarlığı borçlarını ödemeye yetmeyecek ve iflasa tabi ise iflas edecek veya önce davranan alacaklılar alacaklarını alabilecek diğerleri alamayacağı durumlarda borçlu alacaklılarla anlaşma yapar ve alacaklıların kabul ettikleri şekilde, oranda veya sürede borçlarını öder ve borcundan kurtulur.</a:t>
            </a:r>
          </a:p>
          <a:p>
            <a:pPr marL="0" indent="0">
              <a:buNone/>
            </a:pPr>
            <a:endParaRPr lang="tr-TR" sz="2400" dirty="0"/>
          </a:p>
          <a:p>
            <a:pPr marL="0" indent="0">
              <a:buNone/>
            </a:pPr>
            <a:r>
              <a:rPr lang="tr-TR" sz="2400" b="1" dirty="0"/>
              <a:t>İptal davası: </a:t>
            </a:r>
            <a:r>
              <a:rPr lang="tr-TR" sz="2400" dirty="0"/>
              <a:t>borçlunun malları haczedilmeden veya borçlunun iflasından önce mal ve tasarruf yetkileri sınırlandırılmadığı için, malları alacaklılardan kaçırma amacıyla birtakım faaliyetlerde bulunabilir. Bu sebeple haciz veya iflastan önce mal kaçırma amacıyla yapıldığı kanun nazarında şüpheli tasarruflar veya bağışlamaları alacaklıların haklarını korumak için dava açması</a:t>
            </a:r>
          </a:p>
        </p:txBody>
      </p:sp>
    </p:spTree>
    <p:extLst>
      <p:ext uri="{BB962C8B-B14F-4D97-AF65-F5344CB8AC3E}">
        <p14:creationId xmlns:p14="http://schemas.microsoft.com/office/powerpoint/2010/main" val="2266070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B7ED34FA-084E-4A6D-3EE6-B181020FC268}"/>
              </a:ext>
            </a:extLst>
          </p:cNvPr>
          <p:cNvSpPr>
            <a:spLocks noGrp="1"/>
          </p:cNvSpPr>
          <p:nvPr>
            <p:ph idx="1"/>
          </p:nvPr>
        </p:nvSpPr>
        <p:spPr>
          <a:xfrm>
            <a:off x="2589212" y="540774"/>
            <a:ext cx="8915400" cy="5370448"/>
          </a:xfrm>
        </p:spPr>
        <p:txBody>
          <a:bodyPr/>
          <a:lstStyle/>
          <a:p>
            <a:r>
              <a:rPr lang="tr-TR" dirty="0"/>
              <a:t>Cebri icraya hakim olan ilkeler: S.12,13</a:t>
            </a:r>
          </a:p>
          <a:p>
            <a:endParaRPr lang="tr-TR" dirty="0"/>
          </a:p>
          <a:p>
            <a:r>
              <a:rPr lang="tr-TR" dirty="0"/>
              <a:t>İcra iflas hukukunun kaynakları: İİK, İİK Nizamnamesi, İİK yönetmeliği, Yargı içtihatları, istinaf incelemesi kararları, doktrin görüşleri vb.</a:t>
            </a:r>
          </a:p>
          <a:p>
            <a:endParaRPr lang="tr-TR" dirty="0"/>
          </a:p>
          <a:p>
            <a:r>
              <a:rPr lang="tr-TR" dirty="0"/>
              <a:t>Amme (kamu alacaklılarının) tahsili: kamu alacakları amme alacaklarının tahsil usulü hakkında kanun hükümlerine göre tahsil edilir. (devlet, il özel idaresi ve belediyelerin özel hukuktan kaynaklanan alacaklarının tahsili ise </a:t>
            </a:r>
            <a:r>
              <a:rPr lang="tr-TR" dirty="0" err="1"/>
              <a:t>İİK’na</a:t>
            </a:r>
            <a:r>
              <a:rPr lang="tr-TR" dirty="0"/>
              <a:t> göre)</a:t>
            </a:r>
          </a:p>
        </p:txBody>
      </p:sp>
    </p:spTree>
    <p:extLst>
      <p:ext uri="{BB962C8B-B14F-4D97-AF65-F5344CB8AC3E}">
        <p14:creationId xmlns:p14="http://schemas.microsoft.com/office/powerpoint/2010/main" val="356122961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266</TotalTime>
  <Words>927</Words>
  <Application>Microsoft Macintosh PowerPoint</Application>
  <PresentationFormat>Geniş ekran</PresentationFormat>
  <Paragraphs>68</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Century Gothic</vt:lpstr>
      <vt:lpstr>Wingdings 3</vt:lpstr>
      <vt:lpstr>Duman</vt:lpstr>
      <vt:lpstr>İCRA HUKUKUNA GİRİŞ</vt:lpstr>
      <vt:lpstr>Cebri icra hukuku kavramı</vt:lpstr>
      <vt:lpstr>Temel kavramlar</vt:lpstr>
      <vt:lpstr>Bazı kavramlar</vt:lpstr>
      <vt:lpstr>Cebri icra çeşitleri</vt:lpstr>
      <vt:lpstr>PowerPoint Sunusu</vt:lpstr>
      <vt:lpstr>PowerPoint Sunusu</vt:lpstr>
      <vt:lpstr>Diğer kurumlar</vt:lpstr>
      <vt:lpstr>PowerPoint Sunusu</vt:lpstr>
      <vt:lpstr>İcra organları</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Püren Doganay</dc:creator>
  <cp:lastModifiedBy>Püren Doganay</cp:lastModifiedBy>
  <cp:revision>8</cp:revision>
  <dcterms:created xsi:type="dcterms:W3CDTF">2025-02-04T18:59:12Z</dcterms:created>
  <dcterms:modified xsi:type="dcterms:W3CDTF">2026-02-24T11:09:44Z</dcterms:modified>
</cp:coreProperties>
</file>