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29"/>
  </p:notesMasterIdLst>
  <p:sldIdLst>
    <p:sldId id="256" r:id="rId2"/>
    <p:sldId id="257" r:id="rId3"/>
    <p:sldId id="259" r:id="rId4"/>
    <p:sldId id="284" r:id="rId5"/>
    <p:sldId id="260" r:id="rId6"/>
    <p:sldId id="261" r:id="rId7"/>
    <p:sldId id="262" r:id="rId8"/>
    <p:sldId id="285" r:id="rId9"/>
    <p:sldId id="286" r:id="rId10"/>
    <p:sldId id="287" r:id="rId11"/>
    <p:sldId id="288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DFC30-6137-4E2C-BA5F-EF66DA61FE63}" type="datetimeFigureOut">
              <a:rPr lang="tr-TR" smtClean="0"/>
              <a:t>12.01.2023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040B1-95C5-4549-AF41-53AD6ED4F8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266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6924-64CA-43B7-BE7D-56E514266A4F}" type="datetime1">
              <a:rPr lang="en-US" smtClean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Murat KÖYLÜ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E8AD-601C-473E-95B5-A77285D89166}" type="datetime1">
              <a:rPr lang="en-US" smtClean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Murat KÖYLÜ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94B7-0B2F-4DAC-9183-33FC4DC4126C}" type="datetime1">
              <a:rPr lang="en-US" smtClean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Murat KÖYLÜ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4683-48A1-4FEC-A984-0CF8D9F73519}" type="datetime1">
              <a:rPr lang="en-US" smtClean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Murat KÖYLÜ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8E339EA-7DC0-4EBB-BAFF-9BE9F7407372}" type="datetime1">
              <a:rPr lang="en-US" smtClean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r>
              <a:rPr lang="en-US"/>
              <a:t>Doç. Dr. Murat KÖYLÜ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1BDF-3960-4B9F-878A-26373C313E52}" type="datetime1">
              <a:rPr lang="en-US" smtClean="0"/>
              <a:t>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Murat KÖYLÜ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2C66-51DB-4C5A-BB10-E6D43C8DE549}" type="datetime1">
              <a:rPr lang="en-US" smtClean="0"/>
              <a:t>1/12/2023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Murat KÖYLÜ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E838-B2EC-42E8-B63A-3D6C0746D9FA}" type="datetime1">
              <a:rPr lang="en-US" smtClean="0"/>
              <a:t>1/12/2023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Murat KÖYLÜ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18821-5044-4FB9-8E7C-9A0D040D8649}" type="datetime1">
              <a:rPr lang="en-US" smtClean="0"/>
              <a:t>1/12/2023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Murat KÖYLÜ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31C1-0690-471C-BDC4-9FA239BDF811}" type="datetime1">
              <a:rPr lang="en-US" smtClean="0"/>
              <a:t>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Murat KÖYLÜ</a:t>
            </a:r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3D1CB-FD2A-439C-AB06-F44F7AF76F0C}" type="datetime1">
              <a:rPr lang="en-US" smtClean="0"/>
              <a:t>1/12/2023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D556DAF1-4352-4B9D-8AA1-3554DDD46AF4}" type="datetime1">
              <a:rPr lang="en-US" smtClean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US"/>
              <a:t>Doç. Dr. Murat KÖYLÜ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ideo" Target="NUL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BB908E-CD69-269E-EACA-C3885BEB0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9105" y="933858"/>
            <a:ext cx="8261873" cy="2827490"/>
          </a:xfrm>
        </p:spPr>
        <p:txBody>
          <a:bodyPr/>
          <a:lstStyle/>
          <a:p>
            <a:pPr algn="ctr"/>
            <a:r>
              <a:rPr lang="tr-TR" sz="7200" dirty="0"/>
              <a:t>Siyasi tarih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451107E-677F-6D33-99F1-820E16A374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56646" y="5756319"/>
            <a:ext cx="7891272" cy="1069848"/>
          </a:xfrm>
        </p:spPr>
        <p:txBody>
          <a:bodyPr>
            <a:normAutofit/>
          </a:bodyPr>
          <a:lstStyle/>
          <a:p>
            <a:pPr algn="ctr"/>
            <a:r>
              <a:rPr lang="tr-TR" sz="4000" dirty="0">
                <a:latin typeface="+mj-lt"/>
              </a:rPr>
              <a:t>Küresel Emperyalist Yarış (1871-1908)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0807535-6FED-7E47-DB9F-391A2BF78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4B735F2-74C9-F761-6F34-E1A6925CC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Picture 2" descr="Avrupa'da Sosyal Demokrasi'nin Dönüşümü — ANKASAM | Ankara Kriz ve Siyaset  Araştırmaları Merkezi">
            <a:extLst>
              <a:ext uri="{FF2B5EF4-FFF2-40B4-BE49-F238E27FC236}">
                <a16:creationId xmlns:a16="http://schemas.microsoft.com/office/drawing/2014/main" id="{2B24A2E9-E1DE-51CB-9932-4D576DAC3061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3056" b="99444" l="1771" r="98750">
                        <a14:foregroundMark x1="54427" y1="28333" x2="54427" y2="28333"/>
                        <a14:foregroundMark x1="50521" y1="28333" x2="50521" y2="28333"/>
                        <a14:foregroundMark x1="48542" y1="28704" x2="48542" y2="28704"/>
                        <a14:foregroundMark x1="46563" y1="24907" x2="46563" y2="24907"/>
                        <a14:foregroundMark x1="57292" y1="52130" x2="57292" y2="52130"/>
                        <a14:foregroundMark x1="57448" y1="53796" x2="57448" y2="53796"/>
                        <a14:foregroundMark x1="31406" y1="79444" x2="31406" y2="79444"/>
                        <a14:foregroundMark x1="24948" y1="79815" x2="24948" y2="79815"/>
                        <a14:foregroundMark x1="23698" y1="80463" x2="23698" y2="80463"/>
                        <a14:foregroundMark x1="8698" y1="44907" x2="8698" y2="44907"/>
                        <a14:foregroundMark x1="8698" y1="44907" x2="8698" y2="44907"/>
                        <a14:foregroundMark x1="55677" y1="45463" x2="55677" y2="45463"/>
                        <a14:foregroundMark x1="55833" y1="45463" x2="55833" y2="45463"/>
                        <a14:foregroundMark x1="34948" y1="6759" x2="34948" y2="6759"/>
                        <a14:foregroundMark x1="92813" y1="47130" x2="92813" y2="47130"/>
                        <a14:foregroundMark x1="97813" y1="44907" x2="97813" y2="44907"/>
                        <a14:foregroundMark x1="62448" y1="44537" x2="69271" y2="46111"/>
                        <a14:foregroundMark x1="56406" y1="26481" x2="58906" y2="37593"/>
                        <a14:foregroundMark x1="58906" y1="37593" x2="59062" y2="52778"/>
                        <a14:foregroundMark x1="39948" y1="6759" x2="56198" y2="23241"/>
                        <a14:foregroundMark x1="54948" y1="12593" x2="61406" y2="34907"/>
                        <a14:foregroundMark x1="61406" y1="34907" x2="61406" y2="35833"/>
                        <a14:foregroundMark x1="44748" y1="5453" x2="52031" y2="10556"/>
                        <a14:foregroundMark x1="52031" y1="10556" x2="59010" y2="19722"/>
                        <a14:foregroundMark x1="59010" y1="19722" x2="62344" y2="32778"/>
                        <a14:foregroundMark x1="62344" y1="32778" x2="62656" y2="37037"/>
                        <a14:foregroundMark x1="63021" y1="56111" x2="61875" y2="68426"/>
                        <a14:foregroundMark x1="61875" y1="68426" x2="56198" y2="81574"/>
                        <a14:foregroundMark x1="56198" y1="81574" x2="36719" y2="94537"/>
                        <a14:foregroundMark x1="36719" y1="94537" x2="30260" y2="95185"/>
                        <a14:foregroundMark x1="30260" y1="95185" x2="10677" y2="78611"/>
                        <a14:foregroundMark x1="10677" y1="78611" x2="5260" y2="61667"/>
                        <a14:foregroundMark x1="5260" y1="61667" x2="4479" y2="44815"/>
                        <a14:foregroundMark x1="4479" y1="44815" x2="5781" y2="32685"/>
                        <a14:foregroundMark x1="5781" y1="32685" x2="19167" y2="11852"/>
                        <a14:foregroundMark x1="19167" y1="11852" x2="28073" y2="5926"/>
                        <a14:foregroundMark x1="28073" y1="5926" x2="35313" y2="5000"/>
                        <a14:foregroundMark x1="35313" y1="5000" x2="41702" y2="5000"/>
                        <a14:foregroundMark x1="52609" y1="5953" x2="54844" y2="7778"/>
                        <a14:foregroundMark x1="54844" y1="7778" x2="62448" y2="28704"/>
                        <a14:foregroundMark x1="62448" y1="28704" x2="63542" y2="34815"/>
                        <a14:foregroundMark x1="64792" y1="57407" x2="61250" y2="72870"/>
                        <a14:foregroundMark x1="61250" y1="72870" x2="54323" y2="87130"/>
                        <a14:foregroundMark x1="54323" y1="87130" x2="34427" y2="92963"/>
                        <a14:foregroundMark x1="34427" y1="92963" x2="12917" y2="90185"/>
                        <a14:foregroundMark x1="12917" y1="90185" x2="6714" y2="84407"/>
                        <a14:foregroundMark x1="66771" y1="65648" x2="66771" y2="65648"/>
                        <a14:foregroundMark x1="64196" y1="13965" x2="65023" y2="16014"/>
                        <a14:foregroundMark x1="66236" y1="22229" x2="67813" y2="40556"/>
                        <a14:foregroundMark x1="68906" y1="56759" x2="59583" y2="87685"/>
                        <a14:foregroundMark x1="59583" y1="87685" x2="52051" y2="95578"/>
                        <a14:foregroundMark x1="7727" y1="94650" x2="6415" y2="94467"/>
                        <a14:foregroundMark x1="11880" y1="95231" x2="10609" y2="95053"/>
                        <a14:foregroundMark x1="33026" y1="98185" x2="13835" y2="95504"/>
                        <a14:foregroundMark x1="67292" y1="45926" x2="94271" y2="48148"/>
                        <a14:foregroundMark x1="64792" y1="45926" x2="81615" y2="44074"/>
                        <a14:foregroundMark x1="81615" y1="44074" x2="92500" y2="44074"/>
                        <a14:foregroundMark x1="92500" y1="44074" x2="96927" y2="43704"/>
                        <a14:foregroundMark x1="61406" y1="52315" x2="86354" y2="50741"/>
                        <a14:foregroundMark x1="86354" y1="50741" x2="87083" y2="50741"/>
                        <a14:foregroundMark x1="60521" y1="60278" x2="54948" y2="78333"/>
                        <a14:foregroundMark x1="61771" y1="65926" x2="58646" y2="76389"/>
                        <a14:foregroundMark x1="58646" y1="76389" x2="63021" y2="72315"/>
                        <a14:foregroundMark x1="57500" y1="76111" x2="60885" y2="64167"/>
                        <a14:foregroundMark x1="60885" y1="64167" x2="60885" y2="63056"/>
                        <a14:foregroundMark x1="61406" y1="63426" x2="57552" y2="74352"/>
                        <a14:foregroundMark x1="57552" y1="74352" x2="61094" y2="64074"/>
                        <a14:foregroundMark x1="61094" y1="64074" x2="56094" y2="75278"/>
                        <a14:foregroundMark x1="56094" y1="75278" x2="62708" y2="69537"/>
                        <a14:foregroundMark x1="62708" y1="69537" x2="55417" y2="74907"/>
                        <a14:foregroundMark x1="55417" y1="74907" x2="57344" y2="77407"/>
                        <a14:foregroundMark x1="61250" y1="61204" x2="61406" y2="60556"/>
                        <a14:foregroundMark x1="98750" y1="46944" x2="98750" y2="46944"/>
                        <a14:backgroundMark x1="73698" y1="67130" x2="73698" y2="67130"/>
                        <a14:backgroundMark x1="67656" y1="70556" x2="67656" y2="70556"/>
                        <a14:backgroundMark x1="65922" y1="69991" x2="69479" y2="66111"/>
                        <a14:backgroundMark x1="69479" y1="66111" x2="86302" y2="63241"/>
                        <a14:backgroundMark x1="86302" y1="63241" x2="86927" y2="63241"/>
                        <a14:backgroundMark x1="56163" y1="77792" x2="55833" y2="78519"/>
                        <a14:backgroundMark x1="81406" y1="58519" x2="91094" y2="57593"/>
                        <a14:backgroundMark x1="91094" y1="57593" x2="94271" y2="57593"/>
                        <a14:backgroundMark x1="94583" y1="55000" x2="92292" y2="55000"/>
                        <a14:backgroundMark x1="89583" y1="55648" x2="95313" y2="55648"/>
                        <a14:backgroundMark x1="64792" y1="57222" x2="71198" y2="57593"/>
                        <a14:backgroundMark x1="72813" y1="61481" x2="63333" y2="99259"/>
                        <a14:backgroundMark x1="63333" y1="99259" x2="63177" y2="99630"/>
                        <a14:backgroundMark x1="65521" y1="16759" x2="60156" y2="6759"/>
                        <a14:backgroundMark x1="60156" y1="6759" x2="49479" y2="278"/>
                        <a14:backgroundMark x1="68594" y1="23426" x2="63750" y2="13333"/>
                        <a14:backgroundMark x1="63750" y1="13333" x2="60365" y2="9444"/>
                        <a14:backgroundMark x1="60729" y1="6574" x2="62135" y2="9722"/>
                        <a14:backgroundMark x1="63750" y1="11389" x2="60521" y2="4722"/>
                        <a14:backgroundMark x1="59635" y1="3426" x2="64479" y2="13611"/>
                        <a14:backgroundMark x1="64479" y1="16759" x2="69479" y2="25926"/>
                        <a14:backgroundMark x1="64635" y1="14167" x2="64635" y2="14167"/>
                        <a14:backgroundMark x1="15521" y1="833" x2="8594" y2="7500"/>
                        <a14:backgroundMark x1="8594" y1="7500" x2="52" y2="26667"/>
                        <a14:backgroundMark x1="52" y1="26667" x2="0" y2="27222"/>
                        <a14:backgroundMark x1="16771" y1="3704" x2="34167" y2="2500"/>
                        <a14:backgroundMark x1="34167" y1="2500" x2="52865" y2="5278"/>
                        <a14:backgroundMark x1="3021" y1="28519" x2="3958" y2="73704"/>
                        <a14:backgroundMark x1="3958" y1="73704" x2="6354" y2="90370"/>
                        <a14:backgroundMark x1="6354" y1="90370" x2="12344" y2="99907"/>
                        <a14:backgroundMark x1="12344" y1="99907" x2="12344" y2="99907"/>
                        <a14:backgroundMark x1="11615" y1="95833" x2="19115" y2="99907"/>
                        <a14:backgroundMark x1="19115" y1="99907" x2="19115" y2="99907"/>
                        <a14:backgroundMark x1="18594" y1="99259" x2="39167" y2="99630"/>
                        <a14:backgroundMark x1="39167" y1="99630" x2="62656" y2="94537"/>
                        <a14:backgroundMark x1="729" y1="72593" x2="6094" y2="94352"/>
                        <a14:backgroundMark x1="6094" y1="94352" x2="4167" y2="82037"/>
                        <a14:backgroundMark x1="4167" y1="82037" x2="4271" y2="81481"/>
                        <a14:backgroundMark x1="3385" y1="73611" x2="5990" y2="84907"/>
                        <a14:backgroundMark x1="5990" y1="84907" x2="2396" y2="74074"/>
                        <a14:backgroundMark x1="2396" y1="74074" x2="2500" y2="73889"/>
                        <a14:backgroundMark x1="1250" y1="71019" x2="4844" y2="81852"/>
                        <a14:backgroundMark x1="4844" y1="81852" x2="4844" y2="81852"/>
                        <a14:backgroundMark x1="5521" y1="94537" x2="5000" y2="95185"/>
                        <a14:backgroundMark x1="49844" y1="3704" x2="49115" y2="3426"/>
                        <a14:backgroundMark x1="6094" y1="92963" x2="6771" y2="93889"/>
                        <a14:backgroundMark x1="90938" y1="53889" x2="95573" y2="53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6130" y="1872857"/>
            <a:ext cx="7530354" cy="4235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694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512064"/>
            <a:ext cx="10058400" cy="619022"/>
          </a:xfrm>
        </p:spPr>
        <p:txBody>
          <a:bodyPr>
            <a:normAutofit fontScale="90000"/>
          </a:bodyPr>
          <a:lstStyle/>
          <a:p>
            <a:r>
              <a:rPr lang="tr-TR" sz="4000" dirty="0"/>
              <a:t>Birinci dünya savaşı dönemi (1908-1918)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A5E36D4F-8E82-C1F2-E452-C92B4774100C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351023" y="1095090"/>
            <a:ext cx="5059211" cy="5177693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307D4554-BCCA-A321-C839-F2715257FFCD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5638811" y="4863366"/>
            <a:ext cx="5172624" cy="1838610"/>
          </a:xfrm>
          <a:prstGeom prst="rect">
            <a:avLst/>
          </a:prstGeom>
        </p:spPr>
      </p:pic>
      <p:pic>
        <p:nvPicPr>
          <p:cNvPr id="6146" name="Picture 2" descr="Bağdat Demiryolu - Vikipedi">
            <a:extLst>
              <a:ext uri="{FF2B5EF4-FFF2-40B4-BE49-F238E27FC236}">
                <a16:creationId xmlns:a16="http://schemas.microsoft.com/office/drawing/2014/main" id="{41C99271-0B7C-63B4-F6CB-DC99CE773EFB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12" y="1055173"/>
            <a:ext cx="5551394" cy="3700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5583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512064"/>
            <a:ext cx="10058400" cy="619022"/>
          </a:xfrm>
        </p:spPr>
        <p:txBody>
          <a:bodyPr>
            <a:normAutofit fontScale="90000"/>
          </a:bodyPr>
          <a:lstStyle/>
          <a:p>
            <a:r>
              <a:rPr lang="tr-TR" sz="4000" dirty="0"/>
              <a:t>Birinci dünya savaşı dönemi (1908-1918)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5122" name="Picture 2" descr="I. Dünya Savaşı - Vikipedi">
            <a:extLst>
              <a:ext uri="{FF2B5EF4-FFF2-40B4-BE49-F238E27FC236}">
                <a16:creationId xmlns:a16="http://schemas.microsoft.com/office/drawing/2014/main" id="{598CBBE3-3C90-D722-5905-C67A4F014127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192" y="1225853"/>
            <a:ext cx="5771418" cy="3413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72FBA982-C177-8C71-3341-04E53B22B4DE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520390" y="1225853"/>
            <a:ext cx="5495262" cy="5046931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F906D9D8-689C-B084-B89E-7AC90DE8D1BC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5900191" y="4908177"/>
            <a:ext cx="5607354" cy="1216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297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512064"/>
            <a:ext cx="10058400" cy="1609344"/>
          </a:xfrm>
        </p:spPr>
        <p:txBody>
          <a:bodyPr>
            <a:normAutofit/>
          </a:bodyPr>
          <a:lstStyle/>
          <a:p>
            <a:r>
              <a:rPr lang="tr-TR" sz="4400" dirty="0"/>
              <a:t>Osmanlı Devleti'nin çöküşü: 1. Dünya Savaşı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11" name="Resim 10">
            <a:extLst>
              <a:ext uri="{FF2B5EF4-FFF2-40B4-BE49-F238E27FC236}">
                <a16:creationId xmlns:a16="http://schemas.microsoft.com/office/drawing/2014/main" id="{25F30421-6792-D44F-5605-4485410F5BFE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00659" y="1673796"/>
            <a:ext cx="6715125" cy="4781550"/>
          </a:xfrm>
          <a:prstGeom prst="rect">
            <a:avLst/>
          </a:prstGeom>
        </p:spPr>
      </p:pic>
      <p:pic>
        <p:nvPicPr>
          <p:cNvPr id="9218" name="Picture 2" descr="1. Dünya Savaşı'nın bilinmeyen fotoğrafları - Son Dakika Yaşam Haberleri">
            <a:extLst>
              <a:ext uri="{FF2B5EF4-FFF2-40B4-BE49-F238E27FC236}">
                <a16:creationId xmlns:a16="http://schemas.microsoft.com/office/drawing/2014/main" id="{BF07F012-4059-5ADD-4110-2576DCBD8ABA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853" b="98081" l="10000" r="90000">
                        <a14:foregroundMark x1="24533" y1="44563" x2="24533" y2="44563"/>
                        <a14:foregroundMark x1="24533" y1="44563" x2="22400" y2="68017"/>
                        <a14:foregroundMark x1="48267" y1="80597" x2="48133" y2="94456"/>
                        <a14:foregroundMark x1="48133" y1="94456" x2="47867" y2="95096"/>
                        <a14:foregroundMark x1="53333" y1="97228" x2="53333" y2="97228"/>
                        <a14:foregroundMark x1="72000" y1="98507" x2="72000" y2="98507"/>
                        <a14:foregroundMark x1="74933" y1="24094" x2="74933" y2="24094"/>
                        <a14:foregroundMark x1="75333" y1="21748" x2="75333" y2="21748"/>
                        <a14:foregroundMark x1="73867" y1="22814" x2="73867" y2="22814"/>
                        <a14:foregroundMark x1="73867" y1="22814" x2="73867" y2="22814"/>
                        <a14:foregroundMark x1="73867" y1="22814" x2="73867" y2="22814"/>
                        <a14:foregroundMark x1="69333" y1="46482" x2="69333" y2="46482"/>
                        <a14:foregroundMark x1="67867" y1="46055" x2="67867" y2="46055"/>
                        <a14:foregroundMark x1="67867" y1="46055" x2="67867" y2="46055"/>
                        <a14:foregroundMark x1="75333" y1="25373" x2="75333" y2="25373"/>
                        <a14:foregroundMark x1="75600" y1="25373" x2="75600" y2="25373"/>
                        <a14:foregroundMark x1="75600" y1="24947" x2="75600" y2="24947"/>
                        <a14:foregroundMark x1="75600" y1="24947" x2="75600" y2="24947"/>
                        <a14:foregroundMark x1="74933" y1="21748" x2="74933" y2="21748"/>
                        <a14:foregroundMark x1="74933" y1="21748" x2="74933" y2="21748"/>
                        <a14:foregroundMark x1="74933" y1="21748" x2="74933" y2="21748"/>
                        <a14:foregroundMark x1="74933" y1="21748" x2="74933" y2="21748"/>
                        <a14:foregroundMark x1="74933" y1="21748" x2="71200" y2="27719"/>
                        <a14:foregroundMark x1="74933" y1="20896" x2="77200" y2="21962"/>
                        <a14:foregroundMark x1="75867" y1="19190" x2="74000" y2="20896"/>
                        <a14:foregroundMark x1="72667" y1="17484" x2="72667" y2="17484"/>
                        <a14:foregroundMark x1="47867" y1="13859" x2="49333" y2="16844"/>
                        <a14:foregroundMark x1="46533" y1="17484" x2="45733" y2="18763"/>
                        <a14:foregroundMark x1="45467" y1="20469" x2="45467" y2="20469"/>
                        <a14:foregroundMark x1="35467" y1="5544" x2="15467" y2="6823"/>
                        <a14:foregroundMark x1="15467" y1="6823" x2="22800" y2="5970"/>
                        <a14:foregroundMark x1="22800" y1="5970" x2="15600" y2="10021"/>
                        <a14:foregroundMark x1="15600" y1="10021" x2="15067" y2="9595"/>
                        <a14:foregroundMark x1="10400" y1="7889" x2="13600" y2="6610"/>
                        <a14:foregroundMark x1="41067" y1="18977" x2="41067" y2="18977"/>
                        <a14:foregroundMark x1="41067" y1="16205" x2="41067" y2="16205"/>
                        <a14:foregroundMark x1="41067" y1="13220" x2="41333" y2="29211"/>
                        <a14:foregroundMark x1="73467" y1="853" x2="72400" y2="1620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637" y="2000385"/>
            <a:ext cx="5662908" cy="3541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30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512064"/>
            <a:ext cx="10058400" cy="1609344"/>
          </a:xfrm>
        </p:spPr>
        <p:txBody>
          <a:bodyPr>
            <a:normAutofit/>
          </a:bodyPr>
          <a:lstStyle/>
          <a:p>
            <a:r>
              <a:rPr lang="tr-TR" sz="4400" dirty="0"/>
              <a:t>Osmanlı Devleti'nin çöküşü: 1. Dünya Savaşı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7" name="Birinci Dünya Savaşı Nasıl Başladı_ - Franz Ferdinand Suikastı - Tarihe Damga Vuran Suikastlar #1">
            <a:hlinkClick r:id="" action="ppaction://media"/>
            <a:extLst>
              <a:ext uri="{FF2B5EF4-FFF2-40B4-BE49-F238E27FC236}">
                <a16:creationId xmlns:a16="http://schemas.microsoft.com/office/drawing/2014/main" id="{8FF9407D-7B8E-FD34-66E3-367A602B1C1B}"/>
              </a:ext>
            </a:extLst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/>
              </p:ext>
            </p:extLst>
          </p:nvPr>
        </p:nvPicPr>
        <p:blipFill>
          <a:blip/>
          <a:stretch>
            <a:fillRect/>
          </a:stretch>
        </p:blipFill>
        <p:spPr>
          <a:xfrm>
            <a:off x="2156639" y="1817001"/>
            <a:ext cx="7921393" cy="445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9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3163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512064"/>
            <a:ext cx="10058400" cy="1609344"/>
          </a:xfrm>
        </p:spPr>
        <p:txBody>
          <a:bodyPr>
            <a:normAutofit/>
          </a:bodyPr>
          <a:lstStyle/>
          <a:p>
            <a:r>
              <a:rPr lang="tr-TR" sz="4400" dirty="0"/>
              <a:t>Osmanlı Devleti'nin çöküşü: 1. Dünya Savaşı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791BAA11-8B49-CF00-62F7-9A15BC554898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66970" y="1490727"/>
            <a:ext cx="6572601" cy="4983920"/>
          </a:xfrm>
          <a:prstGeom prst="rect">
            <a:avLst/>
          </a:prstGeom>
        </p:spPr>
      </p:pic>
      <p:pic>
        <p:nvPicPr>
          <p:cNvPr id="10242" name="Picture 2" descr="Birinci Dünya Savaşı'nda Kullanılan Teknolojiler ~ Makine ve Teknoloji  Merkezi">
            <a:extLst>
              <a:ext uri="{FF2B5EF4-FFF2-40B4-BE49-F238E27FC236}">
                <a16:creationId xmlns:a16="http://schemas.microsoft.com/office/drawing/2014/main" id="{8A389C1E-DC67-5AA5-1170-FEA0BD23FB71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7272" y="2286001"/>
            <a:ext cx="5609197" cy="2825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038EF330-6888-52A9-84F7-643DB5DAA9A6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9003" y="6314647"/>
            <a:ext cx="6327648" cy="50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373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512064"/>
            <a:ext cx="10058400" cy="1609344"/>
          </a:xfrm>
        </p:spPr>
        <p:txBody>
          <a:bodyPr>
            <a:normAutofit/>
          </a:bodyPr>
          <a:lstStyle/>
          <a:p>
            <a:r>
              <a:rPr lang="tr-TR" sz="4400" dirty="0"/>
              <a:t>Osmanlı Devleti'nin çöküşü: 1. Dünya Savaşı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8B664755-1617-FCCE-59C5-55B7CD35817F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74328" y="1684802"/>
            <a:ext cx="5599577" cy="4785454"/>
          </a:xfrm>
          <a:prstGeom prst="rect">
            <a:avLst/>
          </a:prstGeom>
        </p:spPr>
      </p:pic>
      <p:pic>
        <p:nvPicPr>
          <p:cNvPr id="11268" name="Picture 4" descr="Tarih Eğitimi - History Education: Osmanlı İmparatorluğu Birinci Dünya  Savaşı'nda">
            <a:extLst>
              <a:ext uri="{FF2B5EF4-FFF2-40B4-BE49-F238E27FC236}">
                <a16:creationId xmlns:a16="http://schemas.microsoft.com/office/drawing/2014/main" id="{C006BF14-8A76-FE32-C540-4D70FC85FA4A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790" y="1875710"/>
            <a:ext cx="5434550" cy="3839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380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512064"/>
            <a:ext cx="10058400" cy="1609344"/>
          </a:xfrm>
        </p:spPr>
        <p:txBody>
          <a:bodyPr>
            <a:normAutofit/>
          </a:bodyPr>
          <a:lstStyle/>
          <a:p>
            <a:r>
              <a:rPr lang="tr-TR" sz="4400" dirty="0"/>
              <a:t>Osmanlı Devleti'nin çöküşü: 1. Dünya Savaşı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A9377880-9F88-7B5C-11AB-A7EE9B274E5F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525188" y="1878386"/>
            <a:ext cx="5599577" cy="4199683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C6F88927-3374-0074-2807-9ECFF6DACC95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96177" y="1753719"/>
            <a:ext cx="5543550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61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512064"/>
            <a:ext cx="10058400" cy="1609344"/>
          </a:xfrm>
        </p:spPr>
        <p:txBody>
          <a:bodyPr>
            <a:normAutofit/>
          </a:bodyPr>
          <a:lstStyle/>
          <a:p>
            <a:r>
              <a:rPr lang="tr-TR" sz="4400" dirty="0"/>
              <a:t>Osmanlı Devleti'nin çöküşü: 1. Dünya Savaşı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0C9F76D5-DD17-8785-A4F6-DE26C53FD336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64286" y="1645221"/>
            <a:ext cx="5353050" cy="4810125"/>
          </a:xfrm>
          <a:prstGeom prst="rect">
            <a:avLst/>
          </a:prstGeom>
        </p:spPr>
      </p:pic>
      <p:pic>
        <p:nvPicPr>
          <p:cNvPr id="12292" name="Picture 4" descr="Donanmalar Çarpışıyor 16: Yavuz/Midilli Efsanesi ve Gözyaşları! | Turkish  Defence Agency">
            <a:extLst>
              <a:ext uri="{FF2B5EF4-FFF2-40B4-BE49-F238E27FC236}">
                <a16:creationId xmlns:a16="http://schemas.microsoft.com/office/drawing/2014/main" id="{4F2148CF-77F7-E929-C4FB-AB01573DC8AF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335" y="1645221"/>
            <a:ext cx="4305838" cy="2741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ALİ BOZOĞLU: YAVUZ VE MİDİLLİ - Deniz Haber | Denizcilik Haberleri - Deniz  Haber | Denizcilik Haberleri">
            <a:extLst>
              <a:ext uri="{FF2B5EF4-FFF2-40B4-BE49-F238E27FC236}">
                <a16:creationId xmlns:a16="http://schemas.microsoft.com/office/drawing/2014/main" id="{3AA2E885-A425-2A44-4733-8C33501773B0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335" y="3966086"/>
            <a:ext cx="4305838" cy="2876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544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512064"/>
            <a:ext cx="10058400" cy="1609344"/>
          </a:xfrm>
        </p:spPr>
        <p:txBody>
          <a:bodyPr>
            <a:normAutofit/>
          </a:bodyPr>
          <a:lstStyle/>
          <a:p>
            <a:r>
              <a:rPr lang="tr-TR" sz="4400" dirty="0"/>
              <a:t>Osmanlı Devleti'nin çöküşü: 1. Dünya Savaşı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C5C25755-DC62-6533-B5B7-450265670DEE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356626" y="1896035"/>
            <a:ext cx="6255502" cy="4214465"/>
          </a:xfrm>
          <a:prstGeom prst="rect">
            <a:avLst/>
          </a:prstGeom>
        </p:spPr>
      </p:pic>
      <p:pic>
        <p:nvPicPr>
          <p:cNvPr id="13314" name="Picture 2" descr="Osmanlı Devleti 'nin Birinci Dünya Savaşı 'nda savaştığı cepheler – Sosyal  Bilgiler Dersi">
            <a:extLst>
              <a:ext uri="{FF2B5EF4-FFF2-40B4-BE49-F238E27FC236}">
                <a16:creationId xmlns:a16="http://schemas.microsoft.com/office/drawing/2014/main" id="{441700A7-BA3C-943F-41D1-B95A8171796A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2128" y="1974835"/>
            <a:ext cx="5426749" cy="3903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13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512064"/>
            <a:ext cx="10058400" cy="1609344"/>
          </a:xfrm>
        </p:spPr>
        <p:txBody>
          <a:bodyPr>
            <a:normAutofit/>
          </a:bodyPr>
          <a:lstStyle/>
          <a:p>
            <a:r>
              <a:rPr lang="tr-TR" sz="4400" dirty="0"/>
              <a:t>Osmanlı Devleti'nin çöküşü: 1. Dünya Savaşı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19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9DCA5339-BCB6-6C6F-E1EE-6B792F016248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89747" y="1640541"/>
            <a:ext cx="4786633" cy="4820501"/>
          </a:xfrm>
          <a:prstGeom prst="rect">
            <a:avLst/>
          </a:prstGeom>
        </p:spPr>
      </p:pic>
      <p:pic>
        <p:nvPicPr>
          <p:cNvPr id="22530" name="Picture 2" descr="TARİHİN EN SOĞUK GÜNÜ: SARIKAMIŞ HAREKATI | Malatya Haberleri">
            <a:extLst>
              <a:ext uri="{FF2B5EF4-FFF2-40B4-BE49-F238E27FC236}">
                <a16:creationId xmlns:a16="http://schemas.microsoft.com/office/drawing/2014/main" id="{F86D9685-34EB-A682-C8D0-049DD1D288F6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803" y="1757838"/>
            <a:ext cx="6438192" cy="482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715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41418"/>
            <a:ext cx="10058400" cy="1609344"/>
          </a:xfrm>
        </p:spPr>
        <p:txBody>
          <a:bodyPr>
            <a:normAutofit/>
          </a:bodyPr>
          <a:lstStyle/>
          <a:p>
            <a:r>
              <a:rPr lang="tr-TR" sz="4000" dirty="0"/>
              <a:t>Avrupa'nın dönüşümü, Avrupa uyumunun sonu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2050" name="Picture 2" descr="Fransa-Prusya Savaşı - Vikipedi">
            <a:extLst>
              <a:ext uri="{FF2B5EF4-FFF2-40B4-BE49-F238E27FC236}">
                <a16:creationId xmlns:a16="http://schemas.microsoft.com/office/drawing/2014/main" id="{6BBBFA1E-8434-ED95-BD63-A1437AF7CD13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248" y="2209354"/>
            <a:ext cx="5775960" cy="3841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5BBB457E-C44D-5F38-80F3-E6028AF8C588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26111" y="1230272"/>
            <a:ext cx="5991225" cy="3829050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E613A727-D215-E537-3A62-37C22E249373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79899" y="5032428"/>
            <a:ext cx="589597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833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5835"/>
            <a:ext cx="10058400" cy="712694"/>
          </a:xfrm>
        </p:spPr>
        <p:txBody>
          <a:bodyPr>
            <a:normAutofit/>
          </a:bodyPr>
          <a:lstStyle/>
          <a:p>
            <a:r>
              <a:rPr lang="tr-TR" sz="4400" dirty="0"/>
              <a:t>Osmanlı Devleti'nin çöküşü: 1. Dünya Savaşı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20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D2F421E8-F22F-0408-2FD2-D1EE37EE75FA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17176" y="924403"/>
            <a:ext cx="5378823" cy="5901764"/>
          </a:xfrm>
          <a:prstGeom prst="rect">
            <a:avLst/>
          </a:prstGeom>
        </p:spPr>
      </p:pic>
      <p:pic>
        <p:nvPicPr>
          <p:cNvPr id="14338" name="Picture 2" descr="I. Dünya Savaşında Kanal Cephesi / Tarih Konu Anlatımı - YouTube">
            <a:extLst>
              <a:ext uri="{FF2B5EF4-FFF2-40B4-BE49-F238E27FC236}">
                <a16:creationId xmlns:a16="http://schemas.microsoft.com/office/drawing/2014/main" id="{583D30A6-A641-8652-9ECC-A732E1EA88E2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1421053"/>
            <a:ext cx="6096001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616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5835"/>
            <a:ext cx="10058400" cy="712694"/>
          </a:xfrm>
        </p:spPr>
        <p:txBody>
          <a:bodyPr>
            <a:normAutofit/>
          </a:bodyPr>
          <a:lstStyle/>
          <a:p>
            <a:r>
              <a:rPr lang="tr-TR" sz="4400" dirty="0"/>
              <a:t>Osmanlı Devleti'nin çöküşü: 1. Dünya Savaşı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21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277C0CE0-99EE-88D0-397F-F4E693E5DF05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240791" y="1142998"/>
            <a:ext cx="5207418" cy="1842247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65990DA0-C672-778C-B665-4FD33F4585A5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240791" y="2971800"/>
            <a:ext cx="5304770" cy="3483547"/>
          </a:xfrm>
          <a:prstGeom prst="rect">
            <a:avLst/>
          </a:prstGeom>
        </p:spPr>
      </p:pic>
      <p:pic>
        <p:nvPicPr>
          <p:cNvPr id="15362" name="Picture 2" descr="Çanakkale Savaşı deniz harekâtları - Vikipedi">
            <a:extLst>
              <a:ext uri="{FF2B5EF4-FFF2-40B4-BE49-F238E27FC236}">
                <a16:creationId xmlns:a16="http://schemas.microsoft.com/office/drawing/2014/main" id="{1DDF1F65-77CF-69B7-D77F-78BBFF21E8F0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728" y="1434959"/>
            <a:ext cx="6682272" cy="45996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892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5835"/>
            <a:ext cx="10058400" cy="712694"/>
          </a:xfrm>
        </p:spPr>
        <p:txBody>
          <a:bodyPr>
            <a:normAutofit/>
          </a:bodyPr>
          <a:lstStyle/>
          <a:p>
            <a:r>
              <a:rPr lang="tr-TR" sz="4400" dirty="0"/>
              <a:t>Osmanlı Devleti'nin çöküşü: 1. Dünya Savaşı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22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1763F74F-BAB1-4059-183D-B23AFEC37B64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20358" y="1064270"/>
            <a:ext cx="6446924" cy="5585693"/>
          </a:xfrm>
          <a:prstGeom prst="rect">
            <a:avLst/>
          </a:prstGeom>
        </p:spPr>
      </p:pic>
      <p:pic>
        <p:nvPicPr>
          <p:cNvPr id="16386" name="Picture 2" descr="Anafartalar Grubu Komutanlığı | Kerem Aygün Ankara Kolejleri">
            <a:extLst>
              <a:ext uri="{FF2B5EF4-FFF2-40B4-BE49-F238E27FC236}">
                <a16:creationId xmlns:a16="http://schemas.microsoft.com/office/drawing/2014/main" id="{22D9D69A-7738-5667-7C53-7EAABF6A336A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724" y="1499678"/>
            <a:ext cx="4790484" cy="39194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3576CC47-B535-81CD-95A3-F63EBD343A21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830277" y="5590768"/>
            <a:ext cx="5350360" cy="864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389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5835"/>
            <a:ext cx="10058400" cy="712694"/>
          </a:xfrm>
        </p:spPr>
        <p:txBody>
          <a:bodyPr>
            <a:normAutofit/>
          </a:bodyPr>
          <a:lstStyle/>
          <a:p>
            <a:r>
              <a:rPr lang="tr-TR" sz="4400" dirty="0"/>
              <a:t>Osmanlı Devleti'nin çöküşü: 1. Dünya Savaşı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23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DB784EE3-BD4F-8390-461D-8499F6111FA1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536202" y="921157"/>
            <a:ext cx="5689786" cy="5716752"/>
          </a:xfrm>
          <a:prstGeom prst="rect">
            <a:avLst/>
          </a:prstGeom>
        </p:spPr>
      </p:pic>
      <p:pic>
        <p:nvPicPr>
          <p:cNvPr id="17410" name="Picture 2" descr="Çanakkale Zaferi'nin 107'nci yılı saygı ve minnetle anılıyor">
            <a:extLst>
              <a:ext uri="{FF2B5EF4-FFF2-40B4-BE49-F238E27FC236}">
                <a16:creationId xmlns:a16="http://schemas.microsoft.com/office/drawing/2014/main" id="{2D749C6A-45E4-D1CA-E161-74C7C8A1C2CB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988" y="1189778"/>
            <a:ext cx="5848306" cy="43862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20677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5835"/>
            <a:ext cx="10058400" cy="712694"/>
          </a:xfrm>
        </p:spPr>
        <p:txBody>
          <a:bodyPr>
            <a:normAutofit/>
          </a:bodyPr>
          <a:lstStyle/>
          <a:p>
            <a:r>
              <a:rPr lang="tr-TR" sz="4400" dirty="0"/>
              <a:t>Osmanlı Devleti'nin çöküşü: 1. Dünya Savaşı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24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119773FA-19FB-7EE3-C223-8F70F8DDE236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46860" y="843115"/>
            <a:ext cx="5552234" cy="5786286"/>
          </a:xfrm>
          <a:prstGeom prst="rect">
            <a:avLst/>
          </a:prstGeom>
        </p:spPr>
      </p:pic>
      <p:pic>
        <p:nvPicPr>
          <p:cNvPr id="18434" name="Picture 2" descr="Hicaz ve Yemen Cephesi | Tarih, Faaliyetler, Yemen">
            <a:extLst>
              <a:ext uri="{FF2B5EF4-FFF2-40B4-BE49-F238E27FC236}">
                <a16:creationId xmlns:a16="http://schemas.microsoft.com/office/drawing/2014/main" id="{D0ADA665-3BCD-48CA-BD51-92608322319C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093" y="1865874"/>
            <a:ext cx="5871323" cy="35666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528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5835"/>
            <a:ext cx="10058400" cy="712694"/>
          </a:xfrm>
        </p:spPr>
        <p:txBody>
          <a:bodyPr>
            <a:normAutofit/>
          </a:bodyPr>
          <a:lstStyle/>
          <a:p>
            <a:r>
              <a:rPr lang="tr-TR" sz="4400" dirty="0"/>
              <a:t>Osmanlı Devleti'nin çöküşü: 1. Dünya Savaşı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25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D14728F7-9A59-87C6-22AF-32243962B775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01487" y="1008528"/>
            <a:ext cx="6236717" cy="4074459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0CA8D2E8-9EA5-4C03-5EB4-AAA548E95E20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22510" y="4969622"/>
            <a:ext cx="5948245" cy="712693"/>
          </a:xfrm>
          <a:prstGeom prst="rect">
            <a:avLst/>
          </a:prstGeom>
        </p:spPr>
      </p:pic>
      <p:pic>
        <p:nvPicPr>
          <p:cNvPr id="19458" name="Picture 2" descr="Birinci Dünya Savaşı: Galiçya Cephesi – 2">
            <a:extLst>
              <a:ext uri="{FF2B5EF4-FFF2-40B4-BE49-F238E27FC236}">
                <a16:creationId xmlns:a16="http://schemas.microsoft.com/office/drawing/2014/main" id="{BD350333-3735-8570-FADD-A24B82B2B3BA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8955" b="89925" l="9574" r="89894">
                        <a14:foregroundMark x1="38298" y1="8955" x2="38298" y2="895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972" y="932018"/>
            <a:ext cx="3503228" cy="499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3939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5835"/>
            <a:ext cx="10058400" cy="712694"/>
          </a:xfrm>
        </p:spPr>
        <p:txBody>
          <a:bodyPr>
            <a:normAutofit/>
          </a:bodyPr>
          <a:lstStyle/>
          <a:p>
            <a:r>
              <a:rPr lang="tr-TR" sz="4400" dirty="0"/>
              <a:t>Osmanlı Devleti'nin çöküşü: 1. Dünya Savaşı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26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6329A96C-3655-F7DE-4CFE-B127A2EB535E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14934" y="899552"/>
            <a:ext cx="4957219" cy="2677366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2B07B9FA-3E00-73F2-D2CC-1C6B400EFA48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14934" y="3553595"/>
            <a:ext cx="4957219" cy="1929733"/>
          </a:xfrm>
          <a:prstGeom prst="rect">
            <a:avLst/>
          </a:prstGeom>
        </p:spPr>
      </p:pic>
      <p:pic>
        <p:nvPicPr>
          <p:cNvPr id="12" name="Resim 11">
            <a:extLst>
              <a:ext uri="{FF2B5EF4-FFF2-40B4-BE49-F238E27FC236}">
                <a16:creationId xmlns:a16="http://schemas.microsoft.com/office/drawing/2014/main" id="{209AA232-6001-E3A6-33A6-1961359DC3AE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096000" y="1008529"/>
            <a:ext cx="4554071" cy="3082591"/>
          </a:xfrm>
          <a:prstGeom prst="rect">
            <a:avLst/>
          </a:prstGeom>
        </p:spPr>
      </p:pic>
      <p:pic>
        <p:nvPicPr>
          <p:cNvPr id="20482" name="Picture 2" descr="Medine Müdafaası - Vikipedi">
            <a:extLst>
              <a:ext uri="{FF2B5EF4-FFF2-40B4-BE49-F238E27FC236}">
                <a16:creationId xmlns:a16="http://schemas.microsoft.com/office/drawing/2014/main" id="{08ABC516-68EC-EDE2-AB47-6927ACBD957A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756" y="4080887"/>
            <a:ext cx="4216558" cy="2677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9196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5835"/>
            <a:ext cx="10058400" cy="712694"/>
          </a:xfrm>
        </p:spPr>
        <p:txBody>
          <a:bodyPr>
            <a:normAutofit/>
          </a:bodyPr>
          <a:lstStyle/>
          <a:p>
            <a:r>
              <a:rPr lang="tr-TR" sz="4400" dirty="0"/>
              <a:t>Osmanlı Devleti'nin çöküşü: 1. Dünya Savaşı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27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571A5CAA-5817-4A30-5464-11A2BF5514D3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376715" y="1008529"/>
            <a:ext cx="5646055" cy="2964516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050ED468-9707-F3D1-A804-CE3A594BA145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241767" y="4074459"/>
            <a:ext cx="5854233" cy="1055681"/>
          </a:xfrm>
          <a:prstGeom prst="rect">
            <a:avLst/>
          </a:prstGeom>
        </p:spPr>
      </p:pic>
      <p:pic>
        <p:nvPicPr>
          <p:cNvPr id="13" name="Resim 12">
            <a:extLst>
              <a:ext uri="{FF2B5EF4-FFF2-40B4-BE49-F238E27FC236}">
                <a16:creationId xmlns:a16="http://schemas.microsoft.com/office/drawing/2014/main" id="{FEB7EF3E-B0C1-057F-5CBA-3A4D1653C85D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5953627" y="1160559"/>
            <a:ext cx="6238373" cy="2964516"/>
          </a:xfrm>
          <a:prstGeom prst="rect">
            <a:avLst/>
          </a:prstGeom>
        </p:spPr>
      </p:pic>
      <p:pic>
        <p:nvPicPr>
          <p:cNvPr id="21506" name="Picture 2" descr="Suriye-Filistin Cephesi - Katma Savaşı - TARİH VAKTİ™">
            <a:extLst>
              <a:ext uri="{FF2B5EF4-FFF2-40B4-BE49-F238E27FC236}">
                <a16:creationId xmlns:a16="http://schemas.microsoft.com/office/drawing/2014/main" id="{5834C02F-F62D-89F3-BDB8-A59EA14EE7B4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769" y="4226489"/>
            <a:ext cx="6035845" cy="237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536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20091"/>
            <a:ext cx="10058400" cy="1155371"/>
          </a:xfrm>
        </p:spPr>
        <p:txBody>
          <a:bodyPr>
            <a:normAutofit/>
          </a:bodyPr>
          <a:lstStyle/>
          <a:p>
            <a:r>
              <a:rPr lang="tr-TR" sz="4000" dirty="0"/>
              <a:t>Avrupa`da bloklaşmaya giden yol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D3C71080-0050-03A4-3DCC-7CD1B59EC6D0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627094" y="1193496"/>
            <a:ext cx="8054788" cy="4636415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AEDA8D77-D3DC-8D9C-33B8-456903A8E7E8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927703" y="5681487"/>
            <a:ext cx="604837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416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20091"/>
            <a:ext cx="10058400" cy="1155371"/>
          </a:xfrm>
        </p:spPr>
        <p:txBody>
          <a:bodyPr>
            <a:normAutofit/>
          </a:bodyPr>
          <a:lstStyle/>
          <a:p>
            <a:r>
              <a:rPr lang="tr-TR" sz="4000" dirty="0"/>
              <a:t>Avrupa`da bloklaşmaya giden yol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3074" name="Picture 2" descr="üçlü Ittifak Devletleri Nelerdir">
            <a:extLst>
              <a:ext uri="{FF2B5EF4-FFF2-40B4-BE49-F238E27FC236}">
                <a16:creationId xmlns:a16="http://schemas.microsoft.com/office/drawing/2014/main" id="{FA003350-6211-06E7-D8A1-2CB7D8163542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826" y="1375462"/>
            <a:ext cx="5425045" cy="3492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2937F903-BBEB-FCDA-2BEF-A0BC5CE8E523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26563" y="1007696"/>
            <a:ext cx="4792612" cy="2225141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0AA63B02-3C9A-D6C6-2A92-7517AEE26FA1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26563" y="3339404"/>
            <a:ext cx="4830219" cy="1362076"/>
          </a:xfrm>
          <a:prstGeom prst="rect">
            <a:avLst/>
          </a:prstGeom>
        </p:spPr>
      </p:pic>
      <p:pic>
        <p:nvPicPr>
          <p:cNvPr id="12" name="Resim 11">
            <a:extLst>
              <a:ext uri="{FF2B5EF4-FFF2-40B4-BE49-F238E27FC236}">
                <a16:creationId xmlns:a16="http://schemas.microsoft.com/office/drawing/2014/main" id="{0542499E-9F7B-118A-152C-F1615D3D003A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26562" y="4835545"/>
            <a:ext cx="4830219" cy="896209"/>
          </a:xfrm>
          <a:prstGeom prst="rect">
            <a:avLst/>
          </a:prstGeom>
        </p:spPr>
      </p:pic>
      <p:pic>
        <p:nvPicPr>
          <p:cNvPr id="16" name="Resim 15">
            <a:extLst>
              <a:ext uri="{FF2B5EF4-FFF2-40B4-BE49-F238E27FC236}">
                <a16:creationId xmlns:a16="http://schemas.microsoft.com/office/drawing/2014/main" id="{C54CD909-793E-0105-611D-5C15E84ED24F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155705" y="5285454"/>
            <a:ext cx="5520100" cy="1155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483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4100" name="Picture 4" descr="İngiliz Kolonyalizmi ve Dünya – Tespitoloji">
            <a:extLst>
              <a:ext uri="{FF2B5EF4-FFF2-40B4-BE49-F238E27FC236}">
                <a16:creationId xmlns:a16="http://schemas.microsoft.com/office/drawing/2014/main" id="{C88AD4AE-6010-EA2E-64BC-1950F8EC6D75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502" y="1116106"/>
            <a:ext cx="4404666" cy="382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Başlık 1">
            <a:extLst>
              <a:ext uri="{FF2B5EF4-FFF2-40B4-BE49-F238E27FC236}">
                <a16:creationId xmlns:a16="http://schemas.microsoft.com/office/drawing/2014/main" id="{4F4F7E68-345E-D593-8A78-136911047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20091"/>
            <a:ext cx="10058400" cy="896015"/>
          </a:xfrm>
        </p:spPr>
        <p:txBody>
          <a:bodyPr>
            <a:normAutofit/>
          </a:bodyPr>
          <a:lstStyle/>
          <a:p>
            <a:pPr algn="ctr"/>
            <a:r>
              <a:rPr lang="tr-TR" sz="4000" dirty="0"/>
              <a:t>Avrupa`da bloklaşmaya giden yol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id="{ABA8219C-D3B3-F083-10EB-FEFF89338EED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34949" y="806824"/>
            <a:ext cx="5716606" cy="1679761"/>
          </a:xfrm>
          <a:prstGeom prst="rect">
            <a:avLst/>
          </a:prstGeom>
        </p:spPr>
      </p:pic>
      <p:pic>
        <p:nvPicPr>
          <p:cNvPr id="12" name="Resim 11">
            <a:extLst>
              <a:ext uri="{FF2B5EF4-FFF2-40B4-BE49-F238E27FC236}">
                <a16:creationId xmlns:a16="http://schemas.microsoft.com/office/drawing/2014/main" id="{EFF70786-B58F-631B-8E01-0A8024DE0BB1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06374" y="2486585"/>
            <a:ext cx="5745181" cy="3028048"/>
          </a:xfrm>
          <a:prstGeom prst="rect">
            <a:avLst/>
          </a:prstGeom>
        </p:spPr>
      </p:pic>
      <p:pic>
        <p:nvPicPr>
          <p:cNvPr id="14" name="Resim 13">
            <a:extLst>
              <a:ext uri="{FF2B5EF4-FFF2-40B4-BE49-F238E27FC236}">
                <a16:creationId xmlns:a16="http://schemas.microsoft.com/office/drawing/2014/main" id="{4EB1C870-0ACD-AF31-6461-F84667E43232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34151" y="5556206"/>
            <a:ext cx="5724602" cy="858020"/>
          </a:xfrm>
          <a:prstGeom prst="rect">
            <a:avLst/>
          </a:prstGeom>
        </p:spPr>
      </p:pic>
      <p:pic>
        <p:nvPicPr>
          <p:cNvPr id="16" name="Resim 15">
            <a:extLst>
              <a:ext uri="{FF2B5EF4-FFF2-40B4-BE49-F238E27FC236}">
                <a16:creationId xmlns:a16="http://schemas.microsoft.com/office/drawing/2014/main" id="{3D474417-4A7B-BD44-F2D5-B39BED85D960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340569" y="5223824"/>
            <a:ext cx="5610639" cy="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219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57079"/>
            <a:ext cx="10058400" cy="798163"/>
          </a:xfrm>
        </p:spPr>
        <p:txBody>
          <a:bodyPr>
            <a:normAutofit/>
          </a:bodyPr>
          <a:lstStyle/>
          <a:p>
            <a:r>
              <a:rPr lang="tr-TR" sz="4000" dirty="0"/>
              <a:t>Sömürgecilik ve emperyalizm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3A9A1A06-2AFE-7809-96DE-CC02703C68DD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56677" y="1055242"/>
            <a:ext cx="5495992" cy="5116958"/>
          </a:xfrm>
          <a:prstGeom prst="rect">
            <a:avLst/>
          </a:prstGeom>
        </p:spPr>
      </p:pic>
      <p:pic>
        <p:nvPicPr>
          <p:cNvPr id="8" name="Picture 2" descr="Emperyalizm ve Sömürgecilik Farkı » Turkau">
            <a:extLst>
              <a:ext uri="{FF2B5EF4-FFF2-40B4-BE49-F238E27FC236}">
                <a16:creationId xmlns:a16="http://schemas.microsoft.com/office/drawing/2014/main" id="{5D451FD5-E01B-5071-D417-75526BAA4CA6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801" y="1344084"/>
            <a:ext cx="6022862" cy="369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370BED3F-8058-24B5-07CB-44A0D89706A4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252669" y="5093863"/>
            <a:ext cx="5299822" cy="1507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197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512064"/>
            <a:ext cx="10058400" cy="619022"/>
          </a:xfrm>
        </p:spPr>
        <p:txBody>
          <a:bodyPr>
            <a:normAutofit fontScale="90000"/>
          </a:bodyPr>
          <a:lstStyle/>
          <a:p>
            <a:r>
              <a:rPr lang="tr-TR" sz="4000" dirty="0"/>
              <a:t>Emperyalizm sürecinde Afrika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3722AF32-DD81-C89B-E82D-36844CF152AD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225990" y="1281641"/>
            <a:ext cx="5960872" cy="4132872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28F8865B-F28B-610F-EE47-E660C524C5E4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528077" y="969722"/>
            <a:ext cx="5671291" cy="4132872"/>
          </a:xfrm>
          <a:prstGeom prst="rect">
            <a:avLst/>
          </a:prstGeom>
        </p:spPr>
      </p:pic>
      <p:pic>
        <p:nvPicPr>
          <p:cNvPr id="12" name="Resim 11">
            <a:extLst>
              <a:ext uri="{FF2B5EF4-FFF2-40B4-BE49-F238E27FC236}">
                <a16:creationId xmlns:a16="http://schemas.microsoft.com/office/drawing/2014/main" id="{3C8912E1-3F6E-C996-4491-090F44B6EC94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599793" y="4949270"/>
            <a:ext cx="5464829" cy="1800027"/>
          </a:xfrm>
          <a:prstGeom prst="rect">
            <a:avLst/>
          </a:prstGeom>
        </p:spPr>
      </p:pic>
      <p:pic>
        <p:nvPicPr>
          <p:cNvPr id="14" name="Resim 13">
            <a:extLst>
              <a:ext uri="{FF2B5EF4-FFF2-40B4-BE49-F238E27FC236}">
                <a16:creationId xmlns:a16="http://schemas.microsoft.com/office/drawing/2014/main" id="{0856DBB2-0F53-58FF-E621-A6A1C436A11E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347013" y="5300674"/>
            <a:ext cx="5309285" cy="113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616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512064"/>
            <a:ext cx="10058400" cy="619022"/>
          </a:xfrm>
        </p:spPr>
        <p:txBody>
          <a:bodyPr>
            <a:normAutofit fontScale="90000"/>
          </a:bodyPr>
          <a:lstStyle/>
          <a:p>
            <a:r>
              <a:rPr lang="tr-TR" sz="4000" dirty="0"/>
              <a:t>Emperyalizm sürecinde Afrika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69919045-31FC-0EEA-D92D-28A1C497DAA2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096000" y="1035423"/>
            <a:ext cx="6049465" cy="3908165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BE3BFD33-00BC-9950-2FD6-2982A70E90EF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566177" y="1195286"/>
            <a:ext cx="5361014" cy="1494053"/>
          </a:xfrm>
          <a:prstGeom prst="rect">
            <a:avLst/>
          </a:prstGeom>
        </p:spPr>
      </p:pic>
      <p:pic>
        <p:nvPicPr>
          <p:cNvPr id="13" name="Resim 12">
            <a:extLst>
              <a:ext uri="{FF2B5EF4-FFF2-40B4-BE49-F238E27FC236}">
                <a16:creationId xmlns:a16="http://schemas.microsoft.com/office/drawing/2014/main" id="{CE15A378-AB4F-A1A8-15A1-C6D18485B842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60307" y="2635491"/>
            <a:ext cx="5266884" cy="486750"/>
          </a:xfrm>
          <a:prstGeom prst="rect">
            <a:avLst/>
          </a:prstGeom>
        </p:spPr>
      </p:pic>
      <p:pic>
        <p:nvPicPr>
          <p:cNvPr id="18" name="Resim 17">
            <a:extLst>
              <a:ext uri="{FF2B5EF4-FFF2-40B4-BE49-F238E27FC236}">
                <a16:creationId xmlns:a16="http://schemas.microsoft.com/office/drawing/2014/main" id="{536BB420-E09F-4C38-7B72-5C8038F4E865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19965" y="3039036"/>
            <a:ext cx="5447391" cy="2991702"/>
          </a:xfrm>
          <a:prstGeom prst="rect">
            <a:avLst/>
          </a:prstGeom>
        </p:spPr>
      </p:pic>
      <p:pic>
        <p:nvPicPr>
          <p:cNvPr id="20" name="Resim 19">
            <a:extLst>
              <a:ext uri="{FF2B5EF4-FFF2-40B4-BE49-F238E27FC236}">
                <a16:creationId xmlns:a16="http://schemas.microsoft.com/office/drawing/2014/main" id="{D85573A6-9BBC-5FC2-10DF-B100DE2C5EFF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124646" y="5034248"/>
            <a:ext cx="5318801" cy="136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292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93752B-BF50-5C11-3055-05DC5AA9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512064"/>
            <a:ext cx="10058400" cy="619022"/>
          </a:xfrm>
        </p:spPr>
        <p:txBody>
          <a:bodyPr>
            <a:normAutofit fontScale="90000"/>
          </a:bodyPr>
          <a:lstStyle/>
          <a:p>
            <a:r>
              <a:rPr lang="tr-TR" sz="4000" dirty="0"/>
              <a:t>Birinci dünya savaşı dönemi (1908-1918)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14801B0-FE26-F5EE-25A3-C4DC3D33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Alt Bilgi Yer Tutucusu 3">
            <a:extLst>
              <a:ext uri="{FF2B5EF4-FFF2-40B4-BE49-F238E27FC236}">
                <a16:creationId xmlns:a16="http://schemas.microsoft.com/office/drawing/2014/main" id="{4D8DDD43-3145-5AD6-AD3D-029188B2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461042"/>
            <a:ext cx="6327648" cy="365125"/>
          </a:xfrm>
        </p:spPr>
        <p:txBody>
          <a:bodyPr/>
          <a:lstStyle/>
          <a:p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Doç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 Dr. Murat KÖYLÜ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C3957AD6-A9EB-EF83-54BA-C5B5E9821CAC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26408" y="1292198"/>
            <a:ext cx="5263403" cy="5163148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372DD8CD-2E69-354E-AEE1-C0531007EFED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007296" y="4988354"/>
            <a:ext cx="5623872" cy="619021"/>
          </a:xfrm>
          <a:prstGeom prst="rect">
            <a:avLst/>
          </a:prstGeom>
        </p:spPr>
      </p:pic>
      <p:pic>
        <p:nvPicPr>
          <p:cNvPr id="12" name="Resim 11">
            <a:extLst>
              <a:ext uri="{FF2B5EF4-FFF2-40B4-BE49-F238E27FC236}">
                <a16:creationId xmlns:a16="http://schemas.microsoft.com/office/drawing/2014/main" id="{45EC9D0C-B195-253B-32AF-D3CCE7A00062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096000" y="5594269"/>
            <a:ext cx="5535168" cy="822975"/>
          </a:xfrm>
          <a:prstGeom prst="rect">
            <a:avLst/>
          </a:prstGeom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5FC85015-FF9E-49BF-6754-3F1116B5EEE0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296" y="1103361"/>
            <a:ext cx="5463045" cy="378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173332"/>
      </p:ext>
    </p:extLst>
  </p:cSld>
  <p:clrMapOvr>
    <a:masterClrMapping/>
  </p:clrMapOvr>
</p:sld>
</file>

<file path=ppt/theme/theme1.xml><?xml version="1.0" encoding="utf-8"?>
<a:theme xmlns:a="http://schemas.openxmlformats.org/drawingml/2006/main" name="Tahta Yazı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843</TotalTime>
  <Words>379</Words>
  <Application>Microsoft Office PowerPoint</Application>
  <PresentationFormat>Geniş ekran</PresentationFormat>
  <Paragraphs>82</Paragraphs>
  <Slides>27</Slides>
  <Notes>0</Notes>
  <HiddenSlides>0</HiddenSlides>
  <MMClips>1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2" baseType="lpstr">
      <vt:lpstr>Calibri</vt:lpstr>
      <vt:lpstr>Rockwell</vt:lpstr>
      <vt:lpstr>Rockwell Condensed</vt:lpstr>
      <vt:lpstr>Wingdings</vt:lpstr>
      <vt:lpstr>Tahta Yazı</vt:lpstr>
      <vt:lpstr>Siyasi tarih</vt:lpstr>
      <vt:lpstr>Avrupa'nın dönüşümü, Avrupa uyumunun sonu</vt:lpstr>
      <vt:lpstr>Avrupa`da bloklaşmaya giden yol</vt:lpstr>
      <vt:lpstr>Avrupa`da bloklaşmaya giden yol</vt:lpstr>
      <vt:lpstr>Avrupa`da bloklaşmaya giden yol</vt:lpstr>
      <vt:lpstr>Sömürgecilik ve emperyalizm</vt:lpstr>
      <vt:lpstr>Emperyalizm sürecinde Afrika</vt:lpstr>
      <vt:lpstr>Emperyalizm sürecinde Afrika</vt:lpstr>
      <vt:lpstr>Birinci dünya savaşı dönemi (1908-1918)</vt:lpstr>
      <vt:lpstr>Birinci dünya savaşı dönemi (1908-1918)</vt:lpstr>
      <vt:lpstr>Birinci dünya savaşı dönemi (1908-1918)</vt:lpstr>
      <vt:lpstr>Osmanlı Devleti'nin çöküşü: 1. Dünya Savaşı</vt:lpstr>
      <vt:lpstr>Osmanlı Devleti'nin çöküşü: 1. Dünya Savaşı</vt:lpstr>
      <vt:lpstr>Osmanlı Devleti'nin çöküşü: 1. Dünya Savaşı</vt:lpstr>
      <vt:lpstr>Osmanlı Devleti'nin çöküşü: 1. Dünya Savaşı</vt:lpstr>
      <vt:lpstr>Osmanlı Devleti'nin çöküşü: 1. Dünya Savaşı</vt:lpstr>
      <vt:lpstr>Osmanlı Devleti'nin çöküşü: 1. Dünya Savaşı</vt:lpstr>
      <vt:lpstr>Osmanlı Devleti'nin çöküşü: 1. Dünya Savaşı</vt:lpstr>
      <vt:lpstr>Osmanlı Devleti'nin çöküşü: 1. Dünya Savaşı</vt:lpstr>
      <vt:lpstr>Osmanlı Devleti'nin çöküşü: 1. Dünya Savaşı</vt:lpstr>
      <vt:lpstr>Osmanlı Devleti'nin çöküşü: 1. Dünya Savaşı</vt:lpstr>
      <vt:lpstr>Osmanlı Devleti'nin çöküşü: 1. Dünya Savaşı</vt:lpstr>
      <vt:lpstr>Osmanlı Devleti'nin çöküşü: 1. Dünya Savaşı</vt:lpstr>
      <vt:lpstr>Osmanlı Devleti'nin çöküşü: 1. Dünya Savaşı</vt:lpstr>
      <vt:lpstr>Osmanlı Devleti'nin çöküşü: 1. Dünya Savaşı</vt:lpstr>
      <vt:lpstr>Osmanlı Devleti'nin çöküşü: 1. Dünya Savaşı</vt:lpstr>
      <vt:lpstr>Osmanlı Devleti'nin çöküşü: 1. Dünya Savaşı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Atatürk ilkeleri ve inkılap tarihi</dc:title>
  <dc:creator>Murat KÖYLÜ</dc:creator>
  <cp:lastModifiedBy>Murat KÖYLÜ</cp:lastModifiedBy>
  <cp:revision>30</cp:revision>
  <dcterms:created xsi:type="dcterms:W3CDTF">2022-12-03T17:54:44Z</dcterms:created>
  <dcterms:modified xsi:type="dcterms:W3CDTF">2023-01-12T06:03:45Z</dcterms:modified>
</cp:coreProperties>
</file>