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08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96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5267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91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1869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726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750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980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94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63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06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48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65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454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89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44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9DF8-C585-4F0E-857E-E54B4BC12642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F82FA2-2B0D-4078-913B-35C1E6026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39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</p:spPr>
        <p:txBody>
          <a:bodyPr>
            <a:normAutofit fontScale="90000"/>
          </a:bodyPr>
          <a:lstStyle/>
          <a:p>
            <a:r>
              <a:rPr lang="tr-TR" dirty="0"/>
              <a:t>ÇAĞ ÜNİVERSİTESİ MESLEK YÜKSEKOKULU SOSYAL HİZMET ve DANIŞMANLIK BÖLÜMÜ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5800" y="692696"/>
            <a:ext cx="8077200" cy="3960440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r>
              <a:rPr lang="tr-T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6.SORUN ÇÖZME MÜDAHALELERİ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02212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Yorumlama, müracaatçı hakkında tam bilgi sahibi olmayı gerektirir.</a:t>
            </a:r>
          </a:p>
          <a:p>
            <a:r>
              <a:rPr lang="tr-TR" dirty="0"/>
              <a:t>İfade ve tonlama, bir yorumlamanın müracaatçı üzerindeki tesirine etki etmektedir.</a:t>
            </a:r>
          </a:p>
          <a:p>
            <a:r>
              <a:rPr lang="tr-TR" dirty="0"/>
              <a:t>Küçümseyici, suçlayıcı veya eleştirel tarzda olmamalıdır.</a:t>
            </a:r>
          </a:p>
        </p:txBody>
      </p:sp>
    </p:spTree>
    <p:extLst>
      <p:ext uri="{BB962C8B-B14F-4D97-AF65-F5344CB8AC3E}">
        <p14:creationId xmlns:p14="http://schemas.microsoft.com/office/powerpoint/2010/main" val="89695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YORUMLAMA YÖNERGELERİ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Yorumlama müdahalelerini yalnızca olumlu bir ilişki kurduktan sonra değerlendirin.</a:t>
            </a:r>
          </a:p>
          <a:p>
            <a:r>
              <a:rPr lang="tr-TR" dirty="0"/>
              <a:t>Bir yorumu yalnızca o yorumun geçerli olabileceği hakkında yeterli bilgi sahibi olduktan sonra değerlendirin.</a:t>
            </a:r>
          </a:p>
          <a:p>
            <a:r>
              <a:rPr lang="tr-TR" dirty="0"/>
              <a:t>Yorumlamaları müracaatçının kabul etmek zorunda olduğu mutlak açıklamalar olarak değil, müracaatçının değerlendireceği bir varsayım olarak dile getirin.</a:t>
            </a:r>
          </a:p>
          <a:p>
            <a:r>
              <a:rPr lang="tr-TR" dirty="0"/>
              <a:t>Müracaatçının kabullenme düzeyini tespit etmek için tepkilerini gözlemleyin.</a:t>
            </a:r>
          </a:p>
          <a:p>
            <a:r>
              <a:rPr lang="tr-TR" dirty="0"/>
              <a:t>İtirazları savunucu olmaksızın ya da özür dilemeksizin kabul edin.</a:t>
            </a:r>
          </a:p>
        </p:txBody>
      </p:sp>
    </p:spTree>
    <p:extLst>
      <p:ext uri="{BB962C8B-B14F-4D97-AF65-F5344CB8AC3E}">
        <p14:creationId xmlns:p14="http://schemas.microsoft.com/office/powerpoint/2010/main" val="423317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YÜZLEŞTİRME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824536"/>
          </a:xfrm>
        </p:spPr>
        <p:txBody>
          <a:bodyPr>
            <a:normAutofit/>
          </a:bodyPr>
          <a:lstStyle/>
          <a:p>
            <a:r>
              <a:rPr lang="tr-TR" dirty="0"/>
              <a:t>Yüzleştirme: Söylenenin açık ve görünür hale gelmesi için ‘’ön planda bir araya getirmeyi’’ ifade eder.</a:t>
            </a:r>
          </a:p>
          <a:p>
            <a:r>
              <a:rPr lang="tr-TR" dirty="0"/>
              <a:t>Danışmanın çelişkileri yakalayıp müracaatçıya betimlemesi</a:t>
            </a:r>
          </a:p>
          <a:p>
            <a:r>
              <a:rPr lang="tr-TR" dirty="0"/>
              <a:t>Savunmalar, altta yatan duygular, sorunu çözmeyi engelleyen çatışmalar </a:t>
            </a:r>
          </a:p>
          <a:p>
            <a:r>
              <a:rPr lang="tr-TR" dirty="0"/>
              <a:t>Tutarsızlıkları ortaya çıkarır: Değerler ve davranışlar, duygular ve davranışlar, altta yatan duygular, sözel ve sözel olmayan </a:t>
            </a:r>
          </a:p>
        </p:txBody>
      </p:sp>
    </p:spTree>
    <p:extLst>
      <p:ext uri="{BB962C8B-B14F-4D97-AF65-F5344CB8AC3E}">
        <p14:creationId xmlns:p14="http://schemas.microsoft.com/office/powerpoint/2010/main" val="3905134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Müracaatçının görüşmeye getirdiği çelişkileri tespit edip, onun dikkatini de yönlendirir</a:t>
            </a:r>
          </a:p>
          <a:p>
            <a:r>
              <a:rPr lang="tr-TR" dirty="0"/>
              <a:t>Müracaatçıya tutarsızlığa neden olan duyguları fark etmesi ve davranışları </a:t>
            </a:r>
            <a:r>
              <a:rPr lang="tr-TR" dirty="0" err="1"/>
              <a:t>şekilllendirmesi</a:t>
            </a:r>
            <a:r>
              <a:rPr lang="tr-TR" dirty="0"/>
              <a:t> yönünde destek</a:t>
            </a:r>
          </a:p>
          <a:p>
            <a:r>
              <a:rPr lang="tr-TR" dirty="0"/>
              <a:t>Müracaatçının duruma dikkatle bakmasını sağlamaya yönelik</a:t>
            </a:r>
          </a:p>
        </p:txBody>
      </p:sp>
    </p:spTree>
    <p:extLst>
      <p:ext uri="{BB962C8B-B14F-4D97-AF65-F5344CB8AC3E}">
        <p14:creationId xmlns:p14="http://schemas.microsoft.com/office/powerpoint/2010/main" val="2373109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tr-TR" b="1" dirty="0"/>
              <a:t>Müracaatçı</a:t>
            </a:r>
            <a:r>
              <a:rPr lang="tr-TR" dirty="0"/>
              <a:t>: Formda ve sağlıklı olmak istiyorum ancak egzersiz yapmaya vaktim yok.</a:t>
            </a:r>
          </a:p>
          <a:p>
            <a:r>
              <a:rPr lang="tr-TR" b="1" dirty="0"/>
              <a:t>Danışman</a:t>
            </a:r>
            <a:r>
              <a:rPr lang="tr-TR" dirty="0"/>
              <a:t>: Zamanınız yok…</a:t>
            </a:r>
          </a:p>
          <a:p>
            <a:r>
              <a:rPr lang="tr-TR" b="1" dirty="0"/>
              <a:t>Müracaatçı</a:t>
            </a:r>
            <a:r>
              <a:rPr lang="tr-TR" dirty="0"/>
              <a:t>: Emekli olduğum için yan gelip yatmak istiyorum.</a:t>
            </a:r>
          </a:p>
          <a:p>
            <a:r>
              <a:rPr lang="tr-TR" b="1" dirty="0"/>
              <a:t>Danışman</a:t>
            </a:r>
            <a:r>
              <a:rPr lang="tr-TR" dirty="0"/>
              <a:t>: Söylediğiniz için merak ediyorum hem sağlığınızı önemsediğinizi belirttiniz hem de bunun için doktorun önerdiği egzersizleri yapmıyorsunuz. Bunu açıklar mısınız?</a:t>
            </a:r>
          </a:p>
          <a:p>
            <a:pPr marL="0" indent="0">
              <a:buNone/>
            </a:pPr>
            <a:r>
              <a:rPr lang="tr-TR" dirty="0"/>
              <a:t>     DEĞERLER ve DAVRANIŞLAR ARASI TUTARSIZLIK</a:t>
            </a:r>
          </a:p>
        </p:txBody>
      </p:sp>
    </p:spTree>
    <p:extLst>
      <p:ext uri="{BB962C8B-B14F-4D97-AF65-F5344CB8AC3E}">
        <p14:creationId xmlns:p14="http://schemas.microsoft.com/office/powerpoint/2010/main" val="992334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Müracaatçının yüzleştirme tekniğine tepkisi, kabullenmekten çelişkiyi keşfetmeye ya da reddetmeye kadar değişebilir.</a:t>
            </a:r>
          </a:p>
          <a:p>
            <a:r>
              <a:rPr lang="tr-TR" dirty="0"/>
              <a:t>Eğer müracaatçı yüzleştirmeyi kabul etmezse ve danışman onun geçerliliğine inanıyorsa yüzleştirmeyi görüşmenin sonlarına saklamalı ve uygun zamanda sunmalı</a:t>
            </a:r>
          </a:p>
        </p:txBody>
      </p:sp>
    </p:spTree>
    <p:extLst>
      <p:ext uri="{BB962C8B-B14F-4D97-AF65-F5344CB8AC3E}">
        <p14:creationId xmlns:p14="http://schemas.microsoft.com/office/powerpoint/2010/main" val="1350793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YÜZLEŞTİRME KILAVUZU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Yalnızca görüşme amaçlarına ulaşmak için yüzleştirin.</a:t>
            </a:r>
          </a:p>
          <a:p>
            <a:r>
              <a:rPr lang="tr-TR" dirty="0"/>
              <a:t>Yalnızca çözülmesi gereken çelişkiler olduğu hakkında yeterli ve geçerli nedenleriniz varsa yüzleştirin.</a:t>
            </a:r>
          </a:p>
          <a:p>
            <a:r>
              <a:rPr lang="tr-TR" dirty="0"/>
              <a:t>Yüzleştirme sıklığı, zamanlaması ve çelişkilerin seçiminde titiz olun.</a:t>
            </a:r>
          </a:p>
          <a:p>
            <a:r>
              <a:rPr lang="tr-TR" dirty="0"/>
              <a:t>Yüzleştirme cesareti için yardımcı olma isteğinizi temel alın.</a:t>
            </a:r>
          </a:p>
          <a:p>
            <a:r>
              <a:rPr lang="tr-TR" dirty="0"/>
              <a:t>Olumlu bir ilişki, yüzleştirme için zorunlu bir bağlamdır.</a:t>
            </a:r>
          </a:p>
        </p:txBody>
      </p:sp>
    </p:spTree>
    <p:extLst>
      <p:ext uri="{BB962C8B-B14F-4D97-AF65-F5344CB8AC3E}">
        <p14:creationId xmlns:p14="http://schemas.microsoft.com/office/powerpoint/2010/main" val="233153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KENDİNİ AÇMA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‘’Bazı kişisel şeyleri açığa vuran sözel ifadeler’’</a:t>
            </a:r>
          </a:p>
          <a:p>
            <a:pPr marL="0" indent="0">
              <a:buNone/>
            </a:pPr>
            <a:r>
              <a:rPr lang="tr-TR" dirty="0"/>
              <a:t>*Müracaatçılar kendini açan danışmanları daha sıcak bulmaktadır.</a:t>
            </a:r>
          </a:p>
          <a:p>
            <a:pPr marL="0" indent="0">
              <a:buNone/>
            </a:pPr>
            <a:r>
              <a:rPr lang="tr-TR" dirty="0"/>
              <a:t>*Kendini açmanın görüşme üzerinde olumlu bir etkisi vardır.</a:t>
            </a:r>
          </a:p>
          <a:p>
            <a:pPr marL="0" indent="0">
              <a:buNone/>
            </a:pPr>
            <a:r>
              <a:rPr lang="tr-TR" dirty="0"/>
              <a:t>*Müracaatçılar ‘aklını kaçırmış’ ya da ‘tuhaf’ olup olmadıkları konusunda kaygılı olabilir. </a:t>
            </a:r>
          </a:p>
          <a:p>
            <a:pPr marL="0" indent="0">
              <a:buNone/>
            </a:pPr>
            <a:r>
              <a:rPr lang="tr-TR" dirty="0"/>
              <a:t>*Bu durumda danışman kendisinden örnek vererek müracaatçısını rahatlatabilir.</a:t>
            </a:r>
          </a:p>
        </p:txBody>
      </p:sp>
    </p:spTree>
    <p:extLst>
      <p:ext uri="{BB962C8B-B14F-4D97-AF65-F5344CB8AC3E}">
        <p14:creationId xmlns:p14="http://schemas.microsoft.com/office/powerpoint/2010/main" val="4193377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Müracaatçıya yardım edebilmek için yeterli düzeyde mesafe ve nesnelliği korumak amacıyla uzman, yalnızca çözümlenmiş sorunlar hakkında kendini açmalıdır.</a:t>
            </a:r>
          </a:p>
          <a:p>
            <a:r>
              <a:rPr lang="tr-TR" dirty="0"/>
              <a:t>Kendi yaşamında kazandığı </a:t>
            </a:r>
            <a:r>
              <a:rPr lang="tr-TR" dirty="0" err="1"/>
              <a:t>içgörüyü</a:t>
            </a:r>
            <a:r>
              <a:rPr lang="tr-TR" dirty="0"/>
              <a:t> paylaşarak danışman, müracaatçının kendi düşünme, duygulanım ve davranışları hakkında daha derin bir anlayış kazanmasına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2485878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Karşılıklı Etki</a:t>
            </a:r>
            <a:r>
              <a:rPr lang="tr-TR" dirty="0"/>
              <a:t>: Bir müracaatçı kendisini açan bir danışmana daha çok kendini açma eğiliminde olur.</a:t>
            </a:r>
          </a:p>
          <a:p>
            <a:r>
              <a:rPr lang="tr-TR" dirty="0"/>
              <a:t>Kişisel bilgi konumu eşit tutmak için bir değiş tokuş bedelidir.</a:t>
            </a:r>
          </a:p>
          <a:p>
            <a:r>
              <a:rPr lang="tr-TR" b="1" dirty="0"/>
              <a:t>Model Olma Etkisi</a:t>
            </a:r>
            <a:r>
              <a:rPr lang="tr-TR" dirty="0"/>
              <a:t>: Sosyal hizmet görüşmesi belirsizdir. Danışmanın kendini açması uygun davranış için model sunar.</a:t>
            </a:r>
          </a:p>
        </p:txBody>
      </p:sp>
    </p:spTree>
    <p:extLst>
      <p:ext uri="{BB962C8B-B14F-4D97-AF65-F5344CB8AC3E}">
        <p14:creationId xmlns:p14="http://schemas.microsoft.com/office/powerpoint/2010/main" val="208229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Danışmanın kolaylaştırıcı tutumları ile ‘’Olumlu ilişki’’ kurulur.</a:t>
            </a:r>
          </a:p>
          <a:p>
            <a:r>
              <a:rPr lang="tr-TR" dirty="0"/>
              <a:t>Katılımcı davranış, teşvikler, farklı ifade etme, özetleme ve etkili geçişler ile ‘görüşme sınırı’ genişletilir.</a:t>
            </a:r>
          </a:p>
          <a:p>
            <a:pPr marL="0" indent="0" algn="ctr">
              <a:buNone/>
            </a:pPr>
            <a:r>
              <a:rPr lang="tr-TR" b="1" dirty="0"/>
              <a:t>PEKİ YETERLİ Mİ??</a:t>
            </a:r>
          </a:p>
        </p:txBody>
      </p:sp>
    </p:spTree>
    <p:extLst>
      <p:ext uri="{BB962C8B-B14F-4D97-AF65-F5344CB8AC3E}">
        <p14:creationId xmlns:p14="http://schemas.microsoft.com/office/powerpoint/2010/main" val="3876579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Müracaatçı</a:t>
            </a:r>
            <a:r>
              <a:rPr lang="tr-TR" dirty="0"/>
              <a:t>: Annemin çıldırdığını düşünmüyorum ama alt üst olmuştu. Bazen ondan nefret ediyorum.</a:t>
            </a:r>
          </a:p>
          <a:p>
            <a:r>
              <a:rPr lang="tr-TR" b="1" dirty="0"/>
              <a:t>Danışman</a:t>
            </a:r>
            <a:r>
              <a:rPr lang="tr-TR" dirty="0"/>
              <a:t>: Lisedeyken ben de annem hakkında aynı şeyleri hissetmiştim. En kötü zamanlarsa benim ondan kurtulmaya ve kendime ait düşünceler oluşturmaya çalıştığım zamanlardı.</a:t>
            </a:r>
          </a:p>
        </p:txBody>
      </p:sp>
    </p:spTree>
    <p:extLst>
      <p:ext uri="{BB962C8B-B14F-4D97-AF65-F5344CB8AC3E}">
        <p14:creationId xmlns:p14="http://schemas.microsoft.com/office/powerpoint/2010/main" val="2992288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KENDİNİ AÇMAYI KULLANMA BECERİSİ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Kendini açmalar kısa olmalı</a:t>
            </a:r>
          </a:p>
          <a:p>
            <a:r>
              <a:rPr lang="tr-TR" dirty="0" err="1"/>
              <a:t>Terapötik</a:t>
            </a:r>
            <a:r>
              <a:rPr lang="tr-TR" dirty="0"/>
              <a:t> bir mesaj iletmeye odaklanmalı</a:t>
            </a:r>
          </a:p>
          <a:p>
            <a:r>
              <a:rPr lang="tr-TR" dirty="0"/>
              <a:t>Az miktarda kullanılmalı</a:t>
            </a:r>
          </a:p>
          <a:p>
            <a:r>
              <a:rPr lang="tr-TR" dirty="0"/>
              <a:t>Kendini açma sık kullanılırsa odak müracaatçıdan çıkar ve danışmana kayar.</a:t>
            </a:r>
          </a:p>
          <a:p>
            <a:r>
              <a:rPr lang="tr-TR" dirty="0"/>
              <a:t>Diğer taraftan kendini açma hiç kullanılmazsa müracaatçı danışmanı soğuk ve uzak olarak tanımlayabilir.</a:t>
            </a:r>
          </a:p>
        </p:txBody>
      </p:sp>
    </p:spTree>
    <p:extLst>
      <p:ext uri="{BB962C8B-B14F-4D97-AF65-F5344CB8AC3E}">
        <p14:creationId xmlns:p14="http://schemas.microsoft.com/office/powerpoint/2010/main" val="566469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KENDİNİ AÇMA KILAVUZU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Kısa ve </a:t>
            </a:r>
            <a:r>
              <a:rPr lang="tr-TR" dirty="0" err="1"/>
              <a:t>terapötik</a:t>
            </a:r>
            <a:r>
              <a:rPr lang="tr-TR" dirty="0"/>
              <a:t> mesaja odaklanmış olmalı</a:t>
            </a:r>
          </a:p>
          <a:p>
            <a:r>
              <a:rPr lang="tr-TR" dirty="0"/>
              <a:t>Kendini açmayı seyrek olarak kullanın.</a:t>
            </a:r>
          </a:p>
          <a:p>
            <a:r>
              <a:rPr lang="tr-TR" dirty="0"/>
              <a:t>Kendini açar açmaz görüşmenin odağını müracaatçıya çevirin.</a:t>
            </a:r>
          </a:p>
          <a:p>
            <a:r>
              <a:rPr lang="tr-TR" dirty="0"/>
              <a:t>Müracaatçının kendini açmaya tepkilerini inceleyin.</a:t>
            </a:r>
          </a:p>
          <a:p>
            <a:r>
              <a:rPr lang="tr-TR" dirty="0"/>
              <a:t>Yalnızca müracaatçının yararına kendinizi açın.</a:t>
            </a:r>
          </a:p>
        </p:txBody>
      </p:sp>
    </p:spTree>
    <p:extLst>
      <p:ext uri="{BB962C8B-B14F-4D97-AF65-F5344CB8AC3E}">
        <p14:creationId xmlns:p14="http://schemas.microsoft.com/office/powerpoint/2010/main" val="1259697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KENDİNİ AÇMA KILAVUZU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Sınırları belirsizleştiren kendini açmalardan kaçının.</a:t>
            </a:r>
          </a:p>
          <a:p>
            <a:r>
              <a:rPr lang="tr-TR" dirty="0"/>
              <a:t>Yalnızca paylaşmaktan rahatsızlık duymayacağınız bilgileri açığa vurun.</a:t>
            </a:r>
          </a:p>
          <a:p>
            <a:r>
              <a:rPr lang="tr-TR" dirty="0"/>
              <a:t>Müracaatçının kendini açma taleplerinin arkasındaki motivasyonu araştırın.</a:t>
            </a:r>
          </a:p>
          <a:p>
            <a:r>
              <a:rPr lang="tr-TR" dirty="0"/>
              <a:t>Müracaatçı tepkilerini </a:t>
            </a:r>
            <a:r>
              <a:rPr lang="tr-TR" dirty="0" err="1"/>
              <a:t>normalize</a:t>
            </a:r>
            <a:r>
              <a:rPr lang="tr-TR" dirty="0"/>
              <a:t> etmek için kendinizi açın, davranış stratejilerine model olun, </a:t>
            </a:r>
            <a:r>
              <a:rPr lang="tr-TR" dirty="0" err="1"/>
              <a:t>içgörü</a:t>
            </a:r>
            <a:r>
              <a:rPr lang="tr-TR" dirty="0"/>
              <a:t> sağlayın ve güçlendirin.</a:t>
            </a:r>
          </a:p>
          <a:p>
            <a:r>
              <a:rPr lang="tr-TR" dirty="0"/>
              <a:t>Müracaatçıyı kendini açmaya teşvik edin.</a:t>
            </a:r>
          </a:p>
        </p:txBody>
      </p:sp>
    </p:spTree>
    <p:extLst>
      <p:ext uri="{BB962C8B-B14F-4D97-AF65-F5344CB8AC3E}">
        <p14:creationId xmlns:p14="http://schemas.microsoft.com/office/powerpoint/2010/main" val="2453965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BİLGİ VERME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Sorun çözmeye katkıda bulunan bir müdahaledir.</a:t>
            </a:r>
          </a:p>
          <a:p>
            <a:r>
              <a:rPr lang="tr-TR" dirty="0"/>
              <a:t>Müracaatçının soruna yeni bir açıdan bakmasına imkan tanıyabilir.</a:t>
            </a:r>
          </a:p>
          <a:p>
            <a:r>
              <a:rPr lang="tr-TR" dirty="0"/>
              <a:t>Başa çıkmayı ve karar verme gücünü artırabilir.</a:t>
            </a:r>
          </a:p>
          <a:p>
            <a:r>
              <a:rPr lang="tr-TR" dirty="0"/>
              <a:t>İnsanlar bazen sorunlarıyla sadece bilgileri eksik olduğu için başa çıkmakta zorlanır.</a:t>
            </a:r>
          </a:p>
        </p:txBody>
      </p:sp>
    </p:spTree>
    <p:extLst>
      <p:ext uri="{BB962C8B-B14F-4D97-AF65-F5344CB8AC3E}">
        <p14:creationId xmlns:p14="http://schemas.microsoft.com/office/powerpoint/2010/main" val="40652663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Alzheimer hastalığını bilmeyen ve </a:t>
            </a:r>
            <a:r>
              <a:rPr lang="tr-TR" dirty="0" err="1"/>
              <a:t>alzheimer</a:t>
            </a:r>
            <a:r>
              <a:rPr lang="tr-TR" dirty="0"/>
              <a:t> hastası annesinin inatçı olduğuna inanan bir bakım veren, hastalığın davranış üzerindeki etkilerini öğrendikten sonra daha iyi empati kurabilir.</a:t>
            </a:r>
          </a:p>
        </p:txBody>
      </p:sp>
    </p:spTree>
    <p:extLst>
      <p:ext uri="{BB962C8B-B14F-4D97-AF65-F5344CB8AC3E}">
        <p14:creationId xmlns:p14="http://schemas.microsoft.com/office/powerpoint/2010/main" val="554206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sağlama ile bilgi verme arasında bir fark bulunmaktadır.</a:t>
            </a:r>
          </a:p>
          <a:p>
            <a:r>
              <a:rPr lang="tr-TR" dirty="0"/>
              <a:t>Bilgi sağlama, danışmandan müracaatçıya doğru tek taraflı bilgi aktarımı </a:t>
            </a:r>
          </a:p>
          <a:p>
            <a:r>
              <a:rPr lang="tr-TR" dirty="0"/>
              <a:t>Bilgi alıp verme, müracaatçının tepkilerinin incelendiği ve açığa çıkarıldığı katılımcılar arası diyalog</a:t>
            </a:r>
          </a:p>
        </p:txBody>
      </p:sp>
    </p:spTree>
    <p:extLst>
      <p:ext uri="{BB962C8B-B14F-4D97-AF65-F5344CB8AC3E}">
        <p14:creationId xmlns:p14="http://schemas.microsoft.com/office/powerpoint/2010/main" val="1633839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Danışman </a:t>
            </a:r>
            <a:r>
              <a:rPr lang="tr-TR" dirty="0" err="1"/>
              <a:t>terapötik</a:t>
            </a:r>
            <a:r>
              <a:rPr lang="tr-TR" dirty="0"/>
              <a:t> işbirliği kapsamında bilgi vermelidir. </a:t>
            </a:r>
          </a:p>
          <a:p>
            <a:r>
              <a:rPr lang="tr-TR" dirty="0"/>
              <a:t>Güvenilir olmak adına danışman sadece </a:t>
            </a:r>
            <a:r>
              <a:rPr lang="tr-TR" dirty="0" err="1"/>
              <a:t>doğruı</a:t>
            </a:r>
            <a:r>
              <a:rPr lang="tr-TR" dirty="0"/>
              <a:t> bilgiler vermeli yani verdiği bilgiler başka kaynaklarla çelişmemelidir.</a:t>
            </a:r>
          </a:p>
          <a:p>
            <a:r>
              <a:rPr lang="tr-TR" dirty="0"/>
              <a:t>Bilgi verirken teknik dil ve kısaltmalardan kaçınılmalıdır.</a:t>
            </a:r>
          </a:p>
          <a:p>
            <a:r>
              <a:rPr lang="tr-TR" dirty="0"/>
              <a:t>Müracaatçının eğitim düzeyi ve kelime dağarcığı önemlidir.</a:t>
            </a:r>
          </a:p>
        </p:txBody>
      </p:sp>
    </p:spTree>
    <p:extLst>
      <p:ext uri="{BB962C8B-B14F-4D97-AF65-F5344CB8AC3E}">
        <p14:creationId xmlns:p14="http://schemas.microsoft.com/office/powerpoint/2010/main" val="3117732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BİLGİ VERME KILAVUZU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iletilmemeli, alınıp verilmelidir.</a:t>
            </a:r>
          </a:p>
          <a:p>
            <a:r>
              <a:rPr lang="tr-TR" dirty="0"/>
              <a:t>İşbirliği sağlandıktan sonra bilgi verin.</a:t>
            </a:r>
          </a:p>
          <a:p>
            <a:r>
              <a:rPr lang="tr-TR" dirty="0"/>
              <a:t>Doğru bilgi verin.</a:t>
            </a:r>
          </a:p>
          <a:p>
            <a:r>
              <a:rPr lang="tr-TR" dirty="0"/>
              <a:t>Teknik dil ve kısaltma kullanımından kaçının.</a:t>
            </a:r>
          </a:p>
          <a:p>
            <a:r>
              <a:rPr lang="tr-TR" dirty="0"/>
              <a:t>Müracaatçının eğitim ve sözcük dağarcığı düzeyiyle uyumlu olacak şekilde bilgi verin.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586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BİLGİ VERME KILAVUZU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Sözel bilgiyi, yazılı bilgi ve güvenilir web siteleri ile destekleyin.</a:t>
            </a:r>
          </a:p>
          <a:p>
            <a:r>
              <a:rPr lang="tr-TR" dirty="0"/>
              <a:t>Karmaşık bilgileri küçük parçalara ayırın.</a:t>
            </a:r>
          </a:p>
          <a:p>
            <a:r>
              <a:rPr lang="tr-TR" dirty="0"/>
              <a:t>Müracaatçının sorularını ve sorunlarını açığa çıkarmak ve bilgiyi netleştirmek için sıklıkla kontrol edin.</a:t>
            </a:r>
          </a:p>
          <a:p>
            <a:r>
              <a:rPr lang="tr-TR" dirty="0"/>
              <a:t>Müracaatçıları rahatsız edecek bilgileri vermeden önce hazırlayın.</a:t>
            </a:r>
          </a:p>
          <a:p>
            <a:r>
              <a:rPr lang="tr-TR" dirty="0"/>
              <a:t>Bilgiyi müracaatçı onu duymaya istekli olduğunda verin.</a:t>
            </a:r>
          </a:p>
        </p:txBody>
      </p:sp>
    </p:spTree>
    <p:extLst>
      <p:ext uri="{BB962C8B-B14F-4D97-AF65-F5344CB8AC3E}">
        <p14:creationId xmlns:p14="http://schemas.microsoft.com/office/powerpoint/2010/main" val="85522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Görüşmenin amacına ulaşması için danışman sorun çözme becerilerini göstermelidir.</a:t>
            </a:r>
          </a:p>
          <a:p>
            <a:r>
              <a:rPr lang="tr-TR" dirty="0"/>
              <a:t>Müracaatçının paylaşımlarını arttırmış ve görüşmeye aktif katılımını sağlamış da olsa, sorunu çözmek için yeterli değildir.</a:t>
            </a:r>
          </a:p>
        </p:txBody>
      </p:sp>
    </p:spTree>
    <p:extLst>
      <p:ext uri="{BB962C8B-B14F-4D97-AF65-F5344CB8AC3E}">
        <p14:creationId xmlns:p14="http://schemas.microsoft.com/office/powerpoint/2010/main" val="2570069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KÖTÜ HABER VERMEK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Danışan bazen müracaatçıya kötü haber vermek durumunda kalır.</a:t>
            </a:r>
          </a:p>
          <a:p>
            <a:r>
              <a:rPr lang="tr-TR" dirty="0" err="1"/>
              <a:t>Shu’lar</a:t>
            </a:r>
            <a:r>
              <a:rPr lang="tr-TR" dirty="0"/>
              <a:t> Onkoloji servislerinde, Alzheimer ve kısırlıkla ilgili birimlerde sık sık bu durumla karşılaşır.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9641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Kötü haberin müracaatçılarla açık ve sağduyulu paylaşılması gerekir.</a:t>
            </a:r>
          </a:p>
          <a:p>
            <a:r>
              <a:rPr lang="tr-TR" dirty="0"/>
              <a:t>Bu onların en temel hakkıdır.</a:t>
            </a:r>
          </a:p>
          <a:p>
            <a:r>
              <a:rPr lang="tr-TR" dirty="0"/>
              <a:t>Müracaatçılar durumu ayrıntılı ve eksiksiz bilirse buna göre danışmanlarıyla yol çizebilirler.</a:t>
            </a:r>
          </a:p>
        </p:txBody>
      </p:sp>
    </p:spTree>
    <p:extLst>
      <p:ext uri="{BB962C8B-B14F-4D97-AF65-F5344CB8AC3E}">
        <p14:creationId xmlns:p14="http://schemas.microsoft.com/office/powerpoint/2010/main" val="22480986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Danışmanla üzücü ya da zararlı bir haber paylaşırken özel bir özen göstermelidir.</a:t>
            </a:r>
          </a:p>
          <a:p>
            <a:r>
              <a:rPr lang="tr-TR" dirty="0"/>
              <a:t>Bilgiye tepki verirken müracaatçı reddetme, inkar gibi duygular yaşayabilir, danışman sabırla karşılamalıdır.</a:t>
            </a:r>
          </a:p>
          <a:p>
            <a:r>
              <a:rPr lang="tr-TR" dirty="0"/>
              <a:t>Kötü haber verilecek görüşmelere danışanın yakın bir akraba ya da arkadaşı davet edilebilir.</a:t>
            </a:r>
          </a:p>
        </p:txBody>
      </p:sp>
    </p:spTree>
    <p:extLst>
      <p:ext uri="{BB962C8B-B14F-4D97-AF65-F5344CB8AC3E}">
        <p14:creationId xmlns:p14="http://schemas.microsoft.com/office/powerpoint/2010/main" val="19699139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Danışman vereceği kötü haberle ilgili her türlü bilgiye hakim olmalıdır.</a:t>
            </a:r>
          </a:p>
          <a:p>
            <a:r>
              <a:rPr lang="tr-TR" dirty="0"/>
              <a:t>Kötü haber verilmeden önce danışana durumla ilgili neler bildiği sorularak hazırlık yapılabilir.</a:t>
            </a:r>
          </a:p>
          <a:p>
            <a:r>
              <a:rPr lang="tr-TR" dirty="0"/>
              <a:t>Hazırlıklar yoluyla danışan ihtiyatlı bir şekilde kötü haber görüşmesine katılımcı haline gelir.</a:t>
            </a:r>
          </a:p>
        </p:txBody>
      </p:sp>
    </p:spTree>
    <p:extLst>
      <p:ext uri="{BB962C8B-B14F-4D97-AF65-F5344CB8AC3E}">
        <p14:creationId xmlns:p14="http://schemas.microsoft.com/office/powerpoint/2010/main" val="1218788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Danışman hafifletici sözler kullanmadan doğrudan kötü haberi iletir.</a:t>
            </a:r>
          </a:p>
          <a:p>
            <a:r>
              <a:rPr lang="tr-TR" dirty="0"/>
              <a:t>Geribildirim işaretine açık bir tutumla duraksayarak verilir.</a:t>
            </a:r>
          </a:p>
          <a:p>
            <a:r>
              <a:rPr lang="tr-TR" dirty="0"/>
              <a:t>Destekleyici bir tavırda olmalıdır.</a:t>
            </a:r>
          </a:p>
          <a:p>
            <a:r>
              <a:rPr lang="tr-TR" dirty="0"/>
              <a:t>Kötü habere alabileceği tepkiler kaygı, huzursuzluk, öfke, suçluluk, inkar, çaresizlik</a:t>
            </a:r>
          </a:p>
          <a:p>
            <a:r>
              <a:rPr lang="tr-TR" dirty="0"/>
              <a:t>Danışmanın bu tepkilerle sonraki görüşmelerde çalışması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92628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SORUN ÇÖZME BECERİLERİ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Açığa Kavuşturma</a:t>
            </a:r>
          </a:p>
          <a:p>
            <a:r>
              <a:rPr lang="tr-TR" dirty="0"/>
              <a:t>Yorumlama</a:t>
            </a:r>
          </a:p>
          <a:p>
            <a:r>
              <a:rPr lang="tr-TR" dirty="0"/>
              <a:t>Yüzleştirme</a:t>
            </a:r>
          </a:p>
          <a:p>
            <a:r>
              <a:rPr lang="tr-TR" dirty="0"/>
              <a:t>Kendini Açma</a:t>
            </a:r>
          </a:p>
          <a:p>
            <a:r>
              <a:rPr lang="tr-TR" dirty="0"/>
              <a:t>Bilgi Paylaşımı</a:t>
            </a:r>
          </a:p>
          <a:p>
            <a:r>
              <a:rPr lang="tr-TR" dirty="0"/>
              <a:t>Tavsiye ve Öneri</a:t>
            </a:r>
          </a:p>
          <a:p>
            <a:r>
              <a:rPr lang="tr-TR" dirty="0"/>
              <a:t>Sessizlik</a:t>
            </a:r>
          </a:p>
          <a:p>
            <a:r>
              <a:rPr lang="tr-TR" dirty="0"/>
              <a:t>Destek ve Güven</a:t>
            </a:r>
          </a:p>
          <a:p>
            <a:r>
              <a:rPr lang="tr-TR" dirty="0"/>
              <a:t>Mizah ve Çevresel Değişiklik</a:t>
            </a:r>
          </a:p>
        </p:txBody>
      </p:sp>
    </p:spTree>
    <p:extLst>
      <p:ext uri="{BB962C8B-B14F-4D97-AF65-F5344CB8AC3E}">
        <p14:creationId xmlns:p14="http://schemas.microsoft.com/office/powerpoint/2010/main" val="205516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Açığa Kavuşturma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Amaç; belirsizliğe netlik kazandırmaktır.</a:t>
            </a:r>
          </a:p>
          <a:p>
            <a:r>
              <a:rPr lang="tr-TR" dirty="0"/>
              <a:t>Müracaatçının söylediklerini karmaşık olmaktan kurtarır.</a:t>
            </a:r>
          </a:p>
          <a:p>
            <a:r>
              <a:rPr lang="tr-TR" dirty="0"/>
              <a:t>Müracaatçıya daha tanıdık gelecek ifadeler</a:t>
            </a:r>
          </a:p>
          <a:p>
            <a:r>
              <a:rPr lang="tr-TR" dirty="0"/>
              <a:t>Görüşmede belirginlik sağlar.</a:t>
            </a:r>
          </a:p>
          <a:p>
            <a:r>
              <a:rPr lang="tr-TR" dirty="0"/>
              <a:t>Müracaatçı kafasında net bir resim çizer.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229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Müracaatçı</a:t>
            </a:r>
            <a:r>
              <a:rPr lang="tr-TR" dirty="0"/>
              <a:t>: Sanırım kocam benden gerçekten hoşlanmıyor.</a:t>
            </a:r>
          </a:p>
          <a:p>
            <a:pPr marL="0" indent="0">
              <a:buNone/>
            </a:pPr>
            <a:r>
              <a:rPr lang="tr-TR" b="1" dirty="0"/>
              <a:t>Danışman</a:t>
            </a:r>
            <a:r>
              <a:rPr lang="tr-TR" dirty="0"/>
              <a:t>: Size bunu düşündürecek ne yapıyor ya da ne söylüyor?</a:t>
            </a:r>
          </a:p>
          <a:p>
            <a:pPr marL="0" indent="0">
              <a:buNone/>
            </a:pPr>
            <a:r>
              <a:rPr lang="tr-TR" b="1" dirty="0"/>
              <a:t>Müracaatçı</a:t>
            </a:r>
            <a:r>
              <a:rPr lang="tr-TR" dirty="0"/>
              <a:t>: Üzgün hissediyorum.</a:t>
            </a:r>
          </a:p>
          <a:p>
            <a:pPr marL="0" indent="0">
              <a:buNone/>
            </a:pPr>
            <a:r>
              <a:rPr lang="tr-TR" b="1" dirty="0"/>
              <a:t>Danışman</a:t>
            </a:r>
            <a:r>
              <a:rPr lang="tr-TR" dirty="0"/>
              <a:t>: Sizi üzen şey eşiniz mi işiniz mi yoksa çocuklarınız mı, nedir?</a:t>
            </a:r>
          </a:p>
        </p:txBody>
      </p:sp>
    </p:spTree>
    <p:extLst>
      <p:ext uri="{BB962C8B-B14F-4D97-AF65-F5344CB8AC3E}">
        <p14:creationId xmlns:p14="http://schemas.microsoft.com/office/powerpoint/2010/main" val="771394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47C287-5CDE-4648-9A56-6AAC28D76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66AA4B-B4B0-6649-8CCD-5730EF797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SHU, müracaatçının düşünce ve duygularının açık olmadığını hissettiğinde açığa kavuşturmaya başvurur.</a:t>
            </a:r>
          </a:p>
          <a:p>
            <a:r>
              <a:rPr lang="tr-TR" dirty="0"/>
              <a:t>İki tarafın birbirini doğru bir şekilde anlaması için ortak bir çaba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407311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Yorumlama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Müracaatçının durum analizi ile yeni temaların tespiti</a:t>
            </a:r>
          </a:p>
          <a:p>
            <a:r>
              <a:rPr lang="tr-TR" dirty="0"/>
              <a:t>Bu teknik örtük kalmış bağlantıları ve anlamları ortaya çıkarır.</a:t>
            </a:r>
          </a:p>
          <a:p>
            <a:r>
              <a:rPr lang="tr-TR" dirty="0"/>
              <a:t>Yorumlama tekniği diğer tekniklerden farklı olarak müracaatçıya durumu anlamanın yeni bir yolunu sunar.</a:t>
            </a:r>
          </a:p>
        </p:txBody>
      </p:sp>
    </p:spTree>
    <p:extLst>
      <p:ext uri="{BB962C8B-B14F-4D97-AF65-F5344CB8AC3E}">
        <p14:creationId xmlns:p14="http://schemas.microsoft.com/office/powerpoint/2010/main" val="107772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Müracaatçı:  </a:t>
            </a:r>
            <a:r>
              <a:rPr lang="tr-TR" dirty="0"/>
              <a:t>Bir ilişkim var iyi gitmesine ve sürekli bana iltifat etmesine rağmen reddedilmenin işaretlerini bekliyorum.</a:t>
            </a:r>
          </a:p>
          <a:p>
            <a:pPr marL="0" indent="0">
              <a:buNone/>
            </a:pPr>
            <a:r>
              <a:rPr lang="tr-TR" b="1" dirty="0"/>
              <a:t>Danışman (bilişsel yorum): </a:t>
            </a:r>
            <a:r>
              <a:rPr lang="tr-TR" dirty="0"/>
              <a:t>Eğer sevgiyi veya rahatlığı hak etmediğini düşünürsen diğerlerini kendinden uzaklaştırırsın.</a:t>
            </a:r>
          </a:p>
          <a:p>
            <a:pPr marL="0" indent="0">
              <a:buNone/>
            </a:pPr>
            <a:r>
              <a:rPr lang="tr-TR" b="1" dirty="0"/>
              <a:t>Danışman(kişilerarası yorum): </a:t>
            </a:r>
            <a:r>
              <a:rPr lang="tr-TR" dirty="0"/>
              <a:t>Acaba daha önce birçok kez terk edildiğin için reddedileceğinden emin olduğunu söyleyebilir miyiz?</a:t>
            </a:r>
          </a:p>
        </p:txBody>
      </p:sp>
    </p:spTree>
    <p:extLst>
      <p:ext uri="{BB962C8B-B14F-4D97-AF65-F5344CB8AC3E}">
        <p14:creationId xmlns:p14="http://schemas.microsoft.com/office/powerpoint/2010/main" val="15663621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{5ED99D6B-E0D5-9841-83C8-7D79C9A81AAD}tf10001069</Template>
  <TotalTime>395</TotalTime>
  <Words>1326</Words>
  <Application>Microsoft Macintosh PowerPoint</Application>
  <PresentationFormat>Ekran Gösterisi (4:3)</PresentationFormat>
  <Paragraphs>166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9" baseType="lpstr">
      <vt:lpstr>Arial</vt:lpstr>
      <vt:lpstr>Calibri</vt:lpstr>
      <vt:lpstr>Century Gothic</vt:lpstr>
      <vt:lpstr>Wingdings 3</vt:lpstr>
      <vt:lpstr>Duman</vt:lpstr>
      <vt:lpstr>ÇAĞ ÜNİVERSİTESİ MESLEK YÜKSEKOKULU SOSYAL HİZMET ve DANIŞMANLIK BÖLÜMÜ</vt:lpstr>
      <vt:lpstr> </vt:lpstr>
      <vt:lpstr> </vt:lpstr>
      <vt:lpstr>SORUN ÇÖZME BECERİLERİ</vt:lpstr>
      <vt:lpstr>Açığa Kavuşturma</vt:lpstr>
      <vt:lpstr> </vt:lpstr>
      <vt:lpstr> </vt:lpstr>
      <vt:lpstr>Yorumlama</vt:lpstr>
      <vt:lpstr> </vt:lpstr>
      <vt:lpstr> </vt:lpstr>
      <vt:lpstr>YORUMLAMA YÖNERGELERİ</vt:lpstr>
      <vt:lpstr>YÜZLEŞTİRME</vt:lpstr>
      <vt:lpstr> </vt:lpstr>
      <vt:lpstr> </vt:lpstr>
      <vt:lpstr> </vt:lpstr>
      <vt:lpstr>YÜZLEŞTİRME KILAVUZU</vt:lpstr>
      <vt:lpstr>KENDİNİ AÇMA</vt:lpstr>
      <vt:lpstr> </vt:lpstr>
      <vt:lpstr> </vt:lpstr>
      <vt:lpstr> </vt:lpstr>
      <vt:lpstr>KENDİNİ AÇMAYI KULLANMA BECERİSİ</vt:lpstr>
      <vt:lpstr>KENDİNİ AÇMA KILAVUZU</vt:lpstr>
      <vt:lpstr>KENDİNİ AÇMA KILAVUZU</vt:lpstr>
      <vt:lpstr>BİLGİ VERME</vt:lpstr>
      <vt:lpstr>PowerPoint Sunusu</vt:lpstr>
      <vt:lpstr>PowerPoint Sunusu</vt:lpstr>
      <vt:lpstr> </vt:lpstr>
      <vt:lpstr>BİLGİ VERME KILAVUZU</vt:lpstr>
      <vt:lpstr>BİLGİ VERME KILAVUZU</vt:lpstr>
      <vt:lpstr>KÖTÜ HABER VERMEK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ÜNİVERSİTESİ MESLEK YÜKSEKOKULU SOSYAL HİZMET ve DANIŞMANLIK BÖLÜMÜ</dc:title>
  <dc:creator>Emine Sarac</dc:creator>
  <cp:lastModifiedBy>Microsoft Office User</cp:lastModifiedBy>
  <cp:revision>24</cp:revision>
  <dcterms:created xsi:type="dcterms:W3CDTF">2019-11-28T09:02:31Z</dcterms:created>
  <dcterms:modified xsi:type="dcterms:W3CDTF">2020-12-21T19:53:22Z</dcterms:modified>
</cp:coreProperties>
</file>