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4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76" r:id="rId39"/>
    <p:sldId id="277" r:id="rId40"/>
    <p:sldId id="278" r:id="rId41"/>
    <p:sldId id="279" r:id="rId42"/>
    <p:sldId id="280" r:id="rId43"/>
    <p:sldId id="281" r:id="rId44"/>
    <p:sldId id="26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35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89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97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2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41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7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43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43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02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28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7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548" y="83671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SAĞLIK HİZMETLERİ KAVRAMI VE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GELİŞİMİ </a:t>
            </a:r>
          </a:p>
          <a:p>
            <a:endParaRPr lang="tr-TR" sz="36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5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3889" y="476672"/>
            <a:ext cx="86165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Uluslararası Dayanışma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Sağlık, tüm insanların ve dünyanın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sorunudur. Örneğin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ülkedeki hava kirliliği diğer ülkeleri de etkiler. Bir ülkedeki bulaşıcı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 hem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komşu ülkelere hem de seyahat olanaklarının artması ile diğer uzak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ülkelere hızla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yayılabilir. Bunun için ülkeler sağlık hizmetlerinin sunumunda iş birliği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yapmalı, özellikle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gelişmiş ülkeler gelişmekte olan veya az gelişmiş ülkelere bu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anlamda destek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Basamaklı Sağlık Hizmetlerinin Sunumu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hizmetlerinin temel amacı, kişilerin sağlığını geliştirmek ve hasta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olmamalarını sağlamak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yani onları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hastalıklardan korumaktır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 türlü çabaya karşın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herkesi her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hastalıktan korumak mümkün olmaz; bazıları hastalanır. İşte o zaman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ikinci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amacı olan “hastaların tedavisi” söz konusu olur.</a:t>
            </a:r>
          </a:p>
        </p:txBody>
      </p:sp>
    </p:spTree>
    <p:extLst>
      <p:ext uri="{BB962C8B-B14F-4D97-AF65-F5344CB8AC3E}">
        <p14:creationId xmlns:p14="http://schemas.microsoft.com/office/powerpoint/2010/main" val="39225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83671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Gerçekte sağlık hizmetleri 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 olmakla birlikte, anlaşılırlığını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kolaylaştırmk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amacıyla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Koruyucu Sağlık Hizmetleri</a:t>
            </a:r>
          </a:p>
          <a:p>
            <a:pPr lvl="1" algn="just">
              <a:lnSpc>
                <a:spcPct val="15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Tedavi Edici Sağlık Hizmetleri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Rehabilitasyon Hizmetleri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üç ana bölümde incelenmekte ve tanımlanmaktadır</a:t>
            </a:r>
          </a:p>
        </p:txBody>
      </p:sp>
    </p:spTree>
    <p:extLst>
      <p:ext uri="{BB962C8B-B14F-4D97-AF65-F5344CB8AC3E}">
        <p14:creationId xmlns:p14="http://schemas.microsoft.com/office/powerpoint/2010/main" val="31885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54868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Koruyucu Sağlık Hizmetleri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 oluşmadan insanları korumak için verilen hizmetlerdir.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610473" cy="35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26064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1.Çevreye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 Koruyucu Sağlık Hizmetleri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İnsanın çevresinde bulunan ve onun sağlığını olumsuz etkileyen biyolojik,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fizikokimyasal 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etkenleri yok ederek veya kişileri etkilemesini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önleyerek çevreyi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olumlu hâle getirme çabalarının tümü bu başlık altında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toplanır. 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başlık altındaki başlıca hizmetler şunlardır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Fiziksel Çevrenin Geliştirilmesi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Yeteri kadar ve temiz su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sağlanması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Sağlıklı Yaşam Alanlarının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Sağlanması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İş Sağlığının ve İş Ortamının Geliştirilmesi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Kazaların Önlenmesi, Acil Durum ve Afetlere Hazırlıklı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Hava kirliliğinin kontrol altına alınması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Doğal Bitkisel ve Hayvansal Yaşamın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Korunması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Gıda Güvenilirliği ve Sağlıklı Beslenmenin Geliştirilmesi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067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54868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2-İnsana (Bireye)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 Koruyucu Sağlık Hizmetleri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 dolayısıyla de toplumu hastalık etkenlerine karşı dirençli ve güçlü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kılmayı, hastalanmaları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hâlinde ise en erken dönemde tanı konularak, uygun tedavi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hasarsız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en az hasarla iyileşmelerini sağlayan hizmetlerdir.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Kanserden Korunma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Ruh Sağlığının Korunması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Erken tanı ve uygun tedavi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Bulaşıcı Hastalıklardan Korunma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Bağışıklama ,aşılama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İlaçla koruma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Aile planması yöntemlerinin kullanılması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Beslenmenin iyileştirilmesi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Sağlık eğitimi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785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260648"/>
            <a:ext cx="8568952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Tedavi Edici Sağlık Hizmetleri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Hastalanan insanların tekrar sağlığına kavuşması için yapılan çalışmaların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tamamı 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başlık altında toplanır.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içinde;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basamak tedavi hizmetleri (ilk başvuru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ayakta tedavi),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ikinci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basamak tedavi hizmetleri (yataklı tedavi hizmetleri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üçüncü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basamak tedavi hizmetleri (üst düzeyde uzmanlaşmış ve yüksek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teknoloji.kullanılan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merkezler) olmak üzere üç kademeye ayrılır.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 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sektörünce yürütülen hizmetlerdir.</a:t>
            </a:r>
          </a:p>
        </p:txBody>
      </p:sp>
    </p:spTree>
    <p:extLst>
      <p:ext uri="{BB962C8B-B14F-4D97-AF65-F5344CB8AC3E}">
        <p14:creationId xmlns:p14="http://schemas.microsoft.com/office/powerpoint/2010/main" val="8282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1663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Rehabilitasyon Hizmetleri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sonrası sakatlık veya güçsüzlük gibi nedenlerle iş gücünü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kaybedenlere verilen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 bu başlık altında toplanır.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a-Tıbbi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(medikal) Rehabilitasyon: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Kaybedilen organ yerine protez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takılması veya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güçsüzleşen organın, fizik tedavi vb. yöntemlerle yeniden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güçlendirilerek kişinin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işlerini devam ettirebilmesini sağlayıcı hizmetlerdir.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b-Sosyal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Rehabilitasyon: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 ve psikolojik hasarlı kişilerin, bu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durumlarına uygun işe yerleştirilmesi veya bakımlarının sağlanması türünden hizmetlerdir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90872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SAĞLIĞIN KORUNMASI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ortaya çıktıktan sonra, hastalık zamanında ve etkili bir biçimde tedavi edilmezse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hastalığa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 olarak sürekli hastalık, engellilik durumu hatta ölüm bile gözlenebilir.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Kaliteli 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bir yaşam için hastalıkların önlenmesi, önlenemiyorsa tedavisi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gerekir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123012" cy="52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2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41277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VE 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AMAÇLARIMIZ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 </a:t>
            </a:r>
            <a:r>
              <a:rPr lang="tr-T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faaliyetlerini,</a:t>
            </a:r>
            <a:endParaRPr lang="tr-T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hizmetlerinin </a:t>
            </a:r>
            <a:r>
              <a:rPr lang="tr-T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sunumunu,</a:t>
            </a:r>
            <a:endParaRPr lang="tr-T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</a:t>
            </a:r>
            <a:r>
              <a:rPr lang="tr-T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korunması ve geliştirilmesi kavramlarını </a:t>
            </a:r>
            <a:r>
              <a:rPr lang="tr-T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açıklayabilecek bilgi ve becerilere sahip olacaksınız</a:t>
            </a:r>
            <a:r>
              <a:rPr lang="tr-T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83671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korunması basamakları şunlardır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Birincil (Primer) Korunma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kişide biyolojik olarak başlamadan önce alınan önlemlerle sağlığın korunmasıdır.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Örneğin;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çevredeki olumsuz etmenlerin yok edilmesi, insanların maruz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kalmasının önlenmesi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aşılama, iyi beslenme, aile planlaması yöntemlerinin kullanılması, hiç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sigara içmemek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kişisel hijyen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kurallarına uymak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05273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İkincil (Sekonder)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Korunma</a:t>
            </a:r>
          </a:p>
          <a:p>
            <a:pPr algn="just"/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 belirtisiz dönemlerinde ya da belirtilerin (semptomların) hafif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 dönemlerde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erken tanı ve etkin tedavi edilmeleridir. İkincil korumaya “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erken tanı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hizmetleri 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meme kanseri taramaları, prostat kanseri taramaları, yendidoğanlarda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hipotiroidi,fenilketonüri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işitme taramaları vb.</a:t>
            </a:r>
          </a:p>
        </p:txBody>
      </p:sp>
    </p:spTree>
    <p:extLst>
      <p:ext uri="{BB962C8B-B14F-4D97-AF65-F5344CB8AC3E}">
        <p14:creationId xmlns:p14="http://schemas.microsoft.com/office/powerpoint/2010/main" val="26836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62068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Üçüncül (Tersiyer) Korunma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 klinik bulgu ve belirtilerinin ortaya çıkışından sonra, hastaların 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iyi şekilde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tedavisi, tedavinin başarılı veya yeterli olmadığı zaman gelişen 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sosyal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sorunların rehabilite edilmesi (esenlendirilmesi) ile bireyin yaşamsal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aktivitelere katılımının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sağlanmasıdır.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Örneğin;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işitme protezi ile kulağı az duyan kişinin duymasının artırılması, gözlük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görmesinin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düzeltilmesi, diş protezi ile çiğnemesinin sağlanması gibi yaklaşımlar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tıbbı (medikal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rehabilitasyon (esenlendirme); kaza sonucu bacağını kaybeden 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şoförün masa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başı bir göreve atanması ise sosyal rehabilitasyon (esenlendirme) olarak tanımlanabilir.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152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90872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“Temel (Primordiyal) Korunma”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kavramı vardır.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korunma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toplumu  sosyal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ekonomik ve kültürel yönden kalkındırarak hastalıklarda rol oynayan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etmenlerine etkisini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azaltmak ya da ortadan kaldırmaktır.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hastalığa özgü olmayıp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birçok hastalığa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genel yaşama ilişkin önlemlerdir.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konuda mevzuat çıkartılması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yoluyla yapılan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korumadır.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araçlarda sürücü ve yolcuların kemer takma zorunluluğunun mevzuatla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tanımlanması ile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kaza durumunda insanların yaralanmasını ve ölümlerini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önlemek amaçlanır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77693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SAĞLIĞIN GELİŞTİRİLMESİ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geliştirme, sağlığı etkileyen bireysel ve çevresel potansiyellerin en etkin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biçimde kullanılmasıdır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yaşantısına sağlık, sağlamlık, mutluluk, canlılık ve uzunluk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katma çabasıdır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Toplumun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sağlık düzeyinin iyileştirilmesini hızlandırıcı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hizmetlerdir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Koruyucu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edici hizmetlerin yanı sıra, halkın sağlık eğitimi, toplum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kalkınması, sosyal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ekonomik ve çevre koşullarının iyileştirilmesi çalışmalarını da kapsar.</a:t>
            </a:r>
          </a:p>
        </p:txBody>
      </p:sp>
    </p:spTree>
    <p:extLst>
      <p:ext uri="{BB962C8B-B14F-4D97-AF65-F5344CB8AC3E}">
        <p14:creationId xmlns:p14="http://schemas.microsoft.com/office/powerpoint/2010/main" val="36290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85689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geliştirilmesi kavramı içinde sağlıklı yaşam davranışlarının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yaygınlaştırılması başlığı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 çıkmıştır. Bu yaklaşım bir davranışlar bütünü olup aşağıdaki başlıkları içermektedir.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Sigara, alkol ve bağımlılık yapıcı madde kullanmama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Sağlıklı / yeterli ve dengeli beslenme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Fiziksel aktivite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Düzenli ve yeterli uyku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Stresle başedebilme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Hobi ile uğraşı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Güneşin zararlı etkilerinden korunabilme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Düzenli sağlık kontrolünün yaptırılması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Güvenli cinsel ilişki</a:t>
            </a:r>
          </a:p>
          <a:p>
            <a:pPr lvl="2"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Aile planması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912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76470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SAĞLIK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MEVZUATI</a:t>
            </a:r>
          </a:p>
          <a:p>
            <a:pPr algn="just"/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Hak; “kişilere hukukun tanıdığı yetki” anlamında kullanılır.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sosyal bilimlerin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dalıdır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kavram olarak “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kişilerin birbirleriyle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toplumla olan ilişkilerini düzenleyen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kamu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gücü ile desteklenen sosyal kurallar bütünüdür”.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Hukukta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yaptırımlar (müeyyide),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ceza verme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zorla yaptırma, tazminat ödetme, geçerli saymama, iptal etme biçiminde uygulanır.</a:t>
            </a:r>
          </a:p>
        </p:txBody>
      </p:sp>
    </p:spTree>
    <p:extLst>
      <p:ext uri="{BB962C8B-B14F-4D97-AF65-F5344CB8AC3E}">
        <p14:creationId xmlns:p14="http://schemas.microsoft.com/office/powerpoint/2010/main" val="23902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1124744"/>
            <a:ext cx="7488832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Mevzuat, yazılı hukuk kurallarıdır.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Mevzuat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Anayasa’daki ilgili hükümlere aykırı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olmamak kaydıyla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çıkarılan kanunlar (yasalar) ile bu kanunlara aykırı olmamak üzere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yürürlüğe konan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tüzük, yönetmelik, yönerge, genelge ve diğer yazılı metinlerden oluşur.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sıralamaya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“mevzuat hiyerarşisi”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119675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Anayasa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Devletin temel yapısını, yönetim biçimini, Devlete ait organların birbirleriyle ilişkilerini,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Devletin görev ve sorumluluklarını, bireylerin hak ve hürriyetlerini 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özgürlüklerini) genel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esaslarıyla düzenleyen başlıca yasadır.</a:t>
            </a:r>
          </a:p>
        </p:txBody>
      </p:sp>
    </p:spTree>
    <p:extLst>
      <p:ext uri="{BB962C8B-B14F-4D97-AF65-F5344CB8AC3E}">
        <p14:creationId xmlns:p14="http://schemas.microsoft.com/office/powerpoint/2010/main" val="23747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7667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Temel Hak ve Hürriyetlere İlişkin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(Milletlerarası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Antlaşmalar (Sözleşmeler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UIuslararası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hukukun yetki tanıdığı kişiler arasında yapılan, uluslararası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 normlarına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hukuki işlemlere “Uluslararası Sözleşmeler” denir.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88546" y="2924944"/>
            <a:ext cx="8359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Yasa (Kanun)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Ülkemizde yasama gücü, Türkiye Büyük Millet Meclisi (TBMM)’ne aittir.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Temsili demokrasilerde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yolla millet, seçtiği vekillerine, kendisine uygulanacak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yasaları çıkarma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yetkisi verir. </a:t>
            </a:r>
          </a:p>
        </p:txBody>
      </p:sp>
    </p:spTree>
    <p:extLst>
      <p:ext uri="{BB962C8B-B14F-4D97-AF65-F5344CB8AC3E}">
        <p14:creationId xmlns:p14="http://schemas.microsoft.com/office/powerpoint/2010/main" val="35751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20688"/>
            <a:ext cx="8424936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tarihi ile başlayan sağlık hizmetleri, toplumların gelişmesine bağlı olarak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zamanla,çok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değişmiş ve bugünlere ulaşmıştır.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insanların başı ağrıdığında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çevresindeki ,bazı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otları yemesi, yarasını yaprak ve çamur ile kapatması bir anlamda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hekimlik ve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hizmeti sunmanın ilk örneklerini oluşturmaktadır.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Hatta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inanç sistemlerine göre farklılıklar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göstermekle birlikte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birçok inanış ve dinde dinî lider veya din görevlisi aynı zamanda şifacıdır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Bununla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 bilimsel düşüncenin ve aklın gelişmesi ile birlikte sağlık hizmet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sunumu çok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değişmiş ve gelişmiştir.</a:t>
            </a:r>
          </a:p>
        </p:txBody>
      </p:sp>
    </p:spTree>
    <p:extLst>
      <p:ext uri="{BB962C8B-B14F-4D97-AF65-F5344CB8AC3E}">
        <p14:creationId xmlns:p14="http://schemas.microsoft.com/office/powerpoint/2010/main" val="24518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Olağanüstü Halde Çıkarılacak Cumhurbaşkanlığı Kararnameleri</a:t>
            </a:r>
            <a:endParaRPr lang="tr-T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1458" y="1556792"/>
            <a:ext cx="8208912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OHAL’de Cumhurbaşkanı, olağanüstü halin gerekli kıldığı konularda,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sınırlamalara tabi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olmaksızın Cumhurbaşkanlığı Kararnamesi çıkarabilir. Kanun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hükmündeki 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kararnameler Resmî Gazetede yayımlanır, aynı gün Meclis onayına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sunulur.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Olağanüstü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 sırasında çıkarılan Cumhurbaşkanlığı kararnameleri 3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içinde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Büyük Millet Meclisi’nde görüşülür ve karara bağlanır</a:t>
            </a:r>
          </a:p>
        </p:txBody>
      </p:sp>
    </p:spTree>
    <p:extLst>
      <p:ext uri="{BB962C8B-B14F-4D97-AF65-F5344CB8AC3E}">
        <p14:creationId xmlns:p14="http://schemas.microsoft.com/office/powerpoint/2010/main" val="5426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26876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Uluslararası 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Antlaşmalar 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Ekonomik, ticari veya teknik ilişkileri düzenleyen ve süresi 1 yılı aşmayan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sözleşmeler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Devlet Maliyesi’ne yük getirmemek, kişi hallerine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Türklerin yabancı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ülkelerdeki mülkiyet haklarına dokunmamak koşuluyla, yayımlanma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yürürlüğe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konabilir. </a:t>
            </a:r>
          </a:p>
        </p:txBody>
      </p:sp>
    </p:spTree>
    <p:extLst>
      <p:ext uri="{BB962C8B-B14F-4D97-AF65-F5344CB8AC3E}">
        <p14:creationId xmlns:p14="http://schemas.microsoft.com/office/powerpoint/2010/main" val="38911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01582" y="692696"/>
            <a:ext cx="8118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Yürütme Yetkisine İlişkin Cumhurbaşkanlığı Kararnamesi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Anayasa m. 104/17hükmü uyarınca Cumhurbaşkanı, yürütme yetkisine ilişkin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konularda Cumhurbaşkanlığı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kararnamesi çıkarabilir.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Ancak; Anayasada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alan temel haklar, kişi hakları ve ödevleriyle siyasi haklar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ödevler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Cumhurbaşkanlığı kararnamesiyle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düzenlenemez.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Anayasada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münhasıran kanunla düzenlenmesi öngörülen konularda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Cumhurbaşkanlığı kararnamesi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çıkarılamaz.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açıkça düzenlenen konularda Cumhurbaşkanlığı kararnamesi çıkarılamaz.</a:t>
            </a:r>
          </a:p>
        </p:txBody>
      </p:sp>
    </p:spTree>
    <p:extLst>
      <p:ext uri="{BB962C8B-B14F-4D97-AF65-F5344CB8AC3E}">
        <p14:creationId xmlns:p14="http://schemas.microsoft.com/office/powerpoint/2010/main" val="2849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54868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Yönetmelik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Cumhurbaşkanı, bakanlıklar ve kamu tüzel kişileri, kendi görev alanlarını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ilgilendiren yasaların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Cumhurbaşkanlığı Kararnameleri’nin uygulanmasını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 üzere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bunlara aykırı olmamak şartıyla yönetmelikler çıkarabilirler.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Yasaya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dayanmayan /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düzenlenmeyen bir konuda yönetmelik çıkartılamaz.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Cumhurbaşkanlığı Kararnamaleri’ne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aykırı olan yönetmelikler, Danıştay’a başvuru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halinde iptal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edilebilirler.</a:t>
            </a:r>
          </a:p>
        </p:txBody>
      </p:sp>
    </p:spTree>
    <p:extLst>
      <p:ext uri="{BB962C8B-B14F-4D97-AF65-F5344CB8AC3E}">
        <p14:creationId xmlns:p14="http://schemas.microsoft.com/office/powerpoint/2010/main" val="36930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83671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Diğer yazılı hukuk metinleri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Anayasa’da belirtilmemekle beraber kamu tüzel kişileri, yaptırım gücü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 yönetmeliklerden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 metinler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çıkarmaktadır. Bunların en yaygın olanları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Yönerge”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“Genelge”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 Gazete’de karar –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Cumhurbaşkanı Kararı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tebliğ, tebliğ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adıyla da idari metinler yer almaktadır.</a:t>
            </a:r>
          </a:p>
        </p:txBody>
      </p:sp>
    </p:spTree>
    <p:extLst>
      <p:ext uri="{BB962C8B-B14F-4D97-AF65-F5344CB8AC3E}">
        <p14:creationId xmlns:p14="http://schemas.microsoft.com/office/powerpoint/2010/main" val="30021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4345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Sağlıkla İlgili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Mevzuat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Sağlıkla ilgili yazılı hukuk kurallarına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“Sağlık Mevzuatı”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denir. Yukarıda bahsedilen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mevzuat için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belirtilen özellikler, sağlık mevzuatı için 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geçerlidir.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mevzuatı sağlık hizmetlerinde örgütlenmeyi, sağlık hizmetlerinin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yönetimini,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hizmetlerinin finansmanını, sağlık çalışanlarının hak, görev, yetki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sorumluluklarını;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hizmetini talep eden ve alanların hak ve yükümlülüklerini; devletin 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bakanlıkların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kamuya bağlı tüm kurum ve kuruluşların), Sağlık Bakanlığı’nın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hatta tüm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kurum ve kuruluşların sağlığı ilgilendiren konularda görevlerini, yetkilerini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sorumluluklarını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gerektiğinde de uygulanacak yaptırımları düzenler.</a:t>
            </a:r>
          </a:p>
        </p:txBody>
      </p:sp>
    </p:spTree>
    <p:extLst>
      <p:ext uri="{BB962C8B-B14F-4D97-AF65-F5344CB8AC3E}">
        <p14:creationId xmlns:p14="http://schemas.microsoft.com/office/powerpoint/2010/main" val="30960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62068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mevzuatı, bir taraftan sağlık hizmeti sunan kişi, kurum ve kuruluşları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ilgilendirir.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taraftan sağlık hizmeti alan / talep eden kişileri de ilgilendirmektedir.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sunumunun günümüzdeki ve ilerideki durumunu düşünecek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olursak, tüm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personlinin sağlık mevzuatını bilmesi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zorunluluktur.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peronelinin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görev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yetki ve sorumlululuğu, hem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hak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hürriyetleri sağlık mevzuatının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içeriğini oluşturan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Görmemiş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okumamış, duymamış, eğitimini almamış olsa da yürürlükte olan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mevuattan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sağlık personeli sorumludur, yerine getirmediği veya eksik / yanlış yerine getirdiği bir  sorundan bu mazeretle kendini koruması mümkün değildir.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47667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Mezvuata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uyulmadığı, eksik veya hatalı uygulandığı ise sağlık personelinin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hukuksal sorumluluğu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 çıkar.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sorumluluklar 4 tanedir:</a:t>
            </a:r>
          </a:p>
          <a:p>
            <a:pPr lvl="1"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Ceza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Sorumluluğu: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Kasıt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Taksir (İhmal-tedbirsizlik-acemilik)</a:t>
            </a:r>
          </a:p>
          <a:p>
            <a:pPr lvl="1"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Tazminat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Sorumluluğu: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aykırı (haksız) fiil nedeniyle verilen zararın karşılanması-ödetilmesi</a:t>
            </a:r>
          </a:p>
          <a:p>
            <a:pPr lvl="1"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İdari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 sağlık çalışanlarının kurumuna karşı sorumluluğu</a:t>
            </a:r>
          </a:p>
          <a:p>
            <a:pPr lvl="1"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Mesleki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çalışanlarının meslek odasına karşı (mesleki disiplin) sorumluluğu</a:t>
            </a:r>
          </a:p>
        </p:txBody>
      </p:sp>
    </p:spTree>
    <p:extLst>
      <p:ext uri="{BB962C8B-B14F-4D97-AF65-F5344CB8AC3E}">
        <p14:creationId xmlns:p14="http://schemas.microsoft.com/office/powerpoint/2010/main" val="17791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05273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Örneğin; bir hekimin yanlış tanı sonucu kişinin ölmesi ve sakat kalması durumunda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dört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sorumluluktan da soruşturma açılır.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Eldeki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bilgi, belge ve diğer kayıtlara, ayrıca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tanıklara bağlı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hapis cezası, paza cezası, disiplin cezası, meslek odası etik ve disiplin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cezası ile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 karşıya kalabilir.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 tüm sağlık personeli için de söz konusu olabilir.</a:t>
            </a:r>
          </a:p>
        </p:txBody>
      </p:sp>
    </p:spTree>
    <p:extLst>
      <p:ext uri="{BB962C8B-B14F-4D97-AF65-F5344CB8AC3E}">
        <p14:creationId xmlns:p14="http://schemas.microsoft.com/office/powerpoint/2010/main" val="22953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505345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Güncel, geçerli ve resmi mevzuata ulaşmak için Resmî Kurumların web siteleri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sitelerin web adresleri “gov” veya “gov.tr” ile biter. Yürürlükte bulunan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kanunların son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haline,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http://www.mevzuat.gov.tr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adresli web sitesinden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ulaşabilirsiniz.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Güncel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arama motorlarında arama yapılarak, sonu gov veya gov.tr olmayan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adreslerden ulaşılan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mevzuata ve hükümlerine dikkat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edilmemelidir.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mevzuata ulaşmak için Sağlık Bakanlığı ve Bakanlığa Bağlı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 web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siteleri kullanılabilir. Ancak mevzuat güncel olarak izlenmeli ve güncel mevzuat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hükümleri uygulanmalıdır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72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836712"/>
            <a:ext cx="828092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artık sağlık hizmet sunumu çok yönlü,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çok boyutlu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çok sektörlü, nitelikli insangücü ve teknoloji ile sunulan çok önemli 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 alanı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olmuştur.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Bilimdeki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gelişme sonucunda, yalnızca hastalıkların etken ve oluş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mekanizmalarının bulunması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kalınmamış, hastalıkları hazırlayan tüm çevre (fizik,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biyolojik, sosyal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faktör ve ilişkileri de bulunmuş ve gösterilmiştir</a:t>
            </a:r>
          </a:p>
        </p:txBody>
      </p:sp>
    </p:spTree>
    <p:extLst>
      <p:ext uri="{BB962C8B-B14F-4D97-AF65-F5344CB8AC3E}">
        <p14:creationId xmlns:p14="http://schemas.microsoft.com/office/powerpoint/2010/main" val="25603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75134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</a:p>
          <a:p>
            <a:pPr algn="just"/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tanımını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yapabilme;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DSÖ’ye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 sağlık, “sadece hastalık ve sakatlığın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olmayışı değil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bedenen, ruhen (aklen) ve sosyal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yönden tam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iyilik hâlidir.”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 sağlık için hem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bir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koymakta hem de sağlığın olması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gereken pozitif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yönlerine vurgu yapmaktadır.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hedefe ulaşabilmeyi sağlayacak şekilde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herkese eşit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kapsayıcı nitelikte, sadece sağlık sektörü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değil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tüm sektörlerin rol almasını sağlayacak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sunulmalıdır.                                    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30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33584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etkileyen faktörleri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açıklayabilme;</a:t>
            </a: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Sağlık, bireysel ve çevresel etkenlerin etkisi altındadır.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faktörlerin bir kısmı sağlık için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olumlu yönde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değiştirilebilirken ve geliştirilebilirken,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bazıları değiştirilemez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yaş, ırk, cinsiyet gibi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etkenlerin değiştirilmesi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mümkün olmamakla birlikte,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bilinmesi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durumunda gerekli önlemlerin alınması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korunulabilir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 yaşadığı, teninin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dışındaki tüm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yakın ve uzak çevre ile etkileşim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hâlindedir.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hayat için gerekli hem de sağlığı olumlu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olumsuz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etkilemesi yönüyle değerlendirilmesi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gereken bir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konudur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884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3031" y="54868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sağlık hizmetleri faaliyetlerini açıklayabilme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 ve toplumların yapısında farklılıklar söz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konusudur.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 tek bir sağlık hizmeti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sunumu,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modelinin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 mümkün değildir.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toplumu için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belirlediği model / modellerle 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hizmeti sunmaya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çalışmaktadır. Ancak, ülkeler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göstergeleri açısından ciddi farklılılar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 DSÖ tüm ülkeler için temel, 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azından, olmazsa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olmaz, herkese eşit sunulması gereken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ilkelerini 1978 yılında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Kazakistan’ın başkenti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Alma-Ata’da yaptığı konferansta “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(TSH) Bildirgesi” ile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açıklamıştır.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Ülkemizin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arasında bulunduğu dünyadaki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birçok devlet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ilkelerin altına imza atarak 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sunumunun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ilkelerinde görüş birliğine varmışlardır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457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20688"/>
            <a:ext cx="8568952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hizmetlerinin sunumunu açıklayabilme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 günümüz dünyasının en önemli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 alanlarındandır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 eşit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hakkaniyet içerisinde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topluma uygun, toplumun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karşılayabileceği finansman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sistemleri ile sunulması gerekir.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nedenle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sunulurken birinci, ikinci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üçüncü basamak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 şeklinde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yapılandırılmış, bunları verebilecek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kurum ve kuruluşları oluşturulmuştur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05273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korunması ve geliştirilmesini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açıklayabilme;</a:t>
            </a: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DSÖ’nün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tanımı incelenecek olursa, “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sadece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ve sakatlığın olmayışı değil,”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yaklaşımı, ardından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“tam iyilik” ifadesi aslında sağlığın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korunulabilir 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geliştirilebilir bir kavram olduğunu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ortaya koymaktadır.                               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64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33265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mevzuatının özellikleri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sıralayabilme;</a:t>
            </a: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Yazılı hukuk kurallarına “mevzuat”, sağlıklı ilgili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yazılı hukuk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kurallarına ise “sağlık mevzuatı”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Mevzuat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hiyerarşisi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yazılı kuralların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uygulanmasının kurallarını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belirlemektedir.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mevzuatını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bilmemek, duymamak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öğrenmemek karşılaşılan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sorunda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hukuk tarafından mazeret olarak kabul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sunumunda yapılan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yanlış /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hatalı davranış sonucunda bu davranıştan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 tutulan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 ceza, tazminat, idari ve meslek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hukuku açısından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soruşturmaya tabi tutulabilir ve bu dört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konudan 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ceza alabilir.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personeli güncel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mevzuatını bilmek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izlemek durumundadır.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kendisi hem kurumu hem de hizmet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verdiği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toplum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gereklidir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19974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76470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Böylece, sağlık hizmetlerinde,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 önce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 iken korumak, buna karşın hastalanır ise erken ve uygun tedavi vermek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gereğinde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rehabilite etmek diye tanımlanabilecek çağdaş sağlık anlayışı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dönemine  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geçilmiştir.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Çağdaş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hizmeti anlayışının ilkeleri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şunlardır: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yaşamı bir bütündür, sağlıklı ve hastalıklı dönemler diye birbirinden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ayrılamaz.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hastalığı, sağlıklı dönem diye bilinen dönemdeki birikimlerin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sonucudur.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çevresi (fizik, biyolojik, sosyal) bir bütündür ve birbirinden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soyutlanamaz.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sağlığı, çevrenin özellikle de sosyal çevrenin bir fonksiyonudur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04664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Sağlık hizmeti, hastadan çok sağlama götürülen bir hizmettir ve koruma tedaviden daha önemlidir.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Bir toplumda en sık görülen, en çok öldüren, en çok sakat bırakan, en çok iş gücü kayıplarına yol açan, en çok sağlık harcamasına neden olan hastalık en önemli hastalıklardandır.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Hastalık, yalnızca o kişiyi ilgilendirmez; ailesinden başlayarak tüm toplumu ilgilendirir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(sağlık dışsallığı olan bir kavramdır)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Sağlık hizmeti bir ekip hizmetidir. Ekibin tüm üyeleri değerlidir ve hepsinin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rolü  önemlidir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Örneğin; doktor çok başarılı bir ameliyat yapabilir. Ancak hastanın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yatırıldığı yoğun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bakımın temizliğini yapan görevli uygun temizlik yapmazsa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kaybedilebilir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Yani sağlık hizmetinde diğer tüm sağlık çalışanları gibi temizlik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  de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çok önemlidir.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669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47667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nedenlerle DSÖ tüm ülkeler için temel, en azından, olmazsa olmaz, herkese eşit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sunulması gereken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hizmetlerinin ilkelerini 1978 yılında Kazakistan’ın başkenti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Ata’da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yaptığı konferansta “Temel Sağlık Hizmetleri Bildirgesi” ile açıklamıştır.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pratik, bilimsel olarak geçerli ve sosyal olarak kabul edilebilir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metotlarla, bir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 veya toplumun ödeyebileceği bir maliyette erişilebilir kılınan zorunlu bir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hizmetidir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“öncelikli, temel veya esas sağlık bakımını” ifade etmektedir.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Alma-Ata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Bildirgesi’nde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herkesin temel sağlık hizmetlerine erişiminin olması gerektiği vurgulanmaktadır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Herkes için sağlık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sloganıyla özetleyebileceğimiz Temel 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anlayışı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ülkemiz de dahil birçok ülkede kabul görmüş bir anlayıştır</a:t>
            </a:r>
          </a:p>
        </p:txBody>
      </p:sp>
    </p:spTree>
    <p:extLst>
      <p:ext uri="{BB962C8B-B14F-4D97-AF65-F5344CB8AC3E}">
        <p14:creationId xmlns:p14="http://schemas.microsoft.com/office/powerpoint/2010/main" val="27597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75134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Sağlık Hizmetleri, bir toplumdaki birey ve ailelerin geneli tarafından kabul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edilecek yollardan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onların tam olarak katılımı ile ülke ve toplum tarafından karşılanabilecek bir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harcama karşılığında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onlara götürülen esas / temel sağlık hizmetidir. </a:t>
            </a:r>
            <a:endParaRPr lang="tr-T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ülkenin sağlık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hizmetlerinin çekirdeğini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 ve genel anlamdaki toplumsal ve ekonomik kalkınmanın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vazgeçilmez bir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parçasıdır. </a:t>
            </a:r>
            <a:endParaRPr lang="tr-T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ulusal sağlık sisteminin, insanların yaşadığı ve çalıştığı yerlerin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mümkün olduğu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yakınına kadar götürülmüş, bireylerin, ailelerin ve toplumun ilk başvuru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yeri olan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sağlık hizmet sunumu zincirinin birinci halkasını oluşturur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Sağlık Hizmetleri, sağlık hizmetleri sunumu ile ilgili görüş oluşturur. Bu 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görüşün temelleri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şunlardır: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Sosyal Eşitlik: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Sağlık, doğuştan kazanılmış temel insan hakkıdır. 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hakkın sunulması için vardır. 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Özsorumluluk: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Herkes kendi sağlığının değerini ve önemini bilmelidir.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için kişilere etkin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sürekli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eğitimi verilmelidir. Aynı zamanda bu eğitim ve iletişim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toplumun sağlık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hizmetlerine katılımını da sağlayabilecektir.</a:t>
            </a:r>
          </a:p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Sağlık Hizmetlerinin Boyutu: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 çok geniştir ve sadece sağlık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hizmeti sunucuları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sağlık sektörünce verilemez.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 tüm sektörler bu sorumluluk içerisinde hareket etmelidir.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Örneğin,bir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gıda fabrikası insanlar için gıda ürünleri imal ederken bu ürünler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olmalı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atıkları da çevre ve insan sağlığına zarar vermemelidir.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661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1758</TotalTime>
  <Words>3024</Words>
  <Application>Microsoft Office PowerPoint</Application>
  <PresentationFormat>Ekran Gösterisi (4:3)</PresentationFormat>
  <Paragraphs>203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Times New Roman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Sultan Eryılmaz</dc:creator>
  <cp:lastModifiedBy>Windows user</cp:lastModifiedBy>
  <cp:revision>96</cp:revision>
  <dcterms:created xsi:type="dcterms:W3CDTF">2020-10-06T17:28:39Z</dcterms:created>
  <dcterms:modified xsi:type="dcterms:W3CDTF">2024-03-14T08:13:28Z</dcterms:modified>
</cp:coreProperties>
</file>