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4"/>
  </p:notesMasterIdLst>
  <p:sldIdLst>
    <p:sldId id="257" r:id="rId2"/>
    <p:sldId id="259" r:id="rId3"/>
    <p:sldId id="260" r:id="rId4"/>
    <p:sldId id="261" r:id="rId5"/>
    <p:sldId id="262" r:id="rId6"/>
    <p:sldId id="263" r:id="rId7"/>
    <p:sldId id="266" r:id="rId8"/>
    <p:sldId id="264" r:id="rId9"/>
    <p:sldId id="265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74" r:id="rId18"/>
    <p:sldId id="275" r:id="rId19"/>
    <p:sldId id="276" r:id="rId20"/>
    <p:sldId id="277" r:id="rId21"/>
    <p:sldId id="278" r:id="rId22"/>
    <p:sldId id="280" r:id="rId23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Varsayılan Bölüm" id="{477C8641-F4A5-4107-AAE4-FE027F1E800F}">
          <p14:sldIdLst>
            <p14:sldId id="257"/>
            <p14:sldId id="259"/>
            <p14:sldId id="260"/>
            <p14:sldId id="261"/>
            <p14:sldId id="262"/>
            <p14:sldId id="263"/>
            <p14:sldId id="266"/>
            <p14:sldId id="264"/>
            <p14:sldId id="265"/>
            <p14:sldId id="267"/>
            <p14:sldId id="268"/>
            <p14:sldId id="269"/>
            <p14:sldId id="270"/>
            <p14:sldId id="271"/>
            <p14:sldId id="272"/>
            <p14:sldId id="273"/>
            <p14:sldId id="274"/>
            <p14:sldId id="275"/>
            <p14:sldId id="276"/>
            <p14:sldId id="277"/>
            <p14:sldId id="278"/>
            <p14:sldId id="280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71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A7CF9BE-28FE-4428-A604-B4FAF0E266D3}" type="datetimeFigureOut">
              <a:rPr lang="tr-TR" smtClean="0"/>
              <a:t>26.09.2020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3EB95BF-DDF6-49C9-A788-0F72837DC83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478091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EB95BF-DDF6-49C9-A788-0F72837DC836}" type="slidenum">
              <a:rPr lang="tr-TR" smtClean="0"/>
              <a:t>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511517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26.09.2020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308817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26.09.2020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365011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26.09.2020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753869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26.09.2020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146068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26.09.2020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684778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26.09.2020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376313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26.09.2020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949451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26.09.2020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276903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26.09.2020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905920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A23720DD-5B6D-40BF-8493-A6B52D484E6B}" type="datetimeFigureOut">
              <a:rPr lang="tr-TR" smtClean="0"/>
              <a:pPr/>
              <a:t>26.09.2020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tr-TR">
              <a:solidFill>
                <a:srgbClr val="637052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302176B-0E47-46AC-8F43-DAB4B8A37D06}" type="slidenum">
              <a:rPr lang="tr-TR" smtClean="0">
                <a:solidFill>
                  <a:srgbClr val="637052"/>
                </a:solidFill>
              </a:rPr>
              <a:pPr/>
              <a:t>‹#›</a:t>
            </a:fld>
            <a:endParaRPr lang="tr-TR">
              <a:solidFill>
                <a:srgbClr val="63705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243663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26.09.2020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76692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A23720DD-5B6D-40BF-8493-A6B52D484E6B}" type="datetimeFigureOut">
              <a:rPr lang="tr-TR" smtClean="0"/>
              <a:pPr/>
              <a:t>26.09.2020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240462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aşlık 1"/>
          <p:cNvSpPr>
            <a:spLocks noGrp="1"/>
          </p:cNvSpPr>
          <p:nvPr/>
        </p:nvSpPr>
        <p:spPr>
          <a:xfrm>
            <a:off x="2069094" y="1534292"/>
            <a:ext cx="7992888" cy="12540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dirty="0" smtClean="0">
                <a:solidFill>
                  <a:srgbClr val="292934"/>
                </a:solidFill>
                <a:latin typeface="Times New Roman" pitchFamily="18" charset="0"/>
                <a:cs typeface="Times New Roman" pitchFamily="18" charset="0"/>
              </a:rPr>
              <a:t>Tıbbi Dokümantasyon Dersi</a:t>
            </a:r>
            <a:endParaRPr lang="tr-TR" dirty="0">
              <a:solidFill>
                <a:srgbClr val="292934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Alt Başlık 2"/>
          <p:cNvSpPr>
            <a:spLocks noGrp="1"/>
          </p:cNvSpPr>
          <p:nvPr/>
        </p:nvSpPr>
        <p:spPr>
          <a:xfrm>
            <a:off x="2865138" y="5670198"/>
            <a:ext cx="6400800" cy="622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r-TR" sz="2000" dirty="0" err="1">
                <a:solidFill>
                  <a:srgbClr val="292934">
                    <a:tint val="75000"/>
                  </a:srgbClr>
                </a:solidFill>
                <a:latin typeface="Times New Roman" pitchFamily="18" charset="0"/>
                <a:cs typeface="Times New Roman" pitchFamily="18" charset="0"/>
              </a:rPr>
              <a:t>Öğr</a:t>
            </a:r>
            <a:r>
              <a:rPr lang="tr-TR" sz="2000" dirty="0">
                <a:solidFill>
                  <a:srgbClr val="292934">
                    <a:tint val="75000"/>
                  </a:srgbClr>
                </a:solidFill>
                <a:latin typeface="Times New Roman" pitchFamily="18" charset="0"/>
                <a:cs typeface="Times New Roman" pitchFamily="18" charset="0"/>
              </a:rPr>
              <a:t>. Gör. Şeyda ÇAVMAK</a:t>
            </a:r>
          </a:p>
        </p:txBody>
      </p:sp>
      <p:sp>
        <p:nvSpPr>
          <p:cNvPr id="6" name="Başlık 1"/>
          <p:cNvSpPr txBox="1">
            <a:spLocks/>
          </p:cNvSpPr>
          <p:nvPr/>
        </p:nvSpPr>
        <p:spPr>
          <a:xfrm>
            <a:off x="1908378" y="3208056"/>
            <a:ext cx="8710396" cy="12540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tr-T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ctr">
              <a:lnSpc>
                <a:spcPct val="90000"/>
              </a:lnSpc>
              <a:spcBef>
                <a:spcPts val="1000"/>
              </a:spcBef>
            </a:pPr>
            <a:r>
              <a:rPr lang="tr-TR" sz="2800" i="1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Tıbbi </a:t>
            </a:r>
            <a:r>
              <a:rPr lang="tr-TR" sz="2800" i="1" dirty="0" smtClean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Dokümantasyonun </a:t>
            </a:r>
            <a:r>
              <a:rPr lang="tr-TR" sz="2800" i="1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Tarihçesi</a:t>
            </a:r>
            <a:endParaRPr lang="tr-TR" sz="2800" i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Resim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43610" y="511507"/>
            <a:ext cx="1495053" cy="14884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0381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105469"/>
          </a:xfrm>
        </p:spPr>
        <p:txBody>
          <a:bodyPr/>
          <a:lstStyle/>
          <a:p>
            <a:pPr algn="ctr"/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Tıbbi Kayıt Çeşitleri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Tıbbi Kayıtlar</a:t>
            </a:r>
          </a:p>
          <a:p>
            <a:pPr marL="0" indent="0">
              <a:buNone/>
            </a:pPr>
            <a:endParaRPr lang="tr-T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tr-T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Metoda Göre                               Kullanılan Malzemeye Göre</a:t>
            </a:r>
            <a:endParaRPr lang="tr-T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1. Kaynağa Dayalı                                         1. Kağıda Yazılı Tıbbi Kayıt</a:t>
            </a:r>
          </a:p>
          <a:p>
            <a:pPr marL="0" indent="0">
              <a:buNone/>
            </a:pP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2.. Probleme Dayalı                                       2.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Eelktronik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Tıbbi Kayıt</a:t>
            </a:r>
          </a:p>
          <a:p>
            <a:pPr marL="0" indent="0">
              <a:buNone/>
            </a:pPr>
            <a:endParaRPr lang="tr-TR" dirty="0" smtClean="0"/>
          </a:p>
        </p:txBody>
      </p:sp>
      <p:sp>
        <p:nvSpPr>
          <p:cNvPr id="5" name="Aşağı Ok 4"/>
          <p:cNvSpPr/>
          <p:nvPr/>
        </p:nvSpPr>
        <p:spPr>
          <a:xfrm>
            <a:off x="3653790" y="2286000"/>
            <a:ext cx="434340" cy="61722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6" name="Aşağı Ok 5"/>
          <p:cNvSpPr/>
          <p:nvPr/>
        </p:nvSpPr>
        <p:spPr>
          <a:xfrm>
            <a:off x="8511995" y="2286000"/>
            <a:ext cx="434340" cy="61722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435323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078173"/>
          </a:xfrm>
        </p:spPr>
        <p:txBody>
          <a:bodyPr>
            <a:normAutofit/>
          </a:bodyPr>
          <a:lstStyle/>
          <a:p>
            <a:pPr algn="ctr"/>
            <a:r>
              <a:rPr lang="tr-TR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Tıbbi Kayıt Sistemi</a:t>
            </a:r>
            <a:endParaRPr lang="tr-TR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97280" y="1845734"/>
            <a:ext cx="4252642" cy="4023360"/>
          </a:xfrm>
        </p:spPr>
        <p:txBody>
          <a:bodyPr>
            <a:normAutofit lnSpcReduction="10000"/>
          </a:bodyPr>
          <a:lstStyle/>
          <a:p>
            <a:pPr algn="just">
              <a:lnSpc>
                <a:spcPct val="150000"/>
              </a:lnSpc>
            </a:pPr>
            <a:r>
              <a:rPr lang="tr-TR" b="1" i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Tıbbi Kayıtların içeriği: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Hastanın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hastaneye kabul bilgileri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Hastaya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ait tanımlayıcı ve demografik veriler, 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Risk faktörleri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Tıbbi öykü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Tıbbi tanılama bulguları, </a:t>
            </a:r>
            <a:endParaRPr lang="tr-T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Metin kutusu 3"/>
          <p:cNvSpPr txBox="1"/>
          <p:nvPr/>
        </p:nvSpPr>
        <p:spPr>
          <a:xfrm>
            <a:off x="6126480" y="2416867"/>
            <a:ext cx="4885898" cy="34522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91440" lvl="0" indent="-91440" algn="just">
              <a:spcBef>
                <a:spcPts val="1200"/>
              </a:spcBef>
              <a:spcAft>
                <a:spcPts val="200"/>
              </a:spcAft>
              <a:buClr>
                <a:srgbClr val="E48312"/>
              </a:buClr>
              <a:buSzPct val="100000"/>
              <a:buFont typeface="Wingdings" panose="05000000000000000000" pitchFamily="2" charset="2"/>
              <a:buChar char="§"/>
            </a:pPr>
            <a:r>
              <a:rPr lang="tr-TR" sz="2000" dirty="0">
                <a:solidFill>
                  <a:srgbClr val="000000">
                    <a:lumMod val="75000"/>
                    <a:lumOff val="2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Tıbbi tanılar ve tedavi için yapılan tüm girişimler, </a:t>
            </a:r>
          </a:p>
          <a:p>
            <a:pPr marL="91440" lvl="0" indent="-91440" algn="just">
              <a:spcBef>
                <a:spcPts val="1200"/>
              </a:spcBef>
              <a:spcAft>
                <a:spcPts val="200"/>
              </a:spcAft>
              <a:buClr>
                <a:srgbClr val="E48312"/>
              </a:buClr>
              <a:buSzPct val="100000"/>
              <a:buFont typeface="Wingdings" panose="05000000000000000000" pitchFamily="2" charset="2"/>
              <a:buChar char="§"/>
            </a:pPr>
            <a:r>
              <a:rPr lang="tr-TR" sz="2000" dirty="0">
                <a:solidFill>
                  <a:srgbClr val="000000">
                    <a:lumMod val="75000"/>
                    <a:lumOff val="2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Uygulanan ilaçlar,</a:t>
            </a:r>
          </a:p>
          <a:p>
            <a:pPr marL="91440" lvl="0" indent="-91440" algn="just">
              <a:spcBef>
                <a:spcPts val="1200"/>
              </a:spcBef>
              <a:spcAft>
                <a:spcPts val="200"/>
              </a:spcAft>
              <a:buClr>
                <a:srgbClr val="E48312"/>
              </a:buClr>
              <a:buSzPct val="100000"/>
              <a:buFont typeface="Wingdings" panose="05000000000000000000" pitchFamily="2" charset="2"/>
              <a:buChar char="§"/>
            </a:pPr>
            <a:r>
              <a:rPr lang="tr-TR" sz="2000" dirty="0">
                <a:solidFill>
                  <a:srgbClr val="000000">
                    <a:lumMod val="75000"/>
                    <a:lumOff val="2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Cerrahi işlem uygulanmış ise girişimin özeti,</a:t>
            </a:r>
          </a:p>
          <a:p>
            <a:pPr marL="91440" lvl="0" indent="-91440" algn="just">
              <a:spcBef>
                <a:spcPts val="1200"/>
              </a:spcBef>
              <a:spcAft>
                <a:spcPts val="200"/>
              </a:spcAft>
              <a:buClr>
                <a:srgbClr val="E48312"/>
              </a:buClr>
              <a:buSzPct val="100000"/>
              <a:buFont typeface="Wingdings" panose="05000000000000000000" pitchFamily="2" charset="2"/>
              <a:buChar char="§"/>
            </a:pPr>
            <a:r>
              <a:rPr lang="tr-TR" sz="2000" dirty="0">
                <a:solidFill>
                  <a:srgbClr val="000000">
                    <a:lumMod val="75000"/>
                    <a:lumOff val="2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Alerji ve ilaç reaksiyonları, </a:t>
            </a:r>
          </a:p>
          <a:p>
            <a:pPr marL="91440" lvl="0" indent="-91440" algn="just">
              <a:spcBef>
                <a:spcPts val="1200"/>
              </a:spcBef>
              <a:spcAft>
                <a:spcPts val="200"/>
              </a:spcAft>
              <a:buClr>
                <a:srgbClr val="E48312"/>
              </a:buClr>
              <a:buSzPct val="100000"/>
              <a:buFont typeface="Wingdings" panose="05000000000000000000" pitchFamily="2" charset="2"/>
              <a:buChar char="§"/>
            </a:pPr>
            <a:r>
              <a:rPr lang="tr-TR" sz="2000" dirty="0">
                <a:solidFill>
                  <a:srgbClr val="000000">
                    <a:lumMod val="75000"/>
                    <a:lumOff val="2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Tedavi seyrine ait notlar,</a:t>
            </a:r>
          </a:p>
          <a:p>
            <a:pPr marL="91440" lvl="0" indent="-91440" algn="just">
              <a:spcBef>
                <a:spcPts val="1200"/>
              </a:spcBef>
              <a:spcAft>
                <a:spcPts val="200"/>
              </a:spcAft>
              <a:buClr>
                <a:srgbClr val="E48312"/>
              </a:buClr>
              <a:buSzPct val="100000"/>
              <a:buFont typeface="Wingdings" panose="05000000000000000000" pitchFamily="2" charset="2"/>
              <a:buChar char="§"/>
            </a:pPr>
            <a:r>
              <a:rPr lang="tr-TR" sz="2000" dirty="0">
                <a:solidFill>
                  <a:srgbClr val="000000">
                    <a:lumMod val="75000"/>
                    <a:lumOff val="2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Taburculuk süreci </a:t>
            </a:r>
            <a:endParaRPr lang="tr-TR" sz="2000" dirty="0">
              <a:solidFill>
                <a:srgbClr val="000000">
                  <a:lumMod val="75000"/>
                  <a:lumOff val="25000"/>
                </a:srgb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0564753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176437"/>
          </a:xfrm>
        </p:spPr>
        <p:txBody>
          <a:bodyPr>
            <a:normAutofit/>
          </a:bodyPr>
          <a:lstStyle/>
          <a:p>
            <a:pPr algn="ctr"/>
            <a:r>
              <a:rPr lang="tr-TR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Dokümantasyon/ Kayıt Süreci</a:t>
            </a:r>
            <a:endParaRPr lang="tr-TR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Bilgi ihtiyacının ve nasıl elde edileceğinin belirlenmesi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Bilginin kayıt edilmesi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Kayıtların güvenilir ortamda saklanması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Kayıtların erişilebilir şekilde düzenlenmesi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İhtiyacı olanlara kayıtların sunulmasıdır. 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8457780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097280" y="62654"/>
            <a:ext cx="10058400" cy="1423246"/>
          </a:xfrm>
        </p:spPr>
        <p:txBody>
          <a:bodyPr/>
          <a:lstStyle/>
          <a:p>
            <a:pPr algn="ctr"/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Tıbbi Kayıt Tutma Nedenleri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tr-TR" dirty="0" smtClean="0"/>
              <a:t> Tıbbi </a:t>
            </a:r>
            <a:r>
              <a:rPr lang="tr-TR" dirty="0"/>
              <a:t>kayıtlar sağlık çalışanlarına ve araştırmacılara epidemiyolojik veri </a:t>
            </a:r>
            <a:r>
              <a:rPr lang="tr-TR" dirty="0" smtClean="0"/>
              <a:t>sağlar.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tr-TR" dirty="0" smtClean="0"/>
              <a:t> Hastalık </a:t>
            </a:r>
            <a:r>
              <a:rPr lang="tr-TR" dirty="0"/>
              <a:t>ve tedaviler hakkında yapılacak istatistiklere veri kaynağı sağlar.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tr-TR" dirty="0" smtClean="0"/>
              <a:t> </a:t>
            </a:r>
            <a:r>
              <a:rPr lang="tr-TR" dirty="0"/>
              <a:t>Resmî kurumlar için veri paylaşımı sağlar.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tr-TR" dirty="0" smtClean="0"/>
              <a:t> Tıbbi </a:t>
            </a:r>
            <a:r>
              <a:rPr lang="tr-TR" dirty="0"/>
              <a:t>karar vermede yardımcı olur.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tr-TR" dirty="0" smtClean="0"/>
              <a:t> Risk </a:t>
            </a:r>
            <a:r>
              <a:rPr lang="tr-TR" dirty="0"/>
              <a:t>yönetimine yardımcı olur.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tr-TR" dirty="0" smtClean="0"/>
              <a:t> Kurum </a:t>
            </a:r>
            <a:r>
              <a:rPr lang="tr-TR" dirty="0"/>
              <a:t>için kalite iyileştirme aracı olarak kullanılır.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tr-TR" dirty="0" smtClean="0"/>
              <a:t> Sağlık </a:t>
            </a:r>
            <a:r>
              <a:rPr lang="tr-TR" dirty="0"/>
              <a:t>çalışanları arasında iletişimi kolaylaştırır.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8903757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lnSpc>
                <a:spcPct val="150000"/>
              </a:lnSpc>
              <a:buClr>
                <a:srgbClr val="E48312"/>
              </a:buClr>
              <a:buFont typeface="Wingdings" panose="05000000000000000000" pitchFamily="2" charset="2"/>
              <a:buChar char="Ø"/>
            </a:pPr>
            <a:r>
              <a:rPr lang="tr-TR" sz="1800" dirty="0">
                <a:solidFill>
                  <a:srgbClr val="000000">
                    <a:lumMod val="75000"/>
                    <a:lumOff val="2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Tıbbi anlamda karar vermeye ve sağlık sorumluluğunu </a:t>
            </a:r>
            <a:r>
              <a:rPr lang="tr-TR" sz="1800" dirty="0" smtClean="0">
                <a:solidFill>
                  <a:srgbClr val="000000">
                    <a:lumMod val="75000"/>
                    <a:lumOff val="2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üstlenmeye yardımcı </a:t>
            </a:r>
            <a:r>
              <a:rPr lang="tr-TR" sz="1800" dirty="0">
                <a:solidFill>
                  <a:srgbClr val="000000">
                    <a:lumMod val="75000"/>
                    <a:lumOff val="2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olur.</a:t>
            </a:r>
          </a:p>
          <a:p>
            <a:pPr lvl="0">
              <a:lnSpc>
                <a:spcPct val="150000"/>
              </a:lnSpc>
              <a:buClr>
                <a:srgbClr val="E48312"/>
              </a:buClr>
              <a:buFont typeface="Wingdings" panose="05000000000000000000" pitchFamily="2" charset="2"/>
              <a:buChar char="Ø"/>
            </a:pPr>
            <a:r>
              <a:rPr lang="tr-TR" sz="1800" dirty="0" smtClean="0">
                <a:solidFill>
                  <a:srgbClr val="000000">
                    <a:lumMod val="75000"/>
                    <a:lumOff val="2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Yasal </a:t>
            </a:r>
            <a:r>
              <a:rPr lang="tr-TR" sz="1800" dirty="0">
                <a:solidFill>
                  <a:srgbClr val="000000">
                    <a:lumMod val="75000"/>
                    <a:lumOff val="2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sorunlarda sağlık çalışanlarının ve hastanın haklarını korumada</a:t>
            </a:r>
          </a:p>
          <a:p>
            <a:pPr lvl="0">
              <a:lnSpc>
                <a:spcPct val="150000"/>
              </a:lnSpc>
              <a:buClr>
                <a:srgbClr val="E48312"/>
              </a:buClr>
              <a:buFont typeface="Wingdings" panose="05000000000000000000" pitchFamily="2" charset="2"/>
              <a:buChar char="Ø"/>
            </a:pPr>
            <a:r>
              <a:rPr lang="tr-TR" sz="1800" dirty="0">
                <a:solidFill>
                  <a:srgbClr val="000000">
                    <a:lumMod val="75000"/>
                    <a:lumOff val="2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yardımcı olur.</a:t>
            </a:r>
          </a:p>
          <a:p>
            <a:pPr lvl="0">
              <a:lnSpc>
                <a:spcPct val="150000"/>
              </a:lnSpc>
              <a:buClr>
                <a:srgbClr val="E48312"/>
              </a:buClr>
              <a:buFont typeface="Wingdings" panose="05000000000000000000" pitchFamily="2" charset="2"/>
              <a:buChar char="Ø"/>
            </a:pPr>
            <a:r>
              <a:rPr lang="tr-TR" sz="1800" dirty="0" smtClean="0">
                <a:solidFill>
                  <a:srgbClr val="000000">
                    <a:lumMod val="75000"/>
                    <a:lumOff val="2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Bireylerin </a:t>
            </a:r>
            <a:r>
              <a:rPr lang="tr-TR" sz="1800" dirty="0">
                <a:solidFill>
                  <a:srgbClr val="000000">
                    <a:lumMod val="75000"/>
                    <a:lumOff val="2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kendi sağlık sorumluluklarını almalarına yardım eder.</a:t>
            </a:r>
          </a:p>
          <a:p>
            <a:pPr lvl="0">
              <a:lnSpc>
                <a:spcPct val="150000"/>
              </a:lnSpc>
              <a:buClr>
                <a:srgbClr val="E48312"/>
              </a:buClr>
              <a:buFont typeface="Wingdings" panose="05000000000000000000" pitchFamily="2" charset="2"/>
              <a:buChar char="Ø"/>
            </a:pPr>
            <a:r>
              <a:rPr lang="tr-TR" sz="1800" dirty="0" smtClean="0">
                <a:solidFill>
                  <a:srgbClr val="000000">
                    <a:lumMod val="75000"/>
                    <a:lumOff val="2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Zaman</a:t>
            </a:r>
            <a:r>
              <a:rPr lang="tr-TR" sz="1800" dirty="0">
                <a:solidFill>
                  <a:srgbClr val="000000">
                    <a:lumMod val="75000"/>
                    <a:lumOff val="2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iş gücü ve maliyet kaybını önler</a:t>
            </a:r>
          </a:p>
          <a:p>
            <a:endParaRPr lang="tr-TR" dirty="0"/>
          </a:p>
        </p:txBody>
      </p:sp>
      <p:sp>
        <p:nvSpPr>
          <p:cNvPr id="4" name="Unvan 1"/>
          <p:cNvSpPr>
            <a:spLocks noGrp="1"/>
          </p:cNvSpPr>
          <p:nvPr>
            <p:ph type="title"/>
          </p:nvPr>
        </p:nvSpPr>
        <p:spPr>
          <a:xfrm>
            <a:off x="1097280" y="286604"/>
            <a:ext cx="10058400" cy="1241946"/>
          </a:xfrm>
        </p:spPr>
        <p:txBody>
          <a:bodyPr/>
          <a:lstStyle/>
          <a:p>
            <a:pPr algn="ctr"/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Tıbbi Kayıt Tutma Nedenleri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808800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062137"/>
          </a:xfrm>
        </p:spPr>
        <p:txBody>
          <a:bodyPr/>
          <a:lstStyle/>
          <a:p>
            <a:pPr algn="ctr"/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Tıbbi Kayıt Tutmanın Amaçları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İ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letişim 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Veri Toplama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Araştırma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Eğitim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Denetleme ve Kontrol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Maliyet Hesaplama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Yasal Belge</a:t>
            </a:r>
          </a:p>
          <a:p>
            <a:pPr marL="0" indent="0">
              <a:buNone/>
            </a:pPr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85623185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153577"/>
          </a:xfrm>
        </p:spPr>
        <p:txBody>
          <a:bodyPr/>
          <a:lstStyle/>
          <a:p>
            <a:pPr algn="ctr"/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Tıbbi Kayıt İlkeleri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32381" y="2064098"/>
            <a:ext cx="3177540" cy="4023360"/>
          </a:xfrm>
        </p:spPr>
        <p:txBody>
          <a:bodyPr>
            <a:norm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Gizlilik</a:t>
            </a:r>
          </a:p>
          <a:p>
            <a:pPr marL="457200" indent="-457200">
              <a:buFont typeface="+mj-lt"/>
              <a:buAutoNum type="arabicPeriod"/>
            </a:pP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Gerçeklik</a:t>
            </a:r>
          </a:p>
          <a:p>
            <a:pPr marL="457200" indent="-457200">
              <a:buFont typeface="+mj-lt"/>
              <a:buAutoNum type="arabicPeriod"/>
            </a:pP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Doğruluk</a:t>
            </a:r>
          </a:p>
          <a:p>
            <a:pPr marL="457200" indent="-457200">
              <a:buFont typeface="+mj-lt"/>
              <a:buAutoNum type="arabicPeriod"/>
            </a:pP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Tamlık</a:t>
            </a:r>
          </a:p>
          <a:p>
            <a:pPr marL="457200" indent="-457200">
              <a:buFont typeface="+mj-lt"/>
              <a:buAutoNum type="arabicPeriod"/>
            </a:pP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Güncellik</a:t>
            </a:r>
          </a:p>
        </p:txBody>
      </p:sp>
      <p:sp>
        <p:nvSpPr>
          <p:cNvPr id="5" name="Metin kutusu 4"/>
          <p:cNvSpPr txBox="1"/>
          <p:nvPr/>
        </p:nvSpPr>
        <p:spPr>
          <a:xfrm>
            <a:off x="6709921" y="2064098"/>
            <a:ext cx="4594860" cy="21262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rgbClr val="E48312"/>
              </a:buClr>
              <a:buSzPct val="100000"/>
            </a:pPr>
            <a:r>
              <a:rPr lang="tr-TR" sz="1900" dirty="0" smtClean="0">
                <a:solidFill>
                  <a:srgbClr val="000000">
                    <a:lumMod val="75000"/>
                    <a:lumOff val="2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6. </a:t>
            </a:r>
            <a:r>
              <a:rPr lang="tr-TR" sz="1900" dirty="0" err="1" smtClean="0">
                <a:solidFill>
                  <a:srgbClr val="000000">
                    <a:lumMod val="75000"/>
                    <a:lumOff val="2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Mantıksallık</a:t>
            </a:r>
            <a:endParaRPr lang="tr-TR" sz="1900" dirty="0" smtClean="0">
              <a:solidFill>
                <a:srgbClr val="000000">
                  <a:lumMod val="75000"/>
                  <a:lumOff val="25000"/>
                </a:srgb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rgbClr val="E48312"/>
              </a:buClr>
              <a:buSzPct val="100000"/>
            </a:pPr>
            <a:r>
              <a:rPr lang="tr-TR" sz="1900" dirty="0" smtClean="0">
                <a:solidFill>
                  <a:srgbClr val="000000">
                    <a:lumMod val="75000"/>
                    <a:lumOff val="2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7. Kapsamlılık</a:t>
            </a:r>
          </a:p>
          <a:p>
            <a:pPr lvl="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rgbClr val="E48312"/>
              </a:buClr>
              <a:buSzPct val="100000"/>
            </a:pPr>
            <a:r>
              <a:rPr lang="tr-TR" sz="1900" dirty="0" smtClean="0">
                <a:solidFill>
                  <a:srgbClr val="000000">
                    <a:lumMod val="75000"/>
                    <a:lumOff val="2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8. Organizasyon</a:t>
            </a:r>
            <a:endParaRPr lang="tr-TR" sz="1900" dirty="0">
              <a:solidFill>
                <a:srgbClr val="000000">
                  <a:lumMod val="75000"/>
                  <a:lumOff val="25000"/>
                </a:srgb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rgbClr val="E48312"/>
              </a:buClr>
              <a:buSzPct val="100000"/>
            </a:pPr>
            <a:r>
              <a:rPr lang="tr-TR" sz="1900" dirty="0" smtClean="0">
                <a:solidFill>
                  <a:srgbClr val="000000">
                    <a:lumMod val="75000"/>
                    <a:lumOff val="2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9. Kısalık</a:t>
            </a:r>
          </a:p>
          <a:p>
            <a:pPr lvl="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rgbClr val="E48312"/>
              </a:buClr>
              <a:buSzPct val="100000"/>
            </a:pPr>
            <a:r>
              <a:rPr lang="tr-TR" sz="1900" dirty="0" smtClean="0">
                <a:solidFill>
                  <a:srgbClr val="000000">
                    <a:lumMod val="75000"/>
                    <a:lumOff val="2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10. Özlüktür</a:t>
            </a:r>
            <a:r>
              <a:rPr lang="tr-TR" sz="1900" dirty="0">
                <a:solidFill>
                  <a:srgbClr val="000000">
                    <a:lumMod val="75000"/>
                    <a:lumOff val="2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tr-TR" sz="1900" dirty="0">
              <a:solidFill>
                <a:srgbClr val="000000">
                  <a:lumMod val="75000"/>
                  <a:lumOff val="25000"/>
                </a:srgb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1207600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107857"/>
          </a:xfrm>
        </p:spPr>
        <p:txBody>
          <a:bodyPr>
            <a:normAutofit/>
          </a:bodyPr>
          <a:lstStyle/>
          <a:p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Tıbbi Kayıtlarda Dikkat Edilmesi Gereken Hususlar</a:t>
            </a:r>
            <a:endParaRPr lang="tr-TR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tr-TR" dirty="0"/>
              <a:t> </a:t>
            </a:r>
            <a:r>
              <a:rPr lang="tr-TR" dirty="0" smtClean="0"/>
              <a:t>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Kayıtlar doğru, tanımlayıcı, objektif ve tam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olmalıdır.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Tüm kayıtlar okunaklı bir şekilde ve mürekkepli kalemle yazılmalıdır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Bir hastaya ait kayıtların diğer şahıslarla karışmasını önlemek için hasta kaydının her sayfasına başta ad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soyad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olmak üzere, kurumun özelliği ve kurumun belirlediği prosedürlere uygun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bir şekilde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protokol numarası, doğum tarihi gibi kişisel bilgilerin yazılması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gerekmektedir.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Kayıt tutarken yalnızca hastanın davranışları ile ilgili nesnel açıklamalar yapılmalı, aktarılmak istenen herhangi bir cümle varsa ‘’alıntı’’ olarak belirtilmelidir. </a:t>
            </a:r>
            <a:endParaRPr lang="tr-T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Daha önceden girilen kayıt işlemi üzerine yeni bilgiler eklenecekse bu bölümde yeni tarih ve saat ibaresi de yer almalıdır</a:t>
            </a:r>
          </a:p>
          <a:p>
            <a:pPr>
              <a:buFont typeface="Wingdings" panose="05000000000000000000" pitchFamily="2" charset="2"/>
              <a:buChar char="§"/>
            </a:pPr>
            <a:endParaRPr lang="tr-TR" dirty="0" smtClean="0"/>
          </a:p>
          <a:p>
            <a:pPr>
              <a:buFont typeface="Wingdings" panose="05000000000000000000" pitchFamily="2" charset="2"/>
              <a:buChar char="§"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0795538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97280" y="1845734"/>
            <a:ext cx="10058400" cy="4514123"/>
          </a:xfrm>
        </p:spPr>
        <p:txBody>
          <a:bodyPr>
            <a:noAutofit/>
          </a:bodyPr>
          <a:lstStyle/>
          <a:p>
            <a:pPr algn="just">
              <a:lnSpc>
                <a:spcPct val="160000"/>
              </a:lnSpc>
              <a:buFont typeface="Wingdings" panose="05000000000000000000" pitchFamily="2" charset="2"/>
              <a:buChar char="§"/>
            </a:pPr>
            <a:r>
              <a:rPr lang="tr-TR" sz="900" dirty="0"/>
              <a:t> </a:t>
            </a:r>
            <a:r>
              <a:rPr lang="tr-TR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Kayıtta yapılan hatalı veriler hastanın tanısını ve tedavisini yanlış yönlendireceğinden kayıt tutmak için acele edilmemeli ve hatalar hemen düzeltilmelidir. </a:t>
            </a:r>
            <a:endParaRPr lang="tr-TR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60000"/>
              </a:lnSpc>
              <a:buFont typeface="Wingdings" panose="05000000000000000000" pitchFamily="2" charset="2"/>
              <a:buChar char="§"/>
            </a:pPr>
            <a:r>
              <a:rPr lang="tr-TR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Kayıt tutma işlemi esnasında yapılan hatalar silgi ile silinmemeli ya da kâğıttan kazınmamalıdır</a:t>
            </a:r>
            <a:r>
              <a:rPr lang="tr-TR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>
              <a:lnSpc>
                <a:spcPct val="160000"/>
              </a:lnSpc>
              <a:buFont typeface="Wingdings" panose="05000000000000000000" pitchFamily="2" charset="2"/>
              <a:buChar char="§"/>
            </a:pPr>
            <a:r>
              <a:rPr lang="tr-TR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Kayıt sayfasında boş alan ya da boş satır bırakılmamalıdır. Yazı, satır ortasında bittiyse geri kalan kısma çizgi çizilmeli, isim ve imza </a:t>
            </a:r>
            <a:r>
              <a:rPr lang="tr-TR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bırakılmalıdır</a:t>
            </a:r>
          </a:p>
          <a:p>
            <a:pPr algn="just">
              <a:lnSpc>
                <a:spcPct val="160000"/>
              </a:lnSpc>
              <a:buFont typeface="Wingdings" panose="05000000000000000000" pitchFamily="2" charset="2"/>
              <a:buChar char="§"/>
            </a:pPr>
            <a:r>
              <a:rPr lang="tr-TR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Kayıt tutan görevli yalnızca kendi yaptıkları için kayıt </a:t>
            </a:r>
            <a:r>
              <a:rPr lang="tr-TR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tutmalıdır.</a:t>
            </a:r>
          </a:p>
          <a:p>
            <a:pPr algn="just">
              <a:lnSpc>
                <a:spcPct val="160000"/>
              </a:lnSpc>
              <a:buFont typeface="Wingdings" panose="05000000000000000000" pitchFamily="2" charset="2"/>
              <a:buChar char="§"/>
            </a:pPr>
            <a:r>
              <a:rPr lang="tr-TR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Yapılan </a:t>
            </a:r>
            <a:r>
              <a:rPr lang="tr-TR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herhangi bir tedavi ya da verilen bir ilaç için hastanın reddi bulunuyorsa bu durum mutlaka nedeni ile belirtilmeli, hastaya ait ifadeler alıntı olarak gösterilmelidir</a:t>
            </a:r>
            <a:r>
              <a:rPr lang="tr-TR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>
              <a:lnSpc>
                <a:spcPct val="160000"/>
              </a:lnSpc>
              <a:buFont typeface="Wingdings" panose="05000000000000000000" pitchFamily="2" charset="2"/>
              <a:buChar char="§"/>
            </a:pPr>
            <a:r>
              <a:rPr lang="tr-TR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Telefonla verilen bilgi ve danışmanlıklar dâhil, yapılan her işlem kayıt edilmelidir. </a:t>
            </a:r>
            <a:endParaRPr lang="tr-TR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60000"/>
              </a:lnSpc>
              <a:buFont typeface="Wingdings" panose="05000000000000000000" pitchFamily="2" charset="2"/>
              <a:buChar char="§"/>
            </a:pPr>
            <a:r>
              <a:rPr lang="tr-TR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Uluslararası veya kurum içi belirlenen standart kısaltmalar </a:t>
            </a:r>
            <a:r>
              <a:rPr lang="tr-TR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kullanılmalıdır.</a:t>
            </a:r>
          </a:p>
        </p:txBody>
      </p:sp>
      <p:sp>
        <p:nvSpPr>
          <p:cNvPr id="4" name="Unvan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290737"/>
          </a:xfrm>
        </p:spPr>
        <p:txBody>
          <a:bodyPr>
            <a:normAutofit/>
          </a:bodyPr>
          <a:lstStyle/>
          <a:p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Tıbbi Kayıtlarda Dikkat Edilmesi Gereken Hususlar</a:t>
            </a:r>
            <a:endParaRPr lang="tr-TR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7039002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296537"/>
          </a:xfrm>
        </p:spPr>
        <p:txBody>
          <a:bodyPr>
            <a:normAutofit/>
          </a:bodyPr>
          <a:lstStyle/>
          <a:p>
            <a:pPr algn="ctr"/>
            <a:r>
              <a:rPr lang="tr-TR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Yetersiz Kayıt Özellikleri</a:t>
            </a:r>
            <a:endParaRPr lang="tr-TR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Olayların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meydana geldiği saatin doğru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kaydedilmemesi</a:t>
            </a:r>
          </a:p>
          <a:p>
            <a:pPr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Sözlü olarak iletilen verilerin kaydedilmemesi ya da ileten kişiden imzanın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alınmaması</a:t>
            </a:r>
          </a:p>
          <a:p>
            <a:pPr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Zaman kazanmak amacı ile kaydın olaydan önce başlatılması </a:t>
            </a:r>
            <a:endParaRPr lang="tr-T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Doğru olmayan bilgilerin kaydedilmesi </a:t>
            </a:r>
            <a:endParaRPr lang="tr-T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Görevi devir alacak diğer sağlık personeline eksik rapor verilmesi ya da rapor verilmemesi </a:t>
            </a:r>
          </a:p>
        </p:txBody>
      </p:sp>
    </p:spTree>
    <p:extLst>
      <p:ext uri="{BB962C8B-B14F-4D97-AF65-F5344CB8AC3E}">
        <p14:creationId xmlns:p14="http://schemas.microsoft.com/office/powerpoint/2010/main" val="36956103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3665789" cy="1450757"/>
          </a:xfrm>
        </p:spPr>
        <p:txBody>
          <a:bodyPr/>
          <a:lstStyle/>
          <a:p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Dersin Amacı: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97280" y="1845734"/>
            <a:ext cx="4184404" cy="4023360"/>
          </a:xfrm>
        </p:spPr>
        <p:txBody>
          <a:bodyPr>
            <a:normAutofit fontScale="92500"/>
          </a:bodyPr>
          <a:lstStyle/>
          <a:p>
            <a:pPr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Tıbbi doküman ve dokümantasyon kavramını tanımlayabilmek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Tıbbi Kayıt ilkelerini açıklayabilmek,</a:t>
            </a:r>
            <a:endParaRPr lang="tr-TR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Tıbbi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dokümantasyonun tarihi hakkında fikir edinmek</a:t>
            </a:r>
            <a:endParaRPr 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Metin kutusu 3"/>
          <p:cNvSpPr txBox="1"/>
          <p:nvPr/>
        </p:nvSpPr>
        <p:spPr>
          <a:xfrm>
            <a:off x="6264322" y="906363"/>
            <a:ext cx="547275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4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Anahtar Kavramlar: </a:t>
            </a:r>
            <a:endParaRPr lang="tr-TR" sz="48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Metin kutusu 4"/>
          <p:cNvSpPr txBox="1"/>
          <p:nvPr/>
        </p:nvSpPr>
        <p:spPr>
          <a:xfrm>
            <a:off x="6387152" y="2010754"/>
            <a:ext cx="4626592" cy="32316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tr-TR" sz="20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Tıbbi </a:t>
            </a:r>
            <a:r>
              <a:rPr lang="tr-TR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Doküman ve </a:t>
            </a:r>
            <a:r>
              <a:rPr lang="tr-TR" sz="20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Dokümantasyon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tr-TR" sz="20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Tıbbi Doküman Türleri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tr-TR" sz="20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Tıbbi Kayıt Sistemi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tr-TR" sz="20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Mısır Papirüsleri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tr-TR" sz="20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Yeni Çağ Dönemindeki Kayıtlar</a:t>
            </a:r>
            <a:endParaRPr lang="tr-TR" sz="20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dirty="0">
              <a:solidFill>
                <a:srgbClr val="000000"/>
              </a:solidFill>
            </a:endParaRPr>
          </a:p>
          <a:p>
            <a:endParaRPr lang="tr-TR" dirty="0">
              <a:solidFill>
                <a:srgbClr val="000000"/>
              </a:solidFill>
            </a:endParaRPr>
          </a:p>
          <a:p>
            <a:endParaRPr lang="tr-TR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622746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097280" y="286604"/>
            <a:ext cx="10058400" cy="1228298"/>
          </a:xfrm>
        </p:spPr>
        <p:txBody>
          <a:bodyPr>
            <a:normAutofit/>
          </a:bodyPr>
          <a:lstStyle/>
          <a:p>
            <a:pPr algn="ctr"/>
            <a:r>
              <a:rPr lang="tr-TR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Yetersiz Kayıt Örneği</a:t>
            </a:r>
            <a:endParaRPr lang="tr-TR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•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Hasta akşam üzeri fenalaştı. </a:t>
            </a:r>
            <a:endParaRPr lang="tr-T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•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Hastanın tansiyonu çok düşüktü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•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Hastanın ağrısı olduğu için ilaç verildi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ÖDEV: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Herhangi bir vaka üzerinden doğru bir tıbbi kayıt örneği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oluşturunuz.</a:t>
            </a:r>
          </a:p>
          <a:p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Tıbbi kayıtların tutulmasında meydana gelebilecek aksaklıklar nelerdir,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tartışınız.</a:t>
            </a:r>
          </a:p>
          <a:p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Yetersiz tıbbi kayıt örnekleri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oluşturunuz.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9238105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097280" y="286604"/>
            <a:ext cx="10058400" cy="1146412"/>
          </a:xfrm>
        </p:spPr>
        <p:txBody>
          <a:bodyPr>
            <a:normAutofit/>
          </a:bodyPr>
          <a:lstStyle/>
          <a:p>
            <a:pPr algn="ctr"/>
            <a:r>
              <a:rPr lang="tr-TR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Tıbbi Dokümantasyonun Tarihçesi</a:t>
            </a:r>
            <a:endParaRPr lang="tr-TR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Yuvarlatılmış Dikdörtgen 4"/>
          <p:cNvSpPr/>
          <p:nvPr/>
        </p:nvSpPr>
        <p:spPr>
          <a:xfrm>
            <a:off x="1554480" y="1920240"/>
            <a:ext cx="3223260" cy="845820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dirty="0" smtClean="0"/>
              <a:t>Mezopotamya Dönemindeki Kil Tabletler</a:t>
            </a:r>
            <a:endParaRPr lang="tr-TR" dirty="0"/>
          </a:p>
        </p:txBody>
      </p:sp>
      <p:sp>
        <p:nvSpPr>
          <p:cNvPr id="6" name="Yuvarlatılmış Dikdörtgen 5"/>
          <p:cNvSpPr/>
          <p:nvPr/>
        </p:nvSpPr>
        <p:spPr>
          <a:xfrm>
            <a:off x="1531620" y="2888208"/>
            <a:ext cx="3246120" cy="754380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dirty="0" smtClean="0"/>
              <a:t>Mısır Papirüsleri</a:t>
            </a:r>
            <a:endParaRPr lang="tr-TR" dirty="0"/>
          </a:p>
        </p:txBody>
      </p:sp>
      <p:sp>
        <p:nvSpPr>
          <p:cNvPr id="11" name="Yuvarlatılmış Dikdörtgen 10"/>
          <p:cNvSpPr/>
          <p:nvPr/>
        </p:nvSpPr>
        <p:spPr>
          <a:xfrm>
            <a:off x="1554480" y="3741876"/>
            <a:ext cx="3223260" cy="731520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dirty="0" smtClean="0"/>
              <a:t>Eski Yunan Tıbbına Ait Kaynaklar</a:t>
            </a:r>
            <a:endParaRPr lang="tr-TR" dirty="0"/>
          </a:p>
        </p:txBody>
      </p:sp>
      <p:sp>
        <p:nvSpPr>
          <p:cNvPr id="12" name="Yuvarlatılmış Dikdörtgen 11"/>
          <p:cNvSpPr/>
          <p:nvPr/>
        </p:nvSpPr>
        <p:spPr>
          <a:xfrm>
            <a:off x="1531620" y="4671972"/>
            <a:ext cx="3246120" cy="708660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dirty="0" smtClean="0"/>
              <a:t>Doğu Tıbbına Ait Kaynaklar</a:t>
            </a:r>
            <a:endParaRPr lang="tr-TR" dirty="0"/>
          </a:p>
        </p:txBody>
      </p:sp>
      <p:sp>
        <p:nvSpPr>
          <p:cNvPr id="13" name="Yuvarlatılmış Dikdörtgen 12"/>
          <p:cNvSpPr/>
          <p:nvPr/>
        </p:nvSpPr>
        <p:spPr>
          <a:xfrm>
            <a:off x="1554480" y="5579208"/>
            <a:ext cx="3223260" cy="617220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dirty="0" smtClean="0"/>
              <a:t>Orta Çağ ve Yeni Çağ Dönemindeki Kayıtlar</a:t>
            </a:r>
            <a:endParaRPr lang="tr-TR" dirty="0"/>
          </a:p>
        </p:txBody>
      </p:sp>
      <p:cxnSp>
        <p:nvCxnSpPr>
          <p:cNvPr id="15" name="Düz Ok Bağlayıcısı 14"/>
          <p:cNvCxnSpPr>
            <a:stCxn id="6" idx="3"/>
          </p:cNvCxnSpPr>
          <p:nvPr/>
        </p:nvCxnSpPr>
        <p:spPr>
          <a:xfrm>
            <a:off x="4777740" y="3265398"/>
            <a:ext cx="1463040" cy="358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Yuvarlatılmış Dikdörtgen 15"/>
          <p:cNvSpPr/>
          <p:nvPr/>
        </p:nvSpPr>
        <p:spPr>
          <a:xfrm>
            <a:off x="6240780" y="2766060"/>
            <a:ext cx="3268980" cy="1440180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Kahun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Papirüsü</a:t>
            </a:r>
          </a:p>
          <a:p>
            <a:pPr algn="ctr">
              <a:lnSpc>
                <a:spcPct val="150000"/>
              </a:lnSpc>
            </a:pP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Edwin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Smith Papirüsü</a:t>
            </a:r>
          </a:p>
          <a:p>
            <a:pPr algn="ctr">
              <a:lnSpc>
                <a:spcPct val="150000"/>
              </a:lnSpc>
            </a:pP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Ebers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Papirüsü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8" name="Düz Ok Bağlayıcısı 17"/>
          <p:cNvCxnSpPr>
            <a:stCxn id="12" idx="3"/>
          </p:cNvCxnSpPr>
          <p:nvPr/>
        </p:nvCxnSpPr>
        <p:spPr>
          <a:xfrm>
            <a:off x="4777740" y="5026302"/>
            <a:ext cx="114300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Yuvarlatılmış Dikdörtgen 18"/>
          <p:cNvSpPr/>
          <p:nvPr/>
        </p:nvSpPr>
        <p:spPr>
          <a:xfrm>
            <a:off x="6240780" y="4548456"/>
            <a:ext cx="3268980" cy="1105812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dirty="0" smtClean="0"/>
              <a:t>Razi </a:t>
            </a:r>
          </a:p>
          <a:p>
            <a:pPr algn="ctr"/>
            <a:r>
              <a:rPr lang="tr-TR" dirty="0" err="1" smtClean="0"/>
              <a:t>İbni</a:t>
            </a:r>
            <a:r>
              <a:rPr lang="tr-TR" dirty="0" smtClean="0"/>
              <a:t> </a:t>
            </a:r>
            <a:r>
              <a:rPr lang="tr-TR" dirty="0" err="1" smtClean="0"/>
              <a:t>Sİna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5926744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110928" y="1924334"/>
            <a:ext cx="10058400" cy="1450757"/>
          </a:xfrm>
        </p:spPr>
        <p:txBody>
          <a:bodyPr>
            <a:normAutofit/>
          </a:bodyPr>
          <a:lstStyle/>
          <a:p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Dinlediğiniz İçin Teşekkürler.. </a:t>
            </a:r>
            <a:endParaRPr lang="tr-TR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049672" y="3916906"/>
            <a:ext cx="6809777" cy="2061369"/>
          </a:xfrm>
        </p:spPr>
        <p:txBody>
          <a:bodyPr/>
          <a:lstStyle/>
          <a:p>
            <a:endParaRPr lang="tr-TR" dirty="0" smtClean="0"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endParaRPr lang="tr-TR" dirty="0"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r>
              <a:rPr lang="tr-TR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Gelecek hafta konusu: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Tıbbi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Dokümantasyonun Önemi ve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Hukuksal Yönü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017953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9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97280" y="2347414"/>
            <a:ext cx="10058400" cy="3521679"/>
          </a:xfrm>
        </p:spPr>
        <p:txBody>
          <a:bodyPr>
            <a:normAutofit/>
          </a:bodyPr>
          <a:lstStyle/>
          <a:p>
            <a:pPr marL="514350" indent="-514350" algn="ctr">
              <a:buFont typeface="+mj-lt"/>
              <a:buAutoNum type="arabicPeriod"/>
            </a:pP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Tıbbi Doküman Nedir?</a:t>
            </a:r>
          </a:p>
          <a:p>
            <a:pPr marL="514350" indent="-514350" algn="ctr">
              <a:buFont typeface="+mj-lt"/>
              <a:buAutoNum type="arabicPeriod"/>
            </a:pPr>
            <a:endParaRPr lang="tr-TR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 algn="ctr">
              <a:buFont typeface="+mj-lt"/>
              <a:buAutoNum type="arabicPeriod"/>
            </a:pP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Tıbbi Dokümantasyon Nedir ?</a:t>
            </a:r>
            <a:endParaRPr lang="tr-TR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197661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107857"/>
          </a:xfrm>
        </p:spPr>
        <p:txBody>
          <a:bodyPr/>
          <a:lstStyle/>
          <a:p>
            <a:pPr algn="ctr"/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Tıbbi Dokümantasyon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97280" y="1822874"/>
            <a:ext cx="10058400" cy="4023360"/>
          </a:xfrm>
        </p:spPr>
        <p:txBody>
          <a:bodyPr/>
          <a:lstStyle/>
          <a:p>
            <a:pPr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İnsan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sağlığını ilgilendiren konularda yapılan çalışmalardan elde edilen bu verileri bir düzen içinde gösteren belgelere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tıbbi doküman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denir</a:t>
            </a:r>
          </a:p>
          <a:p>
            <a:pPr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Tıbbi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dokümantasyon: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Tıbbi dokümanların bilimsel standartlara uygun olarak toplanması, düzenlemesi ve saklanması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işlemidir.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751850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078173"/>
          </a:xfrm>
        </p:spPr>
        <p:txBody>
          <a:bodyPr>
            <a:normAutofit/>
          </a:bodyPr>
          <a:lstStyle/>
          <a:p>
            <a:pPr algn="ctr"/>
            <a:r>
              <a:rPr lang="tr-TR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Tıbbi Dokümantasyon</a:t>
            </a:r>
            <a:endParaRPr lang="tr-TR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algn="just">
              <a:lnSpc>
                <a:spcPct val="150000"/>
              </a:lnSpc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Tıbbi doküman sistemi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Kuruma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müracaat eden bireyin hastalığını ve tedavi sürecini belgeler, </a:t>
            </a:r>
            <a:endParaRPr lang="tr-T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Hastanın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tedavisine katılan tüm sağlık ekibi arasında iletişimi kolaylaştırır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Hastayı ilerleyen aşamalarda takip edecek diğer sağlık ekibi çalışanlarına bilgi sunar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Verilen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sağlık hizmetinin kalitesini belirler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Herhangi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bir sorun oluşması durumunda sağlık çalışanlarının ve hastanın yasal haklarını korur, </a:t>
            </a:r>
            <a:endParaRPr lang="tr-T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Maliyet ve finansal yönetim politikasını belirlemede kullanılır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Yapılacak tıbbi araştırmalar ve halk sağlığı çalışmaları için veri kaynağı sağlar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Ayrıca çalışanların ve öğrencilerin eğitiminde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kullanılır</a:t>
            </a:r>
            <a:r>
              <a:rPr lang="tr-TR" dirty="0" smtClean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8996181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130717"/>
          </a:xfrm>
        </p:spPr>
        <p:txBody>
          <a:bodyPr/>
          <a:lstStyle/>
          <a:p>
            <a:pPr algn="ctr"/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Tıbbi Kayıt Sistemi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97280" y="1845734"/>
            <a:ext cx="10058400" cy="4432236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Kayıt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Herhangi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bir işlem sonrası sonuçları gösteren veya gerçekleştirilen faaliyetlerin delillerini sağlayan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dokümanlardır.</a:t>
            </a:r>
          </a:p>
          <a:p>
            <a:pPr algn="just">
              <a:lnSpc>
                <a:spcPct val="150000"/>
              </a:lnSpc>
            </a:pP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Tıbbi kayıt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ise; Hastaya hangi tanıyla, ne zaman ve nasıl bir bakım ve tedavi hizmeti verildiğini gösteren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belgedir. </a:t>
            </a:r>
          </a:p>
          <a:p>
            <a:pPr algn="just">
              <a:lnSpc>
                <a:spcPct val="150000"/>
              </a:lnSpc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Türk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Standartları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Enstitüsünün 1996’da yayınladığı </a:t>
            </a:r>
            <a:r>
              <a:rPr lang="tr-TR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‘’Hastanelerde Akreditasyon’’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tasarısında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Tıbbi Kayıt;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hastanın hastalığının seyrini tarif eden periyodik gelişme notları dâhil olmak üzere hastanın bakımı ile ilgili bütün sağlık disiplinleri tarafından gerçekleştirilen teşhis ve tedavi faaliyetlerinin organize edilmiş raporudur’’ şeklinde tanımlanmaktadır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>
              <a:lnSpc>
                <a:spcPct val="150000"/>
              </a:lnSpc>
            </a:pPr>
            <a:endParaRPr lang="tr-T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42777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097280" y="286604"/>
            <a:ext cx="10058400" cy="1119116"/>
          </a:xfrm>
        </p:spPr>
        <p:txBody>
          <a:bodyPr/>
          <a:lstStyle/>
          <a:p>
            <a:pPr algn="ctr"/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Tıbbi Kayıt Sistemi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ctr">
              <a:lnSpc>
                <a:spcPct val="150000"/>
              </a:lnSpc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Tıbbi kayıtların amacı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ctr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hasta bakımı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algn="ctr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tıbbi araştırmalar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algn="ctr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bilimsel çalışmalar, </a:t>
            </a:r>
            <a:endParaRPr lang="tr-T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sağlık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kurumları yönetimi, </a:t>
            </a:r>
            <a:endParaRPr lang="tr-T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adli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tıp, </a:t>
            </a:r>
            <a:endParaRPr lang="tr-T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finansal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yönetim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ve</a:t>
            </a:r>
          </a:p>
          <a:p>
            <a:pPr algn="ctr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halk sağlığı açısından bilgi erişimini sağlamak</a:t>
            </a:r>
          </a:p>
        </p:txBody>
      </p:sp>
    </p:spTree>
    <p:extLst>
      <p:ext uri="{BB962C8B-B14F-4D97-AF65-F5344CB8AC3E}">
        <p14:creationId xmlns:p14="http://schemas.microsoft.com/office/powerpoint/2010/main" val="40093580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097280" y="286604"/>
            <a:ext cx="10058400" cy="1146412"/>
          </a:xfrm>
        </p:spPr>
        <p:txBody>
          <a:bodyPr>
            <a:normAutofit/>
          </a:bodyPr>
          <a:lstStyle/>
          <a:p>
            <a:pPr algn="ctr"/>
            <a:r>
              <a:rPr lang="tr-TR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Tıbbi Kayıt Sistemi</a:t>
            </a:r>
            <a:endParaRPr lang="tr-TR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97280" y="1845734"/>
            <a:ext cx="5139747" cy="4227520"/>
          </a:xfrm>
        </p:spPr>
        <p:txBody>
          <a:bodyPr>
            <a:normAutofit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tr-TR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Tıbbi Kayıtların Önemi: </a:t>
            </a:r>
          </a:p>
          <a:p>
            <a:pPr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Tıbbi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kayıtlar yasal belgelerdir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Yalnızca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istenen ve gerekli olan verileri saklar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Bilginin unutulmasını önler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Bilgilerin toplanmasını hızlandırır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Hasta ile ilgili bilgilere kısa zamanda ulaşılmasını sağlar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4" name="Metin kutusu 3"/>
          <p:cNvSpPr txBox="1"/>
          <p:nvPr/>
        </p:nvSpPr>
        <p:spPr>
          <a:xfrm>
            <a:off x="6529089" y="2335819"/>
            <a:ext cx="4626591" cy="35332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91440" lvl="0" indent="-91440">
              <a:lnSpc>
                <a:spcPct val="120000"/>
              </a:lnSpc>
              <a:spcBef>
                <a:spcPts val="1200"/>
              </a:spcBef>
              <a:spcAft>
                <a:spcPts val="200"/>
              </a:spcAft>
              <a:buClr>
                <a:srgbClr val="E48312"/>
              </a:buClr>
              <a:buSzPct val="100000"/>
              <a:buFont typeface="Arial" panose="020B0604020202020204" pitchFamily="34" charset="0"/>
              <a:buChar char="•"/>
            </a:pPr>
            <a:r>
              <a:rPr lang="tr-TR" sz="1600" dirty="0">
                <a:solidFill>
                  <a:srgbClr val="000000">
                    <a:lumMod val="75000"/>
                    <a:lumOff val="2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Hastanın değerlendirilmesini sağlar. </a:t>
            </a:r>
          </a:p>
          <a:p>
            <a:pPr marL="91440" lvl="0" indent="-91440">
              <a:lnSpc>
                <a:spcPct val="120000"/>
              </a:lnSpc>
              <a:spcBef>
                <a:spcPts val="1200"/>
              </a:spcBef>
              <a:spcAft>
                <a:spcPts val="200"/>
              </a:spcAft>
              <a:buClr>
                <a:srgbClr val="E48312"/>
              </a:buClr>
              <a:buSzPct val="100000"/>
              <a:buFont typeface="Arial" panose="020B0604020202020204" pitchFamily="34" charset="0"/>
              <a:buChar char="•"/>
            </a:pPr>
            <a:r>
              <a:rPr lang="tr-TR" sz="1600" dirty="0">
                <a:solidFill>
                  <a:srgbClr val="000000">
                    <a:lumMod val="75000"/>
                    <a:lumOff val="2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Personelin niteliğinin değerlendirilmesini sağlar</a:t>
            </a:r>
          </a:p>
          <a:p>
            <a:pPr marL="91440" lvl="0" indent="-91440">
              <a:lnSpc>
                <a:spcPct val="120000"/>
              </a:lnSpc>
              <a:spcBef>
                <a:spcPts val="1200"/>
              </a:spcBef>
              <a:spcAft>
                <a:spcPts val="200"/>
              </a:spcAft>
              <a:buClr>
                <a:srgbClr val="E48312"/>
              </a:buClr>
              <a:buSzPct val="100000"/>
              <a:buFont typeface="Arial" panose="020B0604020202020204" pitchFamily="34" charset="0"/>
              <a:buChar char="•"/>
            </a:pPr>
            <a:r>
              <a:rPr lang="tr-TR" sz="1600" dirty="0">
                <a:solidFill>
                  <a:srgbClr val="000000">
                    <a:lumMod val="75000"/>
                    <a:lumOff val="2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Kurum niteliğinin değerlendirilmesini sağlar.</a:t>
            </a:r>
          </a:p>
          <a:p>
            <a:pPr marL="91440" lvl="0" indent="-91440">
              <a:lnSpc>
                <a:spcPct val="120000"/>
              </a:lnSpc>
              <a:spcBef>
                <a:spcPts val="1200"/>
              </a:spcBef>
              <a:spcAft>
                <a:spcPts val="200"/>
              </a:spcAft>
              <a:buClr>
                <a:srgbClr val="E48312"/>
              </a:buClr>
              <a:buSzPct val="100000"/>
              <a:buFont typeface="Arial" panose="020B0604020202020204" pitchFamily="34" charset="0"/>
              <a:buChar char="•"/>
            </a:pPr>
            <a:r>
              <a:rPr lang="tr-TR" sz="1600" dirty="0">
                <a:solidFill>
                  <a:srgbClr val="000000">
                    <a:lumMod val="75000"/>
                    <a:lumOff val="2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Kurumlaşmayı sağlar. </a:t>
            </a:r>
          </a:p>
          <a:p>
            <a:pPr marL="91440" lvl="0" indent="-91440">
              <a:lnSpc>
                <a:spcPct val="120000"/>
              </a:lnSpc>
              <a:spcBef>
                <a:spcPts val="1200"/>
              </a:spcBef>
              <a:spcAft>
                <a:spcPts val="200"/>
              </a:spcAft>
              <a:buClr>
                <a:srgbClr val="E48312"/>
              </a:buClr>
              <a:buSzPct val="100000"/>
              <a:buFont typeface="Arial" panose="020B0604020202020204" pitchFamily="34" charset="0"/>
              <a:buChar char="•"/>
            </a:pPr>
            <a:r>
              <a:rPr lang="tr-TR" sz="1600" dirty="0">
                <a:solidFill>
                  <a:srgbClr val="000000">
                    <a:lumMod val="75000"/>
                    <a:lumOff val="2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Hataları önler. </a:t>
            </a:r>
          </a:p>
          <a:p>
            <a:pPr marL="91440" lvl="0" indent="-91440">
              <a:lnSpc>
                <a:spcPct val="120000"/>
              </a:lnSpc>
              <a:spcBef>
                <a:spcPts val="1200"/>
              </a:spcBef>
              <a:spcAft>
                <a:spcPts val="200"/>
              </a:spcAft>
              <a:buClr>
                <a:srgbClr val="E48312"/>
              </a:buClr>
              <a:buSzPct val="100000"/>
              <a:buFont typeface="Arial" panose="020B0604020202020204" pitchFamily="34" charset="0"/>
              <a:buChar char="•"/>
            </a:pPr>
            <a:r>
              <a:rPr lang="tr-TR" sz="1600" dirty="0">
                <a:solidFill>
                  <a:srgbClr val="000000">
                    <a:lumMod val="75000"/>
                    <a:lumOff val="2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Mesleğin profesyonelleşmesi için gereklidir.</a:t>
            </a:r>
          </a:p>
          <a:p>
            <a:pPr marL="91440" lvl="0" indent="-91440">
              <a:lnSpc>
                <a:spcPct val="120000"/>
              </a:lnSpc>
              <a:spcBef>
                <a:spcPts val="1200"/>
              </a:spcBef>
              <a:spcAft>
                <a:spcPts val="200"/>
              </a:spcAft>
              <a:buClr>
                <a:srgbClr val="E48312"/>
              </a:buClr>
              <a:buSzPct val="100000"/>
              <a:buFont typeface="Arial" panose="020B0604020202020204" pitchFamily="34" charset="0"/>
              <a:buChar char="•"/>
            </a:pPr>
            <a:r>
              <a:rPr lang="tr-TR" sz="1600" dirty="0">
                <a:solidFill>
                  <a:srgbClr val="000000">
                    <a:lumMod val="75000"/>
                    <a:lumOff val="2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Tıbbi kayıtlar hastayı, sağlık çalışanını ve kurumu korur </a:t>
            </a:r>
            <a:endParaRPr lang="tr-TR" sz="1600" dirty="0">
              <a:solidFill>
                <a:srgbClr val="000000">
                  <a:lumMod val="75000"/>
                  <a:lumOff val="25000"/>
                </a:srgb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1883062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097280" y="286604"/>
            <a:ext cx="10058400" cy="1255594"/>
          </a:xfrm>
        </p:spPr>
        <p:txBody>
          <a:bodyPr/>
          <a:lstStyle/>
          <a:p>
            <a:pPr algn="ctr"/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Tıbbi Kayıt Sistemi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just"/>
            <a:r>
              <a:rPr lang="tr-TR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Kayıt sistemi aşağıda yer alan birim ve kişilere hizmet etmek için kullanılır: </a:t>
            </a:r>
            <a:endParaRPr lang="tr-TR" u="sng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Ø"/>
            </a:pP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Sosyal Güvenlik Kurumu ve Sağlık Bakanlığı’na, </a:t>
            </a:r>
            <a:endParaRPr lang="tr-T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Ø"/>
            </a:pP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Hastanın tedavi gördüğü hastaneye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Sigorta şirketlerine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Halk sağlığı birimlerine, </a:t>
            </a:r>
            <a:endParaRPr lang="tr-T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Ø"/>
            </a:pP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Hukuk sistemine, </a:t>
            </a:r>
            <a:endParaRPr lang="tr-T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Ø"/>
            </a:pP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Kalite yönetim sistemlerine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Bilim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dünyasına, </a:t>
            </a:r>
            <a:endParaRPr lang="tr-T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Ø"/>
            </a:pP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Tüm sağlık çalışanlarına, </a:t>
            </a:r>
            <a:endParaRPr lang="tr-T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Ø"/>
            </a:pP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Hasta ve hasta yakınlarına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Sağlık birimlerinde eğitim gören öğrencilere</a:t>
            </a:r>
          </a:p>
        </p:txBody>
      </p:sp>
    </p:spTree>
    <p:extLst>
      <p:ext uri="{BB962C8B-B14F-4D97-AF65-F5344CB8AC3E}">
        <p14:creationId xmlns:p14="http://schemas.microsoft.com/office/powerpoint/2010/main" val="1730617308"/>
      </p:ext>
    </p:extLst>
  </p:cSld>
  <p:clrMapOvr>
    <a:masterClrMapping/>
  </p:clrMapOvr>
</p:sld>
</file>

<file path=ppt/theme/theme1.xml><?xml version="1.0" encoding="utf-8"?>
<a:theme xmlns:a="http://schemas.openxmlformats.org/drawingml/2006/main" name="Geçmişe bakış">
  <a:themeElements>
    <a:clrScheme name="Geçmişe bakış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Geçmişe bakış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eçmişe bakış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396</TotalTime>
  <Words>1133</Words>
  <Application>Microsoft Office PowerPoint</Application>
  <PresentationFormat>Geniş ekran</PresentationFormat>
  <Paragraphs>175</Paragraphs>
  <Slides>22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22</vt:i4>
      </vt:variant>
    </vt:vector>
  </HeadingPairs>
  <TitlesOfParts>
    <vt:vector size="28" baseType="lpstr">
      <vt:lpstr>Arial</vt:lpstr>
      <vt:lpstr>Calibri</vt:lpstr>
      <vt:lpstr>Calibri Light</vt:lpstr>
      <vt:lpstr>Times New Roman</vt:lpstr>
      <vt:lpstr>Wingdings</vt:lpstr>
      <vt:lpstr>Geçmişe bakış</vt:lpstr>
      <vt:lpstr>PowerPoint Sunusu</vt:lpstr>
      <vt:lpstr>Dersin Amacı:</vt:lpstr>
      <vt:lpstr>?</vt:lpstr>
      <vt:lpstr>Tıbbi Dokümantasyon</vt:lpstr>
      <vt:lpstr>Tıbbi Dokümantasyon</vt:lpstr>
      <vt:lpstr>Tıbbi Kayıt Sistemi</vt:lpstr>
      <vt:lpstr>Tıbbi Kayıt Sistemi</vt:lpstr>
      <vt:lpstr>Tıbbi Kayıt Sistemi</vt:lpstr>
      <vt:lpstr>Tıbbi Kayıt Sistemi</vt:lpstr>
      <vt:lpstr>Tıbbi Kayıt Çeşitleri</vt:lpstr>
      <vt:lpstr>Tıbbi Kayıt Sistemi</vt:lpstr>
      <vt:lpstr>Dokümantasyon/ Kayıt Süreci</vt:lpstr>
      <vt:lpstr>Tıbbi Kayıt Tutma Nedenleri</vt:lpstr>
      <vt:lpstr>Tıbbi Kayıt Tutma Nedenleri</vt:lpstr>
      <vt:lpstr>Tıbbi Kayıt Tutmanın Amaçları</vt:lpstr>
      <vt:lpstr>Tıbbi Kayıt İlkeleri</vt:lpstr>
      <vt:lpstr>Tıbbi Kayıtlarda Dikkat Edilmesi Gereken Hususlar</vt:lpstr>
      <vt:lpstr>Tıbbi Kayıtlarda Dikkat Edilmesi Gereken Hususlar</vt:lpstr>
      <vt:lpstr>Yetersiz Kayıt Özellikleri</vt:lpstr>
      <vt:lpstr>Yetersiz Kayıt Örneği</vt:lpstr>
      <vt:lpstr>Tıbbi Dokümantasyonun Tarihçesi</vt:lpstr>
      <vt:lpstr>                 Dinlediğiniz İçin Teşekkürler..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Netcom</dc:creator>
  <cp:lastModifiedBy>Netcom</cp:lastModifiedBy>
  <cp:revision>13</cp:revision>
  <dcterms:created xsi:type="dcterms:W3CDTF">2020-09-26T13:30:19Z</dcterms:created>
  <dcterms:modified xsi:type="dcterms:W3CDTF">2020-09-26T20:07:19Z</dcterms:modified>
</cp:coreProperties>
</file>