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23"/>
  </p:notesMasterIdLst>
  <p:sldIdLst>
    <p:sldId id="306" r:id="rId3"/>
    <p:sldId id="283" r:id="rId4"/>
    <p:sldId id="286" r:id="rId5"/>
    <p:sldId id="287" r:id="rId6"/>
    <p:sldId id="305" r:id="rId7"/>
    <p:sldId id="289" r:id="rId8"/>
    <p:sldId id="290" r:id="rId9"/>
    <p:sldId id="292" r:id="rId10"/>
    <p:sldId id="293" r:id="rId11"/>
    <p:sldId id="294" r:id="rId12"/>
    <p:sldId id="295" r:id="rId13"/>
    <p:sldId id="296" r:id="rId14"/>
    <p:sldId id="297" r:id="rId15"/>
    <p:sldId id="298" r:id="rId16"/>
    <p:sldId id="299" r:id="rId17"/>
    <p:sldId id="300" r:id="rId18"/>
    <p:sldId id="301" r:id="rId19"/>
    <p:sldId id="302" r:id="rId20"/>
    <p:sldId id="303" r:id="rId21"/>
    <p:sldId id="304"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0" d="100"/>
          <a:sy n="60" d="100"/>
        </p:scale>
        <p:origin x="-1080" y="-2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D4F85A-FE14-454E-ACFC-52BAEB653218}" type="datetimeFigureOut">
              <a:rPr lang="tr-TR" smtClean="0"/>
              <a:t>28.09.2022</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1ED41F-F9C6-4570-8B7C-C13333EFEBB3}" type="slidenum">
              <a:rPr lang="tr-TR" smtClean="0"/>
              <a:t>‹#›</a:t>
            </a:fld>
            <a:endParaRPr lang="tr-TR"/>
          </a:p>
        </p:txBody>
      </p:sp>
    </p:spTree>
    <p:extLst>
      <p:ext uri="{BB962C8B-B14F-4D97-AF65-F5344CB8AC3E}">
        <p14:creationId xmlns:p14="http://schemas.microsoft.com/office/powerpoint/2010/main" val="485143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FF978069-83E1-4991-80A0-47677E66E62F}" type="slidenum">
              <a:rPr lang="zh-CN" altLang="en-US" smtClean="0">
                <a:solidFill>
                  <a:prstClr val="black"/>
                </a:solidFill>
              </a:rPr>
              <a:pPr/>
              <a:t>1</a:t>
            </a:fld>
            <a:endParaRPr lang="zh-CN" altLang="en-US">
              <a:solidFill>
                <a:prstClr val="black"/>
              </a:solidFill>
            </a:endParaRPr>
          </a:p>
        </p:txBody>
      </p:sp>
    </p:spTree>
    <p:extLst>
      <p:ext uri="{BB962C8B-B14F-4D97-AF65-F5344CB8AC3E}">
        <p14:creationId xmlns:p14="http://schemas.microsoft.com/office/powerpoint/2010/main" val="1943414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Dikdörtgen 6"/>
          <p:cNvSpPr/>
          <p:nvPr/>
        </p:nvSpPr>
        <p:spPr bwMode="white">
          <a:xfrm>
            <a:off x="0" y="5971032"/>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12192" y="6053328"/>
            <a:ext cx="2999232"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a:xfrm>
            <a:off x="3145536" y="6044184"/>
            <a:ext cx="90464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3149600" y="4038600"/>
            <a:ext cx="8636000" cy="1828800"/>
          </a:xfrm>
        </p:spPr>
        <p:txBody>
          <a:bodyPr anchor="b"/>
          <a:lstStyle>
            <a:lvl1pPr>
              <a:defRPr cap="all" baseline="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3149600" y="6050037"/>
            <a:ext cx="89408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101600" y="6068699"/>
            <a:ext cx="2743200" cy="685800"/>
          </a:xfrm>
        </p:spPr>
        <p:txBody>
          <a:bodyPr>
            <a:noAutofit/>
          </a:bodyPr>
          <a:lstStyle>
            <a:lvl1pPr algn="ctr">
              <a:defRPr sz="2000">
                <a:solidFill>
                  <a:srgbClr val="FFFFFF"/>
                </a:solidFill>
              </a:defRPr>
            </a:lvl1pPr>
          </a:lstStyle>
          <a:p>
            <a:fld id="{3B62D403-BEC4-43CD-AF7C-31A88EEB35A3}" type="datetimeFigureOut">
              <a:rPr lang="tr-TR" smtClean="0"/>
              <a:t>28.09.2022</a:t>
            </a:fld>
            <a:endParaRPr lang="tr-TR"/>
          </a:p>
        </p:txBody>
      </p:sp>
      <p:sp>
        <p:nvSpPr>
          <p:cNvPr id="17" name="Altbilgi Yer Tutucusu 16"/>
          <p:cNvSpPr>
            <a:spLocks noGrp="1"/>
          </p:cNvSpPr>
          <p:nvPr>
            <p:ph type="ftr" sz="quarter" idx="11"/>
          </p:nvPr>
        </p:nvSpPr>
        <p:spPr>
          <a:xfrm>
            <a:off x="2780524" y="236539"/>
            <a:ext cx="7823200" cy="365125"/>
          </a:xfrm>
        </p:spPr>
        <p:txBody>
          <a:bodyPr/>
          <a:lstStyle>
            <a:lvl1pPr algn="r">
              <a:defRPr>
                <a:solidFill>
                  <a:schemeClr val="tx2"/>
                </a:solidFill>
              </a:defRPr>
            </a:lvl1pPr>
          </a:lstStyle>
          <a:p>
            <a:endParaRPr lang="tr-TR"/>
          </a:p>
        </p:txBody>
      </p:sp>
      <p:sp>
        <p:nvSpPr>
          <p:cNvPr id="29" name="Slayt Numarası Yer Tutucusu 28"/>
          <p:cNvSpPr>
            <a:spLocks noGrp="1"/>
          </p:cNvSpPr>
          <p:nvPr>
            <p:ph type="sldNum" sz="quarter" idx="12"/>
          </p:nvPr>
        </p:nvSpPr>
        <p:spPr>
          <a:xfrm>
            <a:off x="10668000" y="228600"/>
            <a:ext cx="1117600" cy="381000"/>
          </a:xfrm>
        </p:spPr>
        <p:txBody>
          <a:bodyPr/>
          <a:lstStyle>
            <a:lvl1pPr>
              <a:defRPr>
                <a:solidFill>
                  <a:schemeClr val="tx2"/>
                </a:solidFill>
              </a:defRPr>
            </a:lvl1pPr>
          </a:lstStyle>
          <a:p>
            <a:fld id="{61F06768-70CB-4ACC-800F-9CA3F7AB6BF7}"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3B62D403-BEC4-43CD-AF7C-31A88EEB35A3}" type="datetimeFigureOut">
              <a:rPr lang="tr-TR" smtClean="0"/>
              <a:t>28.09.2022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1F06768-70CB-4ACC-800F-9CA3F7AB6BF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37600" y="609601"/>
            <a:ext cx="2743200" cy="5516563"/>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609600" y="609600"/>
            <a:ext cx="74168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8737600" y="6248403"/>
            <a:ext cx="2946400" cy="365125"/>
          </a:xfrm>
        </p:spPr>
        <p:txBody>
          <a:bodyPr/>
          <a:lstStyle/>
          <a:p>
            <a:fld id="{3B62D403-BEC4-43CD-AF7C-31A88EEB35A3}" type="datetimeFigureOut">
              <a:rPr lang="tr-TR" smtClean="0"/>
              <a:t>28.09.2022</a:t>
            </a:fld>
            <a:endParaRPr lang="tr-TR"/>
          </a:p>
        </p:txBody>
      </p:sp>
      <p:sp>
        <p:nvSpPr>
          <p:cNvPr id="5" name="Altbilgi Yer Tutucusu 4"/>
          <p:cNvSpPr>
            <a:spLocks noGrp="1"/>
          </p:cNvSpPr>
          <p:nvPr>
            <p:ph type="ftr" sz="quarter" idx="11"/>
          </p:nvPr>
        </p:nvSpPr>
        <p:spPr>
          <a:xfrm>
            <a:off x="609602" y="6248208"/>
            <a:ext cx="7431311" cy="365125"/>
          </a:xfrm>
        </p:spPr>
        <p:txBody>
          <a:bodyPr/>
          <a:lstStyle/>
          <a:p>
            <a:endParaRPr lang="tr-TR"/>
          </a:p>
        </p:txBody>
      </p:sp>
      <p:sp>
        <p:nvSpPr>
          <p:cNvPr id="7" name="Dikdörtgen 6"/>
          <p:cNvSpPr/>
          <p:nvPr/>
        </p:nvSpPr>
        <p:spPr bwMode="white">
          <a:xfrm>
            <a:off x="8128424" y="0"/>
            <a:ext cx="42672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Dikdörtgen 7"/>
          <p:cNvSpPr/>
          <p:nvPr/>
        </p:nvSpPr>
        <p:spPr>
          <a:xfrm>
            <a:off x="8189384"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Dikdörtgen 8"/>
          <p:cNvSpPr/>
          <p:nvPr/>
        </p:nvSpPr>
        <p:spPr>
          <a:xfrm>
            <a:off x="8189384"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ayt Numarası Yer Tutucusu 5"/>
          <p:cNvSpPr>
            <a:spLocks noGrp="1"/>
          </p:cNvSpPr>
          <p:nvPr>
            <p:ph type="sldNum" sz="quarter" idx="12"/>
          </p:nvPr>
        </p:nvSpPr>
        <p:spPr>
          <a:xfrm rot="5400000">
            <a:off x="8075084" y="103716"/>
            <a:ext cx="533400" cy="325968"/>
          </a:xfrm>
        </p:spPr>
        <p:txBody>
          <a:bodyPr/>
          <a:lstStyle/>
          <a:p>
            <a:fld id="{61F06768-70CB-4ACC-800F-9CA3F7AB6BF7}"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30"/>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7380266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74642069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2"/>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2768085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7467071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4"/>
            <a:ext cx="5386917"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76" y="1535114"/>
            <a:ext cx="5389033"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3376"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0951443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648201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4241718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9" y="273050"/>
            <a:ext cx="4011084" cy="1162051"/>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9" y="1435104"/>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75049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16864" y="228600"/>
            <a:ext cx="10871200" cy="990600"/>
          </a:xfrm>
        </p:spPr>
        <p:txBody>
          <a:body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3B62D403-BEC4-43CD-AF7C-31A88EEB35A3}" type="datetimeFigureOut">
              <a:rPr lang="tr-TR" smtClean="0"/>
              <a:t>28.09.2022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lvl1pPr>
              <a:defRPr>
                <a:solidFill>
                  <a:srgbClr val="FFFFFF"/>
                </a:solidFill>
              </a:defRPr>
            </a:lvl1pPr>
          </a:lstStyle>
          <a:p>
            <a:fld id="{61F06768-70CB-4ACC-800F-9CA3F7AB6BF7}" type="slidenum">
              <a:rPr lang="tr-TR" smtClean="0"/>
              <a:t>‹#›</a:t>
            </a:fld>
            <a:endParaRPr lang="tr-TR"/>
          </a:p>
        </p:txBody>
      </p:sp>
      <p:sp>
        <p:nvSpPr>
          <p:cNvPr id="8" name="İçerik Yer Tutucusu 7"/>
          <p:cNvSpPr>
            <a:spLocks noGrp="1"/>
          </p:cNvSpPr>
          <p:nvPr>
            <p:ph sz="quarter" idx="1"/>
          </p:nvPr>
        </p:nvSpPr>
        <p:spPr>
          <a:xfrm>
            <a:off x="816864" y="1600200"/>
            <a:ext cx="108712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2"/>
            <a:ext cx="7315200" cy="566739"/>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42"/>
            <a:ext cx="73152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853487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746976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41"/>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41"/>
            <a:ext cx="80264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904662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828801" y="2743200"/>
            <a:ext cx="9497484"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Dikdörtgen 6"/>
          <p:cNvSpPr/>
          <p:nvPr/>
        </p:nvSpPr>
        <p:spPr bwMode="white">
          <a:xfrm>
            <a:off x="0" y="1524000"/>
            <a:ext cx="12192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1828800" y="1600200"/>
            <a:ext cx="103632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1828800" y="1600200"/>
            <a:ext cx="1016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Veri Yer Tutucusu 11"/>
          <p:cNvSpPr>
            <a:spLocks noGrp="1"/>
          </p:cNvSpPr>
          <p:nvPr>
            <p:ph type="dt" sz="half" idx="10"/>
          </p:nvPr>
        </p:nvSpPr>
        <p:spPr/>
        <p:txBody>
          <a:bodyPr/>
          <a:lstStyle/>
          <a:p>
            <a:fld id="{3B62D403-BEC4-43CD-AF7C-31A88EEB35A3}" type="datetimeFigureOut">
              <a:rPr lang="tr-TR" smtClean="0"/>
              <a:t>28.09.2022</a:t>
            </a:fld>
            <a:endParaRPr lang="tr-TR"/>
          </a:p>
        </p:txBody>
      </p:sp>
      <p:sp>
        <p:nvSpPr>
          <p:cNvPr id="13" name="Slayt Numarası Yer Tutucusu 12"/>
          <p:cNvSpPr>
            <a:spLocks noGrp="1"/>
          </p:cNvSpPr>
          <p:nvPr>
            <p:ph type="sldNum" sz="quarter" idx="11"/>
          </p:nvPr>
        </p:nvSpPr>
        <p:spPr>
          <a:xfrm>
            <a:off x="0" y="1752600"/>
            <a:ext cx="1727200" cy="701676"/>
          </a:xfrm>
        </p:spPr>
        <p:txBody>
          <a:bodyPr>
            <a:noAutofit/>
          </a:bodyPr>
          <a:lstStyle>
            <a:lvl1pPr>
              <a:defRPr sz="2400">
                <a:solidFill>
                  <a:srgbClr val="FFFFFF"/>
                </a:solidFill>
              </a:defRPr>
            </a:lvl1pPr>
          </a:lstStyle>
          <a:p>
            <a:fld id="{61F06768-70CB-4ACC-800F-9CA3F7AB6BF7}" type="slidenum">
              <a:rPr lang="tr-TR" smtClean="0"/>
              <a:t>‹#›</a:t>
            </a:fld>
            <a:endParaRPr lang="tr-TR"/>
          </a:p>
        </p:txBody>
      </p:sp>
      <p:sp>
        <p:nvSpPr>
          <p:cNvPr id="14" name="Altbilgi Yer Tutucusu 13"/>
          <p:cNvSpPr>
            <a:spLocks noGrp="1"/>
          </p:cNvSpPr>
          <p:nvPr>
            <p:ph type="ftr" sz="quarter" idx="12"/>
          </p:nvPr>
        </p:nvSpPr>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9" name="İçerik Yer Tutucusu 8"/>
          <p:cNvSpPr>
            <a:spLocks noGrp="1"/>
          </p:cNvSpPr>
          <p:nvPr>
            <p:ph sz="quarter" idx="1"/>
          </p:nvPr>
        </p:nvSpPr>
        <p:spPr>
          <a:xfrm>
            <a:off x="812800" y="1589567"/>
            <a:ext cx="5181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6459868" y="1589567"/>
            <a:ext cx="5181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Veri Yer Tutucusu 7"/>
          <p:cNvSpPr>
            <a:spLocks noGrp="1"/>
          </p:cNvSpPr>
          <p:nvPr>
            <p:ph type="dt" sz="half" idx="15"/>
          </p:nvPr>
        </p:nvSpPr>
        <p:spPr/>
        <p:txBody>
          <a:bodyPr rtlCol="0"/>
          <a:lstStyle/>
          <a:p>
            <a:fld id="{3B62D403-BEC4-43CD-AF7C-31A88EEB35A3}" type="datetimeFigureOut">
              <a:rPr lang="tr-TR" smtClean="0"/>
              <a:t>28.09.2022</a:t>
            </a:fld>
            <a:endParaRPr lang="tr-TR"/>
          </a:p>
        </p:txBody>
      </p:sp>
      <p:sp>
        <p:nvSpPr>
          <p:cNvPr id="10" name="Slayt Numarası Yer Tutucusu 9"/>
          <p:cNvSpPr>
            <a:spLocks noGrp="1"/>
          </p:cNvSpPr>
          <p:nvPr>
            <p:ph type="sldNum" sz="quarter" idx="16"/>
          </p:nvPr>
        </p:nvSpPr>
        <p:spPr/>
        <p:txBody>
          <a:bodyPr rtlCol="0"/>
          <a:lstStyle/>
          <a:p>
            <a:fld id="{61F06768-70CB-4ACC-800F-9CA3F7AB6BF7}" type="slidenum">
              <a:rPr lang="tr-TR" smtClean="0"/>
              <a:t>‹#›</a:t>
            </a:fld>
            <a:endParaRPr lang="tr-TR"/>
          </a:p>
        </p:txBody>
      </p:sp>
      <p:sp>
        <p:nvSpPr>
          <p:cNvPr id="12" name="Altbilgi Yer Tutucusu 11"/>
          <p:cNvSpPr>
            <a:spLocks noGrp="1"/>
          </p:cNvSpPr>
          <p:nvPr>
            <p:ph type="ftr" sz="quarter" idx="17"/>
          </p:nvPr>
        </p:nvSpPr>
        <p:spPr/>
        <p:txBody>
          <a:bodyPr rtlCol="0"/>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711200" y="273050"/>
            <a:ext cx="10871200" cy="869950"/>
          </a:xfrm>
        </p:spPr>
        <p:txBody>
          <a:bodyPr anchor="ctr"/>
          <a:lstStyle>
            <a:lvl1pPr>
              <a:defRPr/>
            </a:lvl1pPr>
          </a:lstStyle>
          <a:p>
            <a:r>
              <a:rPr kumimoji="0" lang="tr-TR" smtClean="0"/>
              <a:t>Asıl başlık stili için tıklatın</a:t>
            </a:r>
            <a:endParaRPr kumimoji="0" lang="en-US"/>
          </a:p>
        </p:txBody>
      </p:sp>
      <p:sp>
        <p:nvSpPr>
          <p:cNvPr id="11" name="İçerik Yer Tutucusu 10"/>
          <p:cNvSpPr>
            <a:spLocks noGrp="1"/>
          </p:cNvSpPr>
          <p:nvPr>
            <p:ph sz="quarter" idx="2"/>
          </p:nvPr>
        </p:nvSpPr>
        <p:spPr>
          <a:xfrm>
            <a:off x="812800" y="2438400"/>
            <a:ext cx="51816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6400800" y="2438400"/>
            <a:ext cx="51816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Veri Yer Tutucusu 9"/>
          <p:cNvSpPr>
            <a:spLocks noGrp="1"/>
          </p:cNvSpPr>
          <p:nvPr>
            <p:ph type="dt" sz="half" idx="15"/>
          </p:nvPr>
        </p:nvSpPr>
        <p:spPr/>
        <p:txBody>
          <a:bodyPr rtlCol="0"/>
          <a:lstStyle/>
          <a:p>
            <a:fld id="{3B62D403-BEC4-43CD-AF7C-31A88EEB35A3}" type="datetimeFigureOut">
              <a:rPr lang="tr-TR" smtClean="0"/>
              <a:t>28.09.2022</a:t>
            </a:fld>
            <a:endParaRPr lang="tr-TR"/>
          </a:p>
        </p:txBody>
      </p:sp>
      <p:sp>
        <p:nvSpPr>
          <p:cNvPr id="12" name="Slayt Numarası Yer Tutucusu 11"/>
          <p:cNvSpPr>
            <a:spLocks noGrp="1"/>
          </p:cNvSpPr>
          <p:nvPr>
            <p:ph type="sldNum" sz="quarter" idx="16"/>
          </p:nvPr>
        </p:nvSpPr>
        <p:spPr/>
        <p:txBody>
          <a:bodyPr rtlCol="0"/>
          <a:lstStyle/>
          <a:p>
            <a:fld id="{61F06768-70CB-4ACC-800F-9CA3F7AB6BF7}" type="slidenum">
              <a:rPr lang="tr-TR" smtClean="0"/>
              <a:t>‹#›</a:t>
            </a:fld>
            <a:endParaRPr lang="tr-TR"/>
          </a:p>
        </p:txBody>
      </p:sp>
      <p:sp>
        <p:nvSpPr>
          <p:cNvPr id="14" name="Altbilgi Yer Tutucusu 13"/>
          <p:cNvSpPr>
            <a:spLocks noGrp="1"/>
          </p:cNvSpPr>
          <p:nvPr>
            <p:ph type="ftr" sz="quarter" idx="17"/>
          </p:nvPr>
        </p:nvSpPr>
        <p:spPr/>
        <p:txBody>
          <a:bodyPr rtlCol="0"/>
          <a:lstStyle/>
          <a:p>
            <a:endParaRPr lang="tr-TR"/>
          </a:p>
        </p:txBody>
      </p:sp>
      <p:sp>
        <p:nvSpPr>
          <p:cNvPr id="16" name="Metin Yer Tutucusu 15"/>
          <p:cNvSpPr>
            <a:spLocks noGrp="1"/>
          </p:cNvSpPr>
          <p:nvPr>
            <p:ph type="body" sz="quarter" idx="1"/>
          </p:nvPr>
        </p:nvSpPr>
        <p:spPr>
          <a:xfrm>
            <a:off x="812800" y="1752600"/>
            <a:ext cx="51816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Metin Yer Tutucusu 14"/>
          <p:cNvSpPr>
            <a:spLocks noGrp="1"/>
          </p:cNvSpPr>
          <p:nvPr>
            <p:ph type="body" sz="quarter" idx="3"/>
          </p:nvPr>
        </p:nvSpPr>
        <p:spPr>
          <a:xfrm>
            <a:off x="6400800" y="1752600"/>
            <a:ext cx="51816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3B62D403-BEC4-43CD-AF7C-31A88EEB35A3}" type="datetimeFigureOut">
              <a:rPr lang="tr-TR" smtClean="0"/>
              <a:t>28.09.2022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lvl1pPr>
              <a:defRPr>
                <a:solidFill>
                  <a:srgbClr val="FFFFFF"/>
                </a:solidFill>
              </a:defRPr>
            </a:lvl1pPr>
          </a:lstStyle>
          <a:p>
            <a:fld id="{61F06768-70CB-4ACC-800F-9CA3F7AB6BF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B62D403-BEC4-43CD-AF7C-31A88EEB35A3}" type="datetimeFigureOut">
              <a:rPr lang="tr-TR" smtClean="0"/>
              <a:t>28.09.2022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a:xfrm>
            <a:off x="0" y="6248400"/>
            <a:ext cx="711200" cy="381000"/>
          </a:xfrm>
        </p:spPr>
        <p:txBody>
          <a:bodyPr/>
          <a:lstStyle>
            <a:lvl1pPr>
              <a:defRPr>
                <a:solidFill>
                  <a:schemeClr val="tx2"/>
                </a:solidFill>
              </a:defRPr>
            </a:lvl1pPr>
          </a:lstStyle>
          <a:p>
            <a:fld id="{61F06768-70CB-4ACC-800F-9CA3F7AB6BF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12800" y="273050"/>
            <a:ext cx="10769600" cy="869950"/>
          </a:xfrm>
        </p:spPr>
        <p:txBody>
          <a:bodyPr anchor="ctr"/>
          <a:lstStyle>
            <a:lvl1pPr algn="l">
              <a:buNone/>
              <a:defRPr sz="4400" b="0"/>
            </a:lvl1p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3B62D403-BEC4-43CD-AF7C-31A88EEB35A3}" type="datetimeFigureOut">
              <a:rPr lang="tr-TR" smtClean="0"/>
              <a:t>28.09.2022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lvl1pPr>
              <a:defRPr>
                <a:solidFill>
                  <a:srgbClr val="FFFFFF"/>
                </a:solidFill>
              </a:defRPr>
            </a:lvl1pPr>
          </a:lstStyle>
          <a:p>
            <a:fld id="{61F06768-70CB-4ACC-800F-9CA3F7AB6BF7}" type="slidenum">
              <a:rPr lang="tr-TR" smtClean="0"/>
              <a:t>‹#›</a:t>
            </a:fld>
            <a:endParaRPr lang="tr-TR"/>
          </a:p>
        </p:txBody>
      </p:sp>
      <p:sp>
        <p:nvSpPr>
          <p:cNvPr id="3" name="Metin Yer Tutucusu 2"/>
          <p:cNvSpPr>
            <a:spLocks noGrp="1"/>
          </p:cNvSpPr>
          <p:nvPr>
            <p:ph type="body" idx="2"/>
          </p:nvPr>
        </p:nvSpPr>
        <p:spPr>
          <a:xfrm>
            <a:off x="812800" y="1752600"/>
            <a:ext cx="21336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İçerik Yer Tutucusu 8"/>
          <p:cNvSpPr>
            <a:spLocks noGrp="1"/>
          </p:cNvSpPr>
          <p:nvPr>
            <p:ph sz="quarter" idx="1"/>
          </p:nvPr>
        </p:nvSpPr>
        <p:spPr>
          <a:xfrm>
            <a:off x="3149600" y="1752600"/>
            <a:ext cx="85344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2133600" y="5486400"/>
            <a:ext cx="97536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Dikdörtgen 7"/>
          <p:cNvSpPr/>
          <p:nvPr/>
        </p:nvSpPr>
        <p:spPr bwMode="white">
          <a:xfrm>
            <a:off x="-12192" y="4572000"/>
            <a:ext cx="12192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12192" y="4663440"/>
            <a:ext cx="195072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2060448" y="4654296"/>
            <a:ext cx="10131552"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2133600" y="4648200"/>
            <a:ext cx="97536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Dikdörtgen 10"/>
          <p:cNvSpPr/>
          <p:nvPr/>
        </p:nvSpPr>
        <p:spPr bwMode="white">
          <a:xfrm>
            <a:off x="1930400" y="0"/>
            <a:ext cx="134112"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Veri Yer Tutucusu 11"/>
          <p:cNvSpPr>
            <a:spLocks noGrp="1"/>
          </p:cNvSpPr>
          <p:nvPr>
            <p:ph type="dt" sz="half" idx="10"/>
          </p:nvPr>
        </p:nvSpPr>
        <p:spPr>
          <a:xfrm>
            <a:off x="8331200" y="6248401"/>
            <a:ext cx="3556000" cy="365125"/>
          </a:xfrm>
        </p:spPr>
        <p:txBody>
          <a:bodyPr rtlCol="0"/>
          <a:lstStyle/>
          <a:p>
            <a:fld id="{3B62D403-BEC4-43CD-AF7C-31A88EEB35A3}" type="datetimeFigureOut">
              <a:rPr lang="tr-TR" smtClean="0"/>
              <a:t>28.09.2022</a:t>
            </a:fld>
            <a:endParaRPr lang="tr-TR"/>
          </a:p>
        </p:txBody>
      </p:sp>
      <p:sp>
        <p:nvSpPr>
          <p:cNvPr id="13" name="Slayt Numarası Yer Tutucusu 12"/>
          <p:cNvSpPr>
            <a:spLocks noGrp="1"/>
          </p:cNvSpPr>
          <p:nvPr>
            <p:ph type="sldNum" sz="quarter" idx="11"/>
          </p:nvPr>
        </p:nvSpPr>
        <p:spPr>
          <a:xfrm>
            <a:off x="0" y="4667249"/>
            <a:ext cx="1930400" cy="663578"/>
          </a:xfrm>
        </p:spPr>
        <p:txBody>
          <a:bodyPr rtlCol="0"/>
          <a:lstStyle>
            <a:lvl1pPr>
              <a:defRPr sz="2800"/>
            </a:lvl1pPr>
          </a:lstStyle>
          <a:p>
            <a:fld id="{61F06768-70CB-4ACC-800F-9CA3F7AB6BF7}" type="slidenum">
              <a:rPr lang="tr-TR" smtClean="0"/>
              <a:t>‹#›</a:t>
            </a:fld>
            <a:endParaRPr lang="tr-TR"/>
          </a:p>
        </p:txBody>
      </p:sp>
      <p:sp>
        <p:nvSpPr>
          <p:cNvPr id="14" name="Altbilgi Yer Tutucusu 13"/>
          <p:cNvSpPr>
            <a:spLocks noGrp="1"/>
          </p:cNvSpPr>
          <p:nvPr>
            <p:ph type="ftr" sz="quarter" idx="12"/>
          </p:nvPr>
        </p:nvSpPr>
        <p:spPr>
          <a:xfrm>
            <a:off x="2133600" y="6248207"/>
            <a:ext cx="6096000" cy="365125"/>
          </a:xfrm>
        </p:spPr>
        <p:txBody>
          <a:bodyPr rtlCol="0"/>
          <a:lstStyle/>
          <a:p>
            <a:endParaRPr lang="tr-TR"/>
          </a:p>
        </p:txBody>
      </p:sp>
      <p:sp>
        <p:nvSpPr>
          <p:cNvPr id="3" name="Resim Yer Tutucusu 2"/>
          <p:cNvSpPr>
            <a:spLocks noGrp="1"/>
          </p:cNvSpPr>
          <p:nvPr>
            <p:ph type="pic" idx="1"/>
          </p:nvPr>
        </p:nvSpPr>
        <p:spPr>
          <a:xfrm>
            <a:off x="2080768" y="0"/>
            <a:ext cx="10111232"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Başlık Yer Tutucusu 21"/>
          <p:cNvSpPr>
            <a:spLocks noGrp="1"/>
          </p:cNvSpPr>
          <p:nvPr>
            <p:ph type="title"/>
          </p:nvPr>
        </p:nvSpPr>
        <p:spPr>
          <a:xfrm>
            <a:off x="812800" y="228600"/>
            <a:ext cx="108712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816864" y="1600200"/>
            <a:ext cx="108712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8128000" y="6248401"/>
            <a:ext cx="3556000" cy="365125"/>
          </a:xfrm>
          <a:prstGeom prst="rect">
            <a:avLst/>
          </a:prstGeom>
        </p:spPr>
        <p:txBody>
          <a:bodyPr vert="horz" anchor="ctr" anchorCtr="0"/>
          <a:lstStyle>
            <a:lvl1pPr algn="l" eaLnBrk="1" latinLnBrk="0" hangingPunct="1">
              <a:defRPr kumimoji="0" sz="1400">
                <a:solidFill>
                  <a:schemeClr val="tx2"/>
                </a:solidFill>
              </a:defRPr>
            </a:lvl1pPr>
          </a:lstStyle>
          <a:p>
            <a:fld id="{3B62D403-BEC4-43CD-AF7C-31A88EEB35A3}" type="datetimeFigureOut">
              <a:rPr lang="tr-TR" smtClean="0"/>
              <a:t>28.09.2022</a:t>
            </a:fld>
            <a:endParaRPr lang="tr-TR"/>
          </a:p>
        </p:txBody>
      </p:sp>
      <p:sp>
        <p:nvSpPr>
          <p:cNvPr id="3" name="Altbilgi Yer Tutucusu 2"/>
          <p:cNvSpPr>
            <a:spLocks noGrp="1"/>
          </p:cNvSpPr>
          <p:nvPr>
            <p:ph type="ftr" sz="quarter" idx="3"/>
          </p:nvPr>
        </p:nvSpPr>
        <p:spPr>
          <a:xfrm>
            <a:off x="812801" y="6248207"/>
            <a:ext cx="7228111"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Dikdörtgen 6"/>
          <p:cNvSpPr/>
          <p:nvPr/>
        </p:nvSpPr>
        <p:spPr bwMode="white">
          <a:xfrm>
            <a:off x="0" y="1234440"/>
            <a:ext cx="12192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Dikdörtgen 7"/>
          <p:cNvSpPr/>
          <p:nvPr/>
        </p:nvSpPr>
        <p:spPr>
          <a:xfrm>
            <a:off x="0" y="1280160"/>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Dikdörtgen 8"/>
          <p:cNvSpPr/>
          <p:nvPr/>
        </p:nvSpPr>
        <p:spPr>
          <a:xfrm>
            <a:off x="787400" y="1280160"/>
            <a:ext cx="1140460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ayt Numarası Yer Tutucusu 22"/>
          <p:cNvSpPr>
            <a:spLocks noGrp="1"/>
          </p:cNvSpPr>
          <p:nvPr>
            <p:ph type="sldNum" sz="quarter" idx="4"/>
          </p:nvPr>
        </p:nvSpPr>
        <p:spPr>
          <a:xfrm>
            <a:off x="0" y="1272222"/>
            <a:ext cx="7112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1F06768-70CB-4ACC-800F-9CA3F7AB6BF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7"/>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2"/>
            <a:ext cx="109728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A82076-A4D6-4437-BB4F-EE6A80BC26C5}" type="datetimeFigureOut">
              <a:rPr lang="zh-CN" altLang="en-US" smtClean="0">
                <a:solidFill>
                  <a:prstClr val="black">
                    <a:tint val="75000"/>
                  </a:prstClr>
                </a:solidFill>
              </a:rPr>
              <a:pPr/>
              <a:t>2022/9/28</a:t>
            </a:fld>
            <a:endParaRPr lang="zh-CN" altLang="en-US">
              <a:solidFill>
                <a:prstClr val="black">
                  <a:tint val="75000"/>
                </a:prstClr>
              </a:solidFill>
            </a:endParaRPr>
          </a:p>
        </p:txBody>
      </p:sp>
      <p:sp>
        <p:nvSpPr>
          <p:cNvPr id="5" name="页脚占位符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356AFC-E6F7-4B01-B52D-1F8F50729DD1}"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389884250"/>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4" name="Picture 2" descr="C:\Users\yzx\Desktop\模板.pptx\ppt\media\image1.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矩形 3"/>
          <p:cNvSpPr/>
          <p:nvPr/>
        </p:nvSpPr>
        <p:spPr>
          <a:xfrm>
            <a:off x="12" y="2468896"/>
            <a:ext cx="12192001" cy="1536171"/>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altLang="zh-CN" dirty="0" smtClean="0">
                <a:solidFill>
                  <a:prstClr val="white"/>
                </a:solidFill>
              </a:rPr>
              <a:t>;</a:t>
            </a:r>
            <a:endParaRPr lang="zh-CN" altLang="en-US" dirty="0">
              <a:solidFill>
                <a:prstClr val="white"/>
              </a:solidFill>
            </a:endParaRPr>
          </a:p>
        </p:txBody>
      </p:sp>
      <p:sp>
        <p:nvSpPr>
          <p:cNvPr id="2" name="标题 1"/>
          <p:cNvSpPr>
            <a:spLocks noGrp="1"/>
          </p:cNvSpPr>
          <p:nvPr>
            <p:ph type="ctrTitle"/>
          </p:nvPr>
        </p:nvSpPr>
        <p:spPr>
          <a:xfrm>
            <a:off x="914401" y="2345914"/>
            <a:ext cx="10363200" cy="1782134"/>
          </a:xfrm>
        </p:spPr>
        <p:txBody>
          <a:bodyPr>
            <a:normAutofit/>
          </a:bodyPr>
          <a:lstStyle/>
          <a:p>
            <a:r>
              <a:rPr lang="tr-TR" altLang="zh-CN" b="1" dirty="0" smtClean="0">
                <a:solidFill>
                  <a:schemeClr val="tx2">
                    <a:lumMod val="75000"/>
                  </a:schemeClr>
                </a:solidFill>
                <a:effectLst>
                  <a:outerShdw blurRad="38100" dist="38100" dir="2700000" algn="tl">
                    <a:srgbClr val="000000">
                      <a:alpha val="43137"/>
                    </a:srgbClr>
                  </a:outerShdw>
                </a:effectLst>
                <a:latin typeface="微软雅黑" pitchFamily="34" charset="-122"/>
                <a:ea typeface="微软雅黑" pitchFamily="34" charset="-122"/>
              </a:rPr>
              <a:t>Sağlık Hizmetleri Yönetimi </a:t>
            </a:r>
            <a:r>
              <a:rPr lang="tr-TR" altLang="zh-CN" sz="4000" b="1" dirty="0" smtClean="0">
                <a:solidFill>
                  <a:srgbClr val="C00000"/>
                </a:solidFill>
                <a:effectLst>
                  <a:outerShdw blurRad="38100" dist="38100" dir="2700000" algn="tl">
                    <a:srgbClr val="000000">
                      <a:alpha val="43137"/>
                    </a:srgbClr>
                  </a:outerShdw>
                </a:effectLst>
                <a:latin typeface="微软雅黑" pitchFamily="34" charset="-122"/>
                <a:ea typeface="微软雅黑" pitchFamily="34" charset="-122"/>
              </a:rPr>
              <a:t/>
            </a:r>
            <a:br>
              <a:rPr lang="tr-TR" altLang="zh-CN" sz="4000" b="1" dirty="0" smtClean="0">
                <a:solidFill>
                  <a:srgbClr val="C00000"/>
                </a:solidFill>
                <a:effectLst>
                  <a:outerShdw blurRad="38100" dist="38100" dir="2700000" algn="tl">
                    <a:srgbClr val="000000">
                      <a:alpha val="43137"/>
                    </a:srgbClr>
                  </a:outerShdw>
                </a:effectLst>
                <a:latin typeface="微软雅黑" pitchFamily="34" charset="-122"/>
                <a:ea typeface="微软雅黑" pitchFamily="34" charset="-122"/>
              </a:rPr>
            </a:br>
            <a:r>
              <a:rPr lang="tr-TR" altLang="zh-CN" sz="3200" b="1" dirty="0" smtClean="0">
                <a:solidFill>
                  <a:srgbClr val="C00000"/>
                </a:solidFill>
                <a:effectLst>
                  <a:outerShdw blurRad="38100" dist="38100" dir="2700000" algn="tl">
                    <a:srgbClr val="000000">
                      <a:alpha val="43137"/>
                    </a:srgbClr>
                  </a:outerShdw>
                </a:effectLst>
                <a:latin typeface="Times New Roman" pitchFamily="18" charset="0"/>
                <a:ea typeface="微软雅黑" pitchFamily="34" charset="-122"/>
                <a:cs typeface="Times New Roman" pitchFamily="18" charset="0"/>
              </a:rPr>
              <a:t>Sağlık </a:t>
            </a:r>
            <a:r>
              <a:rPr lang="tr-TR" altLang="zh-CN" sz="3200" b="1" dirty="0" smtClean="0">
                <a:solidFill>
                  <a:srgbClr val="C00000"/>
                </a:solidFill>
                <a:effectLst>
                  <a:outerShdw blurRad="38100" dist="38100" dir="2700000" algn="tl">
                    <a:srgbClr val="000000">
                      <a:alpha val="43137"/>
                    </a:srgbClr>
                  </a:outerShdw>
                </a:effectLst>
                <a:latin typeface="Times New Roman" pitchFamily="18" charset="0"/>
                <a:ea typeface="微软雅黑" pitchFamily="34" charset="-122"/>
                <a:cs typeface="Times New Roman" pitchFamily="18" charset="0"/>
              </a:rPr>
              <a:t>Hizmetlerinin Sınıflandırılması</a:t>
            </a:r>
            <a:endParaRPr lang="zh-CN" altLang="en-US" sz="4000" b="1" dirty="0">
              <a:solidFill>
                <a:srgbClr val="C00000"/>
              </a:solidFill>
              <a:effectLst>
                <a:outerShdw blurRad="38100" dist="38100" dir="2700000" algn="tl">
                  <a:srgbClr val="000000">
                    <a:alpha val="43137"/>
                  </a:srgbClr>
                </a:outerShdw>
              </a:effectLst>
              <a:latin typeface="Times New Roman" pitchFamily="18" charset="0"/>
              <a:ea typeface="微软雅黑" pitchFamily="34" charset="-122"/>
              <a:cs typeface="Times New Roman" pitchFamily="18" charset="0"/>
            </a:endParaRPr>
          </a:p>
        </p:txBody>
      </p:sp>
      <p:sp>
        <p:nvSpPr>
          <p:cNvPr id="3" name="矩形 2"/>
          <p:cNvSpPr/>
          <p:nvPr/>
        </p:nvSpPr>
        <p:spPr>
          <a:xfrm>
            <a:off x="8332315" y="5954321"/>
            <a:ext cx="3859685" cy="9036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altLang="zh-CN" b="1" dirty="0" smtClean="0">
                <a:solidFill>
                  <a:schemeClr val="tx1"/>
                </a:solidFill>
                <a:latin typeface="Times New Roman" pitchFamily="18" charset="0"/>
                <a:cs typeface="Times New Roman" pitchFamily="18" charset="0"/>
              </a:rPr>
              <a:t>Öğr. Gör. Şeyda ÇAVMAK</a:t>
            </a:r>
          </a:p>
          <a:p>
            <a:pPr algn="ctr"/>
            <a:r>
              <a:rPr lang="tr-TR" altLang="zh-CN" b="1" dirty="0" smtClean="0">
                <a:solidFill>
                  <a:schemeClr val="tx1"/>
                </a:solidFill>
                <a:latin typeface="Times New Roman" pitchFamily="18" charset="0"/>
                <a:cs typeface="Times New Roman" pitchFamily="18" charset="0"/>
              </a:rPr>
              <a:t>seydacavmak@cag.edu.tr</a:t>
            </a:r>
            <a:endParaRPr lang="zh-CN" altLang="en-US" b="1" dirty="0">
              <a:solidFill>
                <a:schemeClr val="tx1"/>
              </a:solidFill>
              <a:latin typeface="Times New Roman" pitchFamily="18" charset="0"/>
              <a:cs typeface="Times New Roman" pitchFamily="18" charset="0"/>
            </a:endParaRPr>
          </a:p>
        </p:txBody>
      </p:sp>
      <p:pic>
        <p:nvPicPr>
          <p:cNvPr id="6" name="Picture 10" descr="çağ üniversitesi logo png ile ilgili görsel sonucu"/>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2247" y="19743"/>
            <a:ext cx="1651452" cy="16525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62117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6669" y="321228"/>
            <a:ext cx="10515600" cy="854075"/>
          </a:xfrm>
        </p:spPr>
        <p:txBody>
          <a:bodyPr/>
          <a:lstStyle/>
          <a:p>
            <a:pPr algn="ctr"/>
            <a:r>
              <a:rPr lang="tr-TR" dirty="0" smtClean="0">
                <a:latin typeface="Times New Roman" panose="02020603050405020304" pitchFamily="18" charset="0"/>
                <a:cs typeface="Times New Roman" panose="02020603050405020304" pitchFamily="18" charset="0"/>
              </a:rPr>
              <a:t>Tedavi Edici Sağlık Hizmetleri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204951" y="1825625"/>
            <a:ext cx="11650717" cy="4811658"/>
          </a:xfrm>
        </p:spPr>
        <p:txBody>
          <a:bodyPr>
            <a:noAutofit/>
          </a:bodyPr>
          <a:lstStyle/>
          <a:p>
            <a:pPr algn="just">
              <a:lnSpc>
                <a:spcPct val="160000"/>
              </a:lnSpc>
              <a:buFont typeface="Wingdings" pitchFamily="2" charset="2"/>
              <a:buChar char="v"/>
            </a:pPr>
            <a:r>
              <a:rPr lang="tr-TR" sz="2400" dirty="0" smtClean="0">
                <a:latin typeface="Times New Roman" panose="02020603050405020304" pitchFamily="18" charset="0"/>
                <a:cs typeface="Times New Roman" panose="02020603050405020304" pitchFamily="18" charset="0"/>
              </a:rPr>
              <a:t>Sağlık bozukluklarının neden olduğu sağlık durumunu veya engelliliği iyileştirmek ve hastalık etkenlerini ortadan kaldırmak için sağlanan sağlık hizmetidir. </a:t>
            </a:r>
          </a:p>
          <a:p>
            <a:pPr algn="just">
              <a:lnSpc>
                <a:spcPct val="160000"/>
              </a:lnSpc>
              <a:buFont typeface="Wingdings" pitchFamily="2" charset="2"/>
              <a:buChar char="v"/>
            </a:pPr>
            <a:r>
              <a:rPr lang="tr-TR" sz="2400" dirty="0" smtClean="0">
                <a:latin typeface="Times New Roman" panose="02020603050405020304" pitchFamily="18" charset="0"/>
                <a:cs typeface="Times New Roman" panose="02020603050405020304" pitchFamily="18" charset="0"/>
              </a:rPr>
              <a:t>Tedavi edici sağlık hizmetleri; sağlık durumunda bir şekilde bozukluk yaşayanların rahatsızlıklarının tanı ve tedavi süreci ile birlikte, vücutta meydana gelen hasarların azaltılması ve mümkünse muhtemel ölümlerin önlenmesi için tıbbi yöntem ve teknolojilerle bu yöntem ve teknolojileri kullanmaya yetkili olan tıp meslek mensuplarınca uygulanan hizmetleri, muayene, teşhis ve tedavi süreçlerini kapsamaktadır. </a:t>
            </a:r>
          </a:p>
        </p:txBody>
      </p:sp>
    </p:spTree>
    <p:extLst>
      <p:ext uri="{BB962C8B-B14F-4D97-AF65-F5344CB8AC3E}">
        <p14:creationId xmlns:p14="http://schemas.microsoft.com/office/powerpoint/2010/main" val="2406516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9732" y="241475"/>
            <a:ext cx="10515600" cy="1096122"/>
          </a:xfrm>
        </p:spPr>
        <p:txBody>
          <a:bodyPr/>
          <a:lstStyle/>
          <a:p>
            <a:pPr algn="ctr"/>
            <a:r>
              <a:rPr lang="tr-TR" dirty="0" smtClean="0">
                <a:latin typeface="Times New Roman" panose="02020603050405020304" pitchFamily="18" charset="0"/>
                <a:cs typeface="Times New Roman" panose="02020603050405020304" pitchFamily="18" charset="0"/>
              </a:rPr>
              <a:t>Rehabilite Edici Sağlık Hizmetleri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488731" y="1969368"/>
            <a:ext cx="11146221" cy="3438203"/>
          </a:xfrm>
        </p:spPr>
        <p:txBody>
          <a:bodyPr>
            <a:normAutofit/>
          </a:bodyPr>
          <a:lstStyle/>
          <a:p>
            <a:pPr algn="just">
              <a:lnSpc>
                <a:spcPct val="150000"/>
              </a:lnSpc>
              <a:buFont typeface="Wingdings" pitchFamily="2" charset="2"/>
              <a:buChar char="v"/>
            </a:pPr>
            <a:r>
              <a:rPr lang="tr-TR" sz="2400" dirty="0" smtClean="0">
                <a:latin typeface="Times New Roman" panose="02020603050405020304" pitchFamily="18" charset="0"/>
                <a:cs typeface="Times New Roman" panose="02020603050405020304" pitchFamily="18" charset="0"/>
              </a:rPr>
              <a:t>Hastalık, sakatlık, yaralanma gibi sebeplerle sağlık durumu bozulmuş olan bireylerin yitirmiş oldukları bedensel veya zihinsel kabiliyetlerinin yeniden kazandırılmasına yönelik olarak sunulan, aynı zamana bireylerin yaşamlarını bağımsız olarak sürdürebilmelerine veya başkalarına bağımlılıklarının azalmasına olanak sağlamaya yönelik sağlık hizmetleridir. </a:t>
            </a:r>
          </a:p>
          <a:p>
            <a:endParaRPr lang="tr-TR" dirty="0"/>
          </a:p>
        </p:txBody>
      </p:sp>
    </p:spTree>
    <p:extLst>
      <p:ext uri="{BB962C8B-B14F-4D97-AF65-F5344CB8AC3E}">
        <p14:creationId xmlns:p14="http://schemas.microsoft.com/office/powerpoint/2010/main" val="3861263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6669" y="159555"/>
            <a:ext cx="10515600" cy="1085921"/>
          </a:xfrm>
        </p:spPr>
        <p:txBody>
          <a:bodyPr/>
          <a:lstStyle/>
          <a:p>
            <a:pPr algn="ctr"/>
            <a:r>
              <a:rPr lang="tr-TR" dirty="0" smtClean="0">
                <a:latin typeface="Times New Roman" panose="02020603050405020304" pitchFamily="18" charset="0"/>
                <a:cs typeface="Times New Roman" panose="02020603050405020304" pitchFamily="18" charset="0"/>
              </a:rPr>
              <a:t>Rehabilite Edici Sağlık Hizmetleri</a:t>
            </a:r>
            <a:endParaRPr lang="tr-TR" dirty="0"/>
          </a:p>
        </p:txBody>
      </p:sp>
      <p:sp>
        <p:nvSpPr>
          <p:cNvPr id="3" name="İçerik Yer Tutucusu 2"/>
          <p:cNvSpPr>
            <a:spLocks noGrp="1"/>
          </p:cNvSpPr>
          <p:nvPr>
            <p:ph sz="quarter" idx="1"/>
          </p:nvPr>
        </p:nvSpPr>
        <p:spPr>
          <a:xfrm>
            <a:off x="457199" y="2157318"/>
            <a:ext cx="11193517" cy="3565565"/>
          </a:xfrm>
        </p:spPr>
        <p:txBody>
          <a:bodyPr>
            <a:normAutofit fontScale="85000" lnSpcReduction="20000"/>
          </a:bodyPr>
          <a:lstStyle/>
          <a:p>
            <a:pPr algn="just">
              <a:lnSpc>
                <a:spcPct val="160000"/>
              </a:lnSpc>
              <a:buFont typeface="Wingdings" pitchFamily="2" charset="2"/>
              <a:buChar char="v"/>
            </a:pPr>
            <a:r>
              <a:rPr lang="tr-TR" dirty="0" smtClean="0">
                <a:latin typeface="Times New Roman" panose="02020603050405020304" pitchFamily="18" charset="0"/>
                <a:cs typeface="Times New Roman" panose="02020603050405020304" pitchFamily="18" charset="0"/>
              </a:rPr>
              <a:t>Bedensel olarak kalıcı bozukluk ve sakatlıkların düzeltilmesi, yaşam kalitesinin artırılması amacıyla verilen hizmetler </a:t>
            </a:r>
            <a:r>
              <a:rPr lang="tr-TR" b="1" dirty="0" smtClean="0">
                <a:latin typeface="Times New Roman" panose="02020603050405020304" pitchFamily="18" charset="0"/>
                <a:cs typeface="Times New Roman" panose="02020603050405020304" pitchFamily="18" charset="0"/>
              </a:rPr>
              <a:t>«tıbbi rehabilitasyon» </a:t>
            </a:r>
            <a:r>
              <a:rPr lang="tr-TR" dirty="0" smtClean="0">
                <a:latin typeface="Times New Roman" panose="02020603050405020304" pitchFamily="18" charset="0"/>
                <a:cs typeface="Times New Roman" panose="02020603050405020304" pitchFamily="18" charset="0"/>
              </a:rPr>
              <a:t>dur. </a:t>
            </a:r>
          </a:p>
          <a:p>
            <a:pPr algn="just">
              <a:lnSpc>
                <a:spcPct val="160000"/>
              </a:lnSpc>
              <a:buFont typeface="Wingdings" pitchFamily="2" charset="2"/>
              <a:buChar char="v"/>
            </a:pPr>
            <a:r>
              <a:rPr lang="tr-TR" dirty="0" smtClean="0">
                <a:latin typeface="Times New Roman" panose="02020603050405020304" pitchFamily="18" charset="0"/>
                <a:cs typeface="Times New Roman" panose="02020603050405020304" pitchFamily="18" charset="0"/>
              </a:rPr>
              <a:t>Yine bedensel veya ruhsal olarak kalıcı bozuklukların varlığında kişilerin günlük hayata aktif olarak katılmaları, başkalarına bağımlı olmadan yaşayabilmeleri amacıyla yapılan; işe uyum sağlama, yeni iş bulma ya da öğretme çalışmalarını kapsamaktadır.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7436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52248"/>
            <a:ext cx="10515600" cy="1073315"/>
          </a:xfrm>
        </p:spPr>
        <p:txBody>
          <a:bodyPr/>
          <a:lstStyle/>
          <a:p>
            <a:pPr algn="ctr"/>
            <a:r>
              <a:rPr lang="tr-TR" dirty="0" smtClean="0">
                <a:latin typeface="Times New Roman" panose="02020603050405020304" pitchFamily="18" charset="0"/>
                <a:cs typeface="Times New Roman" panose="02020603050405020304" pitchFamily="18" charset="0"/>
              </a:rPr>
              <a:t>Sağlığın Geliştirilmesi Hizmetleri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838199" y="2168525"/>
            <a:ext cx="10828283" cy="3806606"/>
          </a:xfrm>
        </p:spPr>
        <p:txBody>
          <a:bodyPr>
            <a:normAutofit/>
          </a:bodyPr>
          <a:lstStyle/>
          <a:p>
            <a:pPr algn="just">
              <a:lnSpc>
                <a:spcPct val="160000"/>
              </a:lnSpc>
              <a:buFont typeface="Wingdings" pitchFamily="2" charset="2"/>
              <a:buChar char="v"/>
            </a:pPr>
            <a:r>
              <a:rPr lang="tr-TR" sz="2400" dirty="0" smtClean="0">
                <a:latin typeface="Times New Roman" panose="02020603050405020304" pitchFamily="18" charset="0"/>
                <a:cs typeface="Times New Roman" panose="02020603050405020304" pitchFamily="18" charset="0"/>
              </a:rPr>
              <a:t>Sağlığın teşviki ve geliştirilmesi; insanların kendi sağlıkları üzerindeki kontrollerini artırmalarını ve sağlıklarını geliştirmelerini sağlama sürecidir. Sağlığın geliştirilmesi hizmetleri sağlıklı kişilerin sağlık durumlarını daha üst düzeye yükseltmek için sağlanan hizmetlerdir. Burada temel sorumluluk bireylerdedir. Sağlığın geliştirilmesi, bedensel ve zihinsel sağlık durumu, yaşam kalitesi ve yaşam süresinin yükseltilmesini amaçlamaktadır. </a:t>
            </a:r>
          </a:p>
          <a:p>
            <a:endParaRPr lang="tr-TR" sz="2400" dirty="0"/>
          </a:p>
        </p:txBody>
      </p:sp>
    </p:spTree>
    <p:extLst>
      <p:ext uri="{BB962C8B-B14F-4D97-AF65-F5344CB8AC3E}">
        <p14:creationId xmlns:p14="http://schemas.microsoft.com/office/powerpoint/2010/main" val="37889964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latin typeface="Times New Roman" panose="02020603050405020304" pitchFamily="18" charset="0"/>
                <a:cs typeface="Times New Roman" panose="02020603050405020304" pitchFamily="18" charset="0"/>
              </a:rPr>
              <a:t>Sağlık Hizmeti Düzeyleri</a:t>
            </a:r>
            <a:endParaRPr lang="tr-TR" dirty="0">
              <a:latin typeface="Times New Roman" panose="02020603050405020304" pitchFamily="18" charset="0"/>
              <a:cs typeface="Times New Roman" panose="02020603050405020304" pitchFamily="18" charset="0"/>
            </a:endParaRPr>
          </a:p>
        </p:txBody>
      </p:sp>
      <p:grpSp>
        <p:nvGrpSpPr>
          <p:cNvPr id="5" name="Grup 4"/>
          <p:cNvGrpSpPr/>
          <p:nvPr/>
        </p:nvGrpSpPr>
        <p:grpSpPr>
          <a:xfrm>
            <a:off x="1447786" y="1506883"/>
            <a:ext cx="9610190" cy="4689691"/>
            <a:chOff x="654424" y="1538068"/>
            <a:chExt cx="9610190" cy="4689691"/>
          </a:xfrm>
        </p:grpSpPr>
        <p:pic>
          <p:nvPicPr>
            <p:cNvPr id="8194" name="Picture 2" descr="Transforming India's primary healthcare 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7385" y="1538068"/>
              <a:ext cx="8337229" cy="4689691"/>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654424" y="5235389"/>
              <a:ext cx="1667436" cy="369332"/>
            </a:xfrm>
            <a:prstGeom prst="rect">
              <a:avLst/>
            </a:prstGeom>
            <a:noFill/>
          </p:spPr>
          <p:txBody>
            <a:bodyPr wrap="square" rtlCol="0">
              <a:spAutoFit/>
            </a:bodyPr>
            <a:lstStyle/>
            <a:p>
              <a:r>
                <a:rPr lang="tr-TR" dirty="0" smtClean="0"/>
                <a:t>Birinci basamak</a:t>
              </a:r>
              <a:endParaRPr lang="tr-TR" dirty="0"/>
            </a:p>
          </p:txBody>
        </p:sp>
        <p:sp>
          <p:nvSpPr>
            <p:cNvPr id="6" name="Metin kutusu 5"/>
            <p:cNvSpPr txBox="1"/>
            <p:nvPr/>
          </p:nvSpPr>
          <p:spPr>
            <a:xfrm>
              <a:off x="654424" y="3942074"/>
              <a:ext cx="1667436" cy="369332"/>
            </a:xfrm>
            <a:prstGeom prst="rect">
              <a:avLst/>
            </a:prstGeom>
            <a:noFill/>
          </p:spPr>
          <p:txBody>
            <a:bodyPr wrap="square" rtlCol="0">
              <a:spAutoFit/>
            </a:bodyPr>
            <a:lstStyle/>
            <a:p>
              <a:r>
                <a:rPr lang="tr-TR" dirty="0" smtClean="0"/>
                <a:t>İkinci basamak</a:t>
              </a:r>
              <a:endParaRPr lang="tr-TR" dirty="0"/>
            </a:p>
          </p:txBody>
        </p:sp>
        <p:sp>
          <p:nvSpPr>
            <p:cNvPr id="7" name="Metin kutusu 6"/>
            <p:cNvSpPr txBox="1"/>
            <p:nvPr/>
          </p:nvSpPr>
          <p:spPr>
            <a:xfrm>
              <a:off x="654424" y="2940568"/>
              <a:ext cx="1855694" cy="369332"/>
            </a:xfrm>
            <a:prstGeom prst="rect">
              <a:avLst/>
            </a:prstGeom>
            <a:noFill/>
          </p:spPr>
          <p:txBody>
            <a:bodyPr wrap="square" rtlCol="0">
              <a:spAutoFit/>
            </a:bodyPr>
            <a:lstStyle/>
            <a:p>
              <a:r>
                <a:rPr lang="tr-TR" dirty="0" smtClean="0"/>
                <a:t>Üçüncü basamak</a:t>
              </a:r>
              <a:endParaRPr lang="tr-TR" dirty="0"/>
            </a:p>
          </p:txBody>
        </p:sp>
      </p:grpSp>
      <p:sp>
        <p:nvSpPr>
          <p:cNvPr id="8" name="Dikdörtgen 7"/>
          <p:cNvSpPr/>
          <p:nvPr/>
        </p:nvSpPr>
        <p:spPr>
          <a:xfrm>
            <a:off x="1766046" y="6196574"/>
            <a:ext cx="8973671" cy="307777"/>
          </a:xfrm>
          <a:prstGeom prst="rect">
            <a:avLst/>
          </a:prstGeom>
        </p:spPr>
        <p:txBody>
          <a:bodyPr wrap="square">
            <a:spAutoFit/>
          </a:bodyPr>
          <a:lstStyle/>
          <a:p>
            <a:r>
              <a:rPr lang="tr-TR" sz="1400" dirty="0" smtClean="0"/>
              <a:t>https://crosstalkingvc.substack.com/p/transforming-indias-primary-healthcare</a:t>
            </a:r>
            <a:endParaRPr lang="tr-TR" sz="1400" dirty="0"/>
          </a:p>
        </p:txBody>
      </p:sp>
    </p:spTree>
    <p:extLst>
      <p:ext uri="{BB962C8B-B14F-4D97-AF65-F5344CB8AC3E}">
        <p14:creationId xmlns:p14="http://schemas.microsoft.com/office/powerpoint/2010/main" val="4148199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p:txBody>
          <a:bodyPr/>
          <a:lstStyle/>
          <a:p>
            <a:pPr algn="ctr"/>
            <a:r>
              <a:rPr lang="tr-TR" dirty="0" smtClean="0">
                <a:latin typeface="Times New Roman" panose="02020603050405020304" pitchFamily="18" charset="0"/>
                <a:cs typeface="Times New Roman" panose="02020603050405020304" pitchFamily="18" charset="0"/>
              </a:rPr>
              <a:t>Sağlık Hizmeti Düzeyleri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522890" y="1825624"/>
            <a:ext cx="10922876" cy="4385989"/>
          </a:xfrm>
        </p:spPr>
        <p:txBody>
          <a:bodyPr>
            <a:normAutofit fontScale="77500" lnSpcReduction="20000"/>
          </a:bodyPr>
          <a:lstStyle/>
          <a:p>
            <a:pPr algn="just">
              <a:lnSpc>
                <a:spcPct val="160000"/>
              </a:lnSpc>
            </a:pPr>
            <a:r>
              <a:rPr lang="tr-TR" b="1" dirty="0" smtClean="0">
                <a:latin typeface="Times New Roman" panose="02020603050405020304" pitchFamily="18" charset="0"/>
                <a:cs typeface="Times New Roman" panose="02020603050405020304" pitchFamily="18" charset="0"/>
              </a:rPr>
              <a:t>Birinci basamak sağlık hizmetleri; </a:t>
            </a:r>
            <a:r>
              <a:rPr lang="tr-TR" dirty="0" smtClean="0">
                <a:latin typeface="Times New Roman" panose="02020603050405020304" pitchFamily="18" charset="0"/>
                <a:cs typeface="Times New Roman" panose="02020603050405020304" pitchFamily="18" charset="0"/>
              </a:rPr>
              <a:t>sağlığın teşviki ve geliştirilmesi, koruyucu sağlık hizmetleri ve teşhis, tedavi ve rehabilitasyon hizmetlerinin bir arada verildiği, bireylerin hizmete kolayca ulaşabildikleri, düşük maliyetle etkin ve yaygın sağlık hizmeti sunumudur.</a:t>
            </a:r>
          </a:p>
          <a:p>
            <a:pPr algn="just">
              <a:lnSpc>
                <a:spcPct val="160000"/>
              </a:lnSpc>
            </a:pPr>
            <a:r>
              <a:rPr lang="tr-TR" dirty="0" smtClean="0">
                <a:latin typeface="Times New Roman" panose="02020603050405020304" pitchFamily="18" charset="0"/>
                <a:cs typeface="Times New Roman" panose="02020603050405020304" pitchFamily="18" charset="0"/>
              </a:rPr>
              <a:t>Birinci basamak uygun maliyetli ve erişilebilir bakım imkanı sunarak hastaların doğru ortamda en iyi şekilde hizmet almalarını sağlayarak, gereksiz şekilde hastaneye yatma sayılarını azaltarak ve hastalar için bakım koordinasyonu sağlayarak genel sağlık sisteminin performansını artırma konusunda katkı verebilmektedir. </a:t>
            </a:r>
          </a:p>
          <a:p>
            <a:pPr>
              <a:lnSpc>
                <a:spcPct val="160000"/>
              </a:lnSpc>
            </a:pPr>
            <a:endParaRPr lang="tr-TR" dirty="0"/>
          </a:p>
        </p:txBody>
      </p:sp>
    </p:spTree>
    <p:extLst>
      <p:ext uri="{BB962C8B-B14F-4D97-AF65-F5344CB8AC3E}">
        <p14:creationId xmlns:p14="http://schemas.microsoft.com/office/powerpoint/2010/main" val="4169795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a:xfrm>
            <a:off x="775138" y="455776"/>
            <a:ext cx="10515600" cy="679341"/>
          </a:xfrm>
        </p:spPr>
        <p:txBody>
          <a:bodyPr>
            <a:normAutofit fontScale="90000"/>
          </a:bodyPr>
          <a:lstStyle/>
          <a:p>
            <a:pPr algn="ctr"/>
            <a:r>
              <a:rPr lang="tr-TR" dirty="0" smtClean="0">
                <a:latin typeface="Times New Roman" panose="02020603050405020304" pitchFamily="18" charset="0"/>
                <a:cs typeface="Times New Roman" panose="02020603050405020304" pitchFamily="18" charset="0"/>
              </a:rPr>
              <a:t>Sağlık Hizmeti Düzeyleri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838200" y="2462438"/>
            <a:ext cx="10591800" cy="2897837"/>
          </a:xfrm>
        </p:spPr>
        <p:txBody>
          <a:bodyPr>
            <a:normAutofit/>
          </a:bodyPr>
          <a:lstStyle/>
          <a:p>
            <a:pPr algn="just">
              <a:lnSpc>
                <a:spcPct val="150000"/>
              </a:lnSpc>
            </a:pPr>
            <a:r>
              <a:rPr lang="tr-TR" sz="2400" b="1" dirty="0" smtClean="0">
                <a:latin typeface="Times New Roman" pitchFamily="18" charset="0"/>
                <a:cs typeface="Times New Roman" pitchFamily="18" charset="0"/>
              </a:rPr>
              <a:t>İkinci basamak sağlık hizmetleri; </a:t>
            </a:r>
            <a:r>
              <a:rPr lang="tr-TR" sz="2400" dirty="0" smtClean="0">
                <a:latin typeface="Times New Roman" pitchFamily="18" charset="0"/>
                <a:cs typeface="Times New Roman" pitchFamily="18" charset="0"/>
              </a:rPr>
              <a:t>uzman tıp ve sağlık personelinin yer aldığı, değişik büyüklüklerdeki hastaneler tarafından verilen tedavi amaçlı hizmetleri içermektedir. Birinci basamak sağlık hizmetleri aracılığı ile tedavi edilemeyen hastalıkların tedavisi ikinci basamak sağlık kurumlarında gerçekleştirilmektedir. </a:t>
            </a:r>
          </a:p>
          <a:p>
            <a:endParaRPr lang="tr-TR" sz="2400" dirty="0"/>
          </a:p>
        </p:txBody>
      </p:sp>
    </p:spTree>
    <p:extLst>
      <p:ext uri="{BB962C8B-B14F-4D97-AF65-F5344CB8AC3E}">
        <p14:creationId xmlns:p14="http://schemas.microsoft.com/office/powerpoint/2010/main" val="18999775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6669" y="371882"/>
            <a:ext cx="10515600" cy="968187"/>
          </a:xfrm>
        </p:spPr>
        <p:txBody>
          <a:bodyPr/>
          <a:lstStyle/>
          <a:p>
            <a:pPr algn="ctr"/>
            <a:r>
              <a:rPr lang="tr-TR" dirty="0" smtClean="0">
                <a:latin typeface="Times New Roman" panose="02020603050405020304" pitchFamily="18" charset="0"/>
                <a:cs typeface="Times New Roman" panose="02020603050405020304" pitchFamily="18" charset="0"/>
              </a:rPr>
              <a:t>Sağlık Hizmeti Düzeyleri</a:t>
            </a:r>
            <a:endParaRPr lang="tr-TR" dirty="0"/>
          </a:p>
        </p:txBody>
      </p:sp>
      <p:sp>
        <p:nvSpPr>
          <p:cNvPr id="3" name="İçerik Yer Tutucusu 2"/>
          <p:cNvSpPr>
            <a:spLocks noGrp="1"/>
          </p:cNvSpPr>
          <p:nvPr>
            <p:ph sz="quarter" idx="1"/>
          </p:nvPr>
        </p:nvSpPr>
        <p:spPr>
          <a:xfrm>
            <a:off x="838200" y="2184853"/>
            <a:ext cx="10670628" cy="3616857"/>
          </a:xfrm>
        </p:spPr>
        <p:txBody>
          <a:bodyPr>
            <a:normAutofit fontScale="92500" lnSpcReduction="20000"/>
          </a:bodyPr>
          <a:lstStyle/>
          <a:p>
            <a:pPr algn="just">
              <a:lnSpc>
                <a:spcPct val="150000"/>
              </a:lnSpc>
            </a:pPr>
            <a:r>
              <a:rPr lang="tr-TR" sz="2600" b="1" dirty="0" smtClean="0">
                <a:latin typeface="Times New Roman" pitchFamily="18" charset="0"/>
                <a:cs typeface="Times New Roman" pitchFamily="18" charset="0"/>
              </a:rPr>
              <a:t>Üçüncü basamak sağlık hizmetleri; </a:t>
            </a:r>
            <a:r>
              <a:rPr lang="tr-TR" sz="2600" dirty="0" smtClean="0">
                <a:latin typeface="Times New Roman" pitchFamily="18" charset="0"/>
                <a:cs typeface="Times New Roman" pitchFamily="18" charset="0"/>
              </a:rPr>
              <a:t>burada da tedavi amacı ön plandadır. Üçüncü basamak sağlık hizmetleri bölge hastaneleri veya eğitim ve araştırma hastaneleri tarafından sunulan hizmetleri içermektedir. Üçüncü basamak sağlık hizmetleri veren sağlık kurumları, birinci ve ikinci basamak sağlık kurumlarında verilmesi mümkün olmayan, yoğun bilgi ve teknolojik olanaklar gerektiren karmaşık ve ağır vakalara yönelik hizmetler sağlamaktadır. Eğitim ve araştırma hastaneleri örnek verilebilir. </a:t>
            </a:r>
          </a:p>
          <a:p>
            <a:endParaRPr lang="tr-TR" dirty="0"/>
          </a:p>
        </p:txBody>
      </p:sp>
    </p:spTree>
    <p:extLst>
      <p:ext uri="{BB962C8B-B14F-4D97-AF65-F5344CB8AC3E}">
        <p14:creationId xmlns:p14="http://schemas.microsoft.com/office/powerpoint/2010/main" val="753980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199" y="365125"/>
            <a:ext cx="10689771" cy="1006475"/>
          </a:xfrm>
        </p:spPr>
        <p:txBody>
          <a:bodyPr/>
          <a:lstStyle/>
          <a:p>
            <a:pPr algn="ctr"/>
            <a:r>
              <a:rPr lang="tr-TR" dirty="0" smtClean="0">
                <a:latin typeface="Times New Roman" panose="02020603050405020304" pitchFamily="18" charset="0"/>
                <a:cs typeface="Times New Roman" panose="02020603050405020304" pitchFamily="18" charset="0"/>
              </a:rPr>
              <a:t>Entegre Sağlık Hizmetleri</a:t>
            </a:r>
            <a:endParaRPr lang="tr-TR" dirty="0">
              <a:latin typeface="Times New Roman" panose="02020603050405020304" pitchFamily="18" charset="0"/>
              <a:cs typeface="Times New Roman" panose="02020603050405020304" pitchFamily="18" charset="0"/>
            </a:endParaRPr>
          </a:p>
        </p:txBody>
      </p:sp>
      <p:pic>
        <p:nvPicPr>
          <p:cNvPr id="13314" name="Picture 2" descr="Integrated healthcare system | Download Scientific 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1664" y="1592529"/>
            <a:ext cx="6883854" cy="49482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7286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latin typeface="Times New Roman" panose="02020603050405020304" pitchFamily="18" charset="0"/>
                <a:cs typeface="Times New Roman" panose="02020603050405020304" pitchFamily="18" charset="0"/>
              </a:rPr>
              <a:t>Entegre Sağlık Hizmetleri</a:t>
            </a:r>
            <a:endParaRPr lang="tr-TR" dirty="0"/>
          </a:p>
        </p:txBody>
      </p:sp>
      <p:sp>
        <p:nvSpPr>
          <p:cNvPr id="3" name="İçerik Yer Tutucusu 2"/>
          <p:cNvSpPr>
            <a:spLocks noGrp="1"/>
          </p:cNvSpPr>
          <p:nvPr>
            <p:ph sz="quarter" idx="1"/>
          </p:nvPr>
        </p:nvSpPr>
        <p:spPr>
          <a:xfrm>
            <a:off x="457200" y="1852518"/>
            <a:ext cx="11571890" cy="4449669"/>
          </a:xfrm>
        </p:spPr>
        <p:txBody>
          <a:bodyPr>
            <a:normAutofit fontScale="77500" lnSpcReduction="20000"/>
          </a:bodyPr>
          <a:lstStyle/>
          <a:p>
            <a:pPr algn="just">
              <a:lnSpc>
                <a:spcPct val="150000"/>
              </a:lnSpc>
            </a:pPr>
            <a:r>
              <a:rPr lang="tr-TR" sz="2800" dirty="0" smtClean="0">
                <a:latin typeface="Times New Roman" panose="02020603050405020304" pitchFamily="18" charset="0"/>
                <a:cs typeface="Times New Roman" panose="02020603050405020304" pitchFamily="18" charset="0"/>
              </a:rPr>
              <a:t>Son dönemde «bütünleşik bakım» gündemdedir. Bütünleşik sağlık olarak da ifade edilen bu modelde tüm bakım süresi boyunca hizmet sağlayıcıların hizmetlerinin birbiri ile bağlantılı veya eşgüdüm halinde olmasını sağlayarak dağınık bakım modelinin oluşturduğu sorunların üstesinden gelmeyi ve bakım sonuçlarını iyileştirmeyi amaçlamaktadır. </a:t>
            </a:r>
          </a:p>
          <a:p>
            <a:pPr algn="just">
              <a:lnSpc>
                <a:spcPct val="150000"/>
              </a:lnSpc>
            </a:pPr>
            <a:r>
              <a:rPr lang="tr-TR" sz="2800" dirty="0" smtClean="0">
                <a:latin typeface="Times New Roman" panose="02020603050405020304" pitchFamily="18" charset="0"/>
                <a:cs typeface="Times New Roman" panose="02020603050405020304" pitchFamily="18" charset="0"/>
              </a:rPr>
              <a:t>Bütünleşik sağlık hizmetleri birbirinden ayrı konularda uzmanlığı olan ve ayrı sağlık sorunları için bağımsız olarak mücadele eden parçalardan oluşan bir yapıdan ziyade sağlık sorunlarının tamamını bütüncül bir bakış açısıyla ele alan ve yöneten bir sistem olarak ön plana çıkmaktadır.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1664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91359" y="316593"/>
            <a:ext cx="10515600" cy="907864"/>
          </a:xfrm>
        </p:spPr>
        <p:txBody>
          <a:bodyPr/>
          <a:lstStyle/>
          <a:p>
            <a:pPr algn="ctr"/>
            <a:r>
              <a:rPr lang="tr-TR" dirty="0" smtClean="0">
                <a:latin typeface="Times New Roman" panose="02020603050405020304" pitchFamily="18" charset="0"/>
                <a:cs typeface="Times New Roman" panose="02020603050405020304" pitchFamily="18" charset="0"/>
              </a:rPr>
              <a:t>Sağlık Hizmetlerinin Sınıflandırılması</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882869" y="1986455"/>
            <a:ext cx="7140541" cy="2711050"/>
          </a:xfrm>
        </p:spPr>
        <p:txBody>
          <a:bodyPr>
            <a:noAutofit/>
          </a:bodyPr>
          <a:lstStyle/>
          <a:p>
            <a:pPr>
              <a:lnSpc>
                <a:spcPct val="150000"/>
              </a:lnSpc>
            </a:pPr>
            <a:r>
              <a:rPr lang="tr-TR" sz="3200" dirty="0" smtClean="0">
                <a:latin typeface="Times New Roman" panose="02020603050405020304" pitchFamily="18" charset="0"/>
                <a:cs typeface="Times New Roman" panose="02020603050405020304" pitchFamily="18" charset="0"/>
              </a:rPr>
              <a:t>Koruyucu Sağlık Hizmetleri</a:t>
            </a:r>
          </a:p>
          <a:p>
            <a:pPr>
              <a:lnSpc>
                <a:spcPct val="150000"/>
              </a:lnSpc>
            </a:pPr>
            <a:r>
              <a:rPr lang="tr-TR" sz="3200" dirty="0" smtClean="0">
                <a:latin typeface="Times New Roman" panose="02020603050405020304" pitchFamily="18" charset="0"/>
                <a:cs typeface="Times New Roman" panose="02020603050405020304" pitchFamily="18" charset="0"/>
              </a:rPr>
              <a:t>Tedavi Edici Sağlık Hizmetleri</a:t>
            </a:r>
          </a:p>
          <a:p>
            <a:pPr>
              <a:lnSpc>
                <a:spcPct val="150000"/>
              </a:lnSpc>
            </a:pPr>
            <a:r>
              <a:rPr lang="tr-TR" sz="3200" dirty="0" smtClean="0">
                <a:latin typeface="Times New Roman" panose="02020603050405020304" pitchFamily="18" charset="0"/>
                <a:cs typeface="Times New Roman" panose="02020603050405020304" pitchFamily="18" charset="0"/>
              </a:rPr>
              <a:t>Rehabilite Edici Sağlık Hizmetleri</a:t>
            </a:r>
          </a:p>
          <a:p>
            <a:pPr>
              <a:lnSpc>
                <a:spcPct val="150000"/>
              </a:lnSpc>
            </a:pPr>
            <a:r>
              <a:rPr lang="tr-TR" sz="3200" dirty="0" smtClean="0">
                <a:latin typeface="Times New Roman" panose="02020603050405020304" pitchFamily="18" charset="0"/>
                <a:cs typeface="Times New Roman" panose="02020603050405020304" pitchFamily="18" charset="0"/>
              </a:rPr>
              <a:t>Sağlığın Geliştirilmesi Hizmetleri</a:t>
            </a:r>
            <a:endParaRPr lang="tr-TR" sz="3200" dirty="0">
              <a:latin typeface="Times New Roman" panose="02020603050405020304" pitchFamily="18" charset="0"/>
              <a:cs typeface="Times New Roman" panose="02020603050405020304" pitchFamily="18" charset="0"/>
            </a:endParaRPr>
          </a:p>
        </p:txBody>
      </p:sp>
      <p:pic>
        <p:nvPicPr>
          <p:cNvPr id="5122" name="Picture 2" descr="What is Preventive Healthcare? | Colleag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34161" y="2586503"/>
            <a:ext cx="3523397" cy="34646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30737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97105" y="376872"/>
            <a:ext cx="2935941" cy="898899"/>
          </a:xfrm>
        </p:spPr>
        <p:txBody>
          <a:bodyPr/>
          <a:lstStyle/>
          <a:p>
            <a:r>
              <a:rPr lang="tr-TR" dirty="0" smtClean="0">
                <a:latin typeface="Times New Roman" panose="02020603050405020304" pitchFamily="18" charset="0"/>
                <a:cs typeface="Times New Roman" panose="02020603050405020304" pitchFamily="18" charset="0"/>
              </a:rPr>
              <a:t>Kaynaklar</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818028" y="1995488"/>
            <a:ext cx="10555941" cy="3669740"/>
          </a:xfrm>
        </p:spPr>
        <p:txBody>
          <a:bodyPr>
            <a:normAutofit/>
          </a:bodyPr>
          <a:lstStyle/>
          <a:p>
            <a:r>
              <a:rPr lang="tr-TR" sz="2400" dirty="0" smtClean="0">
                <a:latin typeface="Times New Roman" panose="02020603050405020304" pitchFamily="18" charset="0"/>
                <a:cs typeface="Times New Roman" panose="02020603050405020304" pitchFamily="18" charset="0"/>
              </a:rPr>
              <a:t>Atasever, M. (2021) Sağlık Kurumları İşletmeciliği ve Hastane Yönetimi. Akademisyen Yayınevi.</a:t>
            </a:r>
          </a:p>
          <a:p>
            <a:r>
              <a:rPr lang="en-US" sz="2400" dirty="0" err="1" smtClean="0">
                <a:latin typeface="Times New Roman" panose="02020603050405020304" pitchFamily="18" charset="0"/>
                <a:cs typeface="Times New Roman" panose="02020603050405020304" pitchFamily="18" charset="0"/>
              </a:rPr>
              <a:t>Kates</a:t>
            </a:r>
            <a:r>
              <a:rPr lang="en-US" sz="2400" dirty="0">
                <a:latin typeface="Times New Roman" panose="02020603050405020304" pitchFamily="18" charset="0"/>
                <a:cs typeface="Times New Roman" panose="02020603050405020304" pitchFamily="18" charset="0"/>
              </a:rPr>
              <a:t>, N., Hutchison, B., O’Brien, P., Fraser, B., Wheeler, S., &amp; Chapman, C. (2012). Framework for advancing improvement in primary care. </a:t>
            </a:r>
            <a:r>
              <a:rPr lang="en-US" sz="2400" i="1" dirty="0">
                <a:latin typeface="Times New Roman" panose="02020603050405020304" pitchFamily="18" charset="0"/>
                <a:cs typeface="Times New Roman" panose="02020603050405020304" pitchFamily="18" charset="0"/>
              </a:rPr>
              <a:t>Healthcare papers</a:t>
            </a:r>
            <a:r>
              <a:rPr lang="en-US" sz="2400" dirty="0">
                <a:latin typeface="Times New Roman" panose="02020603050405020304" pitchFamily="18" charset="0"/>
                <a:cs typeface="Times New Roman" panose="02020603050405020304" pitchFamily="18" charset="0"/>
              </a:rPr>
              <a:t>, </a:t>
            </a:r>
            <a:r>
              <a:rPr lang="en-US" sz="2400" i="1" dirty="0">
                <a:latin typeface="Times New Roman" panose="02020603050405020304" pitchFamily="18" charset="0"/>
                <a:cs typeface="Times New Roman" panose="02020603050405020304" pitchFamily="18" charset="0"/>
              </a:rPr>
              <a:t>12</a:t>
            </a:r>
            <a:r>
              <a:rPr lang="en-US" sz="2400" dirty="0">
                <a:latin typeface="Times New Roman" panose="02020603050405020304" pitchFamily="18" charset="0"/>
                <a:cs typeface="Times New Roman" panose="02020603050405020304" pitchFamily="18" charset="0"/>
              </a:rPr>
              <a:t>(2), 8-21</a:t>
            </a:r>
            <a:r>
              <a:rPr lang="en-US" sz="2400" dirty="0" smtClean="0">
                <a:latin typeface="Times New Roman" panose="02020603050405020304" pitchFamily="18" charset="0"/>
                <a:cs typeface="Times New Roman" panose="02020603050405020304" pitchFamily="18" charset="0"/>
              </a:rPr>
              <a:t>.</a:t>
            </a:r>
            <a:endParaRPr lang="tr-TR" sz="2400" dirty="0" smtClean="0">
              <a:latin typeface="Times New Roman" panose="02020603050405020304" pitchFamily="18" charset="0"/>
              <a:cs typeface="Times New Roman" panose="02020603050405020304" pitchFamily="18" charset="0"/>
            </a:endParaRPr>
          </a:p>
          <a:p>
            <a:r>
              <a:rPr lang="tr-TR" sz="2400" dirty="0" smtClean="0">
                <a:latin typeface="Times New Roman" panose="02020603050405020304" pitchFamily="18" charset="0"/>
                <a:cs typeface="Times New Roman" panose="02020603050405020304" pitchFamily="18" charset="0"/>
              </a:rPr>
              <a:t>https://crosstalkingvc.substack.com/p/transforming-indias-primary-healthcare</a:t>
            </a:r>
          </a:p>
          <a:p>
            <a:r>
              <a:rPr lang="tr-TR" sz="2400" dirty="0" smtClean="0">
                <a:latin typeface="Times New Roman" panose="02020603050405020304" pitchFamily="18" charset="0"/>
                <a:cs typeface="Times New Roman" panose="02020603050405020304" pitchFamily="18" charset="0"/>
              </a:rPr>
              <a:t>https://medium.com/@Neuronytics/preventative-healthcare-has-the-potential-to-improve-global-wellness-but-how-does-it-work-1deb1cf26002</a:t>
            </a:r>
          </a:p>
          <a:p>
            <a:endParaRPr lang="tr-TR" sz="2400" dirty="0" smtClean="0">
              <a:latin typeface="Times New Roman" panose="02020603050405020304" pitchFamily="18" charset="0"/>
              <a:cs typeface="Times New Roman" panose="02020603050405020304" pitchFamily="18" charset="0"/>
            </a:endParaRPr>
          </a:p>
          <a:p>
            <a:pPr marL="0" indent="0">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1313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7188" y="176866"/>
            <a:ext cx="10515600" cy="1078193"/>
          </a:xfrm>
        </p:spPr>
        <p:txBody>
          <a:bodyPr/>
          <a:lstStyle/>
          <a:p>
            <a:pPr algn="ctr"/>
            <a:r>
              <a:rPr lang="tr-TR" dirty="0" smtClean="0">
                <a:latin typeface="Times New Roman" panose="02020603050405020304" pitchFamily="18" charset="0"/>
                <a:cs typeface="Times New Roman" panose="02020603050405020304" pitchFamily="18" charset="0"/>
              </a:rPr>
              <a:t>Koruyucu Sağlık Hizmetleri</a:t>
            </a:r>
            <a:endParaRPr lang="tr-TR" dirty="0">
              <a:latin typeface="Times New Roman" panose="02020603050405020304" pitchFamily="18" charset="0"/>
              <a:cs typeface="Times New Roman" panose="02020603050405020304" pitchFamily="18" charset="0"/>
            </a:endParaRPr>
          </a:p>
        </p:txBody>
      </p:sp>
      <p:pic>
        <p:nvPicPr>
          <p:cNvPr id="6146" name="Picture 2" descr="Preventative healthcare has the potential to improve global wellness, but  how does it work? | by Neuronytics | Medi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3297" y="1519003"/>
            <a:ext cx="6757819" cy="4585962"/>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1957480" y="6176700"/>
            <a:ext cx="7419601" cy="523220"/>
          </a:xfrm>
          <a:prstGeom prst="rect">
            <a:avLst/>
          </a:prstGeom>
        </p:spPr>
        <p:txBody>
          <a:bodyPr wrap="square">
            <a:spAutoFit/>
          </a:bodyPr>
          <a:lstStyle/>
          <a:p>
            <a:r>
              <a:rPr lang="tr-TR" sz="1400" dirty="0" smtClean="0"/>
              <a:t>https://medium.com/@Neuronytics/preventative-healthcare-has-the-potential-to-improve-global-wellness-but-how-does-it-work-1deb1cf26002</a:t>
            </a:r>
            <a:endParaRPr lang="tr-TR" sz="1400" dirty="0"/>
          </a:p>
        </p:txBody>
      </p:sp>
    </p:spTree>
    <p:extLst>
      <p:ext uri="{BB962C8B-B14F-4D97-AF65-F5344CB8AC3E}">
        <p14:creationId xmlns:p14="http://schemas.microsoft.com/office/powerpoint/2010/main" val="3472653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p:txBody>
          <a:bodyPr/>
          <a:lstStyle/>
          <a:p>
            <a:pPr algn="ctr"/>
            <a:r>
              <a:rPr lang="tr-TR" dirty="0" smtClean="0">
                <a:latin typeface="Times New Roman" panose="02020603050405020304" pitchFamily="18" charset="0"/>
                <a:cs typeface="Times New Roman" panose="02020603050405020304" pitchFamily="18" charset="0"/>
              </a:rPr>
              <a:t>Koruyucu Sağlık Hizmetleri</a:t>
            </a:r>
            <a:endParaRPr lang="tr-TR" dirty="0">
              <a:latin typeface="Times New Roman" panose="02020603050405020304" pitchFamily="18" charset="0"/>
              <a:cs typeface="Times New Roman" panose="02020603050405020304" pitchFamily="18" charset="0"/>
            </a:endParaRPr>
          </a:p>
        </p:txBody>
      </p:sp>
      <p:grpSp>
        <p:nvGrpSpPr>
          <p:cNvPr id="6" name="Grup 5"/>
          <p:cNvGrpSpPr/>
          <p:nvPr/>
        </p:nvGrpSpPr>
        <p:grpSpPr>
          <a:xfrm>
            <a:off x="582705" y="1805360"/>
            <a:ext cx="10074785" cy="4721563"/>
            <a:chOff x="600635" y="1921902"/>
            <a:chExt cx="8738655" cy="4326499"/>
          </a:xfrm>
        </p:grpSpPr>
        <p:pic>
          <p:nvPicPr>
            <p:cNvPr id="7170" name="Picture 2" descr="Preventative Health Care and Public Health - MPH Onl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2709" y="1921902"/>
              <a:ext cx="6486581" cy="4326499"/>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p:cNvSpPr txBox="1"/>
            <p:nvPr/>
          </p:nvSpPr>
          <p:spPr>
            <a:xfrm>
              <a:off x="600635" y="4697506"/>
              <a:ext cx="1873624" cy="369332"/>
            </a:xfrm>
            <a:prstGeom prst="rect">
              <a:avLst/>
            </a:prstGeom>
            <a:noFill/>
          </p:spPr>
          <p:txBody>
            <a:bodyPr wrap="square" rtlCol="0">
              <a:spAutoFit/>
            </a:bodyPr>
            <a:lstStyle/>
            <a:p>
              <a:r>
                <a:rPr lang="tr-TR" dirty="0" smtClean="0">
                  <a:latin typeface="Times New Roman" panose="02020603050405020304" pitchFamily="18" charset="0"/>
                  <a:cs typeface="Times New Roman" panose="02020603050405020304" pitchFamily="18" charset="0"/>
                </a:rPr>
                <a:t>Birincil Koruma</a:t>
              </a:r>
              <a:endParaRPr lang="tr-TR" dirty="0">
                <a:latin typeface="Times New Roman" panose="02020603050405020304" pitchFamily="18" charset="0"/>
                <a:cs typeface="Times New Roman" panose="02020603050405020304" pitchFamily="18" charset="0"/>
              </a:endParaRPr>
            </a:p>
          </p:txBody>
        </p:sp>
        <p:sp>
          <p:nvSpPr>
            <p:cNvPr id="7" name="Metin kutusu 6"/>
            <p:cNvSpPr txBox="1"/>
            <p:nvPr/>
          </p:nvSpPr>
          <p:spPr>
            <a:xfrm>
              <a:off x="600635" y="3496236"/>
              <a:ext cx="1873624" cy="369332"/>
            </a:xfrm>
            <a:prstGeom prst="rect">
              <a:avLst/>
            </a:prstGeom>
            <a:noFill/>
          </p:spPr>
          <p:txBody>
            <a:bodyPr wrap="square" rtlCol="0">
              <a:spAutoFit/>
            </a:bodyPr>
            <a:lstStyle/>
            <a:p>
              <a:r>
                <a:rPr lang="tr-TR" dirty="0" smtClean="0">
                  <a:latin typeface="Times New Roman" panose="02020603050405020304" pitchFamily="18" charset="0"/>
                  <a:cs typeface="Times New Roman" panose="02020603050405020304" pitchFamily="18" charset="0"/>
                </a:rPr>
                <a:t>İkincil Koruma</a:t>
              </a:r>
              <a:endParaRPr lang="tr-TR" dirty="0">
                <a:latin typeface="Times New Roman" panose="02020603050405020304" pitchFamily="18" charset="0"/>
                <a:cs typeface="Times New Roman" panose="02020603050405020304" pitchFamily="18" charset="0"/>
              </a:endParaRPr>
            </a:p>
          </p:txBody>
        </p:sp>
        <p:sp>
          <p:nvSpPr>
            <p:cNvPr id="8" name="Metin kutusu 7"/>
            <p:cNvSpPr txBox="1"/>
            <p:nvPr/>
          </p:nvSpPr>
          <p:spPr>
            <a:xfrm>
              <a:off x="600635" y="2664298"/>
              <a:ext cx="1873624" cy="369332"/>
            </a:xfrm>
            <a:prstGeom prst="rect">
              <a:avLst/>
            </a:prstGeom>
            <a:noFill/>
          </p:spPr>
          <p:txBody>
            <a:bodyPr wrap="square" rtlCol="0">
              <a:spAutoFit/>
            </a:bodyPr>
            <a:lstStyle/>
            <a:p>
              <a:r>
                <a:rPr lang="tr-TR" dirty="0" smtClean="0">
                  <a:latin typeface="Times New Roman" panose="02020603050405020304" pitchFamily="18" charset="0"/>
                  <a:cs typeface="Times New Roman" panose="02020603050405020304" pitchFamily="18" charset="0"/>
                </a:rPr>
                <a:t>Üçüncül Koruma</a:t>
              </a:r>
              <a:endParaRPr lang="tr-TR"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847949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 3"/>
          <p:cNvGrpSpPr/>
          <p:nvPr/>
        </p:nvGrpSpPr>
        <p:grpSpPr>
          <a:xfrm>
            <a:off x="1396552" y="1722129"/>
            <a:ext cx="9047640" cy="4752890"/>
            <a:chOff x="275642" y="1612326"/>
            <a:chExt cx="9047640" cy="3895212"/>
          </a:xfrm>
        </p:grpSpPr>
        <p:sp>
          <p:nvSpPr>
            <p:cNvPr id="5" name="Metin kutusu 4"/>
            <p:cNvSpPr txBox="1"/>
            <p:nvPr/>
          </p:nvSpPr>
          <p:spPr>
            <a:xfrm>
              <a:off x="410570" y="2125827"/>
              <a:ext cx="990762" cy="461665"/>
            </a:xfrm>
            <a:prstGeom prst="rect">
              <a:avLst/>
            </a:prstGeom>
            <a:noFill/>
          </p:spPr>
          <p:txBody>
            <a:bodyPr wrap="square" rtlCol="0">
              <a:spAutoFit/>
            </a:bodyPr>
            <a:lstStyle/>
            <a:p>
              <a:r>
                <a:rPr lang="tr-TR" sz="2400" b="1" dirty="0" smtClean="0">
                  <a:latin typeface="Times New Roman" panose="02020603050405020304" pitchFamily="18" charset="0"/>
                  <a:cs typeface="Times New Roman" panose="02020603050405020304" pitchFamily="18" charset="0"/>
                </a:rPr>
                <a:t>Süreç</a:t>
              </a:r>
              <a:endParaRPr lang="tr-TR" sz="2400" b="1" dirty="0">
                <a:latin typeface="Times New Roman" panose="02020603050405020304" pitchFamily="18" charset="0"/>
                <a:cs typeface="Times New Roman" panose="02020603050405020304" pitchFamily="18" charset="0"/>
              </a:endParaRPr>
            </a:p>
          </p:txBody>
        </p:sp>
        <p:sp>
          <p:nvSpPr>
            <p:cNvPr id="6" name="Metin kutusu 5"/>
            <p:cNvSpPr txBox="1"/>
            <p:nvPr/>
          </p:nvSpPr>
          <p:spPr>
            <a:xfrm>
              <a:off x="275642" y="3722434"/>
              <a:ext cx="1307023" cy="461665"/>
            </a:xfrm>
            <a:prstGeom prst="rect">
              <a:avLst/>
            </a:prstGeom>
            <a:noFill/>
          </p:spPr>
          <p:txBody>
            <a:bodyPr wrap="square" rtlCol="0">
              <a:spAutoFit/>
            </a:bodyPr>
            <a:lstStyle/>
            <a:p>
              <a:r>
                <a:rPr lang="tr-TR" sz="2400" b="1" dirty="0" smtClean="0">
                  <a:latin typeface="Times New Roman" panose="02020603050405020304" pitchFamily="18" charset="0"/>
                  <a:cs typeface="Times New Roman" panose="02020603050405020304" pitchFamily="18" charset="0"/>
                </a:rPr>
                <a:t>Girişim</a:t>
              </a:r>
              <a:endParaRPr lang="tr-TR" sz="2400" b="1" dirty="0">
                <a:latin typeface="Times New Roman" panose="02020603050405020304" pitchFamily="18" charset="0"/>
                <a:cs typeface="Times New Roman" panose="02020603050405020304" pitchFamily="18" charset="0"/>
              </a:endParaRPr>
            </a:p>
          </p:txBody>
        </p:sp>
        <p:sp>
          <p:nvSpPr>
            <p:cNvPr id="7" name="Metin kutusu 6"/>
            <p:cNvSpPr txBox="1"/>
            <p:nvPr/>
          </p:nvSpPr>
          <p:spPr>
            <a:xfrm>
              <a:off x="1722919" y="2154108"/>
              <a:ext cx="1478394" cy="461665"/>
            </a:xfrm>
            <a:prstGeom prst="rect">
              <a:avLst/>
            </a:prstGeom>
            <a:noFill/>
          </p:spPr>
          <p:txBody>
            <a:bodyPr wrap="square" rtlCol="0">
              <a:spAutoFit/>
            </a:bodyPr>
            <a:lstStyle/>
            <a:p>
              <a:r>
                <a:rPr lang="tr-TR" sz="2400" dirty="0" smtClean="0">
                  <a:latin typeface="Times New Roman" panose="02020603050405020304" pitchFamily="18" charset="0"/>
                  <a:cs typeface="Times New Roman" panose="02020603050405020304" pitchFamily="18" charset="0"/>
                </a:rPr>
                <a:t>İyilik Hali</a:t>
              </a:r>
              <a:endParaRPr lang="tr-TR" sz="2400" dirty="0">
                <a:latin typeface="Times New Roman" panose="02020603050405020304" pitchFamily="18" charset="0"/>
                <a:cs typeface="Times New Roman" panose="02020603050405020304" pitchFamily="18" charset="0"/>
              </a:endParaRPr>
            </a:p>
          </p:txBody>
        </p:sp>
        <p:sp>
          <p:nvSpPr>
            <p:cNvPr id="8" name="Metin kutusu 7"/>
            <p:cNvSpPr txBox="1"/>
            <p:nvPr/>
          </p:nvSpPr>
          <p:spPr>
            <a:xfrm>
              <a:off x="4211960" y="2132856"/>
              <a:ext cx="2664296" cy="461665"/>
            </a:xfrm>
            <a:prstGeom prst="rect">
              <a:avLst/>
            </a:prstGeom>
            <a:noFill/>
          </p:spPr>
          <p:txBody>
            <a:bodyPr wrap="square" rtlCol="0">
              <a:spAutoFit/>
            </a:bodyPr>
            <a:lstStyle/>
            <a:p>
              <a:r>
                <a:rPr lang="tr-TR" sz="2400" dirty="0" smtClean="0">
                  <a:latin typeface="Times New Roman" panose="02020603050405020304" pitchFamily="18" charset="0"/>
                  <a:cs typeface="Times New Roman" panose="02020603050405020304" pitchFamily="18" charset="0"/>
                </a:rPr>
                <a:t>Hastalık</a:t>
              </a:r>
              <a:endParaRPr lang="tr-TR" sz="2400" dirty="0">
                <a:latin typeface="Times New Roman" panose="02020603050405020304" pitchFamily="18" charset="0"/>
                <a:cs typeface="Times New Roman" panose="02020603050405020304" pitchFamily="18" charset="0"/>
              </a:endParaRPr>
            </a:p>
          </p:txBody>
        </p:sp>
        <p:sp>
          <p:nvSpPr>
            <p:cNvPr id="9" name="Metin kutusu 8"/>
            <p:cNvSpPr txBox="1"/>
            <p:nvPr/>
          </p:nvSpPr>
          <p:spPr>
            <a:xfrm>
              <a:off x="6518751" y="2132856"/>
              <a:ext cx="2664296" cy="461665"/>
            </a:xfrm>
            <a:prstGeom prst="rect">
              <a:avLst/>
            </a:prstGeom>
            <a:noFill/>
          </p:spPr>
          <p:txBody>
            <a:bodyPr wrap="square" rtlCol="0">
              <a:spAutoFit/>
            </a:bodyPr>
            <a:lstStyle/>
            <a:p>
              <a:r>
                <a:rPr lang="tr-TR" sz="2400" dirty="0" smtClean="0">
                  <a:latin typeface="Times New Roman" panose="02020603050405020304" pitchFamily="18" charset="0"/>
                  <a:cs typeface="Times New Roman" panose="02020603050405020304" pitchFamily="18" charset="0"/>
                </a:rPr>
                <a:t>Engellilik</a:t>
              </a:r>
              <a:endParaRPr lang="tr-TR" sz="2400" dirty="0">
                <a:latin typeface="Times New Roman" panose="02020603050405020304" pitchFamily="18" charset="0"/>
                <a:cs typeface="Times New Roman" panose="02020603050405020304" pitchFamily="18" charset="0"/>
              </a:endParaRPr>
            </a:p>
          </p:txBody>
        </p:sp>
        <p:sp>
          <p:nvSpPr>
            <p:cNvPr id="10" name="Metin kutusu 9"/>
            <p:cNvSpPr txBox="1"/>
            <p:nvPr/>
          </p:nvSpPr>
          <p:spPr>
            <a:xfrm>
              <a:off x="1835696" y="4174712"/>
              <a:ext cx="2632407" cy="1323439"/>
            </a:xfrm>
            <a:prstGeom prst="rect">
              <a:avLst/>
            </a:prstGeom>
            <a:noFill/>
          </p:spPr>
          <p:txBody>
            <a:bodyPr wrap="square" rtlCol="0">
              <a:spAutoFit/>
            </a:bodyPr>
            <a:lstStyle/>
            <a:p>
              <a:r>
                <a:rPr lang="tr-TR" sz="2000" i="1" dirty="0" smtClean="0">
                  <a:latin typeface="Times New Roman" panose="02020603050405020304" pitchFamily="18" charset="0"/>
                  <a:cs typeface="Times New Roman" panose="02020603050405020304" pitchFamily="18" charset="0"/>
                </a:rPr>
                <a:t>Birincil Önleme/Koruma</a:t>
              </a:r>
            </a:p>
            <a:p>
              <a:r>
                <a:rPr lang="tr-TR" sz="2000" i="1" dirty="0" smtClean="0">
                  <a:latin typeface="Times New Roman" panose="02020603050405020304" pitchFamily="18" charset="0"/>
                  <a:cs typeface="Times New Roman" panose="02020603050405020304" pitchFamily="18" charset="0"/>
                </a:rPr>
                <a:t>Koruyucu Hizmet</a:t>
              </a:r>
            </a:p>
            <a:p>
              <a:r>
                <a:rPr lang="tr-TR" sz="2000" i="1" dirty="0" smtClean="0">
                  <a:latin typeface="Times New Roman" panose="02020603050405020304" pitchFamily="18" charset="0"/>
                  <a:cs typeface="Times New Roman" panose="02020603050405020304" pitchFamily="18" charset="0"/>
                </a:rPr>
                <a:t>Sağlığı Geliştirme</a:t>
              </a:r>
              <a:endParaRPr lang="tr-TR" sz="2000" i="1" dirty="0">
                <a:latin typeface="Times New Roman" panose="02020603050405020304" pitchFamily="18" charset="0"/>
                <a:cs typeface="Times New Roman" panose="02020603050405020304" pitchFamily="18" charset="0"/>
              </a:endParaRPr>
            </a:p>
          </p:txBody>
        </p:sp>
        <p:sp>
          <p:nvSpPr>
            <p:cNvPr id="11" name="Metin kutusu 10"/>
            <p:cNvSpPr txBox="1"/>
            <p:nvPr/>
          </p:nvSpPr>
          <p:spPr>
            <a:xfrm>
              <a:off x="3958781" y="4223568"/>
              <a:ext cx="2664296" cy="707886"/>
            </a:xfrm>
            <a:prstGeom prst="rect">
              <a:avLst/>
            </a:prstGeom>
            <a:noFill/>
          </p:spPr>
          <p:txBody>
            <a:bodyPr wrap="square" rtlCol="0">
              <a:spAutoFit/>
            </a:bodyPr>
            <a:lstStyle/>
            <a:p>
              <a:r>
                <a:rPr lang="tr-TR" sz="2000" i="1" dirty="0" smtClean="0">
                  <a:latin typeface="Times New Roman" panose="02020603050405020304" pitchFamily="18" charset="0"/>
                  <a:cs typeface="Times New Roman" panose="02020603050405020304" pitchFamily="18" charset="0"/>
                </a:rPr>
                <a:t>İkincil Önleme/Koruma</a:t>
              </a:r>
            </a:p>
            <a:p>
              <a:r>
                <a:rPr lang="tr-TR" sz="2000" i="1" dirty="0" smtClean="0">
                  <a:latin typeface="Times New Roman" panose="02020603050405020304" pitchFamily="18" charset="0"/>
                  <a:cs typeface="Times New Roman" panose="02020603050405020304" pitchFamily="18" charset="0"/>
                </a:rPr>
                <a:t>Klinik Bakım</a:t>
              </a:r>
              <a:endParaRPr lang="tr-TR" sz="2000" i="1" dirty="0">
                <a:latin typeface="Times New Roman" panose="02020603050405020304" pitchFamily="18" charset="0"/>
                <a:cs typeface="Times New Roman" panose="02020603050405020304" pitchFamily="18" charset="0"/>
              </a:endParaRPr>
            </a:p>
          </p:txBody>
        </p:sp>
        <p:sp>
          <p:nvSpPr>
            <p:cNvPr id="12" name="Metin kutusu 11"/>
            <p:cNvSpPr txBox="1"/>
            <p:nvPr/>
          </p:nvSpPr>
          <p:spPr>
            <a:xfrm>
              <a:off x="6658986" y="4184099"/>
              <a:ext cx="2664296" cy="1323439"/>
            </a:xfrm>
            <a:prstGeom prst="rect">
              <a:avLst/>
            </a:prstGeom>
            <a:noFill/>
          </p:spPr>
          <p:txBody>
            <a:bodyPr wrap="square" rtlCol="0">
              <a:spAutoFit/>
            </a:bodyPr>
            <a:lstStyle/>
            <a:p>
              <a:r>
                <a:rPr lang="tr-TR" sz="2000" i="1" dirty="0" smtClean="0">
                  <a:latin typeface="Times New Roman" panose="02020603050405020304" pitchFamily="18" charset="0"/>
                  <a:cs typeface="Times New Roman" panose="02020603050405020304" pitchFamily="18" charset="0"/>
                </a:rPr>
                <a:t>Üçüncül Önleme/Koruma</a:t>
              </a:r>
            </a:p>
            <a:p>
              <a:r>
                <a:rPr lang="tr-TR" sz="2000" i="1" dirty="0" smtClean="0">
                  <a:latin typeface="Times New Roman" panose="02020603050405020304" pitchFamily="18" charset="0"/>
                  <a:cs typeface="Times New Roman" panose="02020603050405020304" pitchFamily="18" charset="0"/>
                </a:rPr>
                <a:t>Rehabilitasyon</a:t>
              </a:r>
            </a:p>
            <a:p>
              <a:r>
                <a:rPr lang="tr-TR" sz="2000" i="1" dirty="0" smtClean="0">
                  <a:latin typeface="Times New Roman" panose="02020603050405020304" pitchFamily="18" charset="0"/>
                  <a:cs typeface="Times New Roman" panose="02020603050405020304" pitchFamily="18" charset="0"/>
                </a:rPr>
                <a:t>Bakım Hizmetleri</a:t>
              </a:r>
              <a:endParaRPr lang="tr-TR" sz="2000" i="1" dirty="0">
                <a:latin typeface="Times New Roman" panose="02020603050405020304" pitchFamily="18" charset="0"/>
                <a:cs typeface="Times New Roman" panose="02020603050405020304" pitchFamily="18" charset="0"/>
              </a:endParaRPr>
            </a:p>
          </p:txBody>
        </p:sp>
        <p:cxnSp>
          <p:nvCxnSpPr>
            <p:cNvPr id="13" name="Düz Ok Bağlayıcısı 12"/>
            <p:cNvCxnSpPr/>
            <p:nvPr/>
          </p:nvCxnSpPr>
          <p:spPr>
            <a:xfrm>
              <a:off x="3241432" y="2391926"/>
              <a:ext cx="864096"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Düz Ok Bağlayıcısı 13"/>
            <p:cNvCxnSpPr/>
            <p:nvPr/>
          </p:nvCxnSpPr>
          <p:spPr>
            <a:xfrm flipV="1">
              <a:off x="1761153" y="2502188"/>
              <a:ext cx="0" cy="154352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Düz Ok Bağlayıcısı 14"/>
            <p:cNvCxnSpPr/>
            <p:nvPr/>
          </p:nvCxnSpPr>
          <p:spPr>
            <a:xfrm flipV="1">
              <a:off x="4067944" y="2502188"/>
              <a:ext cx="0" cy="154352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6" name="Düz Ok Bağlayıcısı 15"/>
            <p:cNvCxnSpPr/>
            <p:nvPr/>
          </p:nvCxnSpPr>
          <p:spPr>
            <a:xfrm flipV="1">
              <a:off x="6372200" y="2445543"/>
              <a:ext cx="0" cy="154352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Düz Ok Bağlayıcısı 16"/>
            <p:cNvCxnSpPr/>
            <p:nvPr/>
          </p:nvCxnSpPr>
          <p:spPr>
            <a:xfrm>
              <a:off x="6468042" y="3989069"/>
              <a:ext cx="1872208" cy="0"/>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8" name="Düz Ok Bağlayıcısı 17"/>
            <p:cNvCxnSpPr/>
            <p:nvPr/>
          </p:nvCxnSpPr>
          <p:spPr>
            <a:xfrm>
              <a:off x="1835696" y="3989069"/>
              <a:ext cx="2088232" cy="0"/>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9" name="Düz Ok Bağlayıcısı 18"/>
            <p:cNvCxnSpPr/>
            <p:nvPr/>
          </p:nvCxnSpPr>
          <p:spPr>
            <a:xfrm>
              <a:off x="4161251" y="3989069"/>
              <a:ext cx="2088232" cy="0"/>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0" name="Düz Ok Bağlayıcısı 19"/>
            <p:cNvCxnSpPr/>
            <p:nvPr/>
          </p:nvCxnSpPr>
          <p:spPr>
            <a:xfrm>
              <a:off x="5493289" y="2363688"/>
              <a:ext cx="864096"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1" name="Metin kutusu 20"/>
            <p:cNvSpPr txBox="1"/>
            <p:nvPr/>
          </p:nvSpPr>
          <p:spPr>
            <a:xfrm>
              <a:off x="4912281" y="1612326"/>
              <a:ext cx="1263654" cy="369332"/>
            </a:xfrm>
            <a:prstGeom prst="rect">
              <a:avLst/>
            </a:prstGeom>
            <a:noFill/>
          </p:spPr>
          <p:txBody>
            <a:bodyPr wrap="square" rtlCol="0">
              <a:spAutoFit/>
            </a:bodyPr>
            <a:lstStyle/>
            <a:p>
              <a:r>
                <a:rPr lang="tr-TR" dirty="0" smtClean="0">
                  <a:latin typeface="Times New Roman" panose="02020603050405020304" pitchFamily="18" charset="0"/>
                  <a:cs typeface="Times New Roman" panose="02020603050405020304" pitchFamily="18" charset="0"/>
                </a:rPr>
                <a:t>İyileşme</a:t>
              </a:r>
              <a:endParaRPr lang="tr-TR" dirty="0">
                <a:latin typeface="Times New Roman" panose="02020603050405020304" pitchFamily="18" charset="0"/>
                <a:cs typeface="Times New Roman" panose="02020603050405020304" pitchFamily="18" charset="0"/>
              </a:endParaRPr>
            </a:p>
          </p:txBody>
        </p:sp>
        <p:sp>
          <p:nvSpPr>
            <p:cNvPr id="22" name="Metin kutusu 21"/>
            <p:cNvSpPr txBox="1"/>
            <p:nvPr/>
          </p:nvSpPr>
          <p:spPr>
            <a:xfrm>
              <a:off x="5017990" y="2660031"/>
              <a:ext cx="907347" cy="369332"/>
            </a:xfrm>
            <a:prstGeom prst="rect">
              <a:avLst/>
            </a:prstGeom>
            <a:noFill/>
          </p:spPr>
          <p:txBody>
            <a:bodyPr wrap="square" rtlCol="0">
              <a:spAutoFit/>
            </a:bodyPr>
            <a:lstStyle/>
            <a:p>
              <a:r>
                <a:rPr lang="tr-TR" dirty="0" smtClean="0">
                  <a:latin typeface="Times New Roman" panose="02020603050405020304" pitchFamily="18" charset="0"/>
                  <a:cs typeface="Times New Roman" panose="02020603050405020304" pitchFamily="18" charset="0"/>
                </a:rPr>
                <a:t>Ölüm</a:t>
              </a:r>
              <a:endParaRPr lang="tr-TR"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927710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I. BÖLÜM: SAĞLIK HİZMETLERİ</a:t>
            </a:r>
            <a:endParaRPr lang="tr-TR" sz="3600" b="1" dirty="0">
              <a:solidFill>
                <a:schemeClr val="bg1"/>
              </a:solidFill>
            </a:endParaRPr>
          </a:p>
        </p:txBody>
      </p:sp>
      <p:sp>
        <p:nvSpPr>
          <p:cNvPr id="3" name="İçerik Yer Tutucusu 2"/>
          <p:cNvSpPr>
            <a:spLocks noGrp="1"/>
          </p:cNvSpPr>
          <p:nvPr>
            <p:ph sz="quarter" idx="1"/>
          </p:nvPr>
        </p:nvSpPr>
        <p:spPr>
          <a:xfrm>
            <a:off x="409903" y="1597324"/>
            <a:ext cx="11236688" cy="4519697"/>
          </a:xfrm>
        </p:spPr>
        <p:txBody>
          <a:bodyPr>
            <a:normAutofit fontScale="92500" lnSpcReduction="20000"/>
          </a:bodyPr>
          <a:lstStyle/>
          <a:p>
            <a:pPr marL="0" indent="0" algn="just">
              <a:buNone/>
            </a:pPr>
            <a:endParaRPr lang="tr-TR" sz="2400" u="sng" dirty="0">
              <a:latin typeface="Times New Roman" panose="02020603050405020304" pitchFamily="18" charset="0"/>
              <a:cs typeface="Times New Roman" panose="02020603050405020304" pitchFamily="18" charset="0"/>
            </a:endParaRPr>
          </a:p>
          <a:p>
            <a:pPr algn="just">
              <a:lnSpc>
                <a:spcPct val="160000"/>
              </a:lnSpc>
              <a:buFont typeface="Wingdings" pitchFamily="2" charset="2"/>
              <a:buChar char="v"/>
            </a:pPr>
            <a:r>
              <a:rPr lang="tr-TR" sz="2400" dirty="0" smtClean="0">
                <a:latin typeface="Times New Roman" panose="02020603050405020304" pitchFamily="18" charset="0"/>
                <a:cs typeface="Times New Roman" panose="02020603050405020304" pitchFamily="18" charset="0"/>
              </a:rPr>
              <a:t>Koruyucu sağlık hizmetleri genel olarak sağlığın korunması amacıyla bireylere ve çevreye yönelik olarak sağlığı tehdit eden durumların ortadan kaldırılması çabalarını ifade etmektedir. Çevrede sağlığa olumsuz etki edebilecek faktörlerin azaltılması/yok edilmesi ve bireylerin sağlıklı bir yaşam sürmeleri için sağlıklarının korunması, sağlıklı davranışlar geliştirmelerinin sağlanması gibi faaliyetlerdir. </a:t>
            </a:r>
          </a:p>
          <a:p>
            <a:pPr algn="just">
              <a:lnSpc>
                <a:spcPct val="160000"/>
              </a:lnSpc>
              <a:buFont typeface="Wingdings" pitchFamily="2" charset="2"/>
              <a:buChar char="v"/>
            </a:pPr>
            <a:endParaRPr lang="tr-TR" sz="2400" dirty="0">
              <a:latin typeface="Times New Roman" panose="02020603050405020304" pitchFamily="18" charset="0"/>
              <a:cs typeface="Times New Roman" panose="02020603050405020304" pitchFamily="18" charset="0"/>
            </a:endParaRPr>
          </a:p>
          <a:p>
            <a:pPr algn="just">
              <a:lnSpc>
                <a:spcPct val="160000"/>
              </a:lnSpc>
              <a:buFont typeface="Wingdings" pitchFamily="2" charset="2"/>
              <a:buChar char="v"/>
            </a:pPr>
            <a:r>
              <a:rPr lang="tr-TR" sz="2400" dirty="0" smtClean="0">
                <a:latin typeface="Times New Roman" panose="02020603050405020304" pitchFamily="18" charset="0"/>
                <a:cs typeface="Times New Roman" panose="02020603050405020304" pitchFamily="18" charset="0"/>
              </a:rPr>
              <a:t>Kısaca toplumu hastalık kaynaklarından uzak tutmayı hedefleyen, hastalıkların engellenmesi ve mevcut sağlıklı durumun korunması amacıyla sunulan hizmetlerin bütünüdür. </a:t>
            </a:r>
            <a:endParaRPr lang="tr-TR" dirty="0">
              <a:latin typeface="Times New Roman" panose="02020603050405020304" pitchFamily="18" charset="0"/>
              <a:cs typeface="Times New Roman" panose="02020603050405020304" pitchFamily="18" charset="0"/>
            </a:endParaRPr>
          </a:p>
        </p:txBody>
      </p:sp>
      <p:sp>
        <p:nvSpPr>
          <p:cNvPr id="4" name="Unvan 1"/>
          <p:cNvSpPr txBox="1">
            <a:spLocks/>
          </p:cNvSpPr>
          <p:nvPr/>
        </p:nvSpPr>
        <p:spPr>
          <a:xfrm>
            <a:off x="838200" y="365125"/>
            <a:ext cx="10515600" cy="11325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dirty="0" smtClean="0">
                <a:latin typeface="Times New Roman" panose="02020603050405020304" pitchFamily="18" charset="0"/>
                <a:cs typeface="Times New Roman" panose="02020603050405020304" pitchFamily="18" charset="0"/>
              </a:rPr>
              <a:t>Koruyucu Sağlık Hizmetleri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05530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I. BÖLÜM: SAĞLIK HİZMETLERİ</a:t>
            </a:r>
            <a:endParaRPr lang="tr-TR" sz="3600" b="1" dirty="0">
              <a:solidFill>
                <a:schemeClr val="bg1"/>
              </a:solidFill>
            </a:endParaRPr>
          </a:p>
        </p:txBody>
      </p:sp>
      <p:sp>
        <p:nvSpPr>
          <p:cNvPr id="3" name="İçerik Yer Tutucusu 2"/>
          <p:cNvSpPr>
            <a:spLocks noGrp="1"/>
          </p:cNvSpPr>
          <p:nvPr>
            <p:ph sz="quarter" idx="1"/>
          </p:nvPr>
        </p:nvSpPr>
        <p:spPr>
          <a:xfrm>
            <a:off x="315310" y="1592316"/>
            <a:ext cx="11462708" cy="3724463"/>
          </a:xfrm>
        </p:spPr>
        <p:txBody>
          <a:bodyPr>
            <a:normAutofit/>
          </a:bodyPr>
          <a:lstStyle/>
          <a:p>
            <a:pPr marL="0" indent="0" algn="just">
              <a:lnSpc>
                <a:spcPct val="150000"/>
              </a:lnSpc>
              <a:buNone/>
            </a:pPr>
            <a:r>
              <a:rPr lang="tr-TR" sz="2000" i="1" dirty="0" smtClean="0">
                <a:latin typeface="Times New Roman" panose="02020603050405020304" pitchFamily="18" charset="0"/>
                <a:cs typeface="Times New Roman" panose="02020603050405020304" pitchFamily="18" charset="0"/>
              </a:rPr>
              <a:t>Çevreye Yönelik Koruyucu Sağlık Hizmetleri</a:t>
            </a:r>
            <a:endParaRPr lang="tr-TR" sz="2000" dirty="0" smtClean="0">
              <a:latin typeface="Times New Roman" panose="02020603050405020304" pitchFamily="18" charset="0"/>
              <a:cs typeface="Times New Roman" panose="02020603050405020304" pitchFamily="18" charset="0"/>
            </a:endParaRPr>
          </a:p>
          <a:p>
            <a:pPr algn="just">
              <a:lnSpc>
                <a:spcPct val="150000"/>
              </a:lnSpc>
              <a:buFont typeface="Wingdings" pitchFamily="2" charset="2"/>
              <a:buChar char="v"/>
            </a:pPr>
            <a:r>
              <a:rPr lang="tr-TR" sz="2000" dirty="0" smtClean="0">
                <a:latin typeface="Times New Roman" panose="02020603050405020304" pitchFamily="18" charset="0"/>
                <a:cs typeface="Times New Roman" panose="02020603050405020304" pitchFamily="18" charset="0"/>
              </a:rPr>
              <a:t>Çevrede bulunan ve sağlığı olumsuz etkileme ihtimali olan biyolojik, fiziksel, kimyasal ve sosyal etkenleri yok ederek veya kişileri etkilemesini önleyerek çevreyi olumlu hale getirme çabalarının tümüdür. Burada yer alan çabalar özetle aşağıdaki gibidir;</a:t>
            </a:r>
          </a:p>
          <a:p>
            <a:pPr marL="0" indent="0" algn="just">
              <a:buNone/>
            </a:pPr>
            <a:endParaRPr lang="tr-TR" sz="2400" dirty="0" smtClean="0">
              <a:latin typeface="Times New Roman" panose="02020603050405020304" pitchFamily="18" charset="0"/>
              <a:cs typeface="Times New Roman" panose="02020603050405020304" pitchFamily="18" charset="0"/>
            </a:endParaRPr>
          </a:p>
        </p:txBody>
      </p:sp>
      <p:sp>
        <p:nvSpPr>
          <p:cNvPr id="4" name="Metin kutusu 3"/>
          <p:cNvSpPr txBox="1"/>
          <p:nvPr/>
        </p:nvSpPr>
        <p:spPr>
          <a:xfrm>
            <a:off x="5659820" y="3596316"/>
            <a:ext cx="5925839" cy="2400657"/>
          </a:xfrm>
          <a:prstGeom prst="rect">
            <a:avLst/>
          </a:prstGeom>
          <a:noFill/>
        </p:spPr>
        <p:txBody>
          <a:bodyPr wrap="square" rtlCol="0">
            <a:spAutoFit/>
          </a:bodyPr>
          <a:lstStyle/>
          <a:p>
            <a:pPr algn="just">
              <a:lnSpc>
                <a:spcPct val="150000"/>
              </a:lnSpc>
            </a:pPr>
            <a:r>
              <a:rPr lang="tr-TR" sz="2000" dirty="0" smtClean="0">
                <a:latin typeface="Times New Roman" panose="02020603050405020304" pitchFamily="18" charset="0"/>
                <a:cs typeface="Times New Roman" panose="02020603050405020304" pitchFamily="18" charset="0"/>
              </a:rPr>
              <a:t>-Vektörlerle (haşerelerle) mücadele</a:t>
            </a:r>
          </a:p>
          <a:p>
            <a:pPr algn="just">
              <a:lnSpc>
                <a:spcPct val="150000"/>
              </a:lnSpc>
            </a:pPr>
            <a:r>
              <a:rPr lang="tr-TR" sz="2000" dirty="0" smtClean="0">
                <a:latin typeface="Times New Roman" panose="02020603050405020304" pitchFamily="18" charset="0"/>
                <a:cs typeface="Times New Roman" panose="02020603050405020304" pitchFamily="18" charset="0"/>
              </a:rPr>
              <a:t>-</a:t>
            </a:r>
            <a:r>
              <a:rPr lang="tr-TR" sz="2000" dirty="0">
                <a:latin typeface="Times New Roman" panose="02020603050405020304" pitchFamily="18" charset="0"/>
                <a:cs typeface="Times New Roman" panose="02020603050405020304" pitchFamily="18" charset="0"/>
              </a:rPr>
              <a:t>Hava kirliliğinin önlenmesi</a:t>
            </a:r>
          </a:p>
          <a:p>
            <a:pPr algn="just">
              <a:lnSpc>
                <a:spcPct val="150000"/>
              </a:lnSpc>
            </a:pPr>
            <a:r>
              <a:rPr lang="tr-TR" sz="2000" dirty="0">
                <a:latin typeface="Times New Roman" panose="02020603050405020304" pitchFamily="18" charset="0"/>
                <a:cs typeface="Times New Roman" panose="02020603050405020304" pitchFamily="18" charset="0"/>
              </a:rPr>
              <a:t>-Radyasyonla mücadele</a:t>
            </a:r>
          </a:p>
          <a:p>
            <a:pPr algn="just">
              <a:lnSpc>
                <a:spcPct val="150000"/>
              </a:lnSpc>
            </a:pPr>
            <a:r>
              <a:rPr lang="tr-TR" sz="2000" dirty="0">
                <a:latin typeface="Times New Roman" panose="02020603050405020304" pitchFamily="18" charset="0"/>
                <a:cs typeface="Times New Roman" panose="02020603050405020304" pitchFamily="18" charset="0"/>
              </a:rPr>
              <a:t>-Gürültü ile mücadele</a:t>
            </a:r>
          </a:p>
          <a:p>
            <a:pPr algn="just">
              <a:lnSpc>
                <a:spcPct val="150000"/>
              </a:lnSpc>
            </a:pPr>
            <a:r>
              <a:rPr lang="tr-TR" sz="2000" dirty="0">
                <a:latin typeface="Times New Roman" panose="02020603050405020304" pitchFamily="18" charset="0"/>
                <a:cs typeface="Times New Roman" panose="02020603050405020304" pitchFamily="18" charset="0"/>
              </a:rPr>
              <a:t>Gıda kontrolü ve gıda güvenliği</a:t>
            </a:r>
          </a:p>
        </p:txBody>
      </p:sp>
      <p:sp>
        <p:nvSpPr>
          <p:cNvPr id="5" name="Metin kutusu 4"/>
          <p:cNvSpPr txBox="1"/>
          <p:nvPr/>
        </p:nvSpPr>
        <p:spPr>
          <a:xfrm>
            <a:off x="838200" y="3780982"/>
            <a:ext cx="3740727" cy="1477328"/>
          </a:xfrm>
          <a:prstGeom prst="rect">
            <a:avLst/>
          </a:prstGeom>
          <a:noFill/>
        </p:spPr>
        <p:txBody>
          <a:bodyPr wrap="square" rtlCol="0">
            <a:spAutoFit/>
          </a:bodyPr>
          <a:lstStyle/>
          <a:p>
            <a:pPr algn="just">
              <a:lnSpc>
                <a:spcPct val="150000"/>
              </a:lnSpc>
            </a:pPr>
            <a:r>
              <a:rPr lang="tr-TR" sz="2000" dirty="0">
                <a:latin typeface="Times New Roman" panose="02020603050405020304" pitchFamily="18" charset="0"/>
                <a:cs typeface="Times New Roman" panose="02020603050405020304" pitchFamily="18" charset="0"/>
              </a:rPr>
              <a:t>-Yeterli ve temiz su temini</a:t>
            </a:r>
          </a:p>
          <a:p>
            <a:pPr algn="just">
              <a:lnSpc>
                <a:spcPct val="150000"/>
              </a:lnSpc>
            </a:pPr>
            <a:r>
              <a:rPr lang="tr-TR" sz="2000" dirty="0">
                <a:latin typeface="Times New Roman" panose="02020603050405020304" pitchFamily="18" charset="0"/>
                <a:cs typeface="Times New Roman" panose="02020603050405020304" pitchFamily="18" charset="0"/>
              </a:rPr>
              <a:t>-Atıkların zararsız hale getirilmesi</a:t>
            </a:r>
          </a:p>
          <a:p>
            <a:pPr algn="just">
              <a:lnSpc>
                <a:spcPct val="150000"/>
              </a:lnSpc>
            </a:pPr>
            <a:r>
              <a:rPr lang="tr-TR" sz="2000" dirty="0">
                <a:latin typeface="Times New Roman" panose="02020603050405020304" pitchFamily="18" charset="0"/>
                <a:cs typeface="Times New Roman" panose="02020603050405020304" pitchFamily="18" charset="0"/>
              </a:rPr>
              <a:t>-Konut sağlığı</a:t>
            </a:r>
          </a:p>
        </p:txBody>
      </p:sp>
      <p:sp>
        <p:nvSpPr>
          <p:cNvPr id="6" name="Unvan 1"/>
          <p:cNvSpPr txBox="1">
            <a:spLocks/>
          </p:cNvSpPr>
          <p:nvPr/>
        </p:nvSpPr>
        <p:spPr>
          <a:xfrm>
            <a:off x="838200" y="302372"/>
            <a:ext cx="10515600" cy="104093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dirty="0" smtClean="0">
                <a:latin typeface="Times New Roman" panose="02020603050405020304" pitchFamily="18" charset="0"/>
                <a:cs typeface="Times New Roman" panose="02020603050405020304" pitchFamily="18" charset="0"/>
              </a:rPr>
              <a:t>Koruyucu Sağlık Hizmetleri</a:t>
            </a:r>
            <a:endParaRPr lang="tr-TR" dirty="0">
              <a:latin typeface="Times New Roman" panose="02020603050405020304" pitchFamily="18" charset="0"/>
              <a:cs typeface="Times New Roman" panose="02020603050405020304" pitchFamily="18" charset="0"/>
            </a:endParaRPr>
          </a:p>
        </p:txBody>
      </p:sp>
      <p:sp>
        <p:nvSpPr>
          <p:cNvPr id="7" name="Dikdörtgen 6"/>
          <p:cNvSpPr/>
          <p:nvPr/>
        </p:nvSpPr>
        <p:spPr>
          <a:xfrm>
            <a:off x="838199" y="5996973"/>
            <a:ext cx="10747460" cy="646331"/>
          </a:xfrm>
          <a:prstGeom prst="rect">
            <a:avLst/>
          </a:prstGeom>
        </p:spPr>
        <p:txBody>
          <a:bodyPr wrap="square">
            <a:spAutoFit/>
          </a:bodyPr>
          <a:lstStyle/>
          <a:p>
            <a:pPr algn="just"/>
            <a:r>
              <a:rPr lang="tr-TR" dirty="0" smtClean="0">
                <a:solidFill>
                  <a:srgbClr val="FF0000"/>
                </a:solidFill>
                <a:latin typeface="Times New Roman" panose="02020603050405020304" pitchFamily="18" charset="0"/>
                <a:cs typeface="Times New Roman" panose="02020603050405020304" pitchFamily="18" charset="0"/>
              </a:rPr>
              <a:t>Görüldüğü gibi çevreye yönelik sağlık hizmetleri sağlık sektöründen daha çok diğer sektör ve meslek gruplarının yönetimi altındaki sağlık hizmetleridir. </a:t>
            </a:r>
          </a:p>
        </p:txBody>
      </p:sp>
    </p:spTree>
    <p:extLst>
      <p:ext uri="{BB962C8B-B14F-4D97-AF65-F5344CB8AC3E}">
        <p14:creationId xmlns:p14="http://schemas.microsoft.com/office/powerpoint/2010/main" val="26130736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I. BÖLÜM: SAĞLIK HİZMETLERİ</a:t>
            </a:r>
            <a:endParaRPr lang="tr-TR" sz="3600" b="1" dirty="0">
              <a:solidFill>
                <a:schemeClr val="bg1"/>
              </a:solidFill>
            </a:endParaRPr>
          </a:p>
        </p:txBody>
      </p:sp>
      <p:sp>
        <p:nvSpPr>
          <p:cNvPr id="3" name="İçerik Yer Tutucusu 2"/>
          <p:cNvSpPr>
            <a:spLocks noGrp="1"/>
          </p:cNvSpPr>
          <p:nvPr>
            <p:ph sz="quarter" idx="1"/>
          </p:nvPr>
        </p:nvSpPr>
        <p:spPr>
          <a:xfrm>
            <a:off x="536028" y="1645675"/>
            <a:ext cx="11179237" cy="4991608"/>
          </a:xfrm>
        </p:spPr>
        <p:txBody>
          <a:bodyPr>
            <a:normAutofit/>
          </a:bodyPr>
          <a:lstStyle/>
          <a:p>
            <a:pPr algn="just">
              <a:lnSpc>
                <a:spcPct val="160000"/>
              </a:lnSpc>
              <a:buFont typeface="Wingdings" pitchFamily="2" charset="2"/>
              <a:buChar char="v"/>
            </a:pPr>
            <a:r>
              <a:rPr lang="tr-TR" sz="2400" i="1" dirty="0" smtClean="0">
                <a:latin typeface="Times New Roman" panose="02020603050405020304" pitchFamily="18" charset="0"/>
                <a:cs typeface="Times New Roman" panose="02020603050405020304" pitchFamily="18" charset="0"/>
              </a:rPr>
              <a:t>İnsana Yönelik Koruyucu Sağlık Hizmetleri</a:t>
            </a:r>
            <a:endParaRPr lang="tr-TR" sz="2400" dirty="0" smtClean="0">
              <a:latin typeface="Times New Roman" panose="02020603050405020304" pitchFamily="18" charset="0"/>
              <a:cs typeface="Times New Roman" panose="02020603050405020304" pitchFamily="18" charset="0"/>
            </a:endParaRPr>
          </a:p>
          <a:p>
            <a:pPr algn="just">
              <a:lnSpc>
                <a:spcPct val="160000"/>
              </a:lnSpc>
              <a:buFont typeface="Wingdings" pitchFamily="2" charset="2"/>
              <a:buChar char="v"/>
            </a:pPr>
            <a:r>
              <a:rPr lang="tr-TR" sz="2400" dirty="0" smtClean="0">
                <a:latin typeface="Times New Roman" panose="02020603050405020304" pitchFamily="18" charset="0"/>
                <a:cs typeface="Times New Roman" panose="02020603050405020304" pitchFamily="18" charset="0"/>
              </a:rPr>
              <a:t>Kişileri, dolayısıyla toplumu hastalık etkenlerine karşı dirençli ve güçlü kılmayı, hastalanmaları halinde ise erken dönemde tanı konularak, uygun tedavi ile hasarsız veya en az hasarla iyileşmelerini sağlayan hizmetler bu grup altında toplanır.</a:t>
            </a:r>
            <a:endParaRPr lang="tr-TR" sz="2400" dirty="0">
              <a:latin typeface="Times New Roman" panose="02020603050405020304" pitchFamily="18" charset="0"/>
              <a:cs typeface="Times New Roman" panose="02020603050405020304" pitchFamily="18" charset="0"/>
            </a:endParaRPr>
          </a:p>
          <a:p>
            <a:pPr algn="just">
              <a:lnSpc>
                <a:spcPct val="160000"/>
              </a:lnSpc>
              <a:buFont typeface="Wingdings" pitchFamily="2" charset="2"/>
              <a:buChar char="v"/>
            </a:pPr>
            <a:r>
              <a:rPr lang="tr-TR" sz="2400" dirty="0" smtClean="0">
                <a:latin typeface="Times New Roman" panose="02020603050405020304" pitchFamily="18" charset="0"/>
                <a:cs typeface="Times New Roman" panose="02020603050405020304" pitchFamily="18" charset="0"/>
              </a:rPr>
              <a:t>Koruyucu sağlık hizmetleri bireye ve topluma yönelik olarak sunulmaktadır. Ülkemizde en güzel örnekleri aile hekimlerinin bireye yönelik koruyucu sağlık hizmetleri ile toplum sağlığı merkezlerinin topluma yönelik sağlık hizmetleri olarak karşımıza çıkmaktadır. </a:t>
            </a:r>
          </a:p>
        </p:txBody>
      </p:sp>
      <p:sp>
        <p:nvSpPr>
          <p:cNvPr id="4" name="Unvan 1"/>
          <p:cNvSpPr txBox="1">
            <a:spLocks/>
          </p:cNvSpPr>
          <p:nvPr/>
        </p:nvSpPr>
        <p:spPr>
          <a:xfrm>
            <a:off x="838200" y="508560"/>
            <a:ext cx="10515600" cy="689619"/>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dirty="0" smtClean="0">
                <a:latin typeface="Times New Roman" panose="02020603050405020304" pitchFamily="18" charset="0"/>
                <a:cs typeface="Times New Roman" panose="02020603050405020304" pitchFamily="18" charset="0"/>
              </a:rPr>
              <a:t>Koruyucu Sağlık Hizmetleri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70490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887124"/>
          </a:xfrm>
        </p:spPr>
        <p:txBody>
          <a:bodyPr>
            <a:normAutofit/>
          </a:bodyPr>
          <a:lstStyle/>
          <a:p>
            <a:pPr algn="ctr"/>
            <a:r>
              <a:rPr lang="tr-TR" sz="3600" b="1" dirty="0" smtClean="0">
                <a:solidFill>
                  <a:schemeClr val="bg1"/>
                </a:solidFill>
              </a:rPr>
              <a:t>I. BÖLÜM: SAĞLIK HİZMETLERİ</a:t>
            </a:r>
            <a:endParaRPr lang="tr-TR" sz="3600" b="1" dirty="0">
              <a:solidFill>
                <a:schemeClr val="bg1"/>
              </a:solidFill>
            </a:endParaRPr>
          </a:p>
        </p:txBody>
      </p:sp>
      <p:sp>
        <p:nvSpPr>
          <p:cNvPr id="3" name="İçerik Yer Tutucusu 2"/>
          <p:cNvSpPr>
            <a:spLocks noGrp="1"/>
          </p:cNvSpPr>
          <p:nvPr>
            <p:ph sz="quarter" idx="1"/>
          </p:nvPr>
        </p:nvSpPr>
        <p:spPr>
          <a:xfrm>
            <a:off x="838200" y="1579395"/>
            <a:ext cx="10939818" cy="4857264"/>
          </a:xfrm>
        </p:spPr>
        <p:txBody>
          <a:bodyPr>
            <a:normAutofit/>
          </a:bodyPr>
          <a:lstStyle/>
          <a:p>
            <a:pPr marL="0" indent="0" algn="just">
              <a:buNone/>
            </a:pPr>
            <a:r>
              <a:rPr lang="tr-TR" sz="2400" i="1" dirty="0" smtClean="0">
                <a:latin typeface="Times New Roman" panose="02020603050405020304" pitchFamily="18" charset="0"/>
                <a:cs typeface="Times New Roman" panose="02020603050405020304" pitchFamily="18" charset="0"/>
              </a:rPr>
              <a:t>İnsana Yönelik Koruyucu Sağlık Hizmetleri</a:t>
            </a: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buFont typeface="Wingdings" pitchFamily="2" charset="2"/>
              <a:buChar char="v"/>
            </a:pPr>
            <a:r>
              <a:rPr lang="tr-TR" sz="2400" dirty="0" smtClean="0">
                <a:latin typeface="Times New Roman" panose="02020603050405020304" pitchFamily="18" charset="0"/>
                <a:cs typeface="Times New Roman" panose="02020603050405020304" pitchFamily="18" charset="0"/>
              </a:rPr>
              <a:t>Bu kapsamda değerlendirilebilecek çabalar aşağıdaki gibidir; </a:t>
            </a:r>
          </a:p>
        </p:txBody>
      </p:sp>
      <p:sp>
        <p:nvSpPr>
          <p:cNvPr id="4" name="Metin kutusu 3"/>
          <p:cNvSpPr txBox="1"/>
          <p:nvPr/>
        </p:nvSpPr>
        <p:spPr>
          <a:xfrm>
            <a:off x="936812" y="3238210"/>
            <a:ext cx="4461162" cy="3416320"/>
          </a:xfrm>
          <a:prstGeom prst="rect">
            <a:avLst/>
          </a:prstGeom>
          <a:noFill/>
        </p:spPr>
        <p:txBody>
          <a:bodyPr wrap="square" rtlCol="0">
            <a:spAutoFit/>
          </a:bodyPr>
          <a:lstStyle/>
          <a:p>
            <a:pPr algn="just">
              <a:lnSpc>
                <a:spcPct val="150000"/>
              </a:lnSpc>
            </a:pPr>
            <a:r>
              <a:rPr lang="tr-TR" sz="2400" dirty="0">
                <a:latin typeface="Times New Roman" panose="02020603050405020304" pitchFamily="18" charset="0"/>
                <a:cs typeface="Times New Roman" panose="02020603050405020304" pitchFamily="18" charset="0"/>
              </a:rPr>
              <a:t>-Erken tanı ve uygun tedavi</a:t>
            </a:r>
          </a:p>
          <a:p>
            <a:pPr algn="just">
              <a:lnSpc>
                <a:spcPct val="150000"/>
              </a:lnSpc>
            </a:pPr>
            <a:r>
              <a:rPr lang="tr-TR" sz="2400" dirty="0">
                <a:latin typeface="Times New Roman" panose="02020603050405020304" pitchFamily="18" charset="0"/>
                <a:cs typeface="Times New Roman" panose="02020603050405020304" pitchFamily="18" charset="0"/>
              </a:rPr>
              <a:t>-Aşılama</a:t>
            </a:r>
          </a:p>
          <a:p>
            <a:pPr algn="just">
              <a:lnSpc>
                <a:spcPct val="150000"/>
              </a:lnSpc>
            </a:pPr>
            <a:r>
              <a:rPr lang="tr-TR" sz="2400" dirty="0">
                <a:latin typeface="Times New Roman" panose="02020603050405020304" pitchFamily="18" charset="0"/>
                <a:cs typeface="Times New Roman" panose="02020603050405020304" pitchFamily="18" charset="0"/>
              </a:rPr>
              <a:t>-Aile planlaması</a:t>
            </a:r>
          </a:p>
          <a:p>
            <a:pPr algn="just">
              <a:lnSpc>
                <a:spcPct val="150000"/>
              </a:lnSpc>
            </a:pPr>
            <a:r>
              <a:rPr lang="tr-TR" sz="2400" dirty="0">
                <a:latin typeface="Times New Roman" panose="02020603050405020304" pitchFamily="18" charset="0"/>
                <a:cs typeface="Times New Roman" panose="02020603050405020304" pitchFamily="18" charset="0"/>
              </a:rPr>
              <a:t>-Anne ve çocuk sağlığı</a:t>
            </a:r>
          </a:p>
          <a:p>
            <a:pPr algn="just">
              <a:lnSpc>
                <a:spcPct val="150000"/>
              </a:lnSpc>
            </a:pPr>
            <a:r>
              <a:rPr lang="tr-TR" sz="2400" dirty="0">
                <a:latin typeface="Times New Roman" panose="02020603050405020304" pitchFamily="18" charset="0"/>
                <a:cs typeface="Times New Roman" panose="02020603050405020304" pitchFamily="18" charset="0"/>
              </a:rPr>
              <a:t>-İlaç ve tıbbi cihaza </a:t>
            </a:r>
            <a:r>
              <a:rPr lang="tr-TR" sz="2400" dirty="0" smtClean="0">
                <a:latin typeface="Times New Roman" panose="02020603050405020304" pitchFamily="18" charset="0"/>
                <a:cs typeface="Times New Roman" panose="02020603050405020304" pitchFamily="18" charset="0"/>
              </a:rPr>
              <a:t>erişim</a:t>
            </a:r>
          </a:p>
          <a:p>
            <a:pPr algn="just">
              <a:lnSpc>
                <a:spcPct val="150000"/>
              </a:lnSpc>
            </a:pPr>
            <a:r>
              <a:rPr lang="tr-TR" sz="2400" dirty="0" smtClean="0">
                <a:latin typeface="Times New Roman" panose="02020603050405020304" pitchFamily="18" charset="0"/>
                <a:cs typeface="Times New Roman" panose="02020603050405020304" pitchFamily="18" charset="0"/>
              </a:rPr>
              <a:t>-Sağlıklı beslenme</a:t>
            </a:r>
            <a:endParaRPr lang="tr-TR" sz="2400" dirty="0">
              <a:latin typeface="Times New Roman" panose="02020603050405020304" pitchFamily="18" charset="0"/>
              <a:cs typeface="Times New Roman" panose="02020603050405020304" pitchFamily="18" charset="0"/>
            </a:endParaRPr>
          </a:p>
        </p:txBody>
      </p:sp>
      <p:sp>
        <p:nvSpPr>
          <p:cNvPr id="5" name="Metin kutusu 4"/>
          <p:cNvSpPr txBox="1"/>
          <p:nvPr/>
        </p:nvSpPr>
        <p:spPr>
          <a:xfrm>
            <a:off x="6096000" y="3096321"/>
            <a:ext cx="4461162" cy="2862322"/>
          </a:xfrm>
          <a:prstGeom prst="rect">
            <a:avLst/>
          </a:prstGeom>
          <a:noFill/>
        </p:spPr>
        <p:txBody>
          <a:bodyPr wrap="square" rtlCol="0">
            <a:spAutoFit/>
          </a:bodyPr>
          <a:lstStyle/>
          <a:p>
            <a:pPr algn="just">
              <a:lnSpc>
                <a:spcPct val="150000"/>
              </a:lnSpc>
            </a:pPr>
            <a:r>
              <a:rPr lang="tr-TR" sz="2400" dirty="0" smtClean="0">
                <a:latin typeface="Times New Roman" panose="02020603050405020304" pitchFamily="18" charset="0"/>
                <a:cs typeface="Times New Roman" panose="02020603050405020304" pitchFamily="18" charset="0"/>
              </a:rPr>
              <a:t>-Sağlık eğitimi</a:t>
            </a:r>
          </a:p>
          <a:p>
            <a:pPr algn="just">
              <a:lnSpc>
                <a:spcPct val="150000"/>
              </a:lnSpc>
            </a:pPr>
            <a:r>
              <a:rPr lang="tr-TR" sz="2400" dirty="0" smtClean="0">
                <a:latin typeface="Times New Roman" panose="02020603050405020304" pitchFamily="18" charset="0"/>
                <a:cs typeface="Times New Roman" panose="02020603050405020304" pitchFamily="18" charset="0"/>
              </a:rPr>
              <a:t>-Kişisel hijyen</a:t>
            </a:r>
          </a:p>
          <a:p>
            <a:pPr algn="just">
              <a:lnSpc>
                <a:spcPct val="150000"/>
              </a:lnSpc>
            </a:pPr>
            <a:r>
              <a:rPr lang="tr-TR" sz="2400" dirty="0" smtClean="0">
                <a:latin typeface="Times New Roman" panose="02020603050405020304" pitchFamily="18" charset="0"/>
                <a:cs typeface="Times New Roman" panose="02020603050405020304" pitchFamily="18" charset="0"/>
              </a:rPr>
              <a:t>-Zararlı alışkanlıklarla mücadele</a:t>
            </a:r>
          </a:p>
          <a:p>
            <a:pPr algn="just">
              <a:lnSpc>
                <a:spcPct val="150000"/>
              </a:lnSpc>
            </a:pPr>
            <a:r>
              <a:rPr lang="tr-TR" sz="2400" dirty="0" smtClean="0">
                <a:latin typeface="Times New Roman" panose="02020603050405020304" pitchFamily="18" charset="0"/>
                <a:cs typeface="Times New Roman" panose="02020603050405020304" pitchFamily="18" charset="0"/>
              </a:rPr>
              <a:t>-Sağlıklı </a:t>
            </a:r>
            <a:r>
              <a:rPr lang="tr-TR" sz="2400" dirty="0">
                <a:latin typeface="Times New Roman" panose="02020603050405020304" pitchFamily="18" charset="0"/>
                <a:cs typeface="Times New Roman" panose="02020603050405020304" pitchFamily="18" charset="0"/>
              </a:rPr>
              <a:t>yaşam biçimi </a:t>
            </a:r>
            <a:r>
              <a:rPr lang="tr-TR" sz="2400" dirty="0" smtClean="0">
                <a:latin typeface="Times New Roman" panose="02020603050405020304" pitchFamily="18" charset="0"/>
                <a:cs typeface="Times New Roman" panose="02020603050405020304" pitchFamily="18" charset="0"/>
              </a:rPr>
              <a:t>davranışları</a:t>
            </a:r>
          </a:p>
          <a:p>
            <a:pPr algn="just">
              <a:lnSpc>
                <a:spcPct val="150000"/>
              </a:lnSpc>
            </a:pPr>
            <a:r>
              <a:rPr lang="tr-TR" sz="2400" dirty="0" smtClean="0">
                <a:latin typeface="Times New Roman" panose="02020603050405020304" pitchFamily="18" charset="0"/>
                <a:cs typeface="Times New Roman" panose="02020603050405020304" pitchFamily="18" charset="0"/>
              </a:rPr>
              <a:t>-Koruyucu ruh sağlığı hizmetleri</a:t>
            </a:r>
            <a:endParaRPr lang="tr-TR" sz="2400" dirty="0">
              <a:latin typeface="Times New Roman" panose="02020603050405020304" pitchFamily="18" charset="0"/>
              <a:cs typeface="Times New Roman" panose="02020603050405020304" pitchFamily="18" charset="0"/>
            </a:endParaRPr>
          </a:p>
        </p:txBody>
      </p:sp>
      <p:sp>
        <p:nvSpPr>
          <p:cNvPr id="6" name="Unvan 1"/>
          <p:cNvSpPr txBox="1">
            <a:spLocks/>
          </p:cNvSpPr>
          <p:nvPr/>
        </p:nvSpPr>
        <p:spPr>
          <a:xfrm>
            <a:off x="838200" y="335140"/>
            <a:ext cx="10515600" cy="8630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dirty="0" smtClean="0">
                <a:latin typeface="Times New Roman" panose="02020603050405020304" pitchFamily="18" charset="0"/>
                <a:cs typeface="Times New Roman" panose="02020603050405020304" pitchFamily="18" charset="0"/>
              </a:rPr>
              <a:t>Koruyucu Sağlık Hizmetleri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48866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yan">
  <a:themeElements>
    <a:clrScheme name="Medy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y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y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50000"/>
            <a:alpha val="27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318</TotalTime>
  <Words>990</Words>
  <Application>Microsoft Office PowerPoint</Application>
  <PresentationFormat>Özel</PresentationFormat>
  <Paragraphs>102</Paragraphs>
  <Slides>20</Slides>
  <Notes>1</Notes>
  <HiddenSlides>0</HiddenSlides>
  <MMClips>0</MMClips>
  <ScaleCrop>false</ScaleCrop>
  <HeadingPairs>
    <vt:vector size="4" baseType="variant">
      <vt:variant>
        <vt:lpstr>Tema</vt:lpstr>
      </vt:variant>
      <vt:variant>
        <vt:i4>2</vt:i4>
      </vt:variant>
      <vt:variant>
        <vt:lpstr>Slayt Başlıkları</vt:lpstr>
      </vt:variant>
      <vt:variant>
        <vt:i4>20</vt:i4>
      </vt:variant>
    </vt:vector>
  </HeadingPairs>
  <TitlesOfParts>
    <vt:vector size="22" baseType="lpstr">
      <vt:lpstr>Medyan</vt:lpstr>
      <vt:lpstr>Office 主题​​</vt:lpstr>
      <vt:lpstr>Sağlık Hizmetleri Yönetimi  Sağlık Hizmetlerinin Sınıflandırılması</vt:lpstr>
      <vt:lpstr>Sağlık Hizmetlerinin Sınıflandırılması</vt:lpstr>
      <vt:lpstr>Koruyucu Sağlık Hizmetleri</vt:lpstr>
      <vt:lpstr>Koruyucu Sağlık Hizmetleri</vt:lpstr>
      <vt:lpstr>PowerPoint Sunusu</vt:lpstr>
      <vt:lpstr>I. BÖLÜM: SAĞLIK HİZMETLERİ</vt:lpstr>
      <vt:lpstr>I. BÖLÜM: SAĞLIK HİZMETLERİ</vt:lpstr>
      <vt:lpstr>I. BÖLÜM: SAĞLIK HİZMETLERİ</vt:lpstr>
      <vt:lpstr>I. BÖLÜM: SAĞLIK HİZMETLERİ</vt:lpstr>
      <vt:lpstr>Tedavi Edici Sağlık Hizmetleri</vt:lpstr>
      <vt:lpstr>Rehabilite Edici Sağlık Hizmetleri</vt:lpstr>
      <vt:lpstr>Rehabilite Edici Sağlık Hizmetleri</vt:lpstr>
      <vt:lpstr>Sağlığın Geliştirilmesi Hizmetleri</vt:lpstr>
      <vt:lpstr>Sağlık Hizmeti Düzeyleri</vt:lpstr>
      <vt:lpstr>Sağlık Hizmeti Düzeyleri</vt:lpstr>
      <vt:lpstr>Sağlık Hizmeti Düzeyleri</vt:lpstr>
      <vt:lpstr>Sağlık Hizmeti Düzeyleri</vt:lpstr>
      <vt:lpstr>Entegre Sağlık Hizmetleri</vt:lpstr>
      <vt:lpstr>Entegre Sağlık Hizmetleri</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Hizmetleri ve Sağlık Sistemleri</dc:title>
  <dc:creator>Windows User</dc:creator>
  <cp:lastModifiedBy>Şeyda ÇAVMAK</cp:lastModifiedBy>
  <cp:revision>41</cp:revision>
  <dcterms:created xsi:type="dcterms:W3CDTF">2022-08-29T07:41:21Z</dcterms:created>
  <dcterms:modified xsi:type="dcterms:W3CDTF">2022-09-28T13:40:50Z</dcterms:modified>
</cp:coreProperties>
</file>