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1"/>
  </p:notesMasterIdLst>
  <p:handoutMasterIdLst>
    <p:handoutMasterId r:id="rId32"/>
  </p:handoutMasterIdLst>
  <p:sldIdLst>
    <p:sldId id="805" r:id="rId4"/>
    <p:sldId id="833" r:id="rId5"/>
    <p:sldId id="788" r:id="rId6"/>
    <p:sldId id="806" r:id="rId7"/>
    <p:sldId id="807" r:id="rId8"/>
    <p:sldId id="808" r:id="rId9"/>
    <p:sldId id="811" r:id="rId10"/>
    <p:sldId id="789" r:id="rId11"/>
    <p:sldId id="815" r:id="rId12"/>
    <p:sldId id="816" r:id="rId13"/>
    <p:sldId id="817" r:id="rId14"/>
    <p:sldId id="818" r:id="rId15"/>
    <p:sldId id="819" r:id="rId16"/>
    <p:sldId id="820" r:id="rId17"/>
    <p:sldId id="821" r:id="rId18"/>
    <p:sldId id="822" r:id="rId19"/>
    <p:sldId id="823" r:id="rId20"/>
    <p:sldId id="824" r:id="rId21"/>
    <p:sldId id="825" r:id="rId22"/>
    <p:sldId id="826" r:id="rId23"/>
    <p:sldId id="827" r:id="rId24"/>
    <p:sldId id="828" r:id="rId25"/>
    <p:sldId id="829" r:id="rId26"/>
    <p:sldId id="830" r:id="rId27"/>
    <p:sldId id="832" r:id="rId28"/>
    <p:sldId id="831" r:id="rId29"/>
    <p:sldId id="784" r:id="rId30"/>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4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E2"/>
    <a:srgbClr val="1747CF"/>
    <a:srgbClr val="20207C"/>
    <a:srgbClr val="1D41F3"/>
    <a:srgbClr val="1750CF"/>
    <a:srgbClr val="FFFF00"/>
    <a:srgbClr val="FF33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7"/>
    <p:restoredTop sz="94718"/>
  </p:normalViewPr>
  <p:slideViewPr>
    <p:cSldViewPr showGuides="1">
      <p:cViewPr varScale="1">
        <p:scale>
          <a:sx n="69" d="100"/>
          <a:sy n="69" d="100"/>
        </p:scale>
        <p:origin x="-1386" y="-90"/>
      </p:cViewPr>
      <p:guideLst>
        <p:guide orient="horz" pos="243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B532013-0D82-4E69-BA48-B83B87A1617A}" type="datetimeFigureOut">
              <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t>‹#›</a:t>
            </a:fld>
            <a:endParaRPr lang="tr-TR" altLang="tr-TR" sz="1200" dirty="0"/>
          </a:p>
        </p:txBody>
      </p:sp>
    </p:spTree>
    <p:extLst>
      <p:ext uri="{BB962C8B-B14F-4D97-AF65-F5344CB8AC3E}">
        <p14:creationId xmlns:p14="http://schemas.microsoft.com/office/powerpoint/2010/main" val="202549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9AE0360-88B4-49F2-8A19-38BF39235ABE}" type="datetimeFigureOut">
              <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Beşinci düzey</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b="0" dirty="0"/>
              <a:t>‹#›</a:t>
            </a:fld>
            <a:endParaRPr lang="tr-TR" altLang="tr-TR" sz="1200" b="0" dirty="0"/>
          </a:p>
        </p:txBody>
      </p:sp>
    </p:spTree>
    <p:extLst>
      <p:ext uri="{BB962C8B-B14F-4D97-AF65-F5344CB8AC3E}">
        <p14:creationId xmlns:p14="http://schemas.microsoft.com/office/powerpoint/2010/main" val="19828609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2438400"/>
            <a:ext cx="9009063" cy="1052513"/>
            <a:chOff x="0" y="1536"/>
            <a:chExt cx="5675" cy="663"/>
          </a:xfrm>
        </p:grpSpPr>
        <p:grpSp>
          <p:nvGrpSpPr>
            <p:cNvPr id="2056"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grpSp>
          <p:nvGrpSpPr>
            <p:cNvPr id="2057"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24" name="Rectangle 14"/>
          <p:cNvSpPr>
            <a:spLocks noGrp="1" noChangeArrowheads="1"/>
          </p:cNvSpPr>
          <p:nvPr>
            <p:ph type="dt" sz="half" idx="2"/>
          </p:nvPr>
        </p:nvSpPr>
        <p:spPr bwMode="auto">
          <a:xfrm>
            <a:off x="9906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solidFill>
                  <a:srgbClr val="1C1C1C"/>
                </a:solidFill>
              </a:rPr>
              <a:t>‹#›</a:t>
            </a:fld>
            <a:endParaRPr lang="tr-TR" altLang="tr-TR" dirty="0">
              <a:solidFill>
                <a:srgbClr val="1C1C1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solidFill>
          <a:schemeClr val="bg1"/>
        </a:solidFill>
        <a:effectLst/>
      </p:bgPr>
    </p:bg>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2438400"/>
            <a:ext cx="9009063" cy="1052513"/>
            <a:chOff x="0" y="1536"/>
            <a:chExt cx="5675" cy="663"/>
          </a:xfrm>
        </p:grpSpPr>
        <p:grpSp>
          <p:nvGrpSpPr>
            <p:cNvPr id="2056"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grpSp>
          <p:nvGrpSpPr>
            <p:cNvPr id="2057"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24" name="Rectangle 14"/>
          <p:cNvSpPr>
            <a:spLocks noGrp="1" noChangeArrowheads="1"/>
          </p:cNvSpPr>
          <p:nvPr>
            <p:ph type="dt" sz="half" idx="2"/>
          </p:nvPr>
        </p:nvSpPr>
        <p:spPr bwMode="auto">
          <a:xfrm>
            <a:off x="9906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solidFill>
                  <a:srgbClr val="1C1C1C"/>
                </a:solidFill>
              </a:rPr>
              <a:t>‹#›</a:t>
            </a:fld>
            <a:endParaRPr lang="tr-TR" altLang="tr-TR" dirty="0">
              <a:solidFill>
                <a:srgbClr val="1C1C1C"/>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hasCustomPrompt="1"/>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hasCustomPrompt="1"/>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1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1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bg>
      <p:bgPr>
        <a:solidFill>
          <a:schemeClr val="bg1"/>
        </a:solidFill>
        <a:effectLst/>
      </p:bgPr>
    </p:bg>
    <p:spTree>
      <p:nvGrpSpPr>
        <p:cNvPr id="1" name=""/>
        <p:cNvGrpSpPr/>
        <p:nvPr/>
      </p:nvGrpSpPr>
      <p:grpSpPr>
        <a:xfrm>
          <a:off x="0" y="0"/>
          <a:ext cx="0" cy="0"/>
          <a:chOff x="0" y="0"/>
          <a:chExt cx="0" cy="0"/>
        </a:xfrm>
      </p:grpSpPr>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solidFill>
          <a:schemeClr val="bg1"/>
        </a:solidFill>
        <a:effectLst/>
      </p:bgPr>
    </p:bg>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6" name="Rectangle 16"/>
          <p:cNvSpPr>
            <a:spLocks noGrp="1" noChangeArrowheads="1"/>
          </p:cNvSpPr>
          <p:nvPr>
            <p:ph type="sldNum" sz="quarter" idx="12"/>
          </p:nvPr>
        </p:nvSpPr>
        <p:spPr>
          <a:xfrm>
            <a:off x="6858000" y="6248400"/>
            <a:ext cx="1905000" cy="457200"/>
          </a:xfrm>
        </p:spPr>
        <p:txBody>
          <a:bodyPr/>
          <a:lstStyle>
            <a:lvl1pPr>
              <a:defRPr b="1">
                <a:solidFill>
                  <a:srgbClr val="1C1C1C"/>
                </a:solidFill>
                <a:latin typeface="Arial" charset="0"/>
                <a:cs typeface="Arial" charset="0"/>
              </a:defRPr>
            </a:lvl1pPr>
          </a:lstStyle>
          <a:p>
            <a:pPr>
              <a:defRPr/>
            </a:pPr>
            <a:fld id="{4021309D-F340-445E-A5BD-B0A67E158CF7}" type="slidenum">
              <a:rPr lang="tr-TR" altLang="tr-TR"/>
              <a:pPr>
                <a:defRPr/>
              </a:pPr>
              <a:t>‹#›</a:t>
            </a:fld>
            <a:endParaRPr lang="tr-TR" altLang="tr-TR"/>
          </a:p>
        </p:txBody>
      </p:sp>
    </p:spTree>
    <p:extLst>
      <p:ext uri="{BB962C8B-B14F-4D97-AF65-F5344CB8AC3E}">
        <p14:creationId xmlns:p14="http://schemas.microsoft.com/office/powerpoint/2010/main" val="3023258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894B8B3-9F9A-4FBD-8C2F-14A5696BF434}" type="slidenum">
              <a:rPr lang="tr-TR" altLang="tr-TR"/>
              <a:pPr>
                <a:defRPr/>
              </a:pPr>
              <a:t>‹#›</a:t>
            </a:fld>
            <a:endParaRPr lang="tr-TR" altLang="tr-TR"/>
          </a:p>
        </p:txBody>
      </p:sp>
    </p:spTree>
    <p:extLst>
      <p:ext uri="{BB962C8B-B14F-4D97-AF65-F5344CB8AC3E}">
        <p14:creationId xmlns:p14="http://schemas.microsoft.com/office/powerpoint/2010/main" val="2815597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64F554D1-CDBE-465C-A907-7B6CAFC55621}" type="slidenum">
              <a:rPr lang="tr-TR" altLang="tr-TR"/>
              <a:pPr>
                <a:defRPr/>
              </a:pPr>
              <a:t>‹#›</a:t>
            </a:fld>
            <a:endParaRPr lang="tr-TR" altLang="tr-TR"/>
          </a:p>
        </p:txBody>
      </p:sp>
    </p:spTree>
    <p:extLst>
      <p:ext uri="{BB962C8B-B14F-4D97-AF65-F5344CB8AC3E}">
        <p14:creationId xmlns:p14="http://schemas.microsoft.com/office/powerpoint/2010/main" val="1333126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8B2E71F0-E010-44E9-A41A-818A9291F794}" type="slidenum">
              <a:rPr lang="tr-TR" altLang="tr-TR"/>
              <a:pPr>
                <a:defRPr/>
              </a:pPr>
              <a:t>‹#›</a:t>
            </a:fld>
            <a:endParaRPr lang="tr-TR" altLang="tr-TR"/>
          </a:p>
        </p:txBody>
      </p:sp>
    </p:spTree>
    <p:extLst>
      <p:ext uri="{BB962C8B-B14F-4D97-AF65-F5344CB8AC3E}">
        <p14:creationId xmlns:p14="http://schemas.microsoft.com/office/powerpoint/2010/main" val="3968577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8"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9"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724AABC4-6985-4F44-8811-A7E6A0E3A799}" type="slidenum">
              <a:rPr lang="tr-TR" altLang="tr-TR"/>
              <a:pPr>
                <a:defRPr/>
              </a:pPr>
              <a:t>‹#›</a:t>
            </a:fld>
            <a:endParaRPr lang="tr-TR" altLang="tr-TR"/>
          </a:p>
        </p:txBody>
      </p:sp>
    </p:spTree>
    <p:extLst>
      <p:ext uri="{BB962C8B-B14F-4D97-AF65-F5344CB8AC3E}">
        <p14:creationId xmlns:p14="http://schemas.microsoft.com/office/powerpoint/2010/main" val="2843169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4"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5"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CD8597E3-034F-4360-B873-0CD7213B1D58}" type="slidenum">
              <a:rPr lang="tr-TR" altLang="tr-TR"/>
              <a:pPr>
                <a:defRPr/>
              </a:pPr>
              <a:t>‹#›</a:t>
            </a:fld>
            <a:endParaRPr lang="tr-TR" altLang="tr-TR"/>
          </a:p>
        </p:txBody>
      </p:sp>
    </p:spTree>
    <p:extLst>
      <p:ext uri="{BB962C8B-B14F-4D97-AF65-F5344CB8AC3E}">
        <p14:creationId xmlns:p14="http://schemas.microsoft.com/office/powerpoint/2010/main" val="2599196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3"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4"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1FC3927-234F-4B15-BE5B-10E0DD1FBDBD}" type="slidenum">
              <a:rPr lang="tr-TR" altLang="tr-TR"/>
              <a:pPr>
                <a:defRPr/>
              </a:pPr>
              <a:t>‹#›</a:t>
            </a:fld>
            <a:endParaRPr lang="tr-TR" altLang="tr-TR"/>
          </a:p>
        </p:txBody>
      </p:sp>
    </p:spTree>
    <p:extLst>
      <p:ext uri="{BB962C8B-B14F-4D97-AF65-F5344CB8AC3E}">
        <p14:creationId xmlns:p14="http://schemas.microsoft.com/office/powerpoint/2010/main" val="172616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0C98020-0328-47DC-9827-D4231BC86F5C}" type="slidenum">
              <a:rPr lang="tr-TR" altLang="tr-TR"/>
              <a:pPr>
                <a:defRPr/>
              </a:pPr>
              <a:t>‹#›</a:t>
            </a:fld>
            <a:endParaRPr lang="tr-TR" altLang="tr-TR"/>
          </a:p>
        </p:txBody>
      </p:sp>
    </p:spTree>
    <p:extLst>
      <p:ext uri="{BB962C8B-B14F-4D97-AF65-F5344CB8AC3E}">
        <p14:creationId xmlns:p14="http://schemas.microsoft.com/office/powerpoint/2010/main" val="1184821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09A5B3C-78DA-491B-9575-EC9FC248A896}" type="slidenum">
              <a:rPr lang="tr-TR" altLang="tr-TR"/>
              <a:pPr>
                <a:defRPr/>
              </a:pPr>
              <a:t>‹#›</a:t>
            </a:fld>
            <a:endParaRPr lang="tr-TR" altLang="tr-TR"/>
          </a:p>
        </p:txBody>
      </p:sp>
    </p:spTree>
    <p:extLst>
      <p:ext uri="{BB962C8B-B14F-4D97-AF65-F5344CB8AC3E}">
        <p14:creationId xmlns:p14="http://schemas.microsoft.com/office/powerpoint/2010/main" val="251646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2E8C2578-9DF8-48C9-9206-3F12821093BE}" type="slidenum">
              <a:rPr lang="tr-TR" altLang="tr-TR"/>
              <a:pPr>
                <a:defRPr/>
              </a:pPr>
              <a:t>‹#›</a:t>
            </a:fld>
            <a:endParaRPr lang="tr-TR" altLang="tr-TR"/>
          </a:p>
        </p:txBody>
      </p:sp>
    </p:spTree>
    <p:extLst>
      <p:ext uri="{BB962C8B-B14F-4D97-AF65-F5344CB8AC3E}">
        <p14:creationId xmlns:p14="http://schemas.microsoft.com/office/powerpoint/2010/main" val="322343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3714B7AB-9BD3-41E4-B764-79488630FD3D}" type="slidenum">
              <a:rPr lang="tr-TR" altLang="tr-TR"/>
              <a:pPr>
                <a:defRPr/>
              </a:pPr>
              <a:t>‹#›</a:t>
            </a:fld>
            <a:endParaRPr lang="tr-TR" altLang="tr-TR"/>
          </a:p>
        </p:txBody>
      </p:sp>
    </p:spTree>
    <p:extLst>
      <p:ext uri="{BB962C8B-B14F-4D97-AF65-F5344CB8AC3E}">
        <p14:creationId xmlns:p14="http://schemas.microsoft.com/office/powerpoint/2010/main" val="303205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hasCustomPrompt="1"/>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hasCustomPrompt="1"/>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1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1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solidFill>
          <a:schemeClr val="bg1"/>
        </a:solidFill>
        <a:effectLst/>
      </p:bgPr>
    </p:bg>
    <p:spTree>
      <p:nvGrpSpPr>
        <p:cNvPr id="1" name=""/>
        <p:cNvGrpSpPr/>
        <p:nvPr/>
      </p:nvGrpSpPr>
      <p:grpSpPr>
        <a:xfrm>
          <a:off x="0" y="0"/>
          <a:ext cx="0" cy="0"/>
          <a:chOff x="0" y="0"/>
          <a:chExt cx="0" cy="0"/>
        </a:xfrm>
      </p:grpSpPr>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3" name="Rectangle 9"/>
          <p:cNvSpPr>
            <a:spLocks noGrp="1"/>
          </p:cNvSpPr>
          <p:nvPr>
            <p:ph type="title"/>
          </p:nvPr>
        </p:nvSpPr>
        <p:spPr>
          <a:xfrm>
            <a:off x="1150938" y="214313"/>
            <a:ext cx="7793037" cy="1462087"/>
          </a:xfrm>
          <a:prstGeom prst="rect">
            <a:avLst/>
          </a:prstGeom>
          <a:noFill/>
          <a:ln w="9525">
            <a:noFill/>
          </a:ln>
        </p:spPr>
        <p:txBody>
          <a:bodyPr anchor="b" anchorCtr="0"/>
          <a:lstStyle/>
          <a:p>
            <a:pPr lvl="0"/>
            <a:r>
              <a:rPr lang="tr-TR" altLang="tr-TR" dirty="0"/>
              <a:t>Click to edit Master title style</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tr-TR" altLang="tr-TR" dirty="0"/>
              <a:t>Click to edit Master text styles</a:t>
            </a:r>
          </a:p>
          <a:p>
            <a:pPr lvl="1"/>
            <a:r>
              <a:rPr lang="tr-TR" altLang="tr-TR" dirty="0"/>
              <a:t>Second level</a:t>
            </a:r>
          </a:p>
          <a:p>
            <a:pPr lvl="2"/>
            <a:r>
              <a:rPr lang="tr-TR" altLang="tr-TR" dirty="0"/>
              <a:t>Third level</a:t>
            </a:r>
          </a:p>
          <a:p>
            <a:pPr lvl="3"/>
            <a:r>
              <a:rPr lang="tr-TR" altLang="tr-TR" dirty="0"/>
              <a:t>Fourth level</a:t>
            </a:r>
          </a:p>
          <a:p>
            <a:pPr lvl="4"/>
            <a:r>
              <a:rPr lang="tr-TR" altLang="tr-TR" dirty="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b="0">
                <a:solidFill>
                  <a:srgbClr val="000000"/>
                </a:solidFill>
                <a:latin typeface="Tahoma" panose="020B060403050404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b="0">
                <a:solidFill>
                  <a:srgbClr val="000000"/>
                </a:solidFill>
                <a:latin typeface="Tahoma" panose="020B060403050404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400" b="0">
                <a:solidFill>
                  <a:srgbClr val="000000"/>
                </a:solidFill>
                <a:latin typeface="Tahoma" panose="020B0604030504040204" pitchFamily="34" charset="0"/>
              </a:defRPr>
            </a:lvl1pPr>
          </a:lstStyle>
          <a:p>
            <a:pPr lvl="0" eaLnBrk="1" hangingPunct="1">
              <a:buNone/>
            </a:pPr>
            <a:fld id="{9A0DB2DC-4C9A-4742-B13C-FB6460FD3503}" type="slidenum">
              <a:rPr lang="tr-TR" altLang="tr-TR" dirty="0"/>
              <a:t>‹#›</a:t>
            </a:fld>
            <a:endParaRPr lang="tr-TR" altLang="tr-T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3" name="Rectangle 9"/>
          <p:cNvSpPr>
            <a:spLocks noGrp="1"/>
          </p:cNvSpPr>
          <p:nvPr>
            <p:ph type="title"/>
          </p:nvPr>
        </p:nvSpPr>
        <p:spPr>
          <a:xfrm>
            <a:off x="1150938" y="214313"/>
            <a:ext cx="7793037" cy="1462087"/>
          </a:xfrm>
          <a:prstGeom prst="rect">
            <a:avLst/>
          </a:prstGeom>
          <a:noFill/>
          <a:ln w="9525">
            <a:noFill/>
          </a:ln>
        </p:spPr>
        <p:txBody>
          <a:bodyPr anchor="b" anchorCtr="0"/>
          <a:lstStyle/>
          <a:p>
            <a:pPr lvl="0"/>
            <a:r>
              <a:rPr lang="tr-TR" altLang="tr-TR" dirty="0"/>
              <a:t>Click to edit Master title style</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tr-TR" altLang="tr-TR" dirty="0"/>
              <a:t>Click to edit Master text styles</a:t>
            </a:r>
          </a:p>
          <a:p>
            <a:pPr lvl="1"/>
            <a:r>
              <a:rPr lang="tr-TR" altLang="tr-TR" dirty="0"/>
              <a:t>Second level</a:t>
            </a:r>
          </a:p>
          <a:p>
            <a:pPr lvl="2"/>
            <a:r>
              <a:rPr lang="tr-TR" altLang="tr-TR" dirty="0"/>
              <a:t>Third level</a:t>
            </a:r>
          </a:p>
          <a:p>
            <a:pPr lvl="3"/>
            <a:r>
              <a:rPr lang="tr-TR" altLang="tr-TR" dirty="0"/>
              <a:t>Fourth level</a:t>
            </a:r>
          </a:p>
          <a:p>
            <a:pPr lvl="4"/>
            <a:r>
              <a:rPr lang="tr-TR" altLang="tr-TR" dirty="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b="0">
                <a:solidFill>
                  <a:srgbClr val="000000"/>
                </a:solidFill>
                <a:latin typeface="Tahoma" panose="020B060403050404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b="0">
                <a:solidFill>
                  <a:srgbClr val="000000"/>
                </a:solidFill>
                <a:latin typeface="Tahoma" panose="020B060403050404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400" b="0">
                <a:solidFill>
                  <a:srgbClr val="000000"/>
                </a:solidFill>
                <a:latin typeface="Tahoma" panose="020B0604030504040204" pitchFamily="34" charset="0"/>
              </a:defRPr>
            </a:lvl1pPr>
          </a:lstStyle>
          <a:p>
            <a:pPr lvl="0" eaLnBrk="1" hangingPunct="1">
              <a:buNone/>
            </a:pPr>
            <a:fld id="{9A0DB2DC-4C9A-4742-B13C-FB6460FD3503}" type="slidenum">
              <a:rPr lang="tr-TR" altLang="tr-TR" dirty="0"/>
              <a:t>‹#›</a:t>
            </a:fld>
            <a:endParaRPr lang="tr-TR" altLang="tr-T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Click to edit Master title style</a:t>
            </a:r>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a:solidFill>
                  <a:srgbClr val="000000"/>
                </a:solidFill>
                <a:latin typeface="Tahoma" pitchFamily="34" charset="0"/>
                <a:cs typeface="+mn-cs"/>
              </a:defRPr>
            </a:lvl1pPr>
          </a:lstStyle>
          <a:p>
            <a:pPr>
              <a:defRPr/>
            </a:pPr>
            <a:endParaRPr lang="tr-TR" altLang="tr-T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pitchFamily="34" charset="0"/>
                <a:cs typeface="+mn-cs"/>
              </a:defRPr>
            </a:lvl1pPr>
          </a:lstStyle>
          <a:p>
            <a:pPr>
              <a:defRPr/>
            </a:pPr>
            <a:endParaRPr lang="tr-TR" altLang="tr-T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pitchFamily="34" charset="0"/>
                <a:cs typeface="+mn-cs"/>
              </a:defRPr>
            </a:lvl1pPr>
          </a:lstStyle>
          <a:p>
            <a:pPr>
              <a:defRPr/>
            </a:pPr>
            <a:fld id="{BF62E492-1FF1-4468-9522-AB1965ED53AA}" type="slidenum">
              <a:rPr lang="tr-TR" altLang="tr-TR"/>
              <a:pPr>
                <a:defRPr/>
              </a:pPr>
              <a:t>‹#›</a:t>
            </a:fld>
            <a:endParaRPr lang="tr-TR" altLang="tr-TR"/>
          </a:p>
        </p:txBody>
      </p:sp>
    </p:spTree>
    <p:extLst>
      <p:ext uri="{BB962C8B-B14F-4D97-AF65-F5344CB8AC3E}">
        <p14:creationId xmlns:p14="http://schemas.microsoft.com/office/powerpoint/2010/main" val="1518449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ffetakkaya@cag.edu.t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Unvan 1"/>
          <p:cNvSpPr>
            <a:spLocks noGrp="1"/>
          </p:cNvSpPr>
          <p:nvPr>
            <p:ph type="title"/>
          </p:nvPr>
        </p:nvSpPr>
        <p:spPr/>
        <p:txBody>
          <a:bodyPr vert="horz" wrap="square" lIns="91440" tIns="45720" rIns="91440" bIns="45720" anchor="b" anchorCtr="0"/>
          <a:lstStyle/>
          <a:p>
            <a:r>
              <a:rPr lang="tr-TR" altLang="tr-TR" sz="3200" dirty="0"/>
              <a:t>IRE … Turkish Foreign Policy</a:t>
            </a:r>
          </a:p>
        </p:txBody>
      </p:sp>
      <p:sp>
        <p:nvSpPr>
          <p:cNvPr id="13315" name="İçerik Yer Tutucusu 2"/>
          <p:cNvSpPr>
            <a:spLocks noGrp="1"/>
          </p:cNvSpPr>
          <p:nvPr>
            <p:ph idx="1"/>
          </p:nvPr>
        </p:nvSpPr>
        <p:spPr>
          <a:xfrm>
            <a:off x="1182688" y="2017713"/>
            <a:ext cx="7772400" cy="4364038"/>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Assist</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Prof. Saffet Akkaya</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Course </a:t>
            </a: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hours</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hlinkClick r:id="rId2"/>
              </a:rPr>
              <a:t>saffetakkaya@cag.edu.tr</a:t>
            </a: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dirty="0" smtClean="0">
                <a:sym typeface="+mn-ea"/>
              </a:rPr>
              <a:t>Week </a:t>
            </a:r>
            <a:r>
              <a:rPr lang="tr-TR" dirty="0" smtClean="0">
                <a:sym typeface="+mn-ea"/>
              </a:rPr>
              <a:t>10</a:t>
            </a:r>
            <a:r>
              <a:rPr dirty="0" smtClean="0">
                <a:sym typeface="+mn-ea"/>
              </a:rPr>
              <a:t>: Turkish </a:t>
            </a:r>
            <a:r>
              <a:rPr dirty="0">
                <a:sym typeface="+mn-ea"/>
              </a:rPr>
              <a:t>Foreign Policy During World War II (1939-1945)</a:t>
            </a:r>
            <a:endParaRPr dirty="0"/>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The Warring States' Competition </a:t>
            </a:r>
            <a:r>
              <a:rPr lang="tr-TR" altLang="tr-TR" sz="2800" dirty="0" err="1" smtClean="0"/>
              <a:t>for</a:t>
            </a:r>
            <a:r>
              <a:rPr lang="tr-TR" altLang="tr-TR" sz="2800" dirty="0" smtClean="0"/>
              <a:t> </a:t>
            </a:r>
            <a:r>
              <a:rPr lang="en-US" altLang="tr-TR" sz="2800" dirty="0" err="1" smtClean="0"/>
              <a:t>Türkiye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Between 1941 and 1943, Hitler's Germany also exerted pressure on </a:t>
            </a:r>
            <a:r>
              <a:rPr lang="en-US" altLang="en-US" sz="1800" dirty="0" err="1"/>
              <a:t>Türkiye</a:t>
            </a:r>
            <a:r>
              <a:rPr lang="en-US" altLang="en-US" sz="1800" dirty="0" smtClean="0"/>
              <a:t>.</a:t>
            </a:r>
            <a:endParaRPr lang="en-US" altLang="en-US" sz="1800" dirty="0"/>
          </a:p>
          <a:p>
            <a:r>
              <a:rPr lang="en-US" altLang="en-US" sz="1800" dirty="0"/>
              <a:t>When a partnership between Germany and the USSR ceased to be a possibility, both countries began preparing against each other</a:t>
            </a:r>
            <a:r>
              <a:rPr lang="en-US" altLang="en-US" sz="1800" dirty="0" smtClean="0"/>
              <a:t>.</a:t>
            </a:r>
            <a:endParaRPr lang="en-US" altLang="en-US" sz="1800" dirty="0"/>
          </a:p>
          <a:p>
            <a:r>
              <a:rPr lang="en-US" altLang="en-US" sz="1800" dirty="0"/>
              <a:t>To secure their southern border in an operation against Russia, the Germans first invaded Bulgaria, Romania, Yugoslavia, and Greece</a:t>
            </a:r>
            <a:r>
              <a:rPr lang="en-US" altLang="en-US" sz="1800" dirty="0" smtClean="0"/>
              <a:t>.</a:t>
            </a:r>
            <a:endParaRPr lang="en-US" altLang="en-US" sz="1800" dirty="0"/>
          </a:p>
          <a:p>
            <a:r>
              <a:rPr lang="en-US" altLang="en-US" sz="1800" dirty="0"/>
              <a:t>Turkey was alarmed by the invasion of the Balkans and conveyed this concern to the German government</a:t>
            </a:r>
            <a:r>
              <a:rPr lang="en-US" altLang="en-US" sz="1800" dirty="0" smtClean="0"/>
              <a:t>.</a:t>
            </a:r>
            <a:endParaRPr lang="en-US" altLang="en-US" sz="1800" dirty="0"/>
          </a:p>
          <a:p>
            <a:r>
              <a:rPr lang="en-US" altLang="en-US" sz="1800" dirty="0"/>
              <a:t>The German government, in turn, assured in a letter that German troops would stay away from the Turkish border and would not approach closer than 100 kilometers</a:t>
            </a:r>
            <a:r>
              <a:rPr lang="en-US" altLang="en-US" sz="1800" dirty="0" smtClean="0"/>
              <a:t>.</a:t>
            </a:r>
            <a:endParaRPr lang="en-US" altLang="en-US" sz="1800" dirty="0"/>
          </a:p>
          <a:p>
            <a:r>
              <a:rPr lang="en-US" altLang="en-US" sz="1800" dirty="0"/>
              <a:t>German troops halted 60 kilometers from the Turkish border. President </a:t>
            </a:r>
            <a:r>
              <a:rPr lang="en-US" altLang="en-US" sz="1800" dirty="0" err="1"/>
              <a:t>İnönü</a:t>
            </a:r>
            <a:r>
              <a:rPr lang="en-US" altLang="en-US" sz="1800" dirty="0"/>
              <a:t> then sent a letter to Hitler.</a:t>
            </a:r>
          </a:p>
        </p:txBody>
      </p:sp>
    </p:spTree>
    <p:extLst>
      <p:ext uri="{BB962C8B-B14F-4D97-AF65-F5344CB8AC3E}">
        <p14:creationId xmlns:p14="http://schemas.microsoft.com/office/powerpoint/2010/main" val="2456233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Letter</a:t>
            </a:r>
            <a:r>
              <a:rPr lang="tr-TR" altLang="tr-TR" sz="2800" dirty="0" smtClean="0"/>
              <a:t> of </a:t>
            </a:r>
            <a:r>
              <a:rPr lang="tr-TR" altLang="tr-TR" sz="2800" dirty="0" err="1" smtClean="0"/>
              <a:t>President</a:t>
            </a:r>
            <a:r>
              <a:rPr lang="tr-TR" altLang="tr-TR" sz="2800" dirty="0" smtClean="0"/>
              <a:t> </a:t>
            </a:r>
            <a:r>
              <a:rPr lang="tr-TR" altLang="tr-TR" sz="2800" dirty="0" err="1" smtClean="0"/>
              <a:t>Inönü</a:t>
            </a:r>
            <a:r>
              <a:rPr lang="tr-TR" altLang="tr-TR" sz="2800" dirty="0" smtClean="0"/>
              <a:t> </a:t>
            </a:r>
            <a:r>
              <a:rPr lang="tr-TR" altLang="tr-TR" sz="2800" dirty="0" err="1" smtClean="0"/>
              <a:t>to</a:t>
            </a:r>
            <a:r>
              <a:rPr lang="tr-TR" altLang="tr-TR" sz="2800" dirty="0" smtClean="0"/>
              <a:t> Hitler</a:t>
            </a:r>
            <a:endParaRPr lang="tr-TR" altLang="tr-TR"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56073"/>
            <a:ext cx="8609013"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097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The Warring States' Competition </a:t>
            </a:r>
            <a:r>
              <a:rPr lang="tr-TR" altLang="tr-TR" sz="2800" dirty="0" err="1" smtClean="0"/>
              <a:t>for</a:t>
            </a:r>
            <a:r>
              <a:rPr lang="tr-TR" altLang="tr-TR" sz="2800" dirty="0" smtClean="0"/>
              <a:t> </a:t>
            </a:r>
            <a:r>
              <a:rPr lang="en-US" altLang="tr-TR" sz="2800" dirty="0" err="1" smtClean="0"/>
              <a:t>Türkiye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After Germany completed its occupation of the Balkans, it offered </a:t>
            </a:r>
            <a:r>
              <a:rPr lang="en-US" altLang="en-US" sz="1800" dirty="0" err="1"/>
              <a:t>Türkiye</a:t>
            </a:r>
            <a:r>
              <a:rPr lang="en-US" altLang="en-US" sz="1800" dirty="0"/>
              <a:t> an offer to join the war alongside it and offered revisionist gains.</a:t>
            </a:r>
          </a:p>
          <a:p>
            <a:endParaRPr lang="en-US" altLang="en-US" sz="1800" dirty="0"/>
          </a:p>
          <a:p>
            <a:r>
              <a:rPr lang="en-US" altLang="en-US" sz="1800" dirty="0"/>
              <a:t>However, when Turkey rejected these offers, Germany signed a non-aggression pact with Turkey to secure its southern border before attacking the USSR.</a:t>
            </a:r>
          </a:p>
          <a:p>
            <a:endParaRPr lang="en-US" altLang="en-US" sz="1800" dirty="0"/>
          </a:p>
          <a:p>
            <a:r>
              <a:rPr lang="en-US" altLang="en-US" sz="1800" dirty="0"/>
              <a:t>When Germany crossed the USSR border on June 22, 1941, and began its invasion, Turkey pursued a policy of balance with all the warring parties and signed non-aggression pacts with all of them.</a:t>
            </a:r>
          </a:p>
          <a:p>
            <a:endParaRPr lang="en-US" altLang="en-US" sz="1800" dirty="0"/>
          </a:p>
          <a:p>
            <a:r>
              <a:rPr lang="en-US" altLang="en-US" sz="1800" dirty="0"/>
              <a:t>It now feels more secure. At the very least, the possibility of </a:t>
            </a:r>
            <a:r>
              <a:rPr lang="en-US" altLang="en-US" sz="1800" dirty="0" err="1"/>
              <a:t>Türkiye</a:t>
            </a:r>
            <a:r>
              <a:rPr lang="en-US" altLang="en-US" sz="1800" dirty="0"/>
              <a:t> being invaded and divided by a Russo-German alliance, like Poland, has been eliminated.</a:t>
            </a:r>
          </a:p>
        </p:txBody>
      </p:sp>
    </p:spTree>
    <p:extLst>
      <p:ext uri="{BB962C8B-B14F-4D97-AF65-F5344CB8AC3E}">
        <p14:creationId xmlns:p14="http://schemas.microsoft.com/office/powerpoint/2010/main" val="1563833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1943-45 War </a:t>
            </a:r>
            <a:r>
              <a:rPr lang="tr-TR" altLang="tr-TR" sz="2800" dirty="0" smtClean="0"/>
              <a:t>Y</a:t>
            </a:r>
            <a:r>
              <a:rPr lang="en-US" altLang="tr-TR" sz="2800" dirty="0" smtClean="0"/>
              <a:t>ears </a:t>
            </a:r>
            <a:r>
              <a:rPr lang="en-US" altLang="tr-TR" sz="2800" dirty="0"/>
              <a:t>and the </a:t>
            </a:r>
            <a:r>
              <a:rPr lang="tr-TR" altLang="tr-TR" sz="2800" dirty="0" smtClean="0"/>
              <a:t>R</a:t>
            </a:r>
            <a:r>
              <a:rPr lang="en-US" altLang="tr-TR" sz="2800" dirty="0" err="1" smtClean="0"/>
              <a:t>epression</a:t>
            </a:r>
            <a:r>
              <a:rPr lang="en-US" altLang="tr-TR" sz="2800" dirty="0" smtClean="0"/>
              <a:t> </a:t>
            </a:r>
            <a:r>
              <a:rPr lang="en-US" altLang="tr-TR" sz="2800" dirty="0"/>
              <a:t>of the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When Germany was stopped near Stalingrad, the USSR's view of </a:t>
            </a:r>
            <a:r>
              <a:rPr lang="en-US" altLang="en-US" sz="1800" dirty="0" err="1"/>
              <a:t>Türkiye</a:t>
            </a:r>
            <a:r>
              <a:rPr lang="en-US" altLang="en-US" sz="1800" dirty="0"/>
              <a:t> began to change negatively.</a:t>
            </a:r>
          </a:p>
          <a:p>
            <a:endParaRPr lang="en-US" altLang="en-US" sz="1800" dirty="0"/>
          </a:p>
          <a:p>
            <a:r>
              <a:rPr lang="en-US" altLang="en-US" sz="1800" dirty="0"/>
              <a:t>Meanwhile, Britain and the US desired </a:t>
            </a:r>
            <a:r>
              <a:rPr lang="en-US" altLang="en-US" sz="1800" dirty="0" err="1"/>
              <a:t>Türkiye's</a:t>
            </a:r>
            <a:r>
              <a:rPr lang="en-US" altLang="en-US" sz="1800" dirty="0"/>
              <a:t> entry into the war.</a:t>
            </a:r>
          </a:p>
          <a:p>
            <a:endParaRPr lang="en-US" altLang="en-US" sz="1800" dirty="0"/>
          </a:p>
          <a:p>
            <a:r>
              <a:rPr lang="en-US" altLang="en-US" sz="1800" dirty="0"/>
              <a:t>Churchill and Roosevelt met in Casablanca, Morocco, in January 1943 to discuss the details of the operation against Germany.</a:t>
            </a:r>
          </a:p>
          <a:p>
            <a:endParaRPr lang="en-US" altLang="en-US" sz="1800" dirty="0"/>
          </a:p>
          <a:p>
            <a:r>
              <a:rPr lang="en-US" altLang="en-US" sz="1800" dirty="0"/>
              <a:t>Two decisions were made: to continue the war until Germany surrendered and to force </a:t>
            </a:r>
            <a:r>
              <a:rPr lang="en-US" altLang="en-US" sz="1800" dirty="0" err="1"/>
              <a:t>Türkiye</a:t>
            </a:r>
            <a:r>
              <a:rPr lang="en-US" altLang="en-US" sz="1800" dirty="0"/>
              <a:t> into the war.</a:t>
            </a:r>
          </a:p>
        </p:txBody>
      </p:sp>
    </p:spTree>
    <p:extLst>
      <p:ext uri="{BB962C8B-B14F-4D97-AF65-F5344CB8AC3E}">
        <p14:creationId xmlns:p14="http://schemas.microsoft.com/office/powerpoint/2010/main" val="3220621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1943-45 War </a:t>
            </a:r>
            <a:r>
              <a:rPr lang="tr-TR" altLang="tr-TR" sz="2800" dirty="0" smtClean="0"/>
              <a:t>Y</a:t>
            </a:r>
            <a:r>
              <a:rPr lang="en-US" altLang="tr-TR" sz="2800" dirty="0" smtClean="0"/>
              <a:t>ears </a:t>
            </a:r>
            <a:r>
              <a:rPr lang="en-US" altLang="tr-TR" sz="2800" dirty="0"/>
              <a:t>and the </a:t>
            </a:r>
            <a:r>
              <a:rPr lang="tr-TR" altLang="tr-TR" sz="2800" dirty="0" smtClean="0"/>
              <a:t>R</a:t>
            </a:r>
            <a:r>
              <a:rPr lang="en-US" altLang="tr-TR" sz="2800" dirty="0" err="1" smtClean="0"/>
              <a:t>epression</a:t>
            </a:r>
            <a:r>
              <a:rPr lang="en-US" altLang="tr-TR" sz="2800" dirty="0" smtClean="0"/>
              <a:t> </a:t>
            </a:r>
            <a:r>
              <a:rPr lang="en-US" altLang="tr-TR" sz="2800" dirty="0"/>
              <a:t>of the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To this end, they sent a message to </a:t>
            </a:r>
            <a:r>
              <a:rPr lang="en-US" altLang="en-US" sz="1800" dirty="0" err="1"/>
              <a:t>İnönü</a:t>
            </a:r>
            <a:r>
              <a:rPr lang="en-US" altLang="en-US" sz="1800" dirty="0"/>
              <a:t>, requesting a meeting.</a:t>
            </a:r>
          </a:p>
          <a:p>
            <a:endParaRPr lang="en-US" altLang="en-US" sz="1800" dirty="0"/>
          </a:p>
          <a:p>
            <a:r>
              <a:rPr lang="en-US" altLang="en-US" sz="1800" dirty="0"/>
              <a:t>And on January 30, 1943, the </a:t>
            </a:r>
            <a:r>
              <a:rPr lang="en-US" altLang="en-US" sz="1800" dirty="0" err="1"/>
              <a:t>İnönü</a:t>
            </a:r>
            <a:r>
              <a:rPr lang="en-US" altLang="en-US" sz="1800" dirty="0"/>
              <a:t>-Churchill meeting took place in Adana. </a:t>
            </a:r>
            <a:r>
              <a:rPr lang="en-US" altLang="en-US" sz="1800" dirty="0" err="1"/>
              <a:t>Türkiye's</a:t>
            </a:r>
            <a:r>
              <a:rPr lang="en-US" altLang="en-US" sz="1800" dirty="0"/>
              <a:t> entry into the war was desired.</a:t>
            </a:r>
          </a:p>
          <a:p>
            <a:endParaRPr lang="en-US" altLang="en-US" sz="1800" dirty="0"/>
          </a:p>
          <a:p>
            <a:r>
              <a:rPr lang="en-US" altLang="en-US" sz="1800" dirty="0"/>
              <a:t>Turkey, however, expressed its primary concern: the pressure from the USSR, fearing that the Soviets would invade Europe and the Balkans after the war, just as Germany had.</a:t>
            </a:r>
          </a:p>
          <a:p>
            <a:endParaRPr lang="en-US" altLang="en-US" sz="1800" dirty="0"/>
          </a:p>
          <a:p>
            <a:r>
              <a:rPr lang="en-US" altLang="en-US" sz="1800" dirty="0"/>
              <a:t>In August 1943, Churchill and Roosevelt met again in Quebec, Canada, to discuss both the English Channel landings and </a:t>
            </a:r>
            <a:r>
              <a:rPr lang="en-US" altLang="en-US" sz="1800" dirty="0" err="1"/>
              <a:t>Türkiye's</a:t>
            </a:r>
            <a:r>
              <a:rPr lang="en-US" altLang="en-US" sz="1800" dirty="0"/>
              <a:t> entry into the war.</a:t>
            </a:r>
          </a:p>
        </p:txBody>
      </p:sp>
    </p:spTree>
    <p:extLst>
      <p:ext uri="{BB962C8B-B14F-4D97-AF65-F5344CB8AC3E}">
        <p14:creationId xmlns:p14="http://schemas.microsoft.com/office/powerpoint/2010/main" val="1838430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1943-45 War </a:t>
            </a:r>
            <a:r>
              <a:rPr lang="tr-TR" altLang="tr-TR" sz="2800" dirty="0" smtClean="0"/>
              <a:t>Y</a:t>
            </a:r>
            <a:r>
              <a:rPr lang="en-US" altLang="tr-TR" sz="2800" dirty="0" smtClean="0"/>
              <a:t>ears </a:t>
            </a:r>
            <a:r>
              <a:rPr lang="en-US" altLang="tr-TR" sz="2800" dirty="0"/>
              <a:t>and the </a:t>
            </a:r>
            <a:r>
              <a:rPr lang="tr-TR" altLang="tr-TR" sz="2800" dirty="0" smtClean="0"/>
              <a:t>R</a:t>
            </a:r>
            <a:r>
              <a:rPr lang="en-US" altLang="tr-TR" sz="2800" dirty="0" err="1" smtClean="0"/>
              <a:t>epression</a:t>
            </a:r>
            <a:r>
              <a:rPr lang="en-US" altLang="tr-TR" sz="2800" dirty="0" smtClean="0"/>
              <a:t> </a:t>
            </a:r>
            <a:r>
              <a:rPr lang="en-US" altLang="tr-TR" sz="2800" dirty="0"/>
              <a:t>of the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In October 1943, the US, USSR, and UK foreign ministers met in Moscow.</a:t>
            </a:r>
          </a:p>
          <a:p>
            <a:endParaRPr lang="en-US" altLang="en-US" sz="1800" dirty="0"/>
          </a:p>
          <a:p>
            <a:r>
              <a:rPr lang="en-US" altLang="en-US" sz="1800" dirty="0"/>
              <a:t>Following these meetings, the British Foreign Minister Eden and the Turkish Foreign Minister </a:t>
            </a:r>
            <a:r>
              <a:rPr lang="en-US" altLang="en-US" sz="1800" dirty="0" err="1"/>
              <a:t>Numan</a:t>
            </a:r>
            <a:r>
              <a:rPr lang="en-US" altLang="en-US" sz="1800" dirty="0"/>
              <a:t> </a:t>
            </a:r>
            <a:r>
              <a:rPr lang="en-US" altLang="en-US" sz="1800" dirty="0" err="1"/>
              <a:t>Menemencioğlu</a:t>
            </a:r>
            <a:r>
              <a:rPr lang="en-US" altLang="en-US" sz="1800" dirty="0"/>
              <a:t> were invited to Cairo and reiterated their request to enter the war.</a:t>
            </a:r>
          </a:p>
          <a:p>
            <a:endParaRPr lang="en-US" altLang="en-US" sz="1800" dirty="0"/>
          </a:p>
          <a:p>
            <a:r>
              <a:rPr lang="en-US" altLang="en-US" sz="1800" dirty="0" err="1"/>
              <a:t>Menemencioğlu's</a:t>
            </a:r>
            <a:r>
              <a:rPr lang="en-US" altLang="en-US" sz="1800" dirty="0"/>
              <a:t> response demonstrates a prudent policy.</a:t>
            </a:r>
          </a:p>
          <a:p>
            <a:endParaRPr lang="en-US" altLang="en-US" sz="1800" dirty="0"/>
          </a:p>
          <a:p>
            <a:r>
              <a:rPr lang="en-US" altLang="en-US" sz="1800" dirty="0"/>
              <a:t>In December of that year, Roosevelt, Churchill, and </a:t>
            </a:r>
            <a:r>
              <a:rPr lang="en-US" altLang="en-US" sz="1800" dirty="0" err="1"/>
              <a:t>İnönü</a:t>
            </a:r>
            <a:r>
              <a:rPr lang="en-US" altLang="en-US" sz="1800" dirty="0"/>
              <a:t> met again in Cairo to discuss the situation, and Turkey agreed in principle to enter the war.</a:t>
            </a:r>
          </a:p>
          <a:p>
            <a:endParaRPr lang="en-US" altLang="en-US" sz="1800" dirty="0"/>
          </a:p>
          <a:p>
            <a:r>
              <a:rPr lang="en-US" altLang="en-US" sz="1800" dirty="0"/>
              <a:t>However, they employed delaying tactics, claiming that the Turkish army was short of supplies and weapons and that preparation would take time.</a:t>
            </a:r>
          </a:p>
        </p:txBody>
      </p:sp>
    </p:spTree>
    <p:extLst>
      <p:ext uri="{BB962C8B-B14F-4D97-AF65-F5344CB8AC3E}">
        <p14:creationId xmlns:p14="http://schemas.microsoft.com/office/powerpoint/2010/main" val="3680699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End</a:t>
            </a:r>
            <a:r>
              <a:rPr lang="tr-TR" altLang="tr-TR" sz="2800" dirty="0" smtClean="0"/>
              <a:t> of </a:t>
            </a:r>
            <a:r>
              <a:rPr lang="tr-TR" altLang="tr-TR" sz="2800" dirty="0" err="1" smtClean="0"/>
              <a:t>War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With the Normandy landings of the US and Britain, Germany's defeat became inevitable.</a:t>
            </a:r>
          </a:p>
          <a:p>
            <a:endParaRPr lang="en-US" altLang="en-US" sz="1800" dirty="0"/>
          </a:p>
          <a:p>
            <a:r>
              <a:rPr lang="en-US" altLang="en-US" sz="1800" dirty="0"/>
              <a:t>Meanwhile, Turkey attempted to improve relations with the USSR, the victor of the war.</a:t>
            </a:r>
          </a:p>
          <a:p>
            <a:endParaRPr lang="en-US" altLang="en-US" sz="1800" dirty="0"/>
          </a:p>
          <a:p>
            <a:r>
              <a:rPr lang="en-US" altLang="en-US" sz="1800" dirty="0"/>
              <a:t>In February 1945, the three victorious heads of state met in Yalta, Crimea, to discuss the post-war situation.</a:t>
            </a:r>
          </a:p>
          <a:p>
            <a:endParaRPr lang="en-US" altLang="en-US" sz="1800" dirty="0"/>
          </a:p>
          <a:p>
            <a:r>
              <a:rPr lang="en-US" altLang="en-US" sz="1800" dirty="0"/>
              <a:t>At the conference, the USSR demanded a change in the status of </a:t>
            </a:r>
            <a:r>
              <a:rPr lang="en-US" altLang="en-US" sz="1800" dirty="0" err="1"/>
              <a:t>Montreux</a:t>
            </a:r>
            <a:r>
              <a:rPr lang="en-US" altLang="en-US" sz="1800" dirty="0"/>
              <a:t> Convention, continuing its pressure on Turkey.</a:t>
            </a:r>
          </a:p>
          <a:p>
            <a:endParaRPr lang="en-US" altLang="en-US" sz="1800" dirty="0"/>
          </a:p>
          <a:p>
            <a:r>
              <a:rPr lang="en-US" altLang="en-US" sz="1800" dirty="0"/>
              <a:t>In March 1945, </a:t>
            </a:r>
            <a:r>
              <a:rPr lang="en-US" altLang="en-US" sz="1800" dirty="0" err="1"/>
              <a:t>Türkiye</a:t>
            </a:r>
            <a:r>
              <a:rPr lang="en-US" altLang="en-US" sz="1800" dirty="0"/>
              <a:t> declared war on Germany and Japan to become a founding member of the UN.</a:t>
            </a:r>
          </a:p>
        </p:txBody>
      </p:sp>
    </p:spTree>
    <p:extLst>
      <p:ext uri="{BB962C8B-B14F-4D97-AF65-F5344CB8AC3E}">
        <p14:creationId xmlns:p14="http://schemas.microsoft.com/office/powerpoint/2010/main" val="2290766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End</a:t>
            </a:r>
            <a:r>
              <a:rPr lang="tr-TR" altLang="tr-TR" sz="2800" dirty="0" smtClean="0"/>
              <a:t> of </a:t>
            </a:r>
            <a:r>
              <a:rPr lang="tr-TR" altLang="tr-TR" sz="2800" dirty="0" err="1" smtClean="0"/>
              <a:t>War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most significant events that would affect </a:t>
            </a:r>
            <a:r>
              <a:rPr lang="en-US" altLang="en-US" sz="2000" dirty="0" err="1"/>
              <a:t>Türkiye's</a:t>
            </a:r>
            <a:r>
              <a:rPr lang="en-US" altLang="en-US" sz="2000" dirty="0"/>
              <a:t> situation that same year were the three demands the USSR made of Turkey:</a:t>
            </a:r>
          </a:p>
          <a:p>
            <a:endParaRPr lang="en-US" altLang="en-US" sz="2000" dirty="0"/>
          </a:p>
          <a:p>
            <a:pPr lvl="1"/>
            <a:r>
              <a:rPr lang="en-US" altLang="en-US" sz="2000" dirty="0"/>
              <a:t>The cession of Kars and </a:t>
            </a:r>
            <a:r>
              <a:rPr lang="en-US" altLang="en-US" sz="2000" dirty="0" err="1"/>
              <a:t>Ardahan</a:t>
            </a:r>
            <a:r>
              <a:rPr lang="en-US" altLang="en-US" sz="2000" dirty="0"/>
              <a:t> on its eastern border to Russia,</a:t>
            </a:r>
          </a:p>
          <a:p>
            <a:pPr lvl="1"/>
            <a:endParaRPr lang="en-US" altLang="en-US" sz="2000" dirty="0"/>
          </a:p>
          <a:p>
            <a:pPr lvl="1"/>
            <a:r>
              <a:rPr lang="en-US" altLang="en-US" sz="2000" dirty="0"/>
              <a:t>The granting of a base to Russia in the Straits,</a:t>
            </a:r>
          </a:p>
          <a:p>
            <a:pPr lvl="1"/>
            <a:endParaRPr lang="en-US" altLang="en-US" sz="2000" dirty="0"/>
          </a:p>
          <a:p>
            <a:pPr lvl="1"/>
            <a:r>
              <a:rPr lang="en-US" altLang="en-US" sz="2000" dirty="0"/>
              <a:t>The reconsideration of </a:t>
            </a:r>
            <a:r>
              <a:rPr lang="en-US" altLang="en-US" sz="2000" dirty="0" err="1"/>
              <a:t>Montreux</a:t>
            </a:r>
            <a:r>
              <a:rPr lang="en-US" altLang="en-US" sz="2000" dirty="0"/>
              <a:t>.</a:t>
            </a:r>
          </a:p>
          <a:p>
            <a:endParaRPr lang="en-US" altLang="en-US" sz="2000" dirty="0"/>
          </a:p>
          <a:p>
            <a:r>
              <a:rPr lang="en-US" altLang="en-US" sz="2000" dirty="0"/>
              <a:t>As can be seen from these demands, a new era has begun for </a:t>
            </a:r>
            <a:r>
              <a:rPr lang="en-US" altLang="en-US" sz="2000" dirty="0" err="1"/>
              <a:t>Türkiye</a:t>
            </a:r>
            <a:r>
              <a:rPr lang="en-US" altLang="en-US" sz="2000" dirty="0"/>
              <a:t> in the bipolar world order.</a:t>
            </a:r>
          </a:p>
        </p:txBody>
      </p:sp>
    </p:spTree>
    <p:extLst>
      <p:ext uri="{BB962C8B-B14F-4D97-AF65-F5344CB8AC3E}">
        <p14:creationId xmlns:p14="http://schemas.microsoft.com/office/powerpoint/2010/main" val="1443137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Effects of the War on Turkey's Domestic Politics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As a medium-sized state in a strategic position, Turkey deeply felt all the dangers of World War II.</a:t>
            </a:r>
          </a:p>
          <a:p>
            <a:endParaRPr lang="en-US" altLang="en-US" sz="2000" dirty="0"/>
          </a:p>
          <a:p>
            <a:r>
              <a:rPr lang="en-US" altLang="en-US" sz="2000" dirty="0"/>
              <a:t>During this period, Turkey implemented a policy of balance and contradiction, prioritizing its national interests in line with the principle of peace at home and peace in the world. Its greatest asset was its second President, </a:t>
            </a:r>
            <a:r>
              <a:rPr lang="en-US" altLang="en-US" sz="2000" dirty="0" err="1"/>
              <a:t>İsmet</a:t>
            </a:r>
            <a:r>
              <a:rPr lang="en-US" altLang="en-US" sz="2000" dirty="0"/>
              <a:t> </a:t>
            </a:r>
            <a:r>
              <a:rPr lang="en-US" altLang="en-US" sz="2000" dirty="0" err="1"/>
              <a:t>İnönü</a:t>
            </a:r>
            <a:r>
              <a:rPr lang="en-US" altLang="en-US" sz="2000" dirty="0"/>
              <a:t>, a master of prudence and balance.</a:t>
            </a:r>
          </a:p>
          <a:p>
            <a:endParaRPr lang="en-US" altLang="en-US" sz="2000" dirty="0"/>
          </a:p>
          <a:p>
            <a:r>
              <a:rPr lang="en-US" altLang="en-US" sz="2000" dirty="0"/>
              <a:t>While Turkey implemented a masterful foreign policy and saved its people from loss of life, it would undergo a major shift in domestic and foreign policy after the war.</a:t>
            </a:r>
          </a:p>
          <a:p>
            <a:endParaRPr lang="en-US" altLang="en-US" sz="2000" dirty="0"/>
          </a:p>
          <a:p>
            <a:r>
              <a:rPr lang="en-US" altLang="en-US" sz="2000" dirty="0"/>
              <a:t>As the CHP government was replaced by the DP, the US would step in and begin to exert its influence over </a:t>
            </a:r>
            <a:r>
              <a:rPr lang="en-US" altLang="en-US" sz="2000" dirty="0" err="1"/>
              <a:t>Türkiye</a:t>
            </a:r>
            <a:r>
              <a:rPr lang="en-US" altLang="en-US" sz="2000" dirty="0"/>
              <a:t> as the USSR turned its back.</a:t>
            </a:r>
          </a:p>
        </p:txBody>
      </p:sp>
    </p:spTree>
    <p:extLst>
      <p:ext uri="{BB962C8B-B14F-4D97-AF65-F5344CB8AC3E}">
        <p14:creationId xmlns:p14="http://schemas.microsoft.com/office/powerpoint/2010/main" val="3636346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Effects of the War on Turkey's Domestic Politics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If we were a developed industrial nation, as a neutral country, we could have achieved a production boom just like the United States and sold industrial goods to neighboring countries. The US economy grew significantly during the war years</a:t>
            </a:r>
            <a:r>
              <a:rPr lang="en-US" altLang="en-US" sz="2000" dirty="0" smtClean="0"/>
              <a:t>.</a:t>
            </a:r>
            <a:endParaRPr lang="en-US" altLang="en-US" sz="2000" dirty="0"/>
          </a:p>
          <a:p>
            <a:r>
              <a:rPr lang="en-US" altLang="en-US" sz="2000" dirty="0"/>
              <a:t>However, Turkey, essentially an agricultural country, was severely affected by the adverse conditions of the war. The conscription of over a million men and the six-year feeding of these men further weakened an already weak economy.</a:t>
            </a:r>
          </a:p>
          <a:p>
            <a:r>
              <a:rPr lang="en-US" altLang="en-US" sz="2000" dirty="0" smtClean="0"/>
              <a:t>Agricultural </a:t>
            </a:r>
            <a:r>
              <a:rPr lang="en-US" altLang="en-US" sz="2000" dirty="0"/>
              <a:t>production in 1944 fell to 40% of that in 1939. Industrial production, which had doubled with the implementation of the statist economy in the early 1930s, also declined significantly during the war.</a:t>
            </a:r>
          </a:p>
          <a:p>
            <a:r>
              <a:rPr lang="en-US" altLang="en-US" sz="2000" dirty="0" err="1" smtClean="0"/>
              <a:t>Duyunu</a:t>
            </a:r>
            <a:r>
              <a:rPr lang="en-US" altLang="en-US" sz="2000" dirty="0" smtClean="0"/>
              <a:t> </a:t>
            </a:r>
            <a:r>
              <a:rPr lang="en-US" altLang="en-US" sz="2000" dirty="0" err="1"/>
              <a:t>umumiye</a:t>
            </a:r>
            <a:r>
              <a:rPr lang="en-US" altLang="en-US" sz="2000" dirty="0"/>
              <a:t> (public debt), or foreign debt payments, accounted for approximately two-thirds of exports.</a:t>
            </a:r>
          </a:p>
        </p:txBody>
      </p:sp>
    </p:spTree>
    <p:extLst>
      <p:ext uri="{BB962C8B-B14F-4D97-AF65-F5344CB8AC3E}">
        <p14:creationId xmlns:p14="http://schemas.microsoft.com/office/powerpoint/2010/main" val="2690949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50938" y="214313"/>
            <a:ext cx="6950075" cy="1462087"/>
          </a:xfrm>
        </p:spPr>
        <p:txBody>
          <a:bodyPr/>
          <a:lstStyle/>
          <a:p>
            <a:pPr algn="ctr" eaLnBrk="1" hangingPunct="1"/>
            <a:r>
              <a:rPr lang="tr-TR" altLang="tr-TR" sz="2800" smtClean="0"/>
              <a:t>Main Source for the Course</a:t>
            </a:r>
            <a:br>
              <a:rPr lang="tr-TR" altLang="tr-TR" sz="2800" smtClean="0"/>
            </a:br>
            <a:r>
              <a:rPr lang="tr-TR" altLang="tr-TR" sz="2800" smtClean="0"/>
              <a:t>Türk Dış Politikası Vol 1, 2, 3 </a:t>
            </a:r>
            <a:br>
              <a:rPr lang="tr-TR" altLang="tr-TR" sz="2800" smtClean="0"/>
            </a:br>
            <a:r>
              <a:rPr lang="tr-TR" altLang="tr-TR" sz="2800" smtClean="0"/>
              <a:t>Ed. Baskın Oran</a:t>
            </a:r>
          </a:p>
        </p:txBody>
      </p:sp>
      <p:sp>
        <p:nvSpPr>
          <p:cNvPr id="26627" name="Rectangle 4"/>
          <p:cNvSpPr>
            <a:spLocks noGrp="1" noChangeArrowheads="1"/>
          </p:cNvSpPr>
          <p:nvPr>
            <p:ph type="body" idx="1"/>
          </p:nvPr>
        </p:nvSpPr>
        <p:spPr>
          <a:xfrm>
            <a:off x="1547813" y="1844675"/>
            <a:ext cx="6513512" cy="4537075"/>
          </a:xfrm>
        </p:spPr>
        <p:txBody>
          <a:bodyPr/>
          <a:lstStyle/>
          <a:p>
            <a:pPr marL="0" indent="0" eaLnBrk="1" hangingPunct="1">
              <a:lnSpc>
                <a:spcPct val="80000"/>
              </a:lnSpc>
              <a:buFont typeface="Wingdings" pitchFamily="2" charset="2"/>
              <a:buNone/>
            </a:pPr>
            <a:endParaRPr lang="tr-TR" altLang="tr-TR" sz="1600" smtClean="0"/>
          </a:p>
          <a:p>
            <a:pPr marL="400050" lvl="1" indent="0" eaLnBrk="1" hangingPunct="1">
              <a:lnSpc>
                <a:spcPct val="80000"/>
              </a:lnSpc>
              <a:buFont typeface="Wingdings" pitchFamily="2" charset="2"/>
              <a:buNone/>
            </a:pPr>
            <a:endParaRPr lang="tr-TR" altLang="tr-TR" sz="1600" smtClean="0"/>
          </a:p>
          <a:p>
            <a:pPr marL="0" indent="0" eaLnBrk="1" hangingPunct="1">
              <a:lnSpc>
                <a:spcPct val="80000"/>
              </a:lnSpc>
              <a:buFont typeface="Wingdings" pitchFamily="2" charset="2"/>
              <a:buNone/>
            </a:pPr>
            <a:endParaRPr lang="tr-TR" altLang="tr-TR" sz="1600"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058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8965"/>
                  </a:outerShdw>
                </a:effectLst>
              </a14:hiddenEffects>
            </a:ext>
          </a:extLst>
        </p:spPr>
      </p:pic>
      <p:sp>
        <p:nvSpPr>
          <p:cNvPr id="26629" name="Metin kutusu 1"/>
          <p:cNvSpPr txBox="1">
            <a:spLocks noChangeArrowheads="1"/>
          </p:cNvSpPr>
          <p:nvPr/>
        </p:nvSpPr>
        <p:spPr bwMode="auto">
          <a:xfrm>
            <a:off x="1062038" y="6200775"/>
            <a:ext cx="4992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tr-TR" sz="2000" dirty="0" smtClean="0">
                <a:solidFill>
                  <a:srgbClr val="000000"/>
                </a:solidFill>
              </a:rPr>
              <a:t>Türk Dış Politikası </a:t>
            </a:r>
            <a:r>
              <a:rPr lang="tr-TR" sz="2000" dirty="0" err="1" smtClean="0">
                <a:solidFill>
                  <a:srgbClr val="000000"/>
                </a:solidFill>
              </a:rPr>
              <a:t>Vol</a:t>
            </a:r>
            <a:r>
              <a:rPr lang="tr-TR" sz="2000" dirty="0" smtClean="0">
                <a:solidFill>
                  <a:srgbClr val="000000"/>
                </a:solidFill>
              </a:rPr>
              <a:t> 1: </a:t>
            </a:r>
            <a:r>
              <a:rPr lang="tr-TR" sz="2000" dirty="0" err="1" smtClean="0">
                <a:solidFill>
                  <a:srgbClr val="000000"/>
                </a:solidFill>
              </a:rPr>
              <a:t>Pages</a:t>
            </a:r>
            <a:r>
              <a:rPr lang="tr-TR" sz="2000" dirty="0" smtClean="0">
                <a:solidFill>
                  <a:srgbClr val="000000"/>
                </a:solidFill>
              </a:rPr>
              <a:t> 415-468</a:t>
            </a:r>
            <a:endParaRPr lang="tr-TR" sz="2000" dirty="0" smtClean="0">
              <a:solidFill>
                <a:srgbClr val="000000"/>
              </a:solidFill>
            </a:endParaRPr>
          </a:p>
        </p:txBody>
      </p:sp>
    </p:spTree>
    <p:extLst>
      <p:ext uri="{BB962C8B-B14F-4D97-AF65-F5344CB8AC3E}">
        <p14:creationId xmlns:p14="http://schemas.microsoft.com/office/powerpoint/2010/main" val="303733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Effects of the War on Turkey's Domestic Politics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Another effect of the war was the impoverishment of small farmers and tradesmen, while the emergence of a bourgeois class that prospered through the black market under wartime conditions.</a:t>
            </a:r>
          </a:p>
          <a:p>
            <a:endParaRPr lang="en-US" altLang="en-US" sz="2000" dirty="0"/>
          </a:p>
          <a:p>
            <a:r>
              <a:rPr lang="en-US" altLang="en-US" sz="2000" dirty="0"/>
              <a:t>The new type of politician of the 1950s would be comprised of these war-rich landlords.</a:t>
            </a:r>
          </a:p>
          <a:p>
            <a:endParaRPr lang="en-US" altLang="en-US" sz="2000" dirty="0"/>
          </a:p>
          <a:p>
            <a:r>
              <a:rPr lang="en-US" altLang="en-US" sz="2000" dirty="0"/>
              <a:t>In 1946, with the advent of the multi-party era, the masses, frustrated by statist policies and the negative impact of the war, would bring a new political approach to power: the Democratic Party.</a:t>
            </a:r>
          </a:p>
        </p:txBody>
      </p:sp>
    </p:spTree>
    <p:extLst>
      <p:ext uri="{BB962C8B-B14F-4D97-AF65-F5344CB8AC3E}">
        <p14:creationId xmlns:p14="http://schemas.microsoft.com/office/powerpoint/2010/main" val="3642914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Effects of the War on Turkey's Domestic Politics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state-nation consensus, which had been sought to be established through the statist policies of the 1930s, was disrupted during the war years, and the people became impoverished</a:t>
            </a:r>
            <a:r>
              <a:rPr lang="en-US" altLang="en-US" sz="2000" dirty="0" smtClean="0"/>
              <a:t>.</a:t>
            </a:r>
            <a:endParaRPr lang="en-US" altLang="en-US" sz="2000" dirty="0"/>
          </a:p>
          <a:p>
            <a:r>
              <a:rPr lang="en-US" altLang="en-US" sz="2000" dirty="0"/>
              <a:t>However, to maintain this consensus, the Republic launched two important initiatives during the war years</a:t>
            </a:r>
            <a:r>
              <a:rPr lang="en-US" altLang="en-US" sz="2000" dirty="0" smtClean="0"/>
              <a:t>.</a:t>
            </a:r>
            <a:endParaRPr lang="en-US" altLang="en-US" sz="2000" dirty="0"/>
          </a:p>
          <a:p>
            <a:r>
              <a:rPr lang="en-US" altLang="en-US" sz="2000" dirty="0"/>
              <a:t>One was the Village Institutes Law, enacted in 1940, and the other was the Farmers' Land Acquisition Law, enacted in 1945</a:t>
            </a:r>
            <a:r>
              <a:rPr lang="en-US" altLang="en-US" sz="2000" dirty="0" smtClean="0"/>
              <a:t>.</a:t>
            </a:r>
            <a:endParaRPr lang="en-US" altLang="en-US" sz="2000" dirty="0"/>
          </a:p>
          <a:p>
            <a:r>
              <a:rPr lang="en-US" altLang="en-US" sz="2000" dirty="0"/>
              <a:t>However, when the new government, supported by landlords and merchants who had become particularly wealthy during the war, came to power in 1950, the land law was prevented from being implemented due to the landlords' obstruction, as the village institutes were a communist education system. The village institutes were closed in 1954.</a:t>
            </a:r>
          </a:p>
        </p:txBody>
      </p:sp>
    </p:spTree>
    <p:extLst>
      <p:ext uri="{BB962C8B-B14F-4D97-AF65-F5344CB8AC3E}">
        <p14:creationId xmlns:p14="http://schemas.microsoft.com/office/powerpoint/2010/main" val="3079511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Village</a:t>
            </a:r>
            <a:r>
              <a:rPr lang="tr-TR" altLang="tr-TR" sz="2800" dirty="0" smtClean="0"/>
              <a:t> </a:t>
            </a:r>
            <a:r>
              <a:rPr lang="tr-TR" altLang="tr-TR" sz="2800" dirty="0" err="1" smtClean="0"/>
              <a:t>Institutes</a:t>
            </a:r>
            <a:endParaRPr lang="tr-TR" altLang="tr-T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844824"/>
            <a:ext cx="844391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23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Village</a:t>
            </a:r>
            <a:r>
              <a:rPr lang="tr-TR" altLang="tr-TR" sz="2800" dirty="0" smtClean="0"/>
              <a:t> </a:t>
            </a:r>
            <a:r>
              <a:rPr lang="tr-TR" altLang="tr-TR" sz="2800" dirty="0" err="1" smtClean="0"/>
              <a:t>Institutes</a:t>
            </a:r>
            <a:r>
              <a:rPr lang="tr-TR" altLang="tr-TR" sz="2800" dirty="0" smtClean="0"/>
              <a:t> (İsmail Hakkı Tonguç)</a:t>
            </a:r>
            <a:endParaRPr lang="tr-TR" altLang="tr-TR" sz="2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2031"/>
            <a:ext cx="7632847"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098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Village</a:t>
            </a:r>
            <a:r>
              <a:rPr lang="tr-TR" altLang="tr-TR" sz="2800" dirty="0" smtClean="0"/>
              <a:t> </a:t>
            </a:r>
            <a:r>
              <a:rPr lang="tr-TR" altLang="tr-TR" sz="2800" dirty="0" err="1" smtClean="0"/>
              <a:t>Institutes</a:t>
            </a:r>
            <a:endParaRPr lang="tr-TR" altLang="tr-T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2" y="1916832"/>
            <a:ext cx="824440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186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Village</a:t>
            </a:r>
            <a:r>
              <a:rPr lang="tr-TR" altLang="tr-TR" sz="2800" dirty="0" smtClean="0"/>
              <a:t> </a:t>
            </a:r>
            <a:r>
              <a:rPr lang="tr-TR" altLang="tr-TR" sz="2800" dirty="0" err="1" smtClean="0"/>
              <a:t>Institutes</a:t>
            </a:r>
            <a:endParaRPr lang="tr-TR" altLang="tr-T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7817371" cy="485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645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Village</a:t>
            </a:r>
            <a:r>
              <a:rPr lang="tr-TR" altLang="tr-TR" sz="2800" dirty="0" smtClean="0"/>
              <a:t> </a:t>
            </a:r>
            <a:r>
              <a:rPr lang="tr-TR" altLang="tr-TR" sz="2800" dirty="0" err="1" smtClean="0"/>
              <a:t>Institutes</a:t>
            </a:r>
            <a:endParaRPr lang="tr-TR" altLang="tr-T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1916832"/>
            <a:ext cx="849788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104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p:nvPr>
        </p:nvSpPr>
        <p:spPr>
          <a:ln/>
        </p:spPr>
        <p:txBody>
          <a:bodyPr vert="horz" wrap="square" lIns="91440" tIns="45720" rIns="91440" bIns="45720" anchor="b" anchorCtr="0"/>
          <a:lstStyle/>
          <a:p>
            <a:r>
              <a:rPr lang="tr-TR" altLang="tr-TR" sz="3200" dirty="0"/>
              <a:t>Questions?</a:t>
            </a:r>
            <a:endParaRPr lang="en-US" altLang="tr-TR" sz="3200" dirty="0"/>
          </a:p>
        </p:txBody>
      </p:sp>
      <p:pic>
        <p:nvPicPr>
          <p:cNvPr id="31747" name="Picture 2"/>
          <p:cNvPicPr>
            <a:picLocks noGrp="1" noChangeAspect="1"/>
          </p:cNvPicPr>
          <p:nvPr>
            <p:ph idx="1"/>
          </p:nvPr>
        </p:nvPicPr>
        <p:blipFill>
          <a:blip r:embed="rId2"/>
          <a:srcRect/>
          <a:stretch>
            <a:fillRect/>
          </a:stretch>
        </p:blipFill>
        <p:spPr>
          <a:xfrm>
            <a:off x="2555875" y="1916113"/>
            <a:ext cx="3836988" cy="4941887"/>
          </a:xfr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p:cNvSpPr>
            <a:spLocks noGrp="1"/>
          </p:cNvSpPr>
          <p:nvPr>
            <p:ph type="title"/>
          </p:nvPr>
        </p:nvSpPr>
        <p:spPr>
          <a:ln/>
        </p:spPr>
        <p:txBody>
          <a:bodyPr vert="horz" wrap="square" lIns="91440" tIns="45720" rIns="91440" bIns="45720" anchor="b" anchorCtr="0"/>
          <a:lstStyle/>
          <a:p>
            <a:r>
              <a:rPr lang="tr-TR" altLang="tr-TR" sz="2800" dirty="0"/>
              <a:t>World War II</a:t>
            </a:r>
          </a:p>
        </p:txBody>
      </p:sp>
      <p:pic>
        <p:nvPicPr>
          <p:cNvPr id="7172" name="Picture 7" descr="second world war ile ilgili görsel sonucu"/>
          <p:cNvPicPr>
            <a:picLocks noChangeAspect="1"/>
          </p:cNvPicPr>
          <p:nvPr/>
        </p:nvPicPr>
        <p:blipFill>
          <a:blip r:embed="rId2"/>
          <a:stretch>
            <a:fillRect/>
          </a:stretch>
        </p:blipFill>
        <p:spPr>
          <a:xfrm>
            <a:off x="857250" y="1930400"/>
            <a:ext cx="7620000" cy="474345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p:cNvSpPr>
            <a:spLocks noGrp="1"/>
          </p:cNvSpPr>
          <p:nvPr>
            <p:ph type="title"/>
          </p:nvPr>
        </p:nvSpPr>
        <p:spPr/>
        <p:txBody>
          <a:bodyPr vert="horz" wrap="square" lIns="91440" tIns="45720" rIns="91440" bIns="45720" anchor="b" anchorCtr="0"/>
          <a:lstStyle/>
          <a:p>
            <a:r>
              <a:rPr lang="tr-TR" altLang="tr-TR" sz="2800" dirty="0"/>
              <a:t>World War II</a:t>
            </a:r>
          </a:p>
        </p:txBody>
      </p:sp>
      <p:pic>
        <p:nvPicPr>
          <p:cNvPr id="8196" name="Picture 9" descr="hitlers army ile ilgili görsel sonucu"/>
          <p:cNvPicPr>
            <a:picLocks noChangeAspect="1"/>
          </p:cNvPicPr>
          <p:nvPr/>
        </p:nvPicPr>
        <p:blipFill>
          <a:blip r:embed="rId2"/>
          <a:stretch>
            <a:fillRect/>
          </a:stretch>
        </p:blipFill>
        <p:spPr>
          <a:xfrm>
            <a:off x="748030" y="1949450"/>
            <a:ext cx="7681595" cy="462280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p:cNvSpPr>
            <a:spLocks noGrp="1"/>
          </p:cNvSpPr>
          <p:nvPr>
            <p:ph type="title"/>
          </p:nvPr>
        </p:nvSpPr>
        <p:spPr/>
        <p:txBody>
          <a:bodyPr vert="horz" wrap="square" lIns="91440" tIns="45720" rIns="91440" bIns="45720" anchor="b" anchorCtr="0"/>
          <a:lstStyle/>
          <a:p>
            <a:r>
              <a:rPr lang="tr-TR" altLang="tr-TR" sz="2800" dirty="0"/>
              <a:t>World War II</a:t>
            </a:r>
          </a:p>
        </p:txBody>
      </p:sp>
      <p:grpSp>
        <p:nvGrpSpPr>
          <p:cNvPr id="2" name="Group 1"/>
          <p:cNvGrpSpPr/>
          <p:nvPr/>
        </p:nvGrpSpPr>
        <p:grpSpPr>
          <a:xfrm>
            <a:off x="775335" y="1774825"/>
            <a:ext cx="7969250" cy="4742180"/>
            <a:chOff x="338" y="1463"/>
            <a:chExt cx="13724" cy="9337"/>
          </a:xfrm>
        </p:grpSpPr>
        <p:pic>
          <p:nvPicPr>
            <p:cNvPr id="9219" name="Picture 5" descr="second world war ile ilgili görsel sonucu"/>
            <p:cNvPicPr>
              <a:picLocks noChangeAspect="1"/>
            </p:cNvPicPr>
            <p:nvPr/>
          </p:nvPicPr>
          <p:blipFill>
            <a:blip r:embed="rId2"/>
            <a:stretch>
              <a:fillRect/>
            </a:stretch>
          </p:blipFill>
          <p:spPr>
            <a:xfrm>
              <a:off x="7088" y="1463"/>
              <a:ext cx="6900" cy="4725"/>
            </a:xfrm>
            <a:prstGeom prst="rect">
              <a:avLst/>
            </a:prstGeom>
            <a:noFill/>
            <a:ln w="9525">
              <a:noFill/>
            </a:ln>
          </p:spPr>
        </p:pic>
        <p:pic>
          <p:nvPicPr>
            <p:cNvPr id="9220" name="Picture 7" descr="second world war ile ilgili görsel sonucu"/>
            <p:cNvPicPr>
              <a:picLocks noChangeAspect="1"/>
            </p:cNvPicPr>
            <p:nvPr/>
          </p:nvPicPr>
          <p:blipFill>
            <a:blip r:embed="rId3"/>
            <a:stretch>
              <a:fillRect/>
            </a:stretch>
          </p:blipFill>
          <p:spPr>
            <a:xfrm>
              <a:off x="7088" y="6075"/>
              <a:ext cx="6975" cy="4725"/>
            </a:xfrm>
            <a:prstGeom prst="rect">
              <a:avLst/>
            </a:prstGeom>
            <a:noFill/>
            <a:ln w="9525">
              <a:noFill/>
            </a:ln>
          </p:spPr>
        </p:pic>
        <p:pic>
          <p:nvPicPr>
            <p:cNvPr id="9221" name="Picture 9" descr="İlgili resim"/>
            <p:cNvPicPr>
              <a:picLocks noChangeAspect="1"/>
            </p:cNvPicPr>
            <p:nvPr/>
          </p:nvPicPr>
          <p:blipFill>
            <a:blip r:embed="rId4"/>
            <a:stretch>
              <a:fillRect/>
            </a:stretch>
          </p:blipFill>
          <p:spPr>
            <a:xfrm>
              <a:off x="338" y="1463"/>
              <a:ext cx="6750" cy="4500"/>
            </a:xfrm>
            <a:prstGeom prst="rect">
              <a:avLst/>
            </a:prstGeom>
            <a:noFill/>
            <a:ln w="9525">
              <a:noFill/>
            </a:ln>
          </p:spPr>
        </p:pic>
        <p:pic>
          <p:nvPicPr>
            <p:cNvPr id="9222" name="Picture 11" descr="second world war ile ilgili görsel sonucu"/>
            <p:cNvPicPr>
              <a:picLocks noChangeAspect="1"/>
            </p:cNvPicPr>
            <p:nvPr/>
          </p:nvPicPr>
          <p:blipFill>
            <a:blip r:embed="rId5"/>
            <a:stretch>
              <a:fillRect/>
            </a:stretch>
          </p:blipFill>
          <p:spPr>
            <a:xfrm>
              <a:off x="338" y="6010"/>
              <a:ext cx="6750" cy="4790"/>
            </a:xfrm>
            <a:prstGeom prst="rect">
              <a:avLst/>
            </a:prstGeom>
            <a:noFill/>
            <a:ln w="9525">
              <a:no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p:cNvSpPr>
            <a:spLocks noGrp="1"/>
          </p:cNvSpPr>
          <p:nvPr>
            <p:ph type="title"/>
          </p:nvPr>
        </p:nvSpPr>
        <p:spPr/>
        <p:txBody>
          <a:bodyPr vert="horz" wrap="square" lIns="91440" tIns="45720" rIns="91440" bIns="45720" anchor="b" anchorCtr="0"/>
          <a:lstStyle/>
          <a:p>
            <a:pPr algn="ctr"/>
            <a:r>
              <a:rPr lang="tr-TR" altLang="tr-TR" sz="2800" dirty="0"/>
              <a:t>World </a:t>
            </a:r>
            <a:r>
              <a:rPr lang="tr-TR" altLang="tr-TR" sz="2800" dirty="0" err="1"/>
              <a:t>War</a:t>
            </a:r>
            <a:r>
              <a:rPr lang="tr-TR" altLang="tr-TR" sz="2800" dirty="0"/>
              <a:t> </a:t>
            </a:r>
            <a:r>
              <a:rPr lang="tr-TR" altLang="tr-TR" sz="2800" dirty="0" smtClean="0"/>
              <a:t>II (</a:t>
            </a:r>
            <a:r>
              <a:rPr lang="tr-TR" altLang="tr-TR" sz="2800" dirty="0" err="1" smtClean="0"/>
              <a:t>Important</a:t>
            </a:r>
            <a:r>
              <a:rPr lang="tr-TR" altLang="tr-TR" sz="2800" dirty="0" smtClean="0"/>
              <a:t> </a:t>
            </a:r>
            <a:r>
              <a:rPr lang="tr-TR" altLang="tr-TR" sz="2800" dirty="0" err="1" smtClean="0"/>
              <a:t>Figures</a:t>
            </a:r>
            <a:r>
              <a:rPr lang="tr-TR" altLang="tr-TR" sz="2800" dirty="0" smtClean="0"/>
              <a:t>)</a:t>
            </a:r>
            <a:br>
              <a:rPr lang="tr-TR" altLang="tr-TR" sz="2800" dirty="0" smtClean="0"/>
            </a:br>
            <a:endParaRPr lang="tr-TR" altLang="tr-TR" sz="2800" dirty="0"/>
          </a:p>
        </p:txBody>
      </p:sp>
      <p:pic>
        <p:nvPicPr>
          <p:cNvPr id="10243" name="Picture 2" descr="second world war ile ilgili görsel sonucu"/>
          <p:cNvPicPr>
            <a:picLocks noChangeAspect="1"/>
          </p:cNvPicPr>
          <p:nvPr/>
        </p:nvPicPr>
        <p:blipFill>
          <a:blip r:embed="rId2"/>
          <a:stretch>
            <a:fillRect/>
          </a:stretch>
        </p:blipFill>
        <p:spPr>
          <a:xfrm>
            <a:off x="357505" y="1913890"/>
            <a:ext cx="8453755" cy="4802505"/>
          </a:xfrm>
          <a:prstGeom prst="rect">
            <a:avLst/>
          </a:prstGeom>
          <a:noFill/>
          <a:ln w="9525">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Map</a:t>
            </a:r>
            <a:r>
              <a:rPr lang="tr-TR" altLang="tr-TR" sz="2800" dirty="0" smtClean="0"/>
              <a:t> of Europe in 1942</a:t>
            </a:r>
            <a:endParaRPr lang="tr-TR" altLang="tr-T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844824"/>
            <a:ext cx="782796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15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The Warring States' Competition </a:t>
            </a:r>
            <a:r>
              <a:rPr lang="tr-TR" altLang="tr-TR" sz="2800" dirty="0" err="1" smtClean="0"/>
              <a:t>for</a:t>
            </a:r>
            <a:r>
              <a:rPr lang="tr-TR" altLang="tr-TR" sz="2800" dirty="0" smtClean="0"/>
              <a:t> </a:t>
            </a:r>
            <a:r>
              <a:rPr lang="en-US" altLang="tr-TR" sz="2800" dirty="0" err="1" smtClean="0"/>
              <a:t>Türkiye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The Soviet demands regarding the </a:t>
            </a:r>
            <a:r>
              <a:rPr lang="en-US" altLang="en-US" sz="1800" dirty="0" err="1"/>
              <a:t>Montreux</a:t>
            </a:r>
            <a:r>
              <a:rPr lang="en-US" altLang="en-US" sz="1800" dirty="0"/>
              <a:t> Convention and Foreign Minister </a:t>
            </a:r>
            <a:r>
              <a:rPr lang="en-US" altLang="en-US" sz="1800" dirty="0" err="1"/>
              <a:t>Saraçoğlu's</a:t>
            </a:r>
            <a:r>
              <a:rPr lang="en-US" altLang="en-US" sz="1800" dirty="0"/>
              <a:t> mission were embodied in Turkish-Soviet talks throughout October 1939.</a:t>
            </a:r>
          </a:p>
          <a:p>
            <a:endParaRPr lang="en-US" altLang="en-US" sz="1800" dirty="0"/>
          </a:p>
          <a:p>
            <a:r>
              <a:rPr lang="en-US" altLang="en-US" sz="1800" dirty="0"/>
              <a:t>Turkey wanted to obtain the USSR's approval before signing the Triple Alliance with Britain and France.</a:t>
            </a:r>
          </a:p>
          <a:p>
            <a:endParaRPr lang="en-US" altLang="en-US" sz="1800" dirty="0"/>
          </a:p>
          <a:p>
            <a:r>
              <a:rPr lang="en-US" altLang="en-US" sz="1800" dirty="0"/>
              <a:t>Italy's increasingly threatening stance and its occupation of Albania pushed </a:t>
            </a:r>
            <a:r>
              <a:rPr lang="en-US" altLang="en-US" sz="1800" dirty="0" err="1"/>
              <a:t>Türkiye</a:t>
            </a:r>
            <a:r>
              <a:rPr lang="en-US" altLang="en-US" sz="1800" dirty="0"/>
              <a:t> towards a common understanding with its northern neighbor. However, when Stalin and Molotov repeatedly proposed amendments to the </a:t>
            </a:r>
            <a:r>
              <a:rPr lang="en-US" altLang="en-US" sz="1800" dirty="0" err="1"/>
              <a:t>Montreux</a:t>
            </a:r>
            <a:r>
              <a:rPr lang="en-US" altLang="en-US" sz="1800" dirty="0"/>
              <a:t> Convention, the planned three-day but 23-day talks ended without conclusion.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The Warring States' Competition </a:t>
            </a:r>
            <a:r>
              <a:rPr lang="tr-TR" altLang="tr-TR" sz="2800" dirty="0" err="1" smtClean="0"/>
              <a:t>for</a:t>
            </a:r>
            <a:r>
              <a:rPr lang="tr-TR" altLang="tr-TR" sz="2800" dirty="0" smtClean="0"/>
              <a:t> </a:t>
            </a:r>
            <a:r>
              <a:rPr lang="en-US" altLang="tr-TR" sz="2800" dirty="0" err="1" smtClean="0"/>
              <a:t>Türkiye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Triple Alliance: When an agreement with the Soviets failed to be reached, the alliance agreement, the text of which was already prepared, was signed with Britain and France.</a:t>
            </a:r>
          </a:p>
          <a:p>
            <a:endParaRPr lang="en-US" altLang="en-US" sz="1800" dirty="0"/>
          </a:p>
          <a:p>
            <a:r>
              <a:rPr lang="en-US" altLang="en-US" sz="1800" dirty="0"/>
              <a:t>Germany's pressure on </a:t>
            </a:r>
            <a:r>
              <a:rPr lang="en-US" altLang="en-US" sz="1800" dirty="0" err="1"/>
              <a:t>Türkiye</a:t>
            </a:r>
            <a:r>
              <a:rPr lang="en-US" altLang="en-US" sz="1800" dirty="0"/>
              <a:t> regarding its imports of chrome, a key mineral in the armaments industry (60,000 tons annually), was countered by the Turkish government's patient and intelligent policies.</a:t>
            </a:r>
          </a:p>
        </p:txBody>
      </p:sp>
    </p:spTree>
    <p:extLst>
      <p:ext uri="{BB962C8B-B14F-4D97-AF65-F5344CB8AC3E}">
        <p14:creationId xmlns:p14="http://schemas.microsoft.com/office/powerpoint/2010/main" val="230623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1523</Words>
  <Application>Microsoft Office PowerPoint</Application>
  <PresentationFormat>Ekran Gösterisi (4:3)</PresentationFormat>
  <Paragraphs>116</Paragraphs>
  <Slides>27</Slides>
  <Notes>0</Notes>
  <HiddenSlides>0</HiddenSlides>
  <MMClips>0</MMClips>
  <ScaleCrop>false</ScaleCrop>
  <HeadingPairs>
    <vt:vector size="4" baseType="variant">
      <vt:variant>
        <vt:lpstr>Tema</vt:lpstr>
      </vt:variant>
      <vt:variant>
        <vt:i4>3</vt:i4>
      </vt:variant>
      <vt:variant>
        <vt:lpstr>Slayt Başlıkları</vt:lpstr>
      </vt:variant>
      <vt:variant>
        <vt:i4>27</vt:i4>
      </vt:variant>
    </vt:vector>
  </HeadingPairs>
  <TitlesOfParts>
    <vt:vector size="30" baseType="lpstr">
      <vt:lpstr>Blends</vt:lpstr>
      <vt:lpstr>1_Blends</vt:lpstr>
      <vt:lpstr>2_Blends</vt:lpstr>
      <vt:lpstr>IRE … Turkish Foreign Policy</vt:lpstr>
      <vt:lpstr>Main Source for the Course Türk Dış Politikası Vol 1, 2, 3  Ed. Baskın Oran</vt:lpstr>
      <vt:lpstr>World War II</vt:lpstr>
      <vt:lpstr>World War II</vt:lpstr>
      <vt:lpstr>World War II</vt:lpstr>
      <vt:lpstr>World War II (Important Figures) </vt:lpstr>
      <vt:lpstr>Map of Europe in 1942</vt:lpstr>
      <vt:lpstr>The Warring States' Competition for Türkiye</vt:lpstr>
      <vt:lpstr>The Warring States' Competition for Türkiye</vt:lpstr>
      <vt:lpstr>The Warring States' Competition for Türkiye</vt:lpstr>
      <vt:lpstr>Letter of President Inönü to Hitler</vt:lpstr>
      <vt:lpstr>The Warring States' Competition for Türkiye</vt:lpstr>
      <vt:lpstr>1943-45 War Years and the Repression of the USSR</vt:lpstr>
      <vt:lpstr>1943-45 War Years and the Repression of the USSR</vt:lpstr>
      <vt:lpstr>1943-45 War Years and the Repression of the USSR</vt:lpstr>
      <vt:lpstr>End of War</vt:lpstr>
      <vt:lpstr>End of War</vt:lpstr>
      <vt:lpstr>The Effects of the War on Turkey's Domestic Politics</vt:lpstr>
      <vt:lpstr>The Effects of the War on Turkey's Domestic Politics</vt:lpstr>
      <vt:lpstr>The Effects of the War on Turkey's Domestic Politics</vt:lpstr>
      <vt:lpstr>The Effects of the War on Turkey's Domestic Politics</vt:lpstr>
      <vt:lpstr>Village Institutes</vt:lpstr>
      <vt:lpstr>Village Institutes (İsmail Hakkı Tonguç)</vt:lpstr>
      <vt:lpstr>Village Institutes</vt:lpstr>
      <vt:lpstr>Village Institutes</vt:lpstr>
      <vt:lpstr>Village Institutes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Oktay</dc:creator>
  <cp:lastModifiedBy>Saffet AKKAYA</cp:lastModifiedBy>
  <cp:revision>650</cp:revision>
  <dcterms:created xsi:type="dcterms:W3CDTF">2008-12-02T19:49:26Z</dcterms:created>
  <dcterms:modified xsi:type="dcterms:W3CDTF">2025-09-18T11:24:42Z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BA730E6D28D44087A1568EC353D4B147_13</vt:lpwstr>
  </property>
  <property fmtid="{D5CDD505-2E9C-101B-9397-08002B2CF9AE}" pid="3" name="KSOProductBuildVer">
    <vt:lpwstr>1033-12.2.0.21931</vt:lpwstr>
  </property>
</Properties>
</file>