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748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2FEC54-68B9-A0BD-199B-60089AACB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8EB3F3-64B6-57FA-17D1-09835026C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BA89BB-4882-4AB1-DF49-331962C51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C270C1-8918-744E-4056-FB7A35450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1A1CA0-43FE-BDA7-1C89-DDCD1366D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146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FDEDCE-A974-DA21-2796-61295F4F5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E38FC99-43E8-ABE7-DA1E-378949B24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76EFA5-9E4D-A4FE-12C0-4C2F8C8E5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9A1954-669A-DD24-CA9C-2E8425C96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20E28B4-2ADB-9007-918B-9C7609115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229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1FC0471-FD45-E4F6-FE8F-82A07905BE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1D1AD60-8F3A-3F63-FC82-0DA4160DC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D31641-FE6F-09B5-15B8-4302AF256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F10AA1-70FC-63D2-4355-85CCFD3C5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CD7B308-05B9-F058-C625-59C0997EB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66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EB1030-0E3C-DDD0-D14A-05CE96E72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321152-6AA0-038E-A2F0-978059651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5FCAE8C-D521-5C2F-C0CA-74A5C7E52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99AB81-4CCD-705F-1949-3E9E65440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ABC2C5-6959-4E67-8BFF-78D9AF00F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01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065CCE-4400-A87E-80BF-4889AD874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A6394AE-8CA6-D20B-AAC2-C6580ED83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7866D4-8D3C-20D3-1047-54F30FCA8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622949-B697-D879-0BA0-E2E2762B5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02EBED-1756-D2BF-2B65-B3D68618B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0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DA9FD2-CA26-AF1A-9390-F82DDB39F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DB615F-63F9-F042-B40F-7D5910845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4FAF249-15A4-226D-DEAC-FA96514E4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A08A33-C945-C68A-601B-87608D25C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3FAF8CD-CE9E-1D04-F43E-2435B359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7746211-CFE9-81D0-E4E8-9060568C6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614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7DC2D1-D125-E499-D4B8-B823DBB64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803635C-133A-5515-A528-9183B75E4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2F88FF7-D025-4726-974A-EBF6849C2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A86A923-D6E7-776F-9981-858C6CAF09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A60CEB9-0382-E276-598B-5C8898854E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67E390B-A39B-2949-A9BB-FF8C179C7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F425C5E-C36C-6973-562B-ED45908D5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3847AF0-265F-F232-E5A1-6FFE66506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64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452C68-E2B1-8400-7D20-409952E6A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3EB8051-2115-CF8B-26A8-B25C625AB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0658799-080A-3436-CCA3-DA9E3DF3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0751775-AEA6-37AD-C7D8-C9EFDA8E8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89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85980E8-ACBB-AC94-F991-275E009E3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A556F8A-D2DE-4C29-0739-E3EEC47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526598E-31B8-4D7F-3B26-DFF31207F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626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A118D1-654B-A114-F288-AC4A16BFD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A75EB8-7368-E1FE-45F2-583C71000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313474B-28BE-F47D-3597-8090E463A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175426-7287-9AEB-CD7E-ADC371026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D7446C9-30E9-697A-12DF-9E55757C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1E1FAC-7C99-C5A0-CF9B-4599A0C74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34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51566B-A5D1-B96F-F0B6-16CBFFA2A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604AFCC-69DB-3592-20CC-B77395EEA3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7A590F1-47A3-7864-26A9-C34E37819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B8CE19-9AD8-4308-C78E-1410B9E83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8564A2D-8DC9-CBC1-B97E-4AB5CBB88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DC60CCA-B596-CF7D-6242-5F4C27455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62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106DD51-B98F-8A3B-4441-7C32336E1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3F62B2F-9227-5465-9788-64590B93E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F5AADAA-D02E-CF0D-7957-F561D5F711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7D6BD4-76A4-430E-8806-90DF78FD2BD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B31C28-1F87-B097-3F3E-CBF3A6FBD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0F4EA4-7F79-C8AF-FAFF-7715C04268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784B4F-AD01-47D4-9772-D257E7B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02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ansu.u.e@cag.edu.tr" TargetMode="External"/><Relationship Id="rId2" Type="http://schemas.openxmlformats.org/officeDocument/2006/relationships/hyperlink" Target="mailto:cnsunvr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4782" y="1941314"/>
            <a:ext cx="7933465" cy="68929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Mathematics for Business</a:t>
            </a:r>
            <a:endParaRPr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73271" y="2819400"/>
            <a:ext cx="4040504" cy="17395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solidFill>
                  <a:srgbClr val="4F81BC"/>
                </a:solidFill>
                <a:latin typeface="Calibri"/>
                <a:cs typeface="Calibri"/>
              </a:rPr>
              <a:t>Introduction</a:t>
            </a:r>
            <a:endParaRPr sz="2400" dirty="0">
              <a:latin typeface="Calibri"/>
              <a:cs typeface="Calibri"/>
            </a:endParaRPr>
          </a:p>
          <a:p>
            <a:pPr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lang="en-GB" sz="2000" spc="-55" dirty="0">
                <a:solidFill>
                  <a:srgbClr val="0F243E"/>
                </a:solidFill>
                <a:latin typeface="Calibri"/>
                <a:cs typeface="Calibri"/>
              </a:rPr>
              <a:t>Cansu Unver-Erbas</a:t>
            </a:r>
          </a:p>
          <a:p>
            <a:pPr algn="ctr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498822"/>
            <a:ext cx="10515600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(PROVISIONAL)</a:t>
            </a:r>
            <a:r>
              <a:rPr spc="-70" dirty="0"/>
              <a:t> </a:t>
            </a:r>
            <a:r>
              <a:rPr dirty="0"/>
              <a:t>TEACHING</a:t>
            </a:r>
            <a:r>
              <a:rPr spc="-40" dirty="0"/>
              <a:t> </a:t>
            </a:r>
            <a:r>
              <a:rPr spc="-10" dirty="0"/>
              <a:t>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D4EEF1EB-2AB7-8EA5-DA66-05B7F10D9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828267"/>
              </p:ext>
            </p:extLst>
          </p:nvPr>
        </p:nvGraphicFramePr>
        <p:xfrm>
          <a:off x="1959429" y="1469571"/>
          <a:ext cx="7501195" cy="4780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393">
                  <a:extLst>
                    <a:ext uri="{9D8B030D-6E8A-4147-A177-3AD203B41FA5}">
                      <a16:colId xmlns:a16="http://schemas.microsoft.com/office/drawing/2014/main" xmlns="" val="3760276586"/>
                    </a:ext>
                  </a:extLst>
                </a:gridCol>
                <a:gridCol w="3365401">
                  <a:extLst>
                    <a:ext uri="{9D8B030D-6E8A-4147-A177-3AD203B41FA5}">
                      <a16:colId xmlns:a16="http://schemas.microsoft.com/office/drawing/2014/main" xmlns="" val="214384981"/>
                    </a:ext>
                  </a:extLst>
                </a:gridCol>
                <a:gridCol w="3365401">
                  <a:extLst>
                    <a:ext uri="{9D8B030D-6E8A-4147-A177-3AD203B41FA5}">
                      <a16:colId xmlns:a16="http://schemas.microsoft.com/office/drawing/2014/main" xmlns="" val="2646808950"/>
                    </a:ext>
                  </a:extLst>
                </a:gridCol>
              </a:tblGrid>
              <a:tr h="26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Week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274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Slot 1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274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Slot 2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0324" marB="0"/>
                </a:tc>
                <a:extLst>
                  <a:ext uri="{0D108BD9-81ED-4DB2-BD59-A6C34878D82A}">
                    <a16:rowId xmlns:a16="http://schemas.microsoft.com/office/drawing/2014/main" xmlns="" val="3188809365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1: Introduction to algebra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0309523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2: Further Algebra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0324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5540669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3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3: Simultaneous Linear  Eq.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>
                          <a:effectLst/>
                        </a:rPr>
                        <a:t>Practice session 1: Quiz</a:t>
                      </a:r>
                      <a:endParaRPr lang="en-GB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0324" marB="0"/>
                </a:tc>
                <a:extLst>
                  <a:ext uri="{0D108BD9-81ED-4DB2-BD59-A6C34878D82A}">
                    <a16:rowId xmlns:a16="http://schemas.microsoft.com/office/drawing/2014/main" xmlns="" val="4080008893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4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4: Supply and Demand Analysis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00519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5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961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5: National Income Determination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961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36193149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6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5: Mathematics of Finance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>
                          <a:effectLst/>
                        </a:rPr>
                        <a:t>Practice session 2: Quiz</a:t>
                      </a:r>
                      <a:endParaRPr lang="en-GB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extLst>
                  <a:ext uri="{0D108BD9-81ED-4DB2-BD59-A6C34878D82A}">
                    <a16:rowId xmlns:a16="http://schemas.microsoft.com/office/drawing/2014/main" xmlns="" val="1611789708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7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6: Simple Interest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3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0930" marB="0"/>
                </a:tc>
                <a:extLst>
                  <a:ext uri="{0D108BD9-81ED-4DB2-BD59-A6C34878D82A}">
                    <a16:rowId xmlns:a16="http://schemas.microsoft.com/office/drawing/2014/main" xmlns="" val="2890948710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8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961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8: Compound Interest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961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077804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9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96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9: Practice session 3: Quiz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96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Q&amp;A</a:t>
                      </a:r>
                    </a:p>
                  </a:txBody>
                  <a:tcPr marL="9094" marR="9094" marT="73961" marB="0"/>
                </a:tc>
                <a:extLst>
                  <a:ext uri="{0D108BD9-81ED-4DB2-BD59-A6C34878D82A}">
                    <a16:rowId xmlns:a16="http://schemas.microsoft.com/office/drawing/2014/main" xmlns="" val="3745117887"/>
                  </a:ext>
                </a:extLst>
              </a:tr>
              <a:tr h="266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10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96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 smtClean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Recap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396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94" marR="9094" marT="70930" marB="0"/>
                </a:tc>
                <a:extLst>
                  <a:ext uri="{0D108BD9-81ED-4DB2-BD59-A6C34878D82A}">
                    <a16:rowId xmlns:a16="http://schemas.microsoft.com/office/drawing/2014/main" xmlns="" val="39489156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8393" y="356048"/>
            <a:ext cx="10515600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99640" y="2269200"/>
            <a:ext cx="8333105" cy="35708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Lectures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9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chapters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cover</a:t>
            </a:r>
            <a:endParaRPr sz="2400" dirty="0">
              <a:latin typeface="Calibri"/>
              <a:cs typeface="Calibri"/>
            </a:endParaRPr>
          </a:p>
          <a:p>
            <a:pPr marL="868680" lvl="1" indent="-398780">
              <a:spcBef>
                <a:spcPts val="2210"/>
              </a:spcBef>
              <a:buFont typeface="Wingdings"/>
              <a:buChar char=""/>
              <a:tabLst>
                <a:tab pos="868680" algn="l"/>
              </a:tabLst>
            </a:pPr>
            <a:r>
              <a:rPr sz="2400" b="1" dirty="0">
                <a:latin typeface="Calibri"/>
                <a:cs typeface="Calibri"/>
              </a:rPr>
              <a:t>Slides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and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handouts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spc="-10" dirty="0">
                <a:latin typeface="Calibri"/>
                <a:cs typeface="Calibri"/>
              </a:rPr>
              <a:t>PowerPoint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slides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used</a:t>
            </a:r>
            <a:endParaRPr sz="24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dirty="0">
                <a:latin typeface="Calibri"/>
                <a:cs typeface="Calibri"/>
              </a:rPr>
              <a:t>Handouts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lang="en-GB" sz="2400" dirty="0">
                <a:latin typeface="Calibri"/>
                <a:cs typeface="Calibri"/>
              </a:rPr>
              <a:t>emailed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before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lectures</a:t>
            </a: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b="1" spc="-10" dirty="0">
                <a:latin typeface="Calibri"/>
                <a:cs typeface="Calibri"/>
              </a:rPr>
              <a:t>Activities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lang="en-GB" sz="2400" spc="-10" dirty="0">
              <a:latin typeface="Calibri"/>
              <a:cs typeface="Calibri"/>
            </a:endParaRPr>
          </a:p>
          <a:p>
            <a:pPr marL="1269365" lvl="2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400" spc="-10" dirty="0">
                <a:latin typeface="Calibri"/>
                <a:cs typeface="Calibri"/>
              </a:rPr>
              <a:t>You may be asked to partake in “quick exercises” &amp; quick discussions</a:t>
            </a:r>
          </a:p>
          <a:p>
            <a:pPr marL="1269365" lvl="2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400" spc="-10" dirty="0">
                <a:latin typeface="Calibri"/>
                <a:cs typeface="Calibri"/>
              </a:rPr>
              <a:t>Please take with you a paper and pencil at every lecture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200" y="682619"/>
            <a:ext cx="10515600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71041" y="1692257"/>
            <a:ext cx="8335009" cy="38734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Practice</a:t>
            </a:r>
            <a:r>
              <a:rPr sz="2000" b="1" u="sng" spc="-1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sessions</a:t>
            </a:r>
            <a:r>
              <a:rPr sz="2000" b="1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221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Multiple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choice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questions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35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answer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session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answers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25" dirty="0">
                <a:latin typeface="Calibri"/>
                <a:cs typeface="Calibri"/>
              </a:rPr>
              <a:t> you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We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will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using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Socrative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10" dirty="0">
                <a:latin typeface="Calibri"/>
                <a:cs typeface="Calibri"/>
              </a:rPr>
              <a:t>https://b.socrative.com/login/student/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“room”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lang="en-GB" sz="2000" spc="-35" dirty="0" smtClean="0">
                <a:latin typeface="Calibri"/>
                <a:cs typeface="Calibri"/>
              </a:rPr>
              <a:t>CANSU7488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Official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available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Android,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iOS,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iPadOS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webpage</a:t>
            </a:r>
            <a:endParaRPr sz="2000" dirty="0">
              <a:latin typeface="Calibri"/>
              <a:cs typeface="Calibri"/>
            </a:endParaRPr>
          </a:p>
          <a:p>
            <a:pPr marL="1269365"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shown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above</a:t>
            </a:r>
            <a:endParaRPr sz="2000" dirty="0">
              <a:latin typeface="Calibri"/>
              <a:cs typeface="Calibri"/>
            </a:endParaRPr>
          </a:p>
          <a:p>
            <a:pPr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401811" y="6464985"/>
            <a:ext cx="244475" cy="178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200" y="682619"/>
            <a:ext cx="10515600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ASSESSMENT</a:t>
            </a:r>
            <a:r>
              <a:rPr spc="-55" dirty="0"/>
              <a:t> </a:t>
            </a:r>
            <a:r>
              <a:rPr dirty="0"/>
              <a:t>&amp;</a:t>
            </a:r>
            <a:r>
              <a:rPr spc="-60" dirty="0"/>
              <a:t> </a:t>
            </a:r>
            <a:r>
              <a:rPr spc="-10" dirty="0"/>
              <a:t>FEEDBACK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79898" y="1582238"/>
            <a:ext cx="8332470" cy="4882747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4965" indent="-342265">
              <a:spcBef>
                <a:spcPts val="57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Assessment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module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100%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exam</a:t>
            </a:r>
            <a:endParaRPr sz="2000" dirty="0">
              <a:latin typeface="Calibri"/>
              <a:cs typeface="Calibri"/>
            </a:endParaRPr>
          </a:p>
          <a:p>
            <a:pPr lvl="1"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354965" indent="-342265"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Feedback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Practices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sessions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&amp;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workshops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Q&amp;A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dirty="0" smtClean="0">
                <a:latin typeface="Calibri"/>
                <a:cs typeface="Calibri"/>
              </a:rPr>
              <a:t>(</a:t>
            </a:r>
            <a:r>
              <a:rPr lang="en-GB" sz="2000" i="1" dirty="0" smtClean="0">
                <a:latin typeface="Calibri"/>
                <a:cs typeface="Calibri"/>
              </a:rPr>
              <a:t>Final two weeks</a:t>
            </a:r>
            <a:r>
              <a:rPr sz="2000" spc="-25" dirty="0" smtClean="0">
                <a:latin typeface="Calibri"/>
                <a:cs typeface="Calibri"/>
              </a:rPr>
              <a:t>)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39"/>
              </a:spcBef>
              <a:buFont typeface="Wingdings"/>
              <a:buChar char=""/>
              <a:tabLst>
                <a:tab pos="1269365" algn="l"/>
              </a:tabLst>
            </a:pP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Before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session</a:t>
            </a:r>
            <a:r>
              <a:rPr dirty="0">
                <a:latin typeface="Calibri"/>
                <a:cs typeface="Calibri"/>
              </a:rPr>
              <a:t>: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Students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send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questions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by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email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lecturer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(at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least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48</a:t>
            </a:r>
            <a:endParaRPr dirty="0">
              <a:latin typeface="Calibri"/>
              <a:cs typeface="Calibri"/>
            </a:endParaRPr>
          </a:p>
          <a:p>
            <a:pPr marL="1269365"/>
            <a:r>
              <a:rPr dirty="0">
                <a:latin typeface="Calibri"/>
                <a:cs typeface="Calibri"/>
              </a:rPr>
              <a:t>hours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before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start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session).</a:t>
            </a:r>
            <a:endParaRPr dirty="0">
              <a:latin typeface="Calibri"/>
              <a:cs typeface="Calibri"/>
            </a:endParaRPr>
          </a:p>
          <a:p>
            <a:pPr marL="1269365" lvl="2" indent="-342265">
              <a:spcBef>
                <a:spcPts val="434"/>
              </a:spcBef>
              <a:buFont typeface="Wingdings"/>
              <a:buChar char=""/>
              <a:tabLst>
                <a:tab pos="1269365" algn="l"/>
              </a:tabLst>
            </a:pP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During</a:t>
            </a:r>
            <a:r>
              <a:rPr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session</a:t>
            </a:r>
            <a:r>
              <a:rPr dirty="0">
                <a:latin typeface="Calibri"/>
                <a:cs typeface="Calibri"/>
              </a:rPr>
              <a:t>: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Discussion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students’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questions.</a:t>
            </a:r>
            <a:endParaRPr dirty="0">
              <a:latin typeface="Calibri"/>
              <a:cs typeface="Calibri"/>
            </a:endParaRPr>
          </a:p>
          <a:p>
            <a:pPr marL="927100" marR="6985">
              <a:spcBef>
                <a:spcPts val="430"/>
              </a:spcBef>
              <a:tabLst>
                <a:tab pos="2170430" algn="l"/>
                <a:tab pos="3958590" algn="l"/>
                <a:tab pos="6173470" algn="l"/>
                <a:tab pos="6441440" algn="l"/>
                <a:tab pos="7656195" algn="l"/>
              </a:tabLst>
            </a:pPr>
            <a:r>
              <a:rPr dirty="0">
                <a:latin typeface="Calibri"/>
                <a:cs typeface="Calibri"/>
              </a:rPr>
              <a:t>This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spc="-20" dirty="0">
                <a:latin typeface="Calibri"/>
                <a:cs typeface="Calibri"/>
              </a:rPr>
              <a:t>means</a:t>
            </a:r>
            <a:r>
              <a:rPr dirty="0">
                <a:latin typeface="Calibri"/>
                <a:cs typeface="Calibri"/>
              </a:rPr>
              <a:t>	that</a:t>
            </a:r>
            <a:r>
              <a:rPr spc="65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70" dirty="0">
                <a:latin typeface="Calibri"/>
                <a:cs typeface="Calibri"/>
              </a:rPr>
              <a:t>  </a:t>
            </a:r>
            <a:r>
              <a:rPr spc="-10" dirty="0">
                <a:latin typeface="Calibri"/>
                <a:cs typeface="Calibri"/>
              </a:rPr>
              <a:t>content</a:t>
            </a:r>
            <a:r>
              <a:rPr dirty="0">
                <a:latin typeface="Calibri"/>
                <a:cs typeface="Calibri"/>
              </a:rPr>
              <a:t>	of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Q&amp;A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spc="-10" dirty="0">
                <a:latin typeface="Calibri"/>
                <a:cs typeface="Calibri"/>
              </a:rPr>
              <a:t>sessions</a:t>
            </a:r>
            <a:r>
              <a:rPr dirty="0">
                <a:latin typeface="Calibri"/>
                <a:cs typeface="Calibri"/>
              </a:rPr>
              <a:t>	</a:t>
            </a:r>
            <a:r>
              <a:rPr spc="-25" dirty="0">
                <a:latin typeface="Calibri"/>
                <a:cs typeface="Calibri"/>
              </a:rPr>
              <a:t>is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0" dirty="0">
                <a:latin typeface="Calibri"/>
                <a:cs typeface="Calibri"/>
              </a:rPr>
              <a:t>determined</a:t>
            </a:r>
            <a:r>
              <a:rPr dirty="0">
                <a:latin typeface="Calibri"/>
                <a:cs typeface="Calibri"/>
              </a:rPr>
              <a:t>	by</a:t>
            </a:r>
            <a:r>
              <a:rPr spc="70" dirty="0">
                <a:latin typeface="Calibri"/>
                <a:cs typeface="Calibri"/>
              </a:rPr>
              <a:t>  </a:t>
            </a:r>
            <a:r>
              <a:rPr spc="-25"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students.</a:t>
            </a:r>
            <a:endParaRPr dirty="0">
              <a:latin typeface="Calibri"/>
              <a:cs typeface="Calibri"/>
            </a:endParaRPr>
          </a:p>
          <a:p>
            <a:pPr marL="812165" lvl="1" indent="-342265">
              <a:spcBef>
                <a:spcPts val="47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Generic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written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feedback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examinations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Quick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exercises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lectures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Dialogue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students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workshops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ABD34F-2362-ED98-E0C8-66970AC5D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CONTACT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67F6EC-8BC6-01E9-0B91-5C649DF23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>
                <a:latin typeface="Calibri"/>
                <a:cs typeface="Calibri"/>
              </a:rPr>
              <a:t>If</a:t>
            </a:r>
            <a:r>
              <a:rPr lang="en-GB" sz="2800" spc="-45" dirty="0">
                <a:latin typeface="Calibri"/>
                <a:cs typeface="Calibri"/>
              </a:rPr>
              <a:t> </a:t>
            </a:r>
            <a:r>
              <a:rPr lang="en-GB" sz="2800" dirty="0">
                <a:latin typeface="Calibri"/>
                <a:cs typeface="Calibri"/>
              </a:rPr>
              <a:t>you</a:t>
            </a:r>
            <a:r>
              <a:rPr lang="en-GB" sz="2800" spc="-55" dirty="0">
                <a:latin typeface="Calibri"/>
                <a:cs typeface="Calibri"/>
              </a:rPr>
              <a:t> </a:t>
            </a:r>
            <a:r>
              <a:rPr lang="en-GB" sz="2800" dirty="0">
                <a:latin typeface="Calibri"/>
                <a:cs typeface="Calibri"/>
              </a:rPr>
              <a:t>have</a:t>
            </a:r>
            <a:r>
              <a:rPr lang="en-GB" sz="2800" spc="-30" dirty="0">
                <a:latin typeface="Calibri"/>
                <a:cs typeface="Calibri"/>
              </a:rPr>
              <a:t> </a:t>
            </a:r>
            <a:r>
              <a:rPr lang="en-GB" sz="2800" dirty="0">
                <a:latin typeface="Calibri"/>
                <a:cs typeface="Calibri"/>
              </a:rPr>
              <a:t>a</a:t>
            </a:r>
            <a:r>
              <a:rPr lang="en-GB" sz="2800" spc="-35" dirty="0">
                <a:latin typeface="Calibri"/>
                <a:cs typeface="Calibri"/>
              </a:rPr>
              <a:t> </a:t>
            </a:r>
            <a:r>
              <a:rPr lang="en-GB" sz="2800" dirty="0">
                <a:latin typeface="Calibri"/>
                <a:cs typeface="Calibri"/>
              </a:rPr>
              <a:t>question</a:t>
            </a:r>
            <a:r>
              <a:rPr lang="en-GB" sz="2800" spc="-40" dirty="0">
                <a:latin typeface="Calibri"/>
                <a:cs typeface="Calibri"/>
              </a:rPr>
              <a:t> </a:t>
            </a:r>
            <a:r>
              <a:rPr lang="en-GB" sz="2800" dirty="0">
                <a:latin typeface="Calibri"/>
                <a:cs typeface="Calibri"/>
              </a:rPr>
              <a:t>about</a:t>
            </a:r>
            <a:r>
              <a:rPr lang="en-GB" sz="2800" spc="-50" dirty="0">
                <a:latin typeface="Calibri"/>
                <a:cs typeface="Calibri"/>
              </a:rPr>
              <a:t> </a:t>
            </a:r>
            <a:r>
              <a:rPr lang="en-GB" sz="2800" dirty="0">
                <a:latin typeface="Calibri"/>
                <a:cs typeface="Calibri"/>
              </a:rPr>
              <a:t>the</a:t>
            </a:r>
            <a:r>
              <a:rPr lang="en-GB" sz="2800" spc="-35" dirty="0">
                <a:latin typeface="Calibri"/>
                <a:cs typeface="Calibri"/>
              </a:rPr>
              <a:t> </a:t>
            </a:r>
            <a:r>
              <a:rPr lang="en-GB" sz="2800" spc="-10" dirty="0">
                <a:latin typeface="Calibri"/>
                <a:cs typeface="Calibri"/>
              </a:rPr>
              <a:t>course: please contact me at </a:t>
            </a:r>
            <a:r>
              <a:rPr lang="en-GB" sz="2800" spc="-10" dirty="0">
                <a:latin typeface="Calibri"/>
                <a:cs typeface="Calibri"/>
                <a:hlinkClick r:id="rId2"/>
              </a:rPr>
              <a:t>cnsunvr@gmail.com</a:t>
            </a:r>
            <a:r>
              <a:rPr lang="en-GB" sz="2800" spc="-10" dirty="0">
                <a:latin typeface="Calibri"/>
                <a:cs typeface="Calibri"/>
              </a:rPr>
              <a:t> and/or </a:t>
            </a:r>
            <a:r>
              <a:rPr lang="en-GB" sz="2800" spc="-10" dirty="0" smtClean="0">
                <a:solidFill>
                  <a:srgbClr val="006FC0"/>
                </a:solidFill>
                <a:latin typeface="Calibri"/>
                <a:cs typeface="Calibri"/>
                <a:hlinkClick r:id="rId3"/>
              </a:rPr>
              <a:t>c</a:t>
            </a:r>
            <a:r>
              <a:rPr lang="en-GB" spc="-10" dirty="0" smtClean="0">
                <a:solidFill>
                  <a:srgbClr val="006FC0"/>
                </a:solidFill>
                <a:latin typeface="Calibri"/>
                <a:cs typeface="Calibri"/>
                <a:hlinkClick r:id="rId3"/>
              </a:rPr>
              <a:t>ansu.u.e@cag.edu.tr</a:t>
            </a:r>
            <a:r>
              <a:rPr lang="en-GB" spc="-10" dirty="0" smtClean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endParaRPr lang="en-GB" sz="2800" dirty="0">
              <a:latin typeface="Calibri"/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4445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289</Words>
  <Application>Microsoft Office PowerPoint</Application>
  <PresentationFormat>Custom</PresentationFormat>
  <Paragraphs>71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Mathematics for Business</vt:lpstr>
      <vt:lpstr>(PROVISIONAL) TEACHING SCHEDULE</vt:lpstr>
      <vt:lpstr>TEACHING</vt:lpstr>
      <vt:lpstr>TEACHING</vt:lpstr>
      <vt:lpstr>ASSESSMENT &amp; FEEDBACK</vt:lpstr>
      <vt:lpstr>CONTACT DETAILS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for Business</dc:title>
  <dc:creator>Cansu Unver-Erbas</dc:creator>
  <cp:lastModifiedBy>Cansu</cp:lastModifiedBy>
  <cp:revision>2</cp:revision>
  <dcterms:created xsi:type="dcterms:W3CDTF">2024-10-02T06:32:16Z</dcterms:created>
  <dcterms:modified xsi:type="dcterms:W3CDTF">2025-09-11T07:14:04Z</dcterms:modified>
</cp:coreProperties>
</file>