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6" r:id="rId6"/>
    <p:sldId id="267" r:id="rId7"/>
    <p:sldId id="271" r:id="rId8"/>
    <p:sldId id="27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 smtClean="0"/>
              <a:t>Asıl alt başlık stilini düzenlemek için tıklatın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sı İçeren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tr-TR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Resim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8" name="Metin Yer Tutucusu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9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0" name="Metin Yer Tutucusu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1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Resim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Başlık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9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0" name="Resim Yer Tutucusu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1" name="Metin Yer Tutucusu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2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3" name="Resim Yer Tutucusu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4" name="Metin Yer Tutucusu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5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6" name="Resim Yer Tutucusu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7" name="Metin Yer Tutucusu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1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8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Başlı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13" name="İçerik Yer Tutucusu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Resim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2" name="İçerik Yer Tutucusu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3" name="İçerik Yer Tutucusu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0" name="İçerik Yer Tutucusu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BC3558D-C8FC-43EA-9569-063AD07AD3F2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087958-DB19-41CC-935A-39F0B032EB0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313259" y="1000108"/>
            <a:ext cx="6517482" cy="341409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r-TR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Toplantılarda Uygulanması Gereken Protokol Kuralları</a:t>
            </a:r>
            <a:endParaRPr lang="tr-TR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38273"/>
          </a:xfrm>
        </p:spPr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TOPLANTI </a:t>
            </a:r>
            <a:r>
              <a:rPr lang="tr-TR" b="1" dirty="0" smtClean="0">
                <a:solidFill>
                  <a:srgbClr val="002060"/>
                </a:solidFill>
              </a:rPr>
              <a:t>PROTOKOLÜ 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1428736"/>
            <a:ext cx="7772870" cy="500065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Toplantı daveti telefonla değil, yazı ile yapılmalıdır. </a:t>
            </a:r>
          </a:p>
          <a:p>
            <a:pPr>
              <a:lnSpc>
                <a:spcPct val="14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Toplantıya katılacak kişilere gönderilecek davet yazısında toplantı yeri, tarihi ve saati, katılacak kişiler ve toplantı konusu ve gündemi bulunmalıdır. </a:t>
            </a:r>
          </a:p>
          <a:p>
            <a:pPr>
              <a:lnSpc>
                <a:spcPct val="14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Davet yazısında toplantı için ne kadar süre ayrıldığının (başlangıç ve bitiş saatleri) bildirilmesi nazik bir davranıştır.</a:t>
            </a:r>
          </a:p>
          <a:p>
            <a:pPr>
              <a:lnSpc>
                <a:spcPct val="14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Gündemin katılımcılara dağıtımı (davet yazısı ile gönderilmemişse) toplantı tarihinden en fazla üç ya da dört gün önce yapılmalıdır. </a:t>
            </a:r>
          </a:p>
          <a:p>
            <a:pPr>
              <a:lnSpc>
                <a:spcPct val="14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Toplantıya şehir dışından katılacaklar için otel rezervasyonu yaptırmak ve ulaşımı organize etmek uygun bir davranıştır.</a:t>
            </a:r>
          </a:p>
          <a:p>
            <a:pPr>
              <a:lnSpc>
                <a:spcPct val="14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Toplantıya katılamayacak ya da yerine bir başkasını gönderecek kişilerin, bu durumu toplantıyı düzenleyen kişi ya da kuruma önceden bildirmeleri uygun bir davranıştır.  </a:t>
            </a:r>
          </a:p>
        </p:txBody>
      </p:sp>
    </p:spTree>
    <p:extLst>
      <p:ext uri="{BB962C8B-B14F-4D97-AF65-F5344CB8AC3E}">
        <p14:creationId xmlns="" xmlns:p14="http://schemas.microsoft.com/office/powerpoint/2010/main" val="5458438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14348" y="0"/>
            <a:ext cx="7773338" cy="1154298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TOPLANTI PROTOKOLU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1071546"/>
            <a:ext cx="7772870" cy="471965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Hazırlık aşamasında yönetici asistanı toplantı düzeni konusunda yöneticinin ya da toplantı başkanının fikrini almalıdır. 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Yüz yüze etkileşim amaçlanıyorsa “halka” ya da “u” şekli tercih edilmelidir.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Toplantılarda başkan katılımcılara hakim bir yerde oturmalıdır.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Toplantının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telefon görüşmeleri ya da ziyaretçiler tarafından bölünmesine izin verilmemelidir. </a:t>
            </a:r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Toplantının sonunda başkan tarafından herkese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söz hakkı verilmeli,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ancak konuşmalar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birkaç cümleyi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geçmemelidir.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Başkan toplantıyı kapatırken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herkese katılım ve katkılarından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dolayı teşekkür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etmelidir.</a:t>
            </a:r>
          </a:p>
          <a:p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cap="none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957926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5062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TOPLANTI </a:t>
            </a:r>
            <a:r>
              <a:rPr lang="tr-TR" b="1" dirty="0" smtClean="0">
                <a:solidFill>
                  <a:srgbClr val="002060"/>
                </a:solidFill>
              </a:rPr>
              <a:t>PROTOKOLÜ 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1484784"/>
            <a:ext cx="7772870" cy="430641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tr-TR" dirty="0">
                <a:solidFill>
                  <a:srgbClr val="002060"/>
                </a:solidFill>
              </a:rPr>
              <a:t>Toplantı mutlaka bildirildiği saatte </a:t>
            </a:r>
            <a:r>
              <a:rPr lang="tr-TR" dirty="0" err="1" smtClean="0">
                <a:solidFill>
                  <a:srgbClr val="002060"/>
                </a:solidFill>
              </a:rPr>
              <a:t>başlaNmalıdır</a:t>
            </a:r>
            <a:r>
              <a:rPr lang="tr-TR" dirty="0">
                <a:solidFill>
                  <a:srgbClr val="002060"/>
                </a:solidFill>
              </a:rPr>
              <a:t>. Gecikenler nedeniyle toplantıya geç </a:t>
            </a:r>
            <a:r>
              <a:rPr lang="tr-TR" dirty="0" smtClean="0">
                <a:solidFill>
                  <a:srgbClr val="002060"/>
                </a:solidFill>
              </a:rPr>
              <a:t>başlamak, </a:t>
            </a:r>
            <a:r>
              <a:rPr lang="tr-TR" dirty="0">
                <a:solidFill>
                  <a:srgbClr val="002060"/>
                </a:solidFill>
              </a:rPr>
              <a:t>zamanında gelenlere karşı saygısızlık olarak nitelendirilir.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Toplantı </a:t>
            </a:r>
            <a:r>
              <a:rPr lang="tr-TR" dirty="0">
                <a:solidFill>
                  <a:srgbClr val="002060"/>
                </a:solidFill>
              </a:rPr>
              <a:t>sırasında kullanılacak </a:t>
            </a:r>
            <a:r>
              <a:rPr lang="tr-TR" dirty="0" smtClean="0">
                <a:solidFill>
                  <a:srgbClr val="002060"/>
                </a:solidFill>
              </a:rPr>
              <a:t>materyal, </a:t>
            </a:r>
            <a:r>
              <a:rPr lang="tr-TR" dirty="0">
                <a:solidFill>
                  <a:srgbClr val="002060"/>
                </a:solidFill>
              </a:rPr>
              <a:t>katılımcı sayısı kadar çoğaltılmalı ve toplantıya başlamadan dağıtımı yapılmalıdır.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Haklı </a:t>
            </a:r>
            <a:r>
              <a:rPr lang="tr-TR" dirty="0">
                <a:solidFill>
                  <a:srgbClr val="002060"/>
                </a:solidFill>
              </a:rPr>
              <a:t>bir gerekçe olmadan gündem maddeleri öngörülenden daha uzun süre tartışılmamalıdır.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Toplantı </a:t>
            </a:r>
            <a:r>
              <a:rPr lang="tr-TR" dirty="0">
                <a:solidFill>
                  <a:srgbClr val="002060"/>
                </a:solidFill>
              </a:rPr>
              <a:t>salonunda herkesin görebileceği bir yerde kalan sürenin anlaşılması için bir saat bulundurmak uygun olacaktır. 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Toplantı </a:t>
            </a:r>
            <a:r>
              <a:rPr lang="tr-TR" dirty="0">
                <a:solidFill>
                  <a:srgbClr val="002060"/>
                </a:solidFill>
              </a:rPr>
              <a:t>başkanının her öneriye fırsat tanıması uygun bir davranıştır.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Aynı </a:t>
            </a:r>
            <a:r>
              <a:rPr lang="tr-TR" dirty="0">
                <a:solidFill>
                  <a:srgbClr val="002060"/>
                </a:solidFill>
              </a:rPr>
              <a:t>anda birden fazla kişinin konuşması ve konuşmaların gündemin dışına çıkması toplantı başkanı tarafından engellenmelidir.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tr-TR" dirty="0" smtClean="0">
                <a:solidFill>
                  <a:srgbClr val="002060"/>
                </a:solidFill>
              </a:rPr>
              <a:t>Konuşmalar </a:t>
            </a:r>
            <a:r>
              <a:rPr lang="tr-TR" dirty="0">
                <a:solidFill>
                  <a:srgbClr val="002060"/>
                </a:solidFill>
              </a:rPr>
              <a:t>asla kişiselleştirilmemelidir, kişilik çatışmalarına meydan verilmemelidir. </a:t>
            </a:r>
          </a:p>
        </p:txBody>
      </p:sp>
    </p:spTree>
    <p:extLst>
      <p:ext uri="{BB962C8B-B14F-4D97-AF65-F5344CB8AC3E}">
        <p14:creationId xmlns="" xmlns:p14="http://schemas.microsoft.com/office/powerpoint/2010/main" val="393311700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2976" y="5072074"/>
            <a:ext cx="6858048" cy="733097"/>
          </a:xfrm>
        </p:spPr>
        <p:txBody>
          <a:bodyPr>
            <a:normAutofit/>
          </a:bodyPr>
          <a:lstStyle/>
          <a:p>
            <a:r>
              <a:rPr lang="sv-SE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TİYATRO VE KONSER SALON</a:t>
            </a:r>
            <a:r>
              <a:rPr lang="tr-TR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LARI</a:t>
            </a:r>
            <a:r>
              <a:rPr lang="sv-SE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NDA GÖRGÜ KURALLARI</a:t>
            </a:r>
            <a:r>
              <a:rPr lang="tr-TR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…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010" y="1062202"/>
            <a:ext cx="5797769" cy="3784957"/>
          </a:xfrm>
          <a:prstGeom prst="rect">
            <a:avLst/>
          </a:prstGeom>
          <a:effectLst>
            <a:softEdge rad="254000"/>
          </a:effectLst>
        </p:spPr>
      </p:pic>
    </p:spTree>
    <p:extLst>
      <p:ext uri="{BB962C8B-B14F-4D97-AF65-F5344CB8AC3E}">
        <p14:creationId xmlns="" xmlns:p14="http://schemas.microsoft.com/office/powerpoint/2010/main" val="733830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818738" cy="660440"/>
          </a:xfrm>
        </p:spPr>
        <p:txBody>
          <a:bodyPr>
            <a:normAutofit fontScale="90000"/>
          </a:bodyPr>
          <a:lstStyle/>
          <a:p>
            <a:r>
              <a:rPr lang="sv-SE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Tiyatro </a:t>
            </a:r>
            <a:r>
              <a:rPr lang="tr-TR" b="1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</a:t>
            </a:r>
            <a:r>
              <a:rPr lang="sv-SE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Konser Salon</a:t>
            </a:r>
            <a:r>
              <a:rPr lang="tr-TR" b="1" cap="none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ları</a:t>
            </a:r>
            <a:r>
              <a:rPr lang="sv-SE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nda Görgü Kurallar</a:t>
            </a:r>
            <a:r>
              <a:rPr lang="tr-TR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ı…</a:t>
            </a:r>
            <a:endParaRPr lang="tr-TR" cap="none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13159" y="1371600"/>
            <a:ext cx="8130807" cy="527211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Temsil sırasında konuşulmamalıdır.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Oyun sırasında salon terk edilmemelidir.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Perde açılmadan 10 dakika önce salonda olunmalıdır.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Geç kalındığı takdirde ilk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perde bitinceye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kadar dışarıda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beklenilmesi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gereklidir.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Gösteri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bittiğinde önce erkekler, daha sonra kadınlar çıkar. </a:t>
            </a:r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Gösteri ile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ilgili yorumlar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oyun sırasında değil,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perde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aralarını ya da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eser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sonlarında yapılmalıdır. </a:t>
            </a:r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Beğenilerimizi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yüksek sesle konuşarak değil, gösteri salonunda ayağa kalkarak uzun süreli ve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hararetli bir şekilde alkışlayarak ifade etmek daha doğru bir davranıştır.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Gösteri sanatçılarına çiçek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göndermek nezaketli bir </a:t>
            </a: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davranıştır.</a:t>
            </a:r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9012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0034" y="342864"/>
            <a:ext cx="8066294" cy="1036424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Konferans Salonunda Dikkat </a:t>
            </a:r>
            <a:r>
              <a:rPr lang="tr-TR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Edilmesi Gereken </a:t>
            </a:r>
            <a:r>
              <a:rPr lang="tr-TR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Kurallar </a:t>
            </a:r>
            <a:endParaRPr lang="tr-TR" b="1" cap="none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00034" y="1500174"/>
            <a:ext cx="7773617" cy="521497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Konferans seminer gibi yerlere giderken not kâğıdı ve kalem bulundurulmalıdır. 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Konuşmacının sözleri dikkatli bir şekilde dinlemeli ve soru sorarken karşı tarafı kırıcı davranışlardan kaçınılmalıdır. 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 Konferans sırasında konuşmacının dikkatini dağıtıcı mimikler yapılmamalı, yanda oturan kişilerle konuşulmamalıdır. 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Konferans veren kişiye sorulacak sorular kısa ve anlaşılır şekilde olmalıdır.</a:t>
            </a:r>
            <a:endParaRPr lang="tr-TR" cap="none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Konferans verecek kişiler ve dinleyiciler vaktinde salonda olmaya dikkat etmelidir. 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Davet edilen konuşmacı ile ilgilenilmeli, ikram ve geliş-gidiş konusunda kendisine araç sağlanmalıdır. 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Konferans sonunda ya kurumsal bir hediye ya da güzel bir çiçek buketinin konuşmacıya takdim edilmesi şık bir davranış olacaktır. 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Konuşma sonunda alkışlanmalıdır.</a:t>
            </a:r>
          </a:p>
          <a:p>
            <a:pPr algn="just">
              <a:lnSpc>
                <a:spcPct val="140000"/>
              </a:lnSpc>
              <a:spcBef>
                <a:spcPts val="600"/>
              </a:spcBef>
            </a:pPr>
            <a:endParaRPr lang="tr-TR" cap="none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5548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28596" y="1214422"/>
            <a:ext cx="7773338" cy="5959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KAYNAKÇA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85330" y="2000240"/>
            <a:ext cx="7772870" cy="35765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AYTÜRK, Nihat (2014). Protokol Yönetimi.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AYTÜRK, Nihat (2007). Davranış Bilgisi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DAFT, Richard (t.y.). Liderlik.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URGANCI, Hakan (2008). Ben Kim Konuşmak Kim?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URGANCI, Hakan (2009). Herkes İçin Karizma.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Milli Eğitim Bakanlığı (2011). Protokol ve Görgü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SEZER, Adem. Davet, Karşılama, Ağırlama ve Uğurlama…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TECİMER, Yasemin (2016). Kamusal Alanda Protokol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TECİMER, Yasemin (2016). Adabı Muaşeret.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36807301_TF34316244.potx" id="{F8BBB03F-00B0-4112-AA57-211D078A0F11}" vid="{7FAC0621-AE91-47A5-AFB6-43EAE191C1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153</TotalTime>
  <Words>599</Words>
  <Application>Microsoft Office PowerPoint</Application>
  <PresentationFormat>Ekran Gösterisi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Tema1</vt:lpstr>
      <vt:lpstr>Toplantılarda Uygulanması Gereken Protokol Kuralları</vt:lpstr>
      <vt:lpstr>TOPLANTI PROTOKOLÜ </vt:lpstr>
      <vt:lpstr>TOPLANTI PROTOKOLU </vt:lpstr>
      <vt:lpstr>TOPLANTI PROTOKOLÜ </vt:lpstr>
      <vt:lpstr>TİYATRO VE KONSER SALONLARINDA GÖRGÜ KURALLARI…</vt:lpstr>
      <vt:lpstr>Tiyatro ve Konser Salonlarında Görgü Kuralları…</vt:lpstr>
      <vt:lpstr>Konferans Salonunda Dikkat Edilmesi Gereken Kurallar 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8</cp:revision>
  <dcterms:created xsi:type="dcterms:W3CDTF">2020-04-26T01:38:14Z</dcterms:created>
  <dcterms:modified xsi:type="dcterms:W3CDTF">2020-04-28T22:19:27Z</dcterms:modified>
</cp:coreProperties>
</file>