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1" r:id="rId3"/>
    <p:sldId id="262" r:id="rId4"/>
    <p:sldId id="263" r:id="rId5"/>
    <p:sldId id="264" r:id="rId6"/>
    <p:sldId id="265" r:id="rId7"/>
    <p:sldId id="266" r:id="rId8"/>
    <p:sldId id="267" r:id="rId9"/>
    <p:sldId id="268" r:id="rId10"/>
    <p:sldId id="269" r:id="rId11"/>
    <p:sldId id="270" r:id="rId12"/>
    <p:sldId id="271" r:id="rId13"/>
    <p:sldId id="272" r:id="rId14"/>
    <p:sldId id="273" r:id="rId15"/>
    <p:sldId id="275" r:id="rId16"/>
    <p:sldId id="277" r:id="rId17"/>
    <p:sldId id="274" r:id="rId18"/>
    <p:sldId id="278" r:id="rId19"/>
    <p:sldId id="279" r:id="rId20"/>
    <p:sldId id="257" r:id="rId21"/>
    <p:sldId id="258" r:id="rId22"/>
    <p:sldId id="259" r:id="rId23"/>
    <p:sldId id="260" r:id="rId24"/>
    <p:sldId id="280" r:id="rId25"/>
    <p:sldId id="281" r:id="rId26"/>
    <p:sldId id="282" r:id="rId27"/>
    <p:sldId id="283" r:id="rId28"/>
    <p:sldId id="284" r:id="rId29"/>
    <p:sldId id="285" r:id="rId30"/>
    <p:sldId id="286" r:id="rId31"/>
    <p:sldId id="287" r:id="rId32"/>
    <p:sldId id="288" r:id="rId33"/>
    <p:sldId id="289" r:id="rId34"/>
    <p:sldId id="291" r:id="rId35"/>
    <p:sldId id="292" r:id="rId36"/>
    <p:sldId id="293" r:id="rId37"/>
    <p:sldId id="294" r:id="rId38"/>
    <p:sldId id="290" r:id="rId39"/>
    <p:sldId id="295" r:id="rId40"/>
    <p:sldId id="296" r:id="rId41"/>
    <p:sldId id="297" r:id="rId42"/>
    <p:sldId id="298" r:id="rId43"/>
    <p:sldId id="299" r:id="rId44"/>
    <p:sldId id="300" r:id="rId45"/>
    <p:sldId id="301" r:id="rId46"/>
    <p:sldId id="302" r:id="rId47"/>
    <p:sldId id="303" r:id="rId48"/>
    <p:sldId id="304" r:id="rId49"/>
    <p:sldId id="305" r:id="rId50"/>
    <p:sldId id="306" r:id="rId51"/>
    <p:sldId id="307" r:id="rId52"/>
    <p:sldId id="308" r:id="rId53"/>
    <p:sldId id="309" r:id="rId54"/>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8" d="100"/>
          <a:sy n="78" d="100"/>
        </p:scale>
        <p:origin x="1594" y="6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presProps" Target="pres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tableStyles" Target="tableStyles.xml"/><Relationship Id="rId5" Type="http://schemas.openxmlformats.org/officeDocument/2006/relationships/slide" Target="slides/slide4.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viewProps" Target="view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theme" Target="theme/theme1.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p:cNvSpPr>
            <a:spLocks noGrp="1"/>
          </p:cNvSpPr>
          <p:nvPr>
            <p:ph type="ctrTitle"/>
          </p:nvPr>
        </p:nvSpPr>
        <p:spPr>
          <a:xfrm>
            <a:off x="685800" y="2130425"/>
            <a:ext cx="7772400" cy="1470025"/>
          </a:xfrm>
        </p:spPr>
        <p:txBody>
          <a:bodyPr/>
          <a:lstStyle/>
          <a:p>
            <a:r>
              <a:rPr lang="tr-TR"/>
              <a:t>Asıl başlık stili için tıklatın</a:t>
            </a:r>
          </a:p>
        </p:txBody>
      </p:sp>
      <p:sp>
        <p:nvSpPr>
          <p:cNvPr id="3" name="Alt Başlık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tıklatın</a:t>
            </a:r>
          </a:p>
        </p:txBody>
      </p:sp>
      <p:sp>
        <p:nvSpPr>
          <p:cNvPr id="4" name="Veri Yer Tutucusu 3"/>
          <p:cNvSpPr>
            <a:spLocks noGrp="1"/>
          </p:cNvSpPr>
          <p:nvPr>
            <p:ph type="dt" sz="half" idx="10"/>
          </p:nvPr>
        </p:nvSpPr>
        <p:spPr/>
        <p:txBody>
          <a:bodyPr/>
          <a:lstStyle/>
          <a:p>
            <a:fld id="{63200973-184F-40AB-9445-2705D1B3CB80}" type="datetimeFigureOut">
              <a:rPr lang="tr-TR" smtClean="0"/>
              <a:t>10.10.2025</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DFFC46E4-E086-4F8C-B29F-DE8979E0C243}" type="slidenum">
              <a:rPr lang="tr-TR" smtClean="0"/>
              <a:t>‹#›</a:t>
            </a:fld>
            <a:endParaRPr lang="tr-TR"/>
          </a:p>
        </p:txBody>
      </p:sp>
    </p:spTree>
    <p:extLst>
      <p:ext uri="{BB962C8B-B14F-4D97-AF65-F5344CB8AC3E}">
        <p14:creationId xmlns:p14="http://schemas.microsoft.com/office/powerpoint/2010/main" val="60922282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a:t>Asıl başlık stili için tıklatın</a:t>
            </a:r>
          </a:p>
        </p:txBody>
      </p:sp>
      <p:sp>
        <p:nvSpPr>
          <p:cNvPr id="3" name="Dikey Metin Yer Tutucusu 2"/>
          <p:cNvSpPr>
            <a:spLocks noGrp="1"/>
          </p:cNvSpPr>
          <p:nvPr>
            <p:ph type="body" orient="vert" idx="1"/>
          </p:nvPr>
        </p:nvSpPr>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p:cNvSpPr>
            <a:spLocks noGrp="1"/>
          </p:cNvSpPr>
          <p:nvPr>
            <p:ph type="dt" sz="half" idx="10"/>
          </p:nvPr>
        </p:nvSpPr>
        <p:spPr/>
        <p:txBody>
          <a:bodyPr/>
          <a:lstStyle/>
          <a:p>
            <a:fld id="{63200973-184F-40AB-9445-2705D1B3CB80}" type="datetimeFigureOut">
              <a:rPr lang="tr-TR" smtClean="0"/>
              <a:t>10.10.2025</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DFFC46E4-E086-4F8C-B29F-DE8979E0C243}" type="slidenum">
              <a:rPr lang="tr-TR" smtClean="0"/>
              <a:t>‹#›</a:t>
            </a:fld>
            <a:endParaRPr lang="tr-TR"/>
          </a:p>
        </p:txBody>
      </p:sp>
    </p:spTree>
    <p:extLst>
      <p:ext uri="{BB962C8B-B14F-4D97-AF65-F5344CB8AC3E}">
        <p14:creationId xmlns:p14="http://schemas.microsoft.com/office/powerpoint/2010/main" val="195477008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6629400" y="274638"/>
            <a:ext cx="2057400" cy="5851525"/>
          </a:xfrm>
        </p:spPr>
        <p:txBody>
          <a:bodyPr vert="eaVert"/>
          <a:lstStyle/>
          <a:p>
            <a:r>
              <a:rPr lang="tr-TR"/>
              <a:t>Asıl başlık stili için tıklatın</a:t>
            </a:r>
          </a:p>
        </p:txBody>
      </p:sp>
      <p:sp>
        <p:nvSpPr>
          <p:cNvPr id="3" name="Dikey Metin Yer Tutucusu 2"/>
          <p:cNvSpPr>
            <a:spLocks noGrp="1"/>
          </p:cNvSpPr>
          <p:nvPr>
            <p:ph type="body" orient="vert" idx="1"/>
          </p:nvPr>
        </p:nvSpPr>
        <p:spPr>
          <a:xfrm>
            <a:off x="457200" y="274638"/>
            <a:ext cx="6019800" cy="5851525"/>
          </a:xfrm>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p:cNvSpPr>
            <a:spLocks noGrp="1"/>
          </p:cNvSpPr>
          <p:nvPr>
            <p:ph type="dt" sz="half" idx="10"/>
          </p:nvPr>
        </p:nvSpPr>
        <p:spPr/>
        <p:txBody>
          <a:bodyPr/>
          <a:lstStyle/>
          <a:p>
            <a:fld id="{63200973-184F-40AB-9445-2705D1B3CB80}" type="datetimeFigureOut">
              <a:rPr lang="tr-TR" smtClean="0"/>
              <a:t>10.10.2025</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DFFC46E4-E086-4F8C-B29F-DE8979E0C243}" type="slidenum">
              <a:rPr lang="tr-TR" smtClean="0"/>
              <a:t>‹#›</a:t>
            </a:fld>
            <a:endParaRPr lang="tr-TR"/>
          </a:p>
        </p:txBody>
      </p:sp>
    </p:spTree>
    <p:extLst>
      <p:ext uri="{BB962C8B-B14F-4D97-AF65-F5344CB8AC3E}">
        <p14:creationId xmlns:p14="http://schemas.microsoft.com/office/powerpoint/2010/main" val="4831144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a:t>Asıl başlık stili için tıklatın</a:t>
            </a:r>
          </a:p>
        </p:txBody>
      </p:sp>
      <p:sp>
        <p:nvSpPr>
          <p:cNvPr id="3" name="İçerik Yer Tutucusu 2"/>
          <p:cNvSpPr>
            <a:spLocks noGrp="1"/>
          </p:cNvSpPr>
          <p:nvPr>
            <p:ph idx="1"/>
          </p:nvPr>
        </p:nvSpPr>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p:cNvSpPr>
            <a:spLocks noGrp="1"/>
          </p:cNvSpPr>
          <p:nvPr>
            <p:ph type="dt" sz="half" idx="10"/>
          </p:nvPr>
        </p:nvSpPr>
        <p:spPr/>
        <p:txBody>
          <a:bodyPr/>
          <a:lstStyle/>
          <a:p>
            <a:fld id="{63200973-184F-40AB-9445-2705D1B3CB80}" type="datetimeFigureOut">
              <a:rPr lang="tr-TR" smtClean="0"/>
              <a:t>10.10.2025</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DFFC46E4-E086-4F8C-B29F-DE8979E0C243}" type="slidenum">
              <a:rPr lang="tr-TR" smtClean="0"/>
              <a:t>‹#›</a:t>
            </a:fld>
            <a:endParaRPr lang="tr-TR"/>
          </a:p>
        </p:txBody>
      </p:sp>
    </p:spTree>
    <p:extLst>
      <p:ext uri="{BB962C8B-B14F-4D97-AF65-F5344CB8AC3E}">
        <p14:creationId xmlns:p14="http://schemas.microsoft.com/office/powerpoint/2010/main" val="18031090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Başlık 1"/>
          <p:cNvSpPr>
            <a:spLocks noGrp="1"/>
          </p:cNvSpPr>
          <p:nvPr>
            <p:ph type="title"/>
          </p:nvPr>
        </p:nvSpPr>
        <p:spPr>
          <a:xfrm>
            <a:off x="722313" y="4406900"/>
            <a:ext cx="7772400" cy="1362075"/>
          </a:xfrm>
        </p:spPr>
        <p:txBody>
          <a:bodyPr anchor="t"/>
          <a:lstStyle>
            <a:lvl1pPr algn="l">
              <a:defRPr sz="4000" b="1" cap="all"/>
            </a:lvl1pPr>
          </a:lstStyle>
          <a:p>
            <a:r>
              <a:rPr lang="tr-TR"/>
              <a:t>Asıl başlık stili için tıklatın</a:t>
            </a:r>
          </a:p>
        </p:txBody>
      </p:sp>
      <p:sp>
        <p:nvSpPr>
          <p:cNvPr id="3" name="Metin Yer Tutucusu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tıklatın</a:t>
            </a:r>
          </a:p>
        </p:txBody>
      </p:sp>
      <p:sp>
        <p:nvSpPr>
          <p:cNvPr id="4" name="Veri Yer Tutucusu 3"/>
          <p:cNvSpPr>
            <a:spLocks noGrp="1"/>
          </p:cNvSpPr>
          <p:nvPr>
            <p:ph type="dt" sz="half" idx="10"/>
          </p:nvPr>
        </p:nvSpPr>
        <p:spPr/>
        <p:txBody>
          <a:bodyPr/>
          <a:lstStyle/>
          <a:p>
            <a:fld id="{63200973-184F-40AB-9445-2705D1B3CB80}" type="datetimeFigureOut">
              <a:rPr lang="tr-TR" smtClean="0"/>
              <a:t>10.10.2025</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DFFC46E4-E086-4F8C-B29F-DE8979E0C243}" type="slidenum">
              <a:rPr lang="tr-TR" smtClean="0"/>
              <a:t>‹#›</a:t>
            </a:fld>
            <a:endParaRPr lang="tr-TR"/>
          </a:p>
        </p:txBody>
      </p:sp>
    </p:spTree>
    <p:extLst>
      <p:ext uri="{BB962C8B-B14F-4D97-AF65-F5344CB8AC3E}">
        <p14:creationId xmlns:p14="http://schemas.microsoft.com/office/powerpoint/2010/main" val="37552535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a:t>Asıl başlık stili için tıklatın</a:t>
            </a:r>
          </a:p>
        </p:txBody>
      </p:sp>
      <p:sp>
        <p:nvSpPr>
          <p:cNvPr id="3" name="İçerik Yer Tutucus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p:cNvSpPr>
            <a:spLocks noGrp="1"/>
          </p:cNvSpPr>
          <p:nvPr>
            <p:ph type="dt" sz="half" idx="10"/>
          </p:nvPr>
        </p:nvSpPr>
        <p:spPr/>
        <p:txBody>
          <a:bodyPr/>
          <a:lstStyle/>
          <a:p>
            <a:fld id="{63200973-184F-40AB-9445-2705D1B3CB80}" type="datetimeFigureOut">
              <a:rPr lang="tr-TR" smtClean="0"/>
              <a:t>10.10.2025</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DFFC46E4-E086-4F8C-B29F-DE8979E0C243}" type="slidenum">
              <a:rPr lang="tr-TR" smtClean="0"/>
              <a:t>‹#›</a:t>
            </a:fld>
            <a:endParaRPr lang="tr-TR"/>
          </a:p>
        </p:txBody>
      </p:sp>
    </p:spTree>
    <p:extLst>
      <p:ext uri="{BB962C8B-B14F-4D97-AF65-F5344CB8AC3E}">
        <p14:creationId xmlns:p14="http://schemas.microsoft.com/office/powerpoint/2010/main" val="104725570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lvl1pPr>
              <a:defRPr/>
            </a:lvl1pPr>
          </a:lstStyle>
          <a:p>
            <a:r>
              <a:rPr lang="tr-TR"/>
              <a:t>Asıl başlık stili için tıklatın</a:t>
            </a:r>
          </a:p>
        </p:txBody>
      </p:sp>
      <p:sp>
        <p:nvSpPr>
          <p:cNvPr id="3" name="Metin Yer Tutucusu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4" name="İçerik Yer Tutucus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6" name="İçerik Yer Tutucus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p:cNvSpPr>
            <a:spLocks noGrp="1"/>
          </p:cNvSpPr>
          <p:nvPr>
            <p:ph type="dt" sz="half" idx="10"/>
          </p:nvPr>
        </p:nvSpPr>
        <p:spPr/>
        <p:txBody>
          <a:bodyPr/>
          <a:lstStyle/>
          <a:p>
            <a:fld id="{63200973-184F-40AB-9445-2705D1B3CB80}" type="datetimeFigureOut">
              <a:rPr lang="tr-TR" smtClean="0"/>
              <a:t>10.10.2025</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DFFC46E4-E086-4F8C-B29F-DE8979E0C243}" type="slidenum">
              <a:rPr lang="tr-TR" smtClean="0"/>
              <a:t>‹#›</a:t>
            </a:fld>
            <a:endParaRPr lang="tr-TR"/>
          </a:p>
        </p:txBody>
      </p:sp>
    </p:spTree>
    <p:extLst>
      <p:ext uri="{BB962C8B-B14F-4D97-AF65-F5344CB8AC3E}">
        <p14:creationId xmlns:p14="http://schemas.microsoft.com/office/powerpoint/2010/main" val="127866950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a:t>Asıl başlık stili için tıklatın</a:t>
            </a:r>
          </a:p>
        </p:txBody>
      </p:sp>
      <p:sp>
        <p:nvSpPr>
          <p:cNvPr id="3" name="Veri Yer Tutucusu 2"/>
          <p:cNvSpPr>
            <a:spLocks noGrp="1"/>
          </p:cNvSpPr>
          <p:nvPr>
            <p:ph type="dt" sz="half" idx="10"/>
          </p:nvPr>
        </p:nvSpPr>
        <p:spPr/>
        <p:txBody>
          <a:bodyPr/>
          <a:lstStyle/>
          <a:p>
            <a:fld id="{63200973-184F-40AB-9445-2705D1B3CB80}" type="datetimeFigureOut">
              <a:rPr lang="tr-TR" smtClean="0"/>
              <a:t>10.10.2025</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DFFC46E4-E086-4F8C-B29F-DE8979E0C243}" type="slidenum">
              <a:rPr lang="tr-TR" smtClean="0"/>
              <a:t>‹#›</a:t>
            </a:fld>
            <a:endParaRPr lang="tr-TR"/>
          </a:p>
        </p:txBody>
      </p:sp>
    </p:spTree>
    <p:extLst>
      <p:ext uri="{BB962C8B-B14F-4D97-AF65-F5344CB8AC3E}">
        <p14:creationId xmlns:p14="http://schemas.microsoft.com/office/powerpoint/2010/main" val="146031346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63200973-184F-40AB-9445-2705D1B3CB80}" type="datetimeFigureOut">
              <a:rPr lang="tr-TR" smtClean="0"/>
              <a:t>10.10.2025</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DFFC46E4-E086-4F8C-B29F-DE8979E0C243}" type="slidenum">
              <a:rPr lang="tr-TR" smtClean="0"/>
              <a:t>‹#›</a:t>
            </a:fld>
            <a:endParaRPr lang="tr-TR"/>
          </a:p>
        </p:txBody>
      </p:sp>
    </p:spTree>
    <p:extLst>
      <p:ext uri="{BB962C8B-B14F-4D97-AF65-F5344CB8AC3E}">
        <p14:creationId xmlns:p14="http://schemas.microsoft.com/office/powerpoint/2010/main" val="254417144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3050"/>
            <a:ext cx="3008313" cy="1162050"/>
          </a:xfrm>
        </p:spPr>
        <p:txBody>
          <a:bodyPr anchor="b"/>
          <a:lstStyle>
            <a:lvl1pPr algn="l">
              <a:defRPr sz="2000" b="1"/>
            </a:lvl1pPr>
          </a:lstStyle>
          <a:p>
            <a:r>
              <a:rPr lang="tr-TR"/>
              <a:t>Asıl başlık stili için tıklatın</a:t>
            </a:r>
          </a:p>
        </p:txBody>
      </p:sp>
      <p:sp>
        <p:nvSpPr>
          <p:cNvPr id="3" name="İçerik Yer Tutucus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Veri Yer Tutucusu 4"/>
          <p:cNvSpPr>
            <a:spLocks noGrp="1"/>
          </p:cNvSpPr>
          <p:nvPr>
            <p:ph type="dt" sz="half" idx="10"/>
          </p:nvPr>
        </p:nvSpPr>
        <p:spPr/>
        <p:txBody>
          <a:bodyPr/>
          <a:lstStyle/>
          <a:p>
            <a:fld id="{63200973-184F-40AB-9445-2705D1B3CB80}" type="datetimeFigureOut">
              <a:rPr lang="tr-TR" smtClean="0"/>
              <a:t>10.10.2025</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DFFC46E4-E086-4F8C-B29F-DE8979E0C243}" type="slidenum">
              <a:rPr lang="tr-TR" smtClean="0"/>
              <a:t>‹#›</a:t>
            </a:fld>
            <a:endParaRPr lang="tr-TR"/>
          </a:p>
        </p:txBody>
      </p:sp>
    </p:spTree>
    <p:extLst>
      <p:ext uri="{BB962C8B-B14F-4D97-AF65-F5344CB8AC3E}">
        <p14:creationId xmlns:p14="http://schemas.microsoft.com/office/powerpoint/2010/main" val="1687311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p:cNvSpPr>
            <a:spLocks noGrp="1"/>
          </p:cNvSpPr>
          <p:nvPr>
            <p:ph type="title"/>
          </p:nvPr>
        </p:nvSpPr>
        <p:spPr>
          <a:xfrm>
            <a:off x="1792288" y="4800600"/>
            <a:ext cx="5486400" cy="566738"/>
          </a:xfrm>
        </p:spPr>
        <p:txBody>
          <a:bodyPr anchor="b"/>
          <a:lstStyle>
            <a:lvl1pPr algn="l">
              <a:defRPr sz="2000" b="1"/>
            </a:lvl1pPr>
          </a:lstStyle>
          <a:p>
            <a:r>
              <a:rPr lang="tr-TR"/>
              <a:t>Asıl başlık stili için tıklatın</a:t>
            </a:r>
          </a:p>
        </p:txBody>
      </p:sp>
      <p:sp>
        <p:nvSpPr>
          <p:cNvPr id="3" name="Resim Yer Tutucusu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Veri Yer Tutucusu 4"/>
          <p:cNvSpPr>
            <a:spLocks noGrp="1"/>
          </p:cNvSpPr>
          <p:nvPr>
            <p:ph type="dt" sz="half" idx="10"/>
          </p:nvPr>
        </p:nvSpPr>
        <p:spPr/>
        <p:txBody>
          <a:bodyPr/>
          <a:lstStyle/>
          <a:p>
            <a:fld id="{63200973-184F-40AB-9445-2705D1B3CB80}" type="datetimeFigureOut">
              <a:rPr lang="tr-TR" smtClean="0"/>
              <a:t>10.10.2025</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DFFC46E4-E086-4F8C-B29F-DE8979E0C243}" type="slidenum">
              <a:rPr lang="tr-TR" smtClean="0"/>
              <a:t>‹#›</a:t>
            </a:fld>
            <a:endParaRPr lang="tr-TR"/>
          </a:p>
        </p:txBody>
      </p:sp>
    </p:spTree>
    <p:extLst>
      <p:ext uri="{BB962C8B-B14F-4D97-AF65-F5344CB8AC3E}">
        <p14:creationId xmlns:p14="http://schemas.microsoft.com/office/powerpoint/2010/main" val="8601467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a:t>Asıl başlık stili için tıklatın</a:t>
            </a:r>
          </a:p>
        </p:txBody>
      </p:sp>
      <p:sp>
        <p:nvSpPr>
          <p:cNvPr id="3" name="Metin Yer Tutucusu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3200973-184F-40AB-9445-2705D1B3CB80}" type="datetimeFigureOut">
              <a:rPr lang="tr-TR" smtClean="0"/>
              <a:t>10.10.2025</a:t>
            </a:fld>
            <a:endParaRPr lang="tr-TR"/>
          </a:p>
        </p:txBody>
      </p:sp>
      <p:sp>
        <p:nvSpPr>
          <p:cNvPr id="5" name="Altbilgi Yer Tutucusu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FFC46E4-E086-4F8C-B29F-DE8979E0C243}" type="slidenum">
              <a:rPr lang="tr-TR" smtClean="0"/>
              <a:t>‹#›</a:t>
            </a:fld>
            <a:endParaRPr lang="tr-TR"/>
          </a:p>
        </p:txBody>
      </p:sp>
    </p:spTree>
    <p:extLst>
      <p:ext uri="{BB962C8B-B14F-4D97-AF65-F5344CB8AC3E}">
        <p14:creationId xmlns:p14="http://schemas.microsoft.com/office/powerpoint/2010/main" val="237878323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p:txBody>
          <a:bodyPr>
            <a:normAutofit fontScale="90000"/>
          </a:bodyPr>
          <a:lstStyle/>
          <a:p>
            <a:r>
              <a:rPr lang="tr-TR" dirty="0"/>
              <a:t>BAKHTIN, IDEOLOGY AND POWER</a:t>
            </a:r>
            <a:br>
              <a:rPr lang="tr-TR" dirty="0"/>
            </a:br>
            <a:endParaRPr lang="tr-TR" dirty="0"/>
          </a:p>
        </p:txBody>
      </p:sp>
      <p:sp>
        <p:nvSpPr>
          <p:cNvPr id="3" name="Alt Başlık 2"/>
          <p:cNvSpPr>
            <a:spLocks noGrp="1"/>
          </p:cNvSpPr>
          <p:nvPr>
            <p:ph type="subTitle" idx="1"/>
          </p:nvPr>
        </p:nvSpPr>
        <p:spPr/>
        <p:txBody>
          <a:bodyPr>
            <a:normAutofit fontScale="92500" lnSpcReduction="20000"/>
          </a:bodyPr>
          <a:lstStyle/>
          <a:p>
            <a:r>
              <a:rPr lang="tr-TR" dirty="0"/>
              <a:t>Dr. Betül ALTAŞ</a:t>
            </a:r>
          </a:p>
          <a:p>
            <a:endParaRPr lang="tr-TR" dirty="0"/>
          </a:p>
          <a:p>
            <a:r>
              <a:rPr lang="tr-TR" dirty="0" err="1"/>
              <a:t>This</a:t>
            </a:r>
            <a:r>
              <a:rPr lang="tr-TR" dirty="0"/>
              <a:t> </a:t>
            </a:r>
            <a:r>
              <a:rPr lang="tr-TR" dirty="0" err="1"/>
              <a:t>presentation</a:t>
            </a:r>
            <a:r>
              <a:rPr lang="tr-TR" dirty="0"/>
              <a:t> is </a:t>
            </a:r>
            <a:r>
              <a:rPr lang="tr-TR" dirty="0" err="1"/>
              <a:t>the</a:t>
            </a:r>
            <a:r>
              <a:rPr lang="tr-TR" dirty="0"/>
              <a:t> </a:t>
            </a:r>
            <a:r>
              <a:rPr lang="tr-TR" dirty="0" err="1"/>
              <a:t>brief</a:t>
            </a:r>
            <a:r>
              <a:rPr lang="tr-TR" dirty="0"/>
              <a:t> </a:t>
            </a:r>
            <a:r>
              <a:rPr lang="tr-TR" dirty="0" err="1"/>
              <a:t>summary</a:t>
            </a:r>
            <a:r>
              <a:rPr lang="tr-TR" dirty="0"/>
              <a:t> of </a:t>
            </a:r>
            <a:r>
              <a:rPr lang="tr-TR" dirty="0" err="1"/>
              <a:t>the</a:t>
            </a:r>
            <a:r>
              <a:rPr lang="tr-TR" dirty="0"/>
              <a:t> </a:t>
            </a:r>
            <a:r>
              <a:rPr lang="tr-TR" dirty="0" err="1"/>
              <a:t>Phd</a:t>
            </a:r>
            <a:r>
              <a:rPr lang="tr-TR" dirty="0"/>
              <a:t> </a:t>
            </a:r>
            <a:r>
              <a:rPr lang="tr-TR" dirty="0" err="1"/>
              <a:t>study</a:t>
            </a:r>
            <a:r>
              <a:rPr lang="tr-TR" dirty="0"/>
              <a:t> </a:t>
            </a:r>
            <a:r>
              <a:rPr lang="tr-TR" dirty="0" err="1"/>
              <a:t>conducted</a:t>
            </a:r>
            <a:r>
              <a:rPr lang="tr-TR" dirty="0"/>
              <a:t> </a:t>
            </a:r>
            <a:r>
              <a:rPr lang="tr-TR" dirty="0" err="1"/>
              <a:t>by</a:t>
            </a:r>
            <a:r>
              <a:rPr lang="tr-TR" dirty="0"/>
              <a:t> Dr. ALTAŞ</a:t>
            </a:r>
          </a:p>
          <a:p>
            <a:endParaRPr lang="tr-TR" dirty="0"/>
          </a:p>
        </p:txBody>
      </p:sp>
    </p:spTree>
    <p:extLst>
      <p:ext uri="{BB962C8B-B14F-4D97-AF65-F5344CB8AC3E}">
        <p14:creationId xmlns:p14="http://schemas.microsoft.com/office/powerpoint/2010/main" val="391657004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err="1"/>
              <a:t>Dia+logic</a:t>
            </a:r>
            <a:endParaRPr lang="tr-TR" dirty="0"/>
          </a:p>
        </p:txBody>
      </p:sp>
      <p:sp>
        <p:nvSpPr>
          <p:cNvPr id="3" name="İçerik Yer Tutucusu 2"/>
          <p:cNvSpPr>
            <a:spLocks noGrp="1"/>
          </p:cNvSpPr>
          <p:nvPr>
            <p:ph idx="1"/>
          </p:nvPr>
        </p:nvSpPr>
        <p:spPr>
          <a:xfrm>
            <a:off x="457200" y="2132856"/>
            <a:ext cx="8229600" cy="3993307"/>
          </a:xfrm>
        </p:spPr>
        <p:txBody>
          <a:bodyPr/>
          <a:lstStyle/>
          <a:p>
            <a:r>
              <a:rPr lang="tr-TR" dirty="0"/>
              <a:t>C</a:t>
            </a:r>
            <a:r>
              <a:rPr lang="en-US" dirty="0" err="1"/>
              <a:t>onnection</a:t>
            </a:r>
            <a:r>
              <a:rPr lang="en-US" dirty="0"/>
              <a:t> between </a:t>
            </a:r>
            <a:r>
              <a:rPr lang="en-US" i="1" dirty="0" err="1"/>
              <a:t>dia</a:t>
            </a:r>
            <a:r>
              <a:rPr lang="en-US" dirty="0"/>
              <a:t> and </a:t>
            </a:r>
            <a:r>
              <a:rPr lang="en-US" i="1" dirty="0"/>
              <a:t>logic</a:t>
            </a:r>
            <a:r>
              <a:rPr lang="en-US" dirty="0"/>
              <a:t> as a term refers to logic across difference</a:t>
            </a:r>
            <a:r>
              <a:rPr lang="tr-TR" dirty="0"/>
              <a:t>.</a:t>
            </a:r>
            <a:r>
              <a:rPr lang="en-US" dirty="0"/>
              <a:t> </a:t>
            </a:r>
          </a:p>
          <a:p>
            <a:endParaRPr lang="tr-TR" dirty="0"/>
          </a:p>
        </p:txBody>
      </p:sp>
    </p:spTree>
    <p:extLst>
      <p:ext uri="{BB962C8B-B14F-4D97-AF65-F5344CB8AC3E}">
        <p14:creationId xmlns:p14="http://schemas.microsoft.com/office/powerpoint/2010/main" val="344612853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r>
              <a:rPr lang="tr-TR" dirty="0"/>
              <a:t>I</a:t>
            </a:r>
            <a:r>
              <a:rPr lang="en-US" dirty="0"/>
              <a:t>t is thinking and reasoning through and between different opinions and points of view, which emerge from the interplay of different perspectives. </a:t>
            </a:r>
            <a:endParaRPr lang="tr-TR" dirty="0"/>
          </a:p>
        </p:txBody>
      </p:sp>
    </p:spTree>
    <p:extLst>
      <p:ext uri="{BB962C8B-B14F-4D97-AF65-F5344CB8AC3E}">
        <p14:creationId xmlns:p14="http://schemas.microsoft.com/office/powerpoint/2010/main" val="163897233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r>
              <a:rPr lang="en-US" dirty="0"/>
              <a:t>Through different perspectives, there is </a:t>
            </a:r>
            <a:r>
              <a:rPr lang="en-US" i="1" dirty="0"/>
              <a:t>I</a:t>
            </a:r>
            <a:r>
              <a:rPr lang="en-US" dirty="0"/>
              <a:t> and </a:t>
            </a:r>
            <a:r>
              <a:rPr lang="en-US" i="1" dirty="0"/>
              <a:t>you</a:t>
            </a:r>
            <a:r>
              <a:rPr lang="en-US" dirty="0"/>
              <a:t> relationship in the search for truth. </a:t>
            </a:r>
            <a:endParaRPr lang="tr-TR" dirty="0"/>
          </a:p>
        </p:txBody>
      </p:sp>
    </p:spTree>
    <p:extLst>
      <p:ext uri="{BB962C8B-B14F-4D97-AF65-F5344CB8AC3E}">
        <p14:creationId xmlns:p14="http://schemas.microsoft.com/office/powerpoint/2010/main" val="191835546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ormAutofit/>
          </a:bodyPr>
          <a:lstStyle/>
          <a:p>
            <a:r>
              <a:rPr lang="en-US" dirty="0"/>
              <a:t>When the dialogues are viewed from the inside, they address any time and space. </a:t>
            </a:r>
            <a:endParaRPr lang="tr-TR" dirty="0"/>
          </a:p>
          <a:p>
            <a:endParaRPr lang="tr-TR" dirty="0"/>
          </a:p>
          <a:p>
            <a:r>
              <a:rPr lang="en-US" dirty="0"/>
              <a:t>When they are viewed from the outside, they refer to particular perspectives and ideas which are situated in time, space and culture as well as history. </a:t>
            </a:r>
          </a:p>
          <a:p>
            <a:endParaRPr lang="tr-TR" dirty="0"/>
          </a:p>
        </p:txBody>
      </p:sp>
    </p:spTree>
    <p:extLst>
      <p:ext uri="{BB962C8B-B14F-4D97-AF65-F5344CB8AC3E}">
        <p14:creationId xmlns:p14="http://schemas.microsoft.com/office/powerpoint/2010/main" val="228948569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ormAutofit/>
          </a:bodyPr>
          <a:lstStyle/>
          <a:p>
            <a:r>
              <a:rPr lang="tr-TR" dirty="0"/>
              <a:t>C</a:t>
            </a:r>
            <a:r>
              <a:rPr lang="en-US" dirty="0" err="1"/>
              <a:t>lassroom</a:t>
            </a:r>
            <a:r>
              <a:rPr lang="en-US" dirty="0"/>
              <a:t> dialogues in education aim to question the learner’s thinking about truth</a:t>
            </a:r>
            <a:r>
              <a:rPr lang="tr-TR" dirty="0"/>
              <a:t> (Altaş, 2018). </a:t>
            </a:r>
          </a:p>
        </p:txBody>
      </p:sp>
    </p:spTree>
    <p:extLst>
      <p:ext uri="{BB962C8B-B14F-4D97-AF65-F5344CB8AC3E}">
        <p14:creationId xmlns:p14="http://schemas.microsoft.com/office/powerpoint/2010/main" val="110136959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r>
              <a:rPr lang="en-US" dirty="0"/>
              <a:t>The questioning and answering process helps learners examine what they know from what they do not know and pose questions related to problematic matters about themselves and others in real life (Paul &amp; Elder, 2007). </a:t>
            </a:r>
          </a:p>
          <a:p>
            <a:endParaRPr lang="tr-TR" dirty="0"/>
          </a:p>
        </p:txBody>
      </p:sp>
    </p:spTree>
    <p:extLst>
      <p:ext uri="{BB962C8B-B14F-4D97-AF65-F5344CB8AC3E}">
        <p14:creationId xmlns:p14="http://schemas.microsoft.com/office/powerpoint/2010/main" val="75531136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251520" y="836712"/>
            <a:ext cx="8435280" cy="580926"/>
          </a:xfrm>
        </p:spPr>
        <p:txBody>
          <a:bodyPr>
            <a:noAutofit/>
          </a:bodyPr>
          <a:lstStyle/>
          <a:p>
            <a:r>
              <a:rPr lang="en-US" sz="3200" dirty="0"/>
              <a:t>As to </a:t>
            </a:r>
            <a:r>
              <a:rPr lang="en-US" sz="3200" dirty="0" err="1"/>
              <a:t>Dop</a:t>
            </a:r>
            <a:r>
              <a:rPr lang="en-US" sz="3200" dirty="0"/>
              <a:t> (2000), the inter-relationship between:</a:t>
            </a:r>
            <a:br>
              <a:rPr lang="en-US" sz="3200" dirty="0"/>
            </a:br>
            <a:endParaRPr lang="tr-TR" sz="3200" dirty="0"/>
          </a:p>
        </p:txBody>
      </p:sp>
      <p:sp>
        <p:nvSpPr>
          <p:cNvPr id="3" name="İçerik Yer Tutucusu 2"/>
          <p:cNvSpPr>
            <a:spLocks noGrp="1"/>
          </p:cNvSpPr>
          <p:nvPr>
            <p:ph idx="1"/>
          </p:nvPr>
        </p:nvSpPr>
        <p:spPr/>
        <p:txBody>
          <a:bodyPr/>
          <a:lstStyle/>
          <a:p>
            <a:pPr marL="0" indent="0">
              <a:buNone/>
            </a:pPr>
            <a:r>
              <a:rPr lang="en-US" sz="2800" i="1" dirty="0" err="1"/>
              <a:t>Bakhtin’s</a:t>
            </a:r>
            <a:r>
              <a:rPr lang="en-US" sz="2800" i="1" dirty="0"/>
              <a:t> </a:t>
            </a:r>
            <a:r>
              <a:rPr lang="en-US" sz="2800" dirty="0"/>
              <a:t>notion of </a:t>
            </a:r>
            <a:r>
              <a:rPr lang="en-US" sz="2800" i="1" dirty="0"/>
              <a:t>dialogic nature of truth </a:t>
            </a:r>
            <a:r>
              <a:rPr lang="en-US" sz="2800" dirty="0"/>
              <a:t>and the </a:t>
            </a:r>
            <a:r>
              <a:rPr lang="en-US" sz="2800" i="1" dirty="0"/>
              <a:t>dialogic nature of human thinking </a:t>
            </a:r>
            <a:endParaRPr lang="tr-TR" sz="2800" i="1" dirty="0"/>
          </a:p>
          <a:p>
            <a:pPr marL="0" indent="0">
              <a:buNone/>
            </a:pPr>
            <a:endParaRPr lang="tr-TR" sz="2800" i="1" dirty="0"/>
          </a:p>
          <a:p>
            <a:pPr marL="0" indent="0">
              <a:buNone/>
            </a:pPr>
            <a:endParaRPr lang="tr-TR" sz="2800" i="1" dirty="0"/>
          </a:p>
          <a:p>
            <a:pPr marL="0" indent="0">
              <a:buNone/>
            </a:pPr>
            <a:endParaRPr lang="tr-TR" sz="2800" i="1" dirty="0"/>
          </a:p>
          <a:p>
            <a:pPr marL="0" indent="0">
              <a:buNone/>
            </a:pPr>
            <a:r>
              <a:rPr lang="en-US" sz="2800" i="1" dirty="0"/>
              <a:t>Socratic notion of the dialogic nature of truth and human thinking about the truth. </a:t>
            </a:r>
          </a:p>
          <a:p>
            <a:pPr marL="0" indent="0">
              <a:buNone/>
            </a:pPr>
            <a:endParaRPr lang="en-US" sz="2800" i="1" dirty="0"/>
          </a:p>
          <a:p>
            <a:endParaRPr lang="tr-TR"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032250" y="3019425"/>
            <a:ext cx="1079500" cy="8175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76559842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r>
              <a:rPr lang="en-US" dirty="0"/>
              <a:t>This questioning is a way of systematic and deep questioning to gain insights into thought and reasoning. </a:t>
            </a:r>
          </a:p>
          <a:p>
            <a:endParaRPr lang="tr-TR" dirty="0"/>
          </a:p>
        </p:txBody>
      </p:sp>
    </p:spTree>
    <p:extLst>
      <p:ext uri="{BB962C8B-B14F-4D97-AF65-F5344CB8AC3E}">
        <p14:creationId xmlns:p14="http://schemas.microsoft.com/office/powerpoint/2010/main" val="118043284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r>
              <a:rPr lang="tr-TR" dirty="0"/>
              <a:t>Altaş (2018) </a:t>
            </a:r>
            <a:r>
              <a:rPr lang="tr-TR" dirty="0" err="1"/>
              <a:t>emphasizes</a:t>
            </a:r>
            <a:r>
              <a:rPr lang="tr-TR" dirty="0"/>
              <a:t> </a:t>
            </a:r>
            <a:r>
              <a:rPr lang="en-US" dirty="0"/>
              <a:t>the prominence of the Socratic questioning by which </a:t>
            </a:r>
            <a:r>
              <a:rPr lang="en-US" dirty="0" err="1"/>
              <a:t>Bakhtin</a:t>
            </a:r>
            <a:r>
              <a:rPr lang="en-US" dirty="0"/>
              <a:t> is inspired in his works</a:t>
            </a:r>
            <a:r>
              <a:rPr lang="tr-TR" dirty="0"/>
              <a:t>.</a:t>
            </a:r>
          </a:p>
        </p:txBody>
      </p:sp>
    </p:spTree>
    <p:extLst>
      <p:ext uri="{BB962C8B-B14F-4D97-AF65-F5344CB8AC3E}">
        <p14:creationId xmlns:p14="http://schemas.microsoft.com/office/powerpoint/2010/main" val="105795565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err="1"/>
              <a:t>The</a:t>
            </a:r>
            <a:r>
              <a:rPr lang="tr-TR" dirty="0"/>
              <a:t> </a:t>
            </a:r>
            <a:r>
              <a:rPr lang="tr-TR" dirty="0" err="1"/>
              <a:t>reason</a:t>
            </a:r>
            <a:r>
              <a:rPr lang="tr-TR" dirty="0"/>
              <a:t> is </a:t>
            </a:r>
            <a:r>
              <a:rPr lang="tr-TR" dirty="0" err="1"/>
              <a:t>that</a:t>
            </a:r>
            <a:r>
              <a:rPr lang="tr-TR" dirty="0"/>
              <a:t>:</a:t>
            </a:r>
          </a:p>
        </p:txBody>
      </p:sp>
      <p:sp>
        <p:nvSpPr>
          <p:cNvPr id="3" name="İçerik Yer Tutucusu 2"/>
          <p:cNvSpPr>
            <a:spLocks noGrp="1"/>
          </p:cNvSpPr>
          <p:nvPr>
            <p:ph idx="1"/>
          </p:nvPr>
        </p:nvSpPr>
        <p:spPr/>
        <p:txBody>
          <a:bodyPr/>
          <a:lstStyle/>
          <a:p>
            <a:r>
              <a:rPr lang="tr-TR" dirty="0"/>
              <a:t>T</a:t>
            </a:r>
            <a:r>
              <a:rPr lang="en-US" dirty="0"/>
              <a:t>he foundational basis or the origins of the greatest </a:t>
            </a:r>
            <a:r>
              <a:rPr lang="en-US" i="1" dirty="0"/>
              <a:t>expression of carnival culture </a:t>
            </a:r>
            <a:r>
              <a:rPr lang="en-US" dirty="0"/>
              <a:t>in </a:t>
            </a:r>
            <a:r>
              <a:rPr lang="en-US" dirty="0" err="1"/>
              <a:t>Bakhtin’s</a:t>
            </a:r>
            <a:r>
              <a:rPr lang="en-US" dirty="0"/>
              <a:t> study dates back to popular culture of </a:t>
            </a:r>
            <a:r>
              <a:rPr lang="en-US" i="1" dirty="0"/>
              <a:t>Socratic dialogue</a:t>
            </a:r>
            <a:r>
              <a:rPr lang="en-US" dirty="0"/>
              <a:t>. </a:t>
            </a:r>
          </a:p>
          <a:p>
            <a:endParaRPr lang="tr-TR" dirty="0"/>
          </a:p>
        </p:txBody>
      </p:sp>
    </p:spTree>
    <p:extLst>
      <p:ext uri="{BB962C8B-B14F-4D97-AF65-F5344CB8AC3E}">
        <p14:creationId xmlns:p14="http://schemas.microsoft.com/office/powerpoint/2010/main" val="419018173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r>
              <a:rPr lang="en-US" dirty="0"/>
              <a:t>The empirical approach to classroom dialogues is likely to be based on the notion that dialogues take place between particular people at a certain time and space (</a:t>
            </a:r>
            <a:r>
              <a:rPr lang="en-US" dirty="0" err="1"/>
              <a:t>Wegerif</a:t>
            </a:r>
            <a:r>
              <a:rPr lang="en-US" dirty="0"/>
              <a:t>, 2011). </a:t>
            </a:r>
            <a:endParaRPr lang="tr-TR" dirty="0"/>
          </a:p>
        </p:txBody>
      </p:sp>
    </p:spTree>
    <p:extLst>
      <p:ext uri="{BB962C8B-B14F-4D97-AF65-F5344CB8AC3E}">
        <p14:creationId xmlns:p14="http://schemas.microsoft.com/office/powerpoint/2010/main" val="268696978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r>
              <a:rPr lang="en-US" dirty="0"/>
              <a:t>For </a:t>
            </a:r>
            <a:r>
              <a:rPr lang="en-US" dirty="0" err="1"/>
              <a:t>Bakhtin</a:t>
            </a:r>
            <a:r>
              <a:rPr lang="en-US" dirty="0"/>
              <a:t>, dialogism reflects and projects the core essence of entire social life, because </a:t>
            </a:r>
            <a:r>
              <a:rPr lang="en-US" u="sng" dirty="0"/>
              <a:t>existence of human life</a:t>
            </a:r>
            <a:r>
              <a:rPr lang="en-US" dirty="0"/>
              <a:t> is composed of an open-ending dialogue. </a:t>
            </a:r>
            <a:endParaRPr lang="tr-TR" dirty="0"/>
          </a:p>
        </p:txBody>
      </p:sp>
    </p:spTree>
    <p:extLst>
      <p:ext uri="{BB962C8B-B14F-4D97-AF65-F5344CB8AC3E}">
        <p14:creationId xmlns:p14="http://schemas.microsoft.com/office/powerpoint/2010/main" val="244897893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r>
              <a:rPr lang="en-US" dirty="0"/>
              <a:t>As to Robinson (2011), individuals </a:t>
            </a:r>
            <a:r>
              <a:rPr lang="tr-TR" dirty="0" err="1"/>
              <a:t>should</a:t>
            </a:r>
            <a:r>
              <a:rPr lang="tr-TR" dirty="0"/>
              <a:t> </a:t>
            </a:r>
            <a:r>
              <a:rPr lang="en-US" dirty="0"/>
              <a:t>respect other’s words or alien voices, because the whole world merges into an ongoing and open-ended dialogue which is composed of the multiple voices</a:t>
            </a:r>
            <a:r>
              <a:rPr lang="tr-TR" dirty="0"/>
              <a:t>.</a:t>
            </a:r>
            <a:r>
              <a:rPr lang="en-US" dirty="0"/>
              <a:t> </a:t>
            </a:r>
          </a:p>
          <a:p>
            <a:endParaRPr lang="tr-TR" dirty="0"/>
          </a:p>
        </p:txBody>
      </p:sp>
    </p:spTree>
    <p:extLst>
      <p:ext uri="{BB962C8B-B14F-4D97-AF65-F5344CB8AC3E}">
        <p14:creationId xmlns:p14="http://schemas.microsoft.com/office/powerpoint/2010/main" val="222165466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r>
              <a:rPr lang="en-US" dirty="0"/>
              <a:t>Robinson (2011) says that truth constructed from a single perspective denies the rights of other consciousness</a:t>
            </a:r>
            <a:r>
              <a:rPr lang="tr-TR" dirty="0"/>
              <a:t>. </a:t>
            </a:r>
          </a:p>
        </p:txBody>
      </p:sp>
    </p:spTree>
    <p:extLst>
      <p:ext uri="{BB962C8B-B14F-4D97-AF65-F5344CB8AC3E}">
        <p14:creationId xmlns:p14="http://schemas.microsoft.com/office/powerpoint/2010/main" val="162434455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r>
              <a:rPr lang="tr-TR" dirty="0" err="1"/>
              <a:t>M</a:t>
            </a:r>
            <a:r>
              <a:rPr lang="en-US" dirty="0" err="1"/>
              <a:t>onologism</a:t>
            </a:r>
            <a:r>
              <a:rPr lang="en-US" dirty="0"/>
              <a:t> refers to single thought discourse which denies the other’s autonomous existence and ability to make meaning. </a:t>
            </a:r>
            <a:endParaRPr lang="tr-TR" dirty="0"/>
          </a:p>
          <a:p>
            <a:endParaRPr lang="en-US" dirty="0"/>
          </a:p>
          <a:p>
            <a:r>
              <a:rPr lang="en-US" dirty="0"/>
              <a:t>Differences between individuals are not respected, but seen as if they are integrated in a single consciousness. </a:t>
            </a:r>
            <a:endParaRPr lang="tr-TR" dirty="0"/>
          </a:p>
        </p:txBody>
      </p:sp>
    </p:spTree>
    <p:extLst>
      <p:ext uri="{BB962C8B-B14F-4D97-AF65-F5344CB8AC3E}">
        <p14:creationId xmlns:p14="http://schemas.microsoft.com/office/powerpoint/2010/main" val="375560948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ormAutofit/>
          </a:bodyPr>
          <a:lstStyle/>
          <a:p>
            <a:r>
              <a:rPr lang="en-US" dirty="0" err="1"/>
              <a:t>Zappen</a:t>
            </a:r>
            <a:r>
              <a:rPr lang="en-US" dirty="0"/>
              <a:t> (2004) elaborates on the qualitative difference of dialogue by addressing </a:t>
            </a:r>
            <a:r>
              <a:rPr lang="en-US" dirty="0" err="1"/>
              <a:t>Bakhtinian</a:t>
            </a:r>
            <a:r>
              <a:rPr lang="en-US" dirty="0"/>
              <a:t>/Socratic dialoging. </a:t>
            </a:r>
            <a:endParaRPr lang="tr-TR" dirty="0"/>
          </a:p>
        </p:txBody>
      </p:sp>
    </p:spTree>
    <p:extLst>
      <p:ext uri="{BB962C8B-B14F-4D97-AF65-F5344CB8AC3E}">
        <p14:creationId xmlns:p14="http://schemas.microsoft.com/office/powerpoint/2010/main" val="410538151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323528" y="1268760"/>
            <a:ext cx="8363272" cy="5256584"/>
          </a:xfrm>
        </p:spPr>
        <p:txBody>
          <a:bodyPr>
            <a:normAutofit/>
          </a:bodyPr>
          <a:lstStyle/>
          <a:p>
            <a:r>
              <a:rPr lang="en-US" dirty="0"/>
              <a:t>In this respect, </a:t>
            </a:r>
            <a:r>
              <a:rPr lang="en-US" dirty="0" err="1"/>
              <a:t>Zappen</a:t>
            </a:r>
            <a:r>
              <a:rPr lang="en-US" dirty="0"/>
              <a:t> (2004) says that “</a:t>
            </a:r>
            <a:r>
              <a:rPr lang="en-US" dirty="0" err="1"/>
              <a:t>Bakhtin’s</a:t>
            </a:r>
            <a:r>
              <a:rPr lang="en-US" dirty="0"/>
              <a:t> Socrates is the practitioner of </a:t>
            </a:r>
            <a:r>
              <a:rPr lang="en-US" b="1" dirty="0" err="1"/>
              <a:t>anacrisis</a:t>
            </a:r>
            <a:r>
              <a:rPr lang="en-US" b="1" dirty="0"/>
              <a:t> </a:t>
            </a:r>
            <a:r>
              <a:rPr lang="en-US" dirty="0"/>
              <a:t>and </a:t>
            </a:r>
            <a:r>
              <a:rPr lang="en-US" b="1" dirty="0" err="1"/>
              <a:t>syncrisis</a:t>
            </a:r>
            <a:r>
              <a:rPr lang="en-US" dirty="0"/>
              <a:t>, the drawing forth and juxtaposing of different ideas and different persons not for the purpose of persuading but for the purposes of testing, contesting, and creating ideas” (p. 37). </a:t>
            </a:r>
            <a:endParaRPr lang="tr-TR" dirty="0"/>
          </a:p>
        </p:txBody>
      </p:sp>
    </p:spTree>
    <p:extLst>
      <p:ext uri="{BB962C8B-B14F-4D97-AF65-F5344CB8AC3E}">
        <p14:creationId xmlns:p14="http://schemas.microsoft.com/office/powerpoint/2010/main" val="210136210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ormAutofit/>
          </a:bodyPr>
          <a:lstStyle/>
          <a:p>
            <a:r>
              <a:rPr lang="en-US" dirty="0"/>
              <a:t>From the perspective of </a:t>
            </a:r>
            <a:r>
              <a:rPr lang="en-US" dirty="0" err="1"/>
              <a:t>Zappen</a:t>
            </a:r>
            <a:r>
              <a:rPr lang="en-US" dirty="0"/>
              <a:t> (2004), </a:t>
            </a:r>
            <a:r>
              <a:rPr lang="en-US" i="1" u="sng" dirty="0" err="1"/>
              <a:t>anacrisis</a:t>
            </a:r>
            <a:r>
              <a:rPr lang="en-US" dirty="0"/>
              <a:t> is defined as a means of the critical testing of one’s view or questioning the words of one’s interlocutor. </a:t>
            </a:r>
          </a:p>
          <a:p>
            <a:endParaRPr lang="tr-TR" dirty="0"/>
          </a:p>
        </p:txBody>
      </p:sp>
    </p:spTree>
    <p:extLst>
      <p:ext uri="{BB962C8B-B14F-4D97-AF65-F5344CB8AC3E}">
        <p14:creationId xmlns:p14="http://schemas.microsoft.com/office/powerpoint/2010/main" val="97884010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ormAutofit/>
          </a:bodyPr>
          <a:lstStyle/>
          <a:p>
            <a:r>
              <a:rPr lang="en-US" dirty="0"/>
              <a:t>Nonetheless, </a:t>
            </a:r>
            <a:r>
              <a:rPr lang="en-US" i="1" u="sng" dirty="0" err="1"/>
              <a:t>syncrisis</a:t>
            </a:r>
            <a:r>
              <a:rPr lang="en-US" dirty="0"/>
              <a:t> manifests in the juxtaposition of or critical comparison of multiple points of views (</a:t>
            </a:r>
            <a:r>
              <a:rPr lang="en-US" dirty="0" err="1"/>
              <a:t>Zappen</a:t>
            </a:r>
            <a:r>
              <a:rPr lang="en-US" dirty="0"/>
              <a:t>, 2004). </a:t>
            </a:r>
            <a:endParaRPr lang="tr-TR" dirty="0"/>
          </a:p>
        </p:txBody>
      </p:sp>
    </p:spTree>
    <p:extLst>
      <p:ext uri="{BB962C8B-B14F-4D97-AF65-F5344CB8AC3E}">
        <p14:creationId xmlns:p14="http://schemas.microsoft.com/office/powerpoint/2010/main" val="54721185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ormAutofit/>
          </a:bodyPr>
          <a:lstStyle/>
          <a:p>
            <a:r>
              <a:rPr lang="en-US" dirty="0"/>
              <a:t>The </a:t>
            </a:r>
            <a:r>
              <a:rPr lang="en-US" i="1" dirty="0"/>
              <a:t>critically judging discourse</a:t>
            </a:r>
            <a:r>
              <a:rPr lang="en-US" dirty="0"/>
              <a:t>, as to </a:t>
            </a:r>
            <a:r>
              <a:rPr lang="en-US" dirty="0" err="1"/>
              <a:t>Zappen</a:t>
            </a:r>
            <a:r>
              <a:rPr lang="en-US" dirty="0"/>
              <a:t> (2004), can cause the synthesis and this discourse occurs in cultural discourses in which multiple voices jointly create a hybrid discourse. </a:t>
            </a:r>
            <a:endParaRPr lang="tr-TR" dirty="0"/>
          </a:p>
        </p:txBody>
      </p:sp>
    </p:spTree>
    <p:extLst>
      <p:ext uri="{BB962C8B-B14F-4D97-AF65-F5344CB8AC3E}">
        <p14:creationId xmlns:p14="http://schemas.microsoft.com/office/powerpoint/2010/main" val="289187588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r>
              <a:rPr lang="en-US" dirty="0"/>
              <a:t>Furthermore, Sullivan, Smith and </a:t>
            </a:r>
            <a:r>
              <a:rPr lang="en-US" dirty="0" err="1"/>
              <a:t>Matusov</a:t>
            </a:r>
            <a:r>
              <a:rPr lang="en-US" dirty="0"/>
              <a:t> (2009) argue that both </a:t>
            </a:r>
            <a:r>
              <a:rPr lang="en-US" dirty="0" err="1"/>
              <a:t>syncrisis</a:t>
            </a:r>
            <a:r>
              <a:rPr lang="en-US" dirty="0"/>
              <a:t> and </a:t>
            </a:r>
            <a:r>
              <a:rPr lang="en-US" dirty="0" err="1"/>
              <a:t>anaciris</a:t>
            </a:r>
            <a:r>
              <a:rPr lang="en-US" dirty="0"/>
              <a:t> </a:t>
            </a:r>
            <a:r>
              <a:rPr lang="en-US" dirty="0" err="1"/>
              <a:t>epitomised</a:t>
            </a:r>
            <a:r>
              <a:rPr lang="en-US" dirty="0"/>
              <a:t> by Socrates show the dialogic quality of truth, particularly in the moral and philosophical sense. </a:t>
            </a:r>
            <a:endParaRPr lang="tr-TR" dirty="0"/>
          </a:p>
        </p:txBody>
      </p:sp>
    </p:spTree>
    <p:extLst>
      <p:ext uri="{BB962C8B-B14F-4D97-AF65-F5344CB8AC3E}">
        <p14:creationId xmlns:p14="http://schemas.microsoft.com/office/powerpoint/2010/main" val="238620754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ormAutofit/>
          </a:bodyPr>
          <a:lstStyle/>
          <a:p>
            <a:r>
              <a:rPr lang="en-US" dirty="0" err="1"/>
              <a:t>Wegerif</a:t>
            </a:r>
            <a:r>
              <a:rPr lang="en-US" dirty="0"/>
              <a:t> (2011) criticizes this sketchy approach to the nature of dialogues, which denies the inside of dialogues. </a:t>
            </a:r>
            <a:endParaRPr lang="tr-TR" dirty="0"/>
          </a:p>
          <a:p>
            <a:endParaRPr lang="tr-TR" dirty="0"/>
          </a:p>
          <a:p>
            <a:r>
              <a:rPr lang="en-US" dirty="0"/>
              <a:t>The inside of the dialogue includes the individuals who are outside the dialogue at a particular time and space. </a:t>
            </a:r>
            <a:endParaRPr lang="tr-TR" dirty="0"/>
          </a:p>
        </p:txBody>
      </p:sp>
    </p:spTree>
    <p:extLst>
      <p:ext uri="{BB962C8B-B14F-4D97-AF65-F5344CB8AC3E}">
        <p14:creationId xmlns:p14="http://schemas.microsoft.com/office/powerpoint/2010/main" val="102544175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r>
              <a:rPr lang="en-US" dirty="0"/>
              <a:t>That is, truth is neither relative nor absolute, but rather open to continual revision in response to others' questioning and one's own reflective experiences.</a:t>
            </a:r>
          </a:p>
          <a:p>
            <a:endParaRPr lang="tr-TR" dirty="0"/>
          </a:p>
        </p:txBody>
      </p:sp>
    </p:spTree>
    <p:extLst>
      <p:ext uri="{BB962C8B-B14F-4D97-AF65-F5344CB8AC3E}">
        <p14:creationId xmlns:p14="http://schemas.microsoft.com/office/powerpoint/2010/main" val="128362355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r>
              <a:rPr lang="en-US" dirty="0"/>
              <a:t>Sullivan et al. (2009) says, "Truth is always open to continual revision in relation to other's questioning and one's reflective experiences" (p. 328). </a:t>
            </a:r>
            <a:endParaRPr lang="tr-TR" dirty="0"/>
          </a:p>
        </p:txBody>
      </p:sp>
    </p:spTree>
    <p:extLst>
      <p:ext uri="{BB962C8B-B14F-4D97-AF65-F5344CB8AC3E}">
        <p14:creationId xmlns:p14="http://schemas.microsoft.com/office/powerpoint/2010/main" val="250908086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r>
              <a:rPr lang="en-US" dirty="0"/>
              <a:t>From </a:t>
            </a:r>
            <a:r>
              <a:rPr lang="en-US" dirty="0" err="1"/>
              <a:t>Bakhtin's</a:t>
            </a:r>
            <a:r>
              <a:rPr lang="en-US" dirty="0"/>
              <a:t> dialogic perspective, divisions or opposing views between voices in dialogue constitute meaning. </a:t>
            </a:r>
          </a:p>
          <a:p>
            <a:endParaRPr lang="tr-TR" dirty="0"/>
          </a:p>
        </p:txBody>
      </p:sp>
    </p:spTree>
    <p:extLst>
      <p:ext uri="{BB962C8B-B14F-4D97-AF65-F5344CB8AC3E}">
        <p14:creationId xmlns:p14="http://schemas.microsoft.com/office/powerpoint/2010/main" val="67487002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ormAutofit/>
          </a:bodyPr>
          <a:lstStyle/>
          <a:p>
            <a:r>
              <a:rPr lang="en-US" dirty="0"/>
              <a:t>Drawing from </a:t>
            </a:r>
            <a:r>
              <a:rPr lang="en-US" dirty="0" err="1"/>
              <a:t>Holquist’s</a:t>
            </a:r>
            <a:r>
              <a:rPr lang="en-US" dirty="0"/>
              <a:t> (1981) concept of </a:t>
            </a:r>
            <a:r>
              <a:rPr lang="en-US" dirty="0" err="1"/>
              <a:t>heteroglossia</a:t>
            </a:r>
            <a:r>
              <a:rPr lang="en-US" dirty="0"/>
              <a:t> or social diversity of speech types, social diversity of different voices is involved in every utterance as divergent forces.</a:t>
            </a:r>
            <a:endParaRPr lang="tr-TR" dirty="0"/>
          </a:p>
        </p:txBody>
      </p:sp>
    </p:spTree>
    <p:extLst>
      <p:ext uri="{BB962C8B-B14F-4D97-AF65-F5344CB8AC3E}">
        <p14:creationId xmlns:p14="http://schemas.microsoft.com/office/powerpoint/2010/main" val="3460932609"/>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r>
              <a:rPr lang="tr-TR" dirty="0" err="1"/>
              <a:t>What</a:t>
            </a:r>
            <a:r>
              <a:rPr lang="tr-TR" dirty="0"/>
              <a:t> </a:t>
            </a:r>
            <a:r>
              <a:rPr lang="tr-TR" dirty="0" err="1"/>
              <a:t>are</a:t>
            </a:r>
            <a:r>
              <a:rPr lang="tr-TR" dirty="0"/>
              <a:t> </a:t>
            </a:r>
            <a:r>
              <a:rPr lang="tr-TR" dirty="0" err="1"/>
              <a:t>these</a:t>
            </a:r>
            <a:r>
              <a:rPr lang="tr-TR" dirty="0"/>
              <a:t> </a:t>
            </a:r>
            <a:r>
              <a:rPr lang="tr-TR" dirty="0" err="1"/>
              <a:t>divergent</a:t>
            </a:r>
            <a:r>
              <a:rPr lang="tr-TR" dirty="0"/>
              <a:t> </a:t>
            </a:r>
            <a:r>
              <a:rPr lang="tr-TR" dirty="0" err="1"/>
              <a:t>forces</a:t>
            </a:r>
            <a:r>
              <a:rPr lang="tr-TR" dirty="0"/>
              <a:t> </a:t>
            </a:r>
            <a:r>
              <a:rPr lang="tr-TR" dirty="0" err="1"/>
              <a:t>according</a:t>
            </a:r>
            <a:r>
              <a:rPr lang="tr-TR" dirty="0"/>
              <a:t> </a:t>
            </a:r>
            <a:r>
              <a:rPr lang="tr-TR" dirty="0" err="1"/>
              <a:t>to</a:t>
            </a:r>
            <a:r>
              <a:rPr lang="tr-TR" dirty="0"/>
              <a:t> </a:t>
            </a:r>
            <a:r>
              <a:rPr lang="tr-TR" dirty="0" err="1"/>
              <a:t>Bakhtin</a:t>
            </a:r>
            <a:r>
              <a:rPr lang="tr-TR" dirty="0"/>
              <a:t>?</a:t>
            </a:r>
          </a:p>
        </p:txBody>
      </p:sp>
    </p:spTree>
    <p:extLst>
      <p:ext uri="{BB962C8B-B14F-4D97-AF65-F5344CB8AC3E}">
        <p14:creationId xmlns:p14="http://schemas.microsoft.com/office/powerpoint/2010/main" val="2565592382"/>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r>
              <a:rPr lang="tr-TR" dirty="0" err="1"/>
              <a:t>Centripetal</a:t>
            </a:r>
            <a:r>
              <a:rPr lang="tr-TR" dirty="0"/>
              <a:t> </a:t>
            </a:r>
            <a:r>
              <a:rPr lang="tr-TR" dirty="0" err="1"/>
              <a:t>force</a:t>
            </a:r>
            <a:endParaRPr lang="tr-TR" dirty="0"/>
          </a:p>
          <a:p>
            <a:r>
              <a:rPr lang="tr-TR" dirty="0" err="1"/>
              <a:t>Centrifugal</a:t>
            </a:r>
            <a:r>
              <a:rPr lang="tr-TR" dirty="0"/>
              <a:t> </a:t>
            </a:r>
            <a:r>
              <a:rPr lang="tr-TR" dirty="0" err="1"/>
              <a:t>force</a:t>
            </a:r>
            <a:endParaRPr lang="tr-TR" dirty="0"/>
          </a:p>
        </p:txBody>
      </p:sp>
    </p:spTree>
    <p:extLst>
      <p:ext uri="{BB962C8B-B14F-4D97-AF65-F5344CB8AC3E}">
        <p14:creationId xmlns:p14="http://schemas.microsoft.com/office/powerpoint/2010/main" val="2161453858"/>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r>
              <a:rPr lang="en-US" dirty="0"/>
              <a:t>Every concrete utterance of a speaking subject serves a purpose for which centrifugal and centripetal forces contest with each other</a:t>
            </a:r>
            <a:r>
              <a:rPr lang="tr-TR" dirty="0"/>
              <a:t>.</a:t>
            </a:r>
          </a:p>
        </p:txBody>
      </p:sp>
    </p:spTree>
    <p:extLst>
      <p:ext uri="{BB962C8B-B14F-4D97-AF65-F5344CB8AC3E}">
        <p14:creationId xmlns:p14="http://schemas.microsoft.com/office/powerpoint/2010/main" val="2187968223"/>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r>
              <a:rPr lang="en-US" dirty="0"/>
              <a:t>As a consequence of this contest between forces, the process of centralization and decentralization intersect in the utterance. </a:t>
            </a:r>
          </a:p>
          <a:p>
            <a:endParaRPr lang="tr-TR" dirty="0"/>
          </a:p>
        </p:txBody>
      </p:sp>
    </p:spTree>
    <p:extLst>
      <p:ext uri="{BB962C8B-B14F-4D97-AF65-F5344CB8AC3E}">
        <p14:creationId xmlns:p14="http://schemas.microsoft.com/office/powerpoint/2010/main" val="1756693106"/>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ormAutofit/>
          </a:bodyPr>
          <a:lstStyle/>
          <a:p>
            <a:r>
              <a:rPr lang="en-US" dirty="0"/>
              <a:t>In this sense, </a:t>
            </a:r>
            <a:r>
              <a:rPr lang="en-US" dirty="0" err="1"/>
              <a:t>Bakhtin’s</a:t>
            </a:r>
            <a:r>
              <a:rPr lang="en-US" dirty="0"/>
              <a:t> main argument relies on comparing the earlier conception of man in the immobile/ready-made world with the conception of man that enters into a completely new spatial sphere of existence. </a:t>
            </a:r>
            <a:endParaRPr lang="tr-TR" dirty="0"/>
          </a:p>
        </p:txBody>
      </p:sp>
    </p:spTree>
    <p:extLst>
      <p:ext uri="{BB962C8B-B14F-4D97-AF65-F5344CB8AC3E}">
        <p14:creationId xmlns:p14="http://schemas.microsoft.com/office/powerpoint/2010/main" val="2759015953"/>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ormAutofit/>
          </a:bodyPr>
          <a:lstStyle/>
          <a:p>
            <a:r>
              <a:rPr lang="en-US" dirty="0"/>
              <a:t> Drawing from </a:t>
            </a:r>
            <a:r>
              <a:rPr lang="en-US" dirty="0" err="1"/>
              <a:t>Bakhtin's</a:t>
            </a:r>
            <a:r>
              <a:rPr lang="en-US" dirty="0"/>
              <a:t> dialogism on truth and meaning, this distinction is essential to explicate primarily the phenomenological nature of </a:t>
            </a:r>
            <a:r>
              <a:rPr lang="en-US" dirty="0" err="1"/>
              <a:t>Bakhtinian</a:t>
            </a:r>
            <a:r>
              <a:rPr lang="en-US" dirty="0"/>
              <a:t> argument. </a:t>
            </a:r>
            <a:endParaRPr lang="tr-TR" dirty="0"/>
          </a:p>
          <a:p>
            <a:endParaRPr lang="tr-TR" dirty="0"/>
          </a:p>
          <a:p>
            <a:r>
              <a:rPr lang="en-US" dirty="0"/>
              <a:t>As to </a:t>
            </a:r>
            <a:r>
              <a:rPr lang="en-US" dirty="0" err="1"/>
              <a:t>Dop</a:t>
            </a:r>
            <a:r>
              <a:rPr lang="en-US" dirty="0"/>
              <a:t> (2000), object in-itself is the object given in nature, defined as universal. </a:t>
            </a:r>
            <a:endParaRPr lang="tr-TR" dirty="0"/>
          </a:p>
        </p:txBody>
      </p:sp>
    </p:spTree>
    <p:extLst>
      <p:ext uri="{BB962C8B-B14F-4D97-AF65-F5344CB8AC3E}">
        <p14:creationId xmlns:p14="http://schemas.microsoft.com/office/powerpoint/2010/main" val="40424632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ormAutofit/>
          </a:bodyPr>
          <a:lstStyle/>
          <a:p>
            <a:r>
              <a:rPr lang="tr-TR" dirty="0"/>
              <a:t>D</a:t>
            </a:r>
            <a:r>
              <a:rPr lang="en-US" dirty="0" err="1"/>
              <a:t>ialogue</a:t>
            </a:r>
            <a:r>
              <a:rPr lang="en-US" dirty="0"/>
              <a:t> is different from interaction because of the fact that individual’s entire existence is born out of dialogue, including </a:t>
            </a:r>
            <a:r>
              <a:rPr lang="en-US" u="sng" dirty="0"/>
              <a:t>inside</a:t>
            </a:r>
            <a:r>
              <a:rPr lang="en-US" dirty="0"/>
              <a:t> and </a:t>
            </a:r>
            <a:r>
              <a:rPr lang="en-US" u="sng" dirty="0"/>
              <a:t>outside</a:t>
            </a:r>
            <a:r>
              <a:rPr lang="en-US" dirty="0"/>
              <a:t> features of dialogue. </a:t>
            </a:r>
            <a:endParaRPr lang="tr-TR" dirty="0"/>
          </a:p>
        </p:txBody>
      </p:sp>
    </p:spTree>
    <p:extLst>
      <p:ext uri="{BB962C8B-B14F-4D97-AF65-F5344CB8AC3E}">
        <p14:creationId xmlns:p14="http://schemas.microsoft.com/office/powerpoint/2010/main" val="281497932"/>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r>
              <a:rPr lang="en-US" dirty="0"/>
              <a:t> A with properties X, Y and Z, always represent these properties in nature in any context or space since they are defined as object in-itself. </a:t>
            </a:r>
            <a:endParaRPr lang="tr-TR" dirty="0"/>
          </a:p>
        </p:txBody>
      </p:sp>
    </p:spTree>
    <p:extLst>
      <p:ext uri="{BB962C8B-B14F-4D97-AF65-F5344CB8AC3E}">
        <p14:creationId xmlns:p14="http://schemas.microsoft.com/office/powerpoint/2010/main" val="729347884"/>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r>
              <a:rPr lang="en-US" dirty="0"/>
              <a:t>On the other hand, object for-itself is defined as the co-determinate context or space, which explicates the objects' difference by only existing for the object. </a:t>
            </a:r>
            <a:endParaRPr lang="tr-TR" dirty="0"/>
          </a:p>
        </p:txBody>
      </p:sp>
    </p:spTree>
    <p:extLst>
      <p:ext uri="{BB962C8B-B14F-4D97-AF65-F5344CB8AC3E}">
        <p14:creationId xmlns:p14="http://schemas.microsoft.com/office/powerpoint/2010/main" val="3615574458"/>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r>
              <a:rPr lang="en-US" dirty="0"/>
              <a:t>Hence, this co-determinate space is only perceived and understood from the perspective of the subject. </a:t>
            </a:r>
          </a:p>
          <a:p>
            <a:endParaRPr lang="tr-TR" dirty="0"/>
          </a:p>
        </p:txBody>
      </p:sp>
    </p:spTree>
    <p:extLst>
      <p:ext uri="{BB962C8B-B14F-4D97-AF65-F5344CB8AC3E}">
        <p14:creationId xmlns:p14="http://schemas.microsoft.com/office/powerpoint/2010/main" val="3752105515"/>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r>
              <a:rPr lang="en-US" dirty="0"/>
              <a:t>For example, the properties of A for itself are X1, Y1, Z1 at a time regarded as T1 on the one hand, and properties of A for itself are X2, Y2 and Z2 at a time defined as T2. </a:t>
            </a:r>
            <a:endParaRPr lang="tr-TR" dirty="0"/>
          </a:p>
        </p:txBody>
      </p:sp>
    </p:spTree>
    <p:extLst>
      <p:ext uri="{BB962C8B-B14F-4D97-AF65-F5344CB8AC3E}">
        <p14:creationId xmlns:p14="http://schemas.microsoft.com/office/powerpoint/2010/main" val="466745115"/>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r>
              <a:rPr lang="en-US" dirty="0"/>
              <a:t>To clarify it further, X1 is not accepted as identical to X2 on account of the fact that their co-determinate contexts are different (</a:t>
            </a:r>
            <a:r>
              <a:rPr lang="en-US" dirty="0" err="1"/>
              <a:t>Dop</a:t>
            </a:r>
            <a:r>
              <a:rPr lang="en-US" dirty="0"/>
              <a:t>, 2000). </a:t>
            </a:r>
          </a:p>
          <a:p>
            <a:endParaRPr lang="tr-TR" dirty="0"/>
          </a:p>
        </p:txBody>
      </p:sp>
    </p:spTree>
    <p:extLst>
      <p:ext uri="{BB962C8B-B14F-4D97-AF65-F5344CB8AC3E}">
        <p14:creationId xmlns:p14="http://schemas.microsoft.com/office/powerpoint/2010/main" val="365280766"/>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r>
              <a:rPr lang="en-US" dirty="0"/>
              <a:t>In this , </a:t>
            </a:r>
            <a:r>
              <a:rPr lang="en-US" dirty="0" err="1"/>
              <a:t>Dop</a:t>
            </a:r>
            <a:r>
              <a:rPr lang="en-US" dirty="0"/>
              <a:t> (2000) states that Neo</a:t>
            </a:r>
            <a:r>
              <a:rPr lang="tr-TR" dirty="0"/>
              <a:t>-</a:t>
            </a:r>
            <a:r>
              <a:rPr lang="en-US" dirty="0"/>
              <a:t>Kantian phenomenological epistemology has affected </a:t>
            </a:r>
            <a:r>
              <a:rPr lang="en-US" dirty="0" err="1"/>
              <a:t>Bakhtin's</a:t>
            </a:r>
            <a:r>
              <a:rPr lang="en-US" dirty="0"/>
              <a:t> ideas</a:t>
            </a:r>
            <a:r>
              <a:rPr lang="tr-TR" dirty="0"/>
              <a:t>.</a:t>
            </a:r>
          </a:p>
        </p:txBody>
      </p:sp>
    </p:spTree>
    <p:extLst>
      <p:ext uri="{BB962C8B-B14F-4D97-AF65-F5344CB8AC3E}">
        <p14:creationId xmlns:p14="http://schemas.microsoft.com/office/powerpoint/2010/main" val="3644928338"/>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ormAutofit/>
          </a:bodyPr>
          <a:lstStyle/>
          <a:p>
            <a:r>
              <a:rPr lang="en-US" dirty="0"/>
              <a:t>Therefore, the properties of an object are defined as object in-itself for universals and object for-itself for particulars. </a:t>
            </a:r>
            <a:endParaRPr lang="tr-TR" dirty="0"/>
          </a:p>
        </p:txBody>
      </p:sp>
    </p:spTree>
    <p:extLst>
      <p:ext uri="{BB962C8B-B14F-4D97-AF65-F5344CB8AC3E}">
        <p14:creationId xmlns:p14="http://schemas.microsoft.com/office/powerpoint/2010/main" val="1377228632"/>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ormAutofit/>
          </a:bodyPr>
          <a:lstStyle/>
          <a:p>
            <a:r>
              <a:rPr lang="en-US" dirty="0"/>
              <a:t>According to </a:t>
            </a:r>
            <a:r>
              <a:rPr lang="en-US" dirty="0" err="1"/>
              <a:t>Bakhtin</a:t>
            </a:r>
            <a:r>
              <a:rPr lang="en-US" dirty="0"/>
              <a:t> (1986), only a subject builds an inter-relationship between both particular and universal to make meaning of a true object.  </a:t>
            </a:r>
            <a:endParaRPr lang="tr-TR" dirty="0"/>
          </a:p>
        </p:txBody>
      </p:sp>
    </p:spTree>
    <p:extLst>
      <p:ext uri="{BB962C8B-B14F-4D97-AF65-F5344CB8AC3E}">
        <p14:creationId xmlns:p14="http://schemas.microsoft.com/office/powerpoint/2010/main" val="2622438669"/>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ormAutofit/>
          </a:bodyPr>
          <a:lstStyle/>
          <a:p>
            <a:r>
              <a:rPr lang="en-US" dirty="0"/>
              <a:t>When there is one object and two subjects located in different contexts, the concept of truth or understanding truth is dependent on a determinate relationship between the universal and particular. </a:t>
            </a:r>
          </a:p>
          <a:p>
            <a:endParaRPr lang="tr-TR" dirty="0"/>
          </a:p>
        </p:txBody>
      </p:sp>
    </p:spTree>
    <p:extLst>
      <p:ext uri="{BB962C8B-B14F-4D97-AF65-F5344CB8AC3E}">
        <p14:creationId xmlns:p14="http://schemas.microsoft.com/office/powerpoint/2010/main" val="2108083395"/>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ormAutofit/>
          </a:bodyPr>
          <a:lstStyle/>
          <a:p>
            <a:r>
              <a:rPr lang="en-US" dirty="0"/>
              <a:t>This includes the interpretation of two aspects of the universal and particular, which is defined as dialectical (</a:t>
            </a:r>
            <a:r>
              <a:rPr lang="en-US" dirty="0" err="1"/>
              <a:t>Bakhtin</a:t>
            </a:r>
            <a:r>
              <a:rPr lang="en-US" dirty="0"/>
              <a:t>, 1986). </a:t>
            </a:r>
            <a:endParaRPr lang="tr-TR" dirty="0"/>
          </a:p>
        </p:txBody>
      </p:sp>
    </p:spTree>
    <p:extLst>
      <p:ext uri="{BB962C8B-B14F-4D97-AF65-F5344CB8AC3E}">
        <p14:creationId xmlns:p14="http://schemas.microsoft.com/office/powerpoint/2010/main" val="165327940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err="1"/>
              <a:t>The</a:t>
            </a:r>
            <a:r>
              <a:rPr lang="tr-TR" dirty="0"/>
              <a:t> </a:t>
            </a:r>
            <a:r>
              <a:rPr lang="tr-TR" dirty="0" err="1"/>
              <a:t>argument</a:t>
            </a:r>
            <a:r>
              <a:rPr lang="tr-TR" dirty="0"/>
              <a:t> </a:t>
            </a:r>
            <a:r>
              <a:rPr lang="tr-TR" dirty="0" err="1"/>
              <a:t>herein</a:t>
            </a:r>
            <a:r>
              <a:rPr lang="tr-TR" dirty="0"/>
              <a:t> is </a:t>
            </a:r>
            <a:r>
              <a:rPr lang="tr-TR" dirty="0" err="1"/>
              <a:t>that</a:t>
            </a:r>
            <a:r>
              <a:rPr lang="tr-TR" dirty="0"/>
              <a:t>: </a:t>
            </a:r>
          </a:p>
        </p:txBody>
      </p:sp>
      <p:sp>
        <p:nvSpPr>
          <p:cNvPr id="3" name="İçerik Yer Tutucusu 2"/>
          <p:cNvSpPr>
            <a:spLocks noGrp="1"/>
          </p:cNvSpPr>
          <p:nvPr>
            <p:ph idx="1"/>
          </p:nvPr>
        </p:nvSpPr>
        <p:spPr/>
        <p:txBody>
          <a:bodyPr/>
          <a:lstStyle/>
          <a:p>
            <a:r>
              <a:rPr lang="tr-TR" dirty="0"/>
              <a:t>E</a:t>
            </a:r>
            <a:r>
              <a:rPr lang="en-US" dirty="0" err="1"/>
              <a:t>ven</a:t>
            </a:r>
            <a:r>
              <a:rPr lang="en-US" dirty="0"/>
              <a:t> robots can interact, but this interaction occurs in the external space, excluding the new space of meaning. </a:t>
            </a:r>
            <a:endParaRPr lang="tr-TR" dirty="0"/>
          </a:p>
        </p:txBody>
      </p:sp>
    </p:spTree>
    <p:extLst>
      <p:ext uri="{BB962C8B-B14F-4D97-AF65-F5344CB8AC3E}">
        <p14:creationId xmlns:p14="http://schemas.microsoft.com/office/powerpoint/2010/main" val="191897382"/>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r>
              <a:rPr lang="en-US" dirty="0"/>
              <a:t>Furthermore, </a:t>
            </a:r>
            <a:r>
              <a:rPr lang="en-US" dirty="0" err="1"/>
              <a:t>Dop</a:t>
            </a:r>
            <a:r>
              <a:rPr lang="en-US" dirty="0"/>
              <a:t> (2000) refers to </a:t>
            </a:r>
            <a:r>
              <a:rPr lang="en-US" dirty="0" err="1"/>
              <a:t>Bakhtin</a:t>
            </a:r>
            <a:r>
              <a:rPr lang="en-US" dirty="0"/>
              <a:t>, saying that the dialectic is filled with others' voices, named </a:t>
            </a:r>
            <a:r>
              <a:rPr lang="en-US" dirty="0" err="1"/>
              <a:t>carnivalized</a:t>
            </a:r>
            <a:r>
              <a:rPr lang="en-US" dirty="0"/>
              <a:t> and </a:t>
            </a:r>
            <a:r>
              <a:rPr lang="en-US" dirty="0" err="1"/>
              <a:t>Bakhtin</a:t>
            </a:r>
            <a:r>
              <a:rPr lang="en-US" dirty="0"/>
              <a:t> termed the Socratic dialectic as "dialogic", because </a:t>
            </a:r>
            <a:r>
              <a:rPr lang="en-US" dirty="0" err="1"/>
              <a:t>Bakhtin</a:t>
            </a:r>
            <a:r>
              <a:rPr lang="en-US" dirty="0"/>
              <a:t> combined the dialogic nature of truth with the dialogic thinking about truth that the persons studied. </a:t>
            </a:r>
            <a:endParaRPr lang="tr-TR" dirty="0"/>
          </a:p>
        </p:txBody>
      </p:sp>
    </p:spTree>
    <p:extLst>
      <p:ext uri="{BB962C8B-B14F-4D97-AF65-F5344CB8AC3E}">
        <p14:creationId xmlns:p14="http://schemas.microsoft.com/office/powerpoint/2010/main" val="4263717611"/>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r>
              <a:rPr lang="en-US" dirty="0"/>
              <a:t>Paul and Elder (2007) elaborate on the definition of Socratic questioning in education, saying that dialogue and dialectic, which are interchangeably used, aim to investigate the truth of a theory or opinion (p. 65).</a:t>
            </a:r>
            <a:endParaRPr lang="tr-TR" dirty="0"/>
          </a:p>
        </p:txBody>
      </p:sp>
    </p:spTree>
    <p:extLst>
      <p:ext uri="{BB962C8B-B14F-4D97-AF65-F5344CB8AC3E}">
        <p14:creationId xmlns:p14="http://schemas.microsoft.com/office/powerpoint/2010/main" val="3533307163"/>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r>
              <a:rPr lang="en-US" dirty="0"/>
              <a:t>In this respect, Paul and Elder (2007) posit four directions in which to pursue thought that provide the elements of reasoning with the questions:</a:t>
            </a:r>
            <a:endParaRPr lang="tr-TR" dirty="0"/>
          </a:p>
        </p:txBody>
      </p:sp>
    </p:spTree>
    <p:extLst>
      <p:ext uri="{BB962C8B-B14F-4D97-AF65-F5344CB8AC3E}">
        <p14:creationId xmlns:p14="http://schemas.microsoft.com/office/powerpoint/2010/main" val="88762663"/>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619521" y="476672"/>
            <a:ext cx="8128943" cy="590465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38793534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r>
              <a:rPr lang="en-US" dirty="0" err="1"/>
              <a:t>Wegerif</a:t>
            </a:r>
            <a:r>
              <a:rPr lang="en-US" dirty="0"/>
              <a:t> (2011) says that The external ‘objective’ view that locates things in their proper place is ‘monologic’, because it assumes a single true</a:t>
            </a:r>
            <a:r>
              <a:rPr lang="tr-TR" dirty="0"/>
              <a:t>.</a:t>
            </a:r>
            <a:endParaRPr lang="en-US" dirty="0"/>
          </a:p>
          <a:p>
            <a:endParaRPr lang="tr-TR" dirty="0"/>
          </a:p>
        </p:txBody>
      </p:sp>
    </p:spTree>
    <p:extLst>
      <p:ext uri="{BB962C8B-B14F-4D97-AF65-F5344CB8AC3E}">
        <p14:creationId xmlns:p14="http://schemas.microsoft.com/office/powerpoint/2010/main" val="62891847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r>
              <a:rPr lang="en-US" dirty="0"/>
              <a:t>What </a:t>
            </a:r>
            <a:r>
              <a:rPr lang="en-US" dirty="0" err="1"/>
              <a:t>Wegerif</a:t>
            </a:r>
            <a:r>
              <a:rPr lang="en-US" dirty="0"/>
              <a:t> (2011) explains is that</a:t>
            </a:r>
            <a:r>
              <a:rPr lang="tr-TR" dirty="0"/>
              <a:t>:</a:t>
            </a:r>
          </a:p>
        </p:txBody>
      </p:sp>
      <p:sp>
        <p:nvSpPr>
          <p:cNvPr id="3" name="İçerik Yer Tutucusu 2"/>
          <p:cNvSpPr>
            <a:spLocks noGrp="1"/>
          </p:cNvSpPr>
          <p:nvPr>
            <p:ph idx="1"/>
          </p:nvPr>
        </p:nvSpPr>
        <p:spPr/>
        <p:txBody>
          <a:bodyPr/>
          <a:lstStyle/>
          <a:p>
            <a:r>
              <a:rPr lang="tr-TR" dirty="0"/>
              <a:t>T</a:t>
            </a:r>
            <a:r>
              <a:rPr lang="en-US" dirty="0"/>
              <a:t>he external objective view refers to </a:t>
            </a:r>
            <a:r>
              <a:rPr lang="en-US" i="1" dirty="0"/>
              <a:t>I</a:t>
            </a:r>
            <a:r>
              <a:rPr lang="en-US" dirty="0"/>
              <a:t> and </a:t>
            </a:r>
            <a:r>
              <a:rPr lang="en-US" i="1" dirty="0"/>
              <a:t>it</a:t>
            </a:r>
            <a:r>
              <a:rPr lang="en-US" dirty="0"/>
              <a:t> relationship in which there is an </a:t>
            </a:r>
            <a:r>
              <a:rPr lang="en-US" u="sng" dirty="0"/>
              <a:t>authoritative single mind</a:t>
            </a:r>
            <a:r>
              <a:rPr lang="tr-TR" u="sng" dirty="0"/>
              <a:t>.</a:t>
            </a:r>
            <a:r>
              <a:rPr lang="en-US" dirty="0"/>
              <a:t> </a:t>
            </a:r>
            <a:endParaRPr lang="tr-TR" dirty="0"/>
          </a:p>
        </p:txBody>
      </p:sp>
    </p:spTree>
    <p:extLst>
      <p:ext uri="{BB962C8B-B14F-4D97-AF65-F5344CB8AC3E}">
        <p14:creationId xmlns:p14="http://schemas.microsoft.com/office/powerpoint/2010/main" val="147966512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err="1"/>
              <a:t>That</a:t>
            </a:r>
            <a:r>
              <a:rPr lang="tr-TR" dirty="0"/>
              <a:t> is:</a:t>
            </a:r>
          </a:p>
        </p:txBody>
      </p:sp>
      <p:sp>
        <p:nvSpPr>
          <p:cNvPr id="3" name="İçerik Yer Tutucusu 2"/>
          <p:cNvSpPr>
            <a:spLocks noGrp="1"/>
          </p:cNvSpPr>
          <p:nvPr>
            <p:ph idx="1"/>
          </p:nvPr>
        </p:nvSpPr>
        <p:spPr/>
        <p:txBody>
          <a:bodyPr/>
          <a:lstStyle/>
          <a:p>
            <a:r>
              <a:rPr lang="tr-TR" dirty="0"/>
              <a:t>M</a:t>
            </a:r>
            <a:r>
              <a:rPr lang="en-US" dirty="0" err="1"/>
              <a:t>onologue</a:t>
            </a:r>
            <a:r>
              <a:rPr lang="en-US" dirty="0"/>
              <a:t> aims to locate things in </a:t>
            </a:r>
            <a:r>
              <a:rPr lang="en-US" i="1" dirty="0"/>
              <a:t>I-it </a:t>
            </a:r>
            <a:r>
              <a:rPr lang="en-US" dirty="0"/>
              <a:t>relationship, and thereby </a:t>
            </a:r>
            <a:r>
              <a:rPr lang="en-US" u="sng" dirty="0"/>
              <a:t>single truth </a:t>
            </a:r>
            <a:r>
              <a:rPr lang="en-US" dirty="0"/>
              <a:t>emerges from </a:t>
            </a:r>
            <a:r>
              <a:rPr lang="en-US" u="sng" dirty="0"/>
              <a:t>monologue</a:t>
            </a:r>
            <a:r>
              <a:rPr lang="en-US" dirty="0"/>
              <a:t>.</a:t>
            </a:r>
          </a:p>
          <a:p>
            <a:endParaRPr lang="tr-TR" dirty="0"/>
          </a:p>
        </p:txBody>
      </p:sp>
    </p:spTree>
    <p:extLst>
      <p:ext uri="{BB962C8B-B14F-4D97-AF65-F5344CB8AC3E}">
        <p14:creationId xmlns:p14="http://schemas.microsoft.com/office/powerpoint/2010/main" val="313017204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ormAutofit/>
          </a:bodyPr>
          <a:lstStyle/>
          <a:p>
            <a:r>
              <a:rPr lang="tr-TR" dirty="0"/>
              <a:t>D</a:t>
            </a:r>
            <a:r>
              <a:rPr lang="en-US" dirty="0" err="1"/>
              <a:t>ialogic</a:t>
            </a:r>
            <a:r>
              <a:rPr lang="en-US" dirty="0"/>
              <a:t> perspective aims to engage in, at least </a:t>
            </a:r>
            <a:r>
              <a:rPr lang="en-US" u="sng" dirty="0"/>
              <a:t>two perspectives </a:t>
            </a:r>
            <a:r>
              <a:rPr lang="en-US" dirty="0"/>
              <a:t>across </a:t>
            </a:r>
            <a:r>
              <a:rPr lang="en-US" u="sng" dirty="0"/>
              <a:t>differences</a:t>
            </a:r>
            <a:r>
              <a:rPr lang="en-US" dirty="0"/>
              <a:t>. </a:t>
            </a:r>
            <a:endParaRPr lang="tr-TR" dirty="0"/>
          </a:p>
          <a:p>
            <a:endParaRPr lang="tr-TR" dirty="0"/>
          </a:p>
          <a:p>
            <a:r>
              <a:rPr lang="en-US" i="1" dirty="0" err="1"/>
              <a:t>Dia</a:t>
            </a:r>
            <a:r>
              <a:rPr lang="en-US" dirty="0"/>
              <a:t>, which comes from the Greek defined as through, between or across (</a:t>
            </a:r>
            <a:r>
              <a:rPr lang="en-US" dirty="0" err="1"/>
              <a:t>Wegerif</a:t>
            </a:r>
            <a:r>
              <a:rPr lang="en-US" dirty="0"/>
              <a:t>, 2011). </a:t>
            </a:r>
            <a:endParaRPr lang="tr-TR" dirty="0"/>
          </a:p>
        </p:txBody>
      </p:sp>
    </p:spTree>
    <p:extLst>
      <p:ext uri="{BB962C8B-B14F-4D97-AF65-F5344CB8AC3E}">
        <p14:creationId xmlns:p14="http://schemas.microsoft.com/office/powerpoint/2010/main" val="3125455198"/>
      </p:ext>
    </p:extLst>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158</TotalTime>
  <Words>1475</Words>
  <Application>Microsoft Office PowerPoint</Application>
  <PresentationFormat>Ekran Gösterisi (4:3)</PresentationFormat>
  <Paragraphs>76</Paragraphs>
  <Slides>53</Slides>
  <Notes>0</Notes>
  <HiddenSlides>0</HiddenSlides>
  <MMClips>0</MMClips>
  <ScaleCrop>false</ScaleCrop>
  <HeadingPairs>
    <vt:vector size="6" baseType="variant">
      <vt:variant>
        <vt:lpstr>Kullanılan Yazı Tipleri</vt:lpstr>
      </vt:variant>
      <vt:variant>
        <vt:i4>2</vt:i4>
      </vt:variant>
      <vt:variant>
        <vt:lpstr>Tema</vt:lpstr>
      </vt:variant>
      <vt:variant>
        <vt:i4>1</vt:i4>
      </vt:variant>
      <vt:variant>
        <vt:lpstr>Slayt Başlıkları</vt:lpstr>
      </vt:variant>
      <vt:variant>
        <vt:i4>53</vt:i4>
      </vt:variant>
    </vt:vector>
  </HeadingPairs>
  <TitlesOfParts>
    <vt:vector size="56" baseType="lpstr">
      <vt:lpstr>Arial</vt:lpstr>
      <vt:lpstr>Calibri</vt:lpstr>
      <vt:lpstr>Ofis Teması</vt:lpstr>
      <vt:lpstr>BAKHTIN, IDEOLOGY AND POWER </vt:lpstr>
      <vt:lpstr>PowerPoint Sunusu</vt:lpstr>
      <vt:lpstr>PowerPoint Sunusu</vt:lpstr>
      <vt:lpstr>PowerPoint Sunusu</vt:lpstr>
      <vt:lpstr>The argument herein is that: </vt:lpstr>
      <vt:lpstr>PowerPoint Sunusu</vt:lpstr>
      <vt:lpstr>What Wegerif (2011) explains is that:</vt:lpstr>
      <vt:lpstr>That is:</vt:lpstr>
      <vt:lpstr>PowerPoint Sunusu</vt:lpstr>
      <vt:lpstr>Dia+logic</vt:lpstr>
      <vt:lpstr>PowerPoint Sunusu</vt:lpstr>
      <vt:lpstr>PowerPoint Sunusu</vt:lpstr>
      <vt:lpstr>PowerPoint Sunusu</vt:lpstr>
      <vt:lpstr>PowerPoint Sunusu</vt:lpstr>
      <vt:lpstr>PowerPoint Sunusu</vt:lpstr>
      <vt:lpstr>As to Dop (2000), the inter-relationship between: </vt:lpstr>
      <vt:lpstr>PowerPoint Sunusu</vt:lpstr>
      <vt:lpstr>PowerPoint Sunusu</vt:lpstr>
      <vt:lpstr>The reason is that:</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DELL</dc:creator>
  <cp:lastModifiedBy>BETÜL ALTAŞ</cp:lastModifiedBy>
  <cp:revision>37</cp:revision>
  <dcterms:created xsi:type="dcterms:W3CDTF">2020-02-21T19:29:54Z</dcterms:created>
  <dcterms:modified xsi:type="dcterms:W3CDTF">2025-10-10T12:34:38Z</dcterms:modified>
</cp:coreProperties>
</file>