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48"/>
  </p:normalViewPr>
  <p:slideViewPr>
    <p:cSldViewPr snapToGrid="0">
      <p:cViewPr varScale="1">
        <p:scale>
          <a:sx n="117" d="100"/>
          <a:sy n="117" d="100"/>
        </p:scale>
        <p:origin x="36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A9365CF-7026-A2A8-06C6-717CEF6CE596}"/>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241FB32C-AD11-6780-8F68-9D0B1C45CBA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0F81C7F9-8605-A56B-6254-4F5099DC502C}"/>
              </a:ext>
            </a:extLst>
          </p:cNvPr>
          <p:cNvSpPr>
            <a:spLocks noGrp="1"/>
          </p:cNvSpPr>
          <p:nvPr>
            <p:ph type="dt" sz="half" idx="10"/>
          </p:nvPr>
        </p:nvSpPr>
        <p:spPr/>
        <p:txBody>
          <a:bodyPr/>
          <a:lstStyle/>
          <a:p>
            <a:fld id="{A8C23C99-0C8A-7742-8730-833DB7479671}" type="datetimeFigureOut">
              <a:rPr lang="tr-TR" smtClean="0"/>
              <a:t>6.11.2023</a:t>
            </a:fld>
            <a:endParaRPr lang="tr-TR"/>
          </a:p>
        </p:txBody>
      </p:sp>
      <p:sp>
        <p:nvSpPr>
          <p:cNvPr id="5" name="Alt Bilgi Yer Tutucusu 4">
            <a:extLst>
              <a:ext uri="{FF2B5EF4-FFF2-40B4-BE49-F238E27FC236}">
                <a16:creationId xmlns:a16="http://schemas.microsoft.com/office/drawing/2014/main" id="{5335C9D3-8860-8777-0DC6-6ABF13DC990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00D3778-0FA2-E500-5C4D-09FBB4B86AE2}"/>
              </a:ext>
            </a:extLst>
          </p:cNvPr>
          <p:cNvSpPr>
            <a:spLocks noGrp="1"/>
          </p:cNvSpPr>
          <p:nvPr>
            <p:ph type="sldNum" sz="quarter" idx="12"/>
          </p:nvPr>
        </p:nvSpPr>
        <p:spPr/>
        <p:txBody>
          <a:bodyPr/>
          <a:lstStyle/>
          <a:p>
            <a:fld id="{E21DDB62-68BF-0D4A-B35E-EDF953124EB5}" type="slidenum">
              <a:rPr lang="tr-TR" smtClean="0"/>
              <a:t>‹#›</a:t>
            </a:fld>
            <a:endParaRPr lang="tr-TR"/>
          </a:p>
        </p:txBody>
      </p:sp>
    </p:spTree>
    <p:extLst>
      <p:ext uri="{BB962C8B-B14F-4D97-AF65-F5344CB8AC3E}">
        <p14:creationId xmlns:p14="http://schemas.microsoft.com/office/powerpoint/2010/main" val="32149702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4F7A096-FB8B-8A5B-D1F5-7CD4E8B89F54}"/>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2F4688E1-5312-04DF-9566-9B072BDF29E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A3580DE-D6B0-4317-4F54-63C15979FEB2}"/>
              </a:ext>
            </a:extLst>
          </p:cNvPr>
          <p:cNvSpPr>
            <a:spLocks noGrp="1"/>
          </p:cNvSpPr>
          <p:nvPr>
            <p:ph type="dt" sz="half" idx="10"/>
          </p:nvPr>
        </p:nvSpPr>
        <p:spPr/>
        <p:txBody>
          <a:bodyPr/>
          <a:lstStyle/>
          <a:p>
            <a:fld id="{A8C23C99-0C8A-7742-8730-833DB7479671}" type="datetimeFigureOut">
              <a:rPr lang="tr-TR" smtClean="0"/>
              <a:t>6.11.2023</a:t>
            </a:fld>
            <a:endParaRPr lang="tr-TR"/>
          </a:p>
        </p:txBody>
      </p:sp>
      <p:sp>
        <p:nvSpPr>
          <p:cNvPr id="5" name="Alt Bilgi Yer Tutucusu 4">
            <a:extLst>
              <a:ext uri="{FF2B5EF4-FFF2-40B4-BE49-F238E27FC236}">
                <a16:creationId xmlns:a16="http://schemas.microsoft.com/office/drawing/2014/main" id="{05928066-D550-00F9-D6B1-CF593BA3098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418E765-3F5A-4928-6EBB-7437B740B583}"/>
              </a:ext>
            </a:extLst>
          </p:cNvPr>
          <p:cNvSpPr>
            <a:spLocks noGrp="1"/>
          </p:cNvSpPr>
          <p:nvPr>
            <p:ph type="sldNum" sz="quarter" idx="12"/>
          </p:nvPr>
        </p:nvSpPr>
        <p:spPr/>
        <p:txBody>
          <a:bodyPr/>
          <a:lstStyle/>
          <a:p>
            <a:fld id="{E21DDB62-68BF-0D4A-B35E-EDF953124EB5}" type="slidenum">
              <a:rPr lang="tr-TR" smtClean="0"/>
              <a:t>‹#›</a:t>
            </a:fld>
            <a:endParaRPr lang="tr-TR"/>
          </a:p>
        </p:txBody>
      </p:sp>
    </p:spTree>
    <p:extLst>
      <p:ext uri="{BB962C8B-B14F-4D97-AF65-F5344CB8AC3E}">
        <p14:creationId xmlns:p14="http://schemas.microsoft.com/office/powerpoint/2010/main" val="2224052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D19DF2FC-976A-A6BB-D7C7-101A4780748F}"/>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28F72DA4-4443-0CCB-F54F-A5BC493F47C2}"/>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0CFA29E-E1DF-9F65-20AF-80C63B11AAFE}"/>
              </a:ext>
            </a:extLst>
          </p:cNvPr>
          <p:cNvSpPr>
            <a:spLocks noGrp="1"/>
          </p:cNvSpPr>
          <p:nvPr>
            <p:ph type="dt" sz="half" idx="10"/>
          </p:nvPr>
        </p:nvSpPr>
        <p:spPr/>
        <p:txBody>
          <a:bodyPr/>
          <a:lstStyle/>
          <a:p>
            <a:fld id="{A8C23C99-0C8A-7742-8730-833DB7479671}" type="datetimeFigureOut">
              <a:rPr lang="tr-TR" smtClean="0"/>
              <a:t>6.11.2023</a:t>
            </a:fld>
            <a:endParaRPr lang="tr-TR"/>
          </a:p>
        </p:txBody>
      </p:sp>
      <p:sp>
        <p:nvSpPr>
          <p:cNvPr id="5" name="Alt Bilgi Yer Tutucusu 4">
            <a:extLst>
              <a:ext uri="{FF2B5EF4-FFF2-40B4-BE49-F238E27FC236}">
                <a16:creationId xmlns:a16="http://schemas.microsoft.com/office/drawing/2014/main" id="{3DC1655E-09F3-E16E-C946-1B627F79711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ADAC1B6-2B8E-747A-2572-F90A465C156B}"/>
              </a:ext>
            </a:extLst>
          </p:cNvPr>
          <p:cNvSpPr>
            <a:spLocks noGrp="1"/>
          </p:cNvSpPr>
          <p:nvPr>
            <p:ph type="sldNum" sz="quarter" idx="12"/>
          </p:nvPr>
        </p:nvSpPr>
        <p:spPr/>
        <p:txBody>
          <a:bodyPr/>
          <a:lstStyle/>
          <a:p>
            <a:fld id="{E21DDB62-68BF-0D4A-B35E-EDF953124EB5}" type="slidenum">
              <a:rPr lang="tr-TR" smtClean="0"/>
              <a:t>‹#›</a:t>
            </a:fld>
            <a:endParaRPr lang="tr-TR"/>
          </a:p>
        </p:txBody>
      </p:sp>
    </p:spTree>
    <p:extLst>
      <p:ext uri="{BB962C8B-B14F-4D97-AF65-F5344CB8AC3E}">
        <p14:creationId xmlns:p14="http://schemas.microsoft.com/office/powerpoint/2010/main" val="2900264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C182FD8-A19B-DA72-BE11-FEC16BDEFEB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962B343-AF8B-90F4-FDFD-FDB29A2658FC}"/>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C37D87C-F5A1-698C-3070-8E591A29DD19}"/>
              </a:ext>
            </a:extLst>
          </p:cNvPr>
          <p:cNvSpPr>
            <a:spLocks noGrp="1"/>
          </p:cNvSpPr>
          <p:nvPr>
            <p:ph type="dt" sz="half" idx="10"/>
          </p:nvPr>
        </p:nvSpPr>
        <p:spPr/>
        <p:txBody>
          <a:bodyPr/>
          <a:lstStyle/>
          <a:p>
            <a:fld id="{A8C23C99-0C8A-7742-8730-833DB7479671}" type="datetimeFigureOut">
              <a:rPr lang="tr-TR" smtClean="0"/>
              <a:t>6.11.2023</a:t>
            </a:fld>
            <a:endParaRPr lang="tr-TR"/>
          </a:p>
        </p:txBody>
      </p:sp>
      <p:sp>
        <p:nvSpPr>
          <p:cNvPr id="5" name="Alt Bilgi Yer Tutucusu 4">
            <a:extLst>
              <a:ext uri="{FF2B5EF4-FFF2-40B4-BE49-F238E27FC236}">
                <a16:creationId xmlns:a16="http://schemas.microsoft.com/office/drawing/2014/main" id="{77305071-2225-D2EB-865A-2ED38B85A6A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EA864C0-6F33-8D9F-3FB3-66359A0ACD4A}"/>
              </a:ext>
            </a:extLst>
          </p:cNvPr>
          <p:cNvSpPr>
            <a:spLocks noGrp="1"/>
          </p:cNvSpPr>
          <p:nvPr>
            <p:ph type="sldNum" sz="quarter" idx="12"/>
          </p:nvPr>
        </p:nvSpPr>
        <p:spPr/>
        <p:txBody>
          <a:bodyPr/>
          <a:lstStyle/>
          <a:p>
            <a:fld id="{E21DDB62-68BF-0D4A-B35E-EDF953124EB5}" type="slidenum">
              <a:rPr lang="tr-TR" smtClean="0"/>
              <a:t>‹#›</a:t>
            </a:fld>
            <a:endParaRPr lang="tr-TR"/>
          </a:p>
        </p:txBody>
      </p:sp>
    </p:spTree>
    <p:extLst>
      <p:ext uri="{BB962C8B-B14F-4D97-AF65-F5344CB8AC3E}">
        <p14:creationId xmlns:p14="http://schemas.microsoft.com/office/powerpoint/2010/main" val="2097029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B4CBCC8-62A1-141C-4088-9407345641D6}"/>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3A576354-6B3F-805C-31AF-CEBD72C0A3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E38BDDFA-08EB-325C-4BD6-059C83D456FF}"/>
              </a:ext>
            </a:extLst>
          </p:cNvPr>
          <p:cNvSpPr>
            <a:spLocks noGrp="1"/>
          </p:cNvSpPr>
          <p:nvPr>
            <p:ph type="dt" sz="half" idx="10"/>
          </p:nvPr>
        </p:nvSpPr>
        <p:spPr/>
        <p:txBody>
          <a:bodyPr/>
          <a:lstStyle/>
          <a:p>
            <a:fld id="{A8C23C99-0C8A-7742-8730-833DB7479671}" type="datetimeFigureOut">
              <a:rPr lang="tr-TR" smtClean="0"/>
              <a:t>6.11.2023</a:t>
            </a:fld>
            <a:endParaRPr lang="tr-TR"/>
          </a:p>
        </p:txBody>
      </p:sp>
      <p:sp>
        <p:nvSpPr>
          <p:cNvPr id="5" name="Alt Bilgi Yer Tutucusu 4">
            <a:extLst>
              <a:ext uri="{FF2B5EF4-FFF2-40B4-BE49-F238E27FC236}">
                <a16:creationId xmlns:a16="http://schemas.microsoft.com/office/drawing/2014/main" id="{EF1F350B-D91D-4B4C-C36B-F0B9A7602E9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0857D2F-2103-2F30-1E59-E1DCB02E2571}"/>
              </a:ext>
            </a:extLst>
          </p:cNvPr>
          <p:cNvSpPr>
            <a:spLocks noGrp="1"/>
          </p:cNvSpPr>
          <p:nvPr>
            <p:ph type="sldNum" sz="quarter" idx="12"/>
          </p:nvPr>
        </p:nvSpPr>
        <p:spPr/>
        <p:txBody>
          <a:bodyPr/>
          <a:lstStyle/>
          <a:p>
            <a:fld id="{E21DDB62-68BF-0D4A-B35E-EDF953124EB5}" type="slidenum">
              <a:rPr lang="tr-TR" smtClean="0"/>
              <a:t>‹#›</a:t>
            </a:fld>
            <a:endParaRPr lang="tr-TR"/>
          </a:p>
        </p:txBody>
      </p:sp>
    </p:spTree>
    <p:extLst>
      <p:ext uri="{BB962C8B-B14F-4D97-AF65-F5344CB8AC3E}">
        <p14:creationId xmlns:p14="http://schemas.microsoft.com/office/powerpoint/2010/main" val="2251144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F33B86-9F93-B2E5-E29B-862F431C3FBA}"/>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39C2BA2-1E57-4B87-7306-CB15CAC03C43}"/>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946B414E-4141-95CF-D8B4-4E54E1AB53EA}"/>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A8708D2D-EB9F-C9A2-4619-F6A27D922B3C}"/>
              </a:ext>
            </a:extLst>
          </p:cNvPr>
          <p:cNvSpPr>
            <a:spLocks noGrp="1"/>
          </p:cNvSpPr>
          <p:nvPr>
            <p:ph type="dt" sz="half" idx="10"/>
          </p:nvPr>
        </p:nvSpPr>
        <p:spPr/>
        <p:txBody>
          <a:bodyPr/>
          <a:lstStyle/>
          <a:p>
            <a:fld id="{A8C23C99-0C8A-7742-8730-833DB7479671}" type="datetimeFigureOut">
              <a:rPr lang="tr-TR" smtClean="0"/>
              <a:t>6.11.2023</a:t>
            </a:fld>
            <a:endParaRPr lang="tr-TR"/>
          </a:p>
        </p:txBody>
      </p:sp>
      <p:sp>
        <p:nvSpPr>
          <p:cNvPr id="6" name="Alt Bilgi Yer Tutucusu 5">
            <a:extLst>
              <a:ext uri="{FF2B5EF4-FFF2-40B4-BE49-F238E27FC236}">
                <a16:creationId xmlns:a16="http://schemas.microsoft.com/office/drawing/2014/main" id="{565B0D16-9301-3B21-409B-4A05F95D523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5B7466C-4873-72B4-857D-49823A600C45}"/>
              </a:ext>
            </a:extLst>
          </p:cNvPr>
          <p:cNvSpPr>
            <a:spLocks noGrp="1"/>
          </p:cNvSpPr>
          <p:nvPr>
            <p:ph type="sldNum" sz="quarter" idx="12"/>
          </p:nvPr>
        </p:nvSpPr>
        <p:spPr/>
        <p:txBody>
          <a:bodyPr/>
          <a:lstStyle/>
          <a:p>
            <a:fld id="{E21DDB62-68BF-0D4A-B35E-EDF953124EB5}" type="slidenum">
              <a:rPr lang="tr-TR" smtClean="0"/>
              <a:t>‹#›</a:t>
            </a:fld>
            <a:endParaRPr lang="tr-TR"/>
          </a:p>
        </p:txBody>
      </p:sp>
    </p:spTree>
    <p:extLst>
      <p:ext uri="{BB962C8B-B14F-4D97-AF65-F5344CB8AC3E}">
        <p14:creationId xmlns:p14="http://schemas.microsoft.com/office/powerpoint/2010/main" val="1477918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897A367-37F9-5ED4-DD46-C750B3D22002}"/>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151B6B20-1824-4E4D-872C-A09DFD80386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94C0F4DD-D1A9-CCC3-848B-8E48B40A7BEE}"/>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BDD5DAB3-8015-66CE-4177-B23351E0C83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914FFC38-17D9-AAA3-2F32-9E3612FF729D}"/>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53047943-1953-2266-115E-0A886E207007}"/>
              </a:ext>
            </a:extLst>
          </p:cNvPr>
          <p:cNvSpPr>
            <a:spLocks noGrp="1"/>
          </p:cNvSpPr>
          <p:nvPr>
            <p:ph type="dt" sz="half" idx="10"/>
          </p:nvPr>
        </p:nvSpPr>
        <p:spPr/>
        <p:txBody>
          <a:bodyPr/>
          <a:lstStyle/>
          <a:p>
            <a:fld id="{A8C23C99-0C8A-7742-8730-833DB7479671}" type="datetimeFigureOut">
              <a:rPr lang="tr-TR" smtClean="0"/>
              <a:t>6.11.2023</a:t>
            </a:fld>
            <a:endParaRPr lang="tr-TR"/>
          </a:p>
        </p:txBody>
      </p:sp>
      <p:sp>
        <p:nvSpPr>
          <p:cNvPr id="8" name="Alt Bilgi Yer Tutucusu 7">
            <a:extLst>
              <a:ext uri="{FF2B5EF4-FFF2-40B4-BE49-F238E27FC236}">
                <a16:creationId xmlns:a16="http://schemas.microsoft.com/office/drawing/2014/main" id="{55D44F5B-336E-6BEA-E93F-D1AEF958609A}"/>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87963DBB-2D28-EA6E-06E9-3DA9CD74A4E4}"/>
              </a:ext>
            </a:extLst>
          </p:cNvPr>
          <p:cNvSpPr>
            <a:spLocks noGrp="1"/>
          </p:cNvSpPr>
          <p:nvPr>
            <p:ph type="sldNum" sz="quarter" idx="12"/>
          </p:nvPr>
        </p:nvSpPr>
        <p:spPr/>
        <p:txBody>
          <a:bodyPr/>
          <a:lstStyle/>
          <a:p>
            <a:fld id="{E21DDB62-68BF-0D4A-B35E-EDF953124EB5}" type="slidenum">
              <a:rPr lang="tr-TR" smtClean="0"/>
              <a:t>‹#›</a:t>
            </a:fld>
            <a:endParaRPr lang="tr-TR"/>
          </a:p>
        </p:txBody>
      </p:sp>
    </p:spTree>
    <p:extLst>
      <p:ext uri="{BB962C8B-B14F-4D97-AF65-F5344CB8AC3E}">
        <p14:creationId xmlns:p14="http://schemas.microsoft.com/office/powerpoint/2010/main" val="29807770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9EB55EC-6E57-718E-21F8-AE5F802E2702}"/>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419BECF9-F88B-0DD0-7C28-3508F3CB1081}"/>
              </a:ext>
            </a:extLst>
          </p:cNvPr>
          <p:cNvSpPr>
            <a:spLocks noGrp="1"/>
          </p:cNvSpPr>
          <p:nvPr>
            <p:ph type="dt" sz="half" idx="10"/>
          </p:nvPr>
        </p:nvSpPr>
        <p:spPr/>
        <p:txBody>
          <a:bodyPr/>
          <a:lstStyle/>
          <a:p>
            <a:fld id="{A8C23C99-0C8A-7742-8730-833DB7479671}" type="datetimeFigureOut">
              <a:rPr lang="tr-TR" smtClean="0"/>
              <a:t>6.11.2023</a:t>
            </a:fld>
            <a:endParaRPr lang="tr-TR"/>
          </a:p>
        </p:txBody>
      </p:sp>
      <p:sp>
        <p:nvSpPr>
          <p:cNvPr id="4" name="Alt Bilgi Yer Tutucusu 3">
            <a:extLst>
              <a:ext uri="{FF2B5EF4-FFF2-40B4-BE49-F238E27FC236}">
                <a16:creationId xmlns:a16="http://schemas.microsoft.com/office/drawing/2014/main" id="{9A80634B-D82E-3280-12DF-56319A3F8F4D}"/>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582BBA02-6AA7-38AB-3240-D3C01780FC71}"/>
              </a:ext>
            </a:extLst>
          </p:cNvPr>
          <p:cNvSpPr>
            <a:spLocks noGrp="1"/>
          </p:cNvSpPr>
          <p:nvPr>
            <p:ph type="sldNum" sz="quarter" idx="12"/>
          </p:nvPr>
        </p:nvSpPr>
        <p:spPr/>
        <p:txBody>
          <a:bodyPr/>
          <a:lstStyle/>
          <a:p>
            <a:fld id="{E21DDB62-68BF-0D4A-B35E-EDF953124EB5}" type="slidenum">
              <a:rPr lang="tr-TR" smtClean="0"/>
              <a:t>‹#›</a:t>
            </a:fld>
            <a:endParaRPr lang="tr-TR"/>
          </a:p>
        </p:txBody>
      </p:sp>
    </p:spTree>
    <p:extLst>
      <p:ext uri="{BB962C8B-B14F-4D97-AF65-F5344CB8AC3E}">
        <p14:creationId xmlns:p14="http://schemas.microsoft.com/office/powerpoint/2010/main" val="20410862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E92A8249-1E95-8DC7-6CA2-23240708CB0C}"/>
              </a:ext>
            </a:extLst>
          </p:cNvPr>
          <p:cNvSpPr>
            <a:spLocks noGrp="1"/>
          </p:cNvSpPr>
          <p:nvPr>
            <p:ph type="dt" sz="half" idx="10"/>
          </p:nvPr>
        </p:nvSpPr>
        <p:spPr/>
        <p:txBody>
          <a:bodyPr/>
          <a:lstStyle/>
          <a:p>
            <a:fld id="{A8C23C99-0C8A-7742-8730-833DB7479671}" type="datetimeFigureOut">
              <a:rPr lang="tr-TR" smtClean="0"/>
              <a:t>6.11.2023</a:t>
            </a:fld>
            <a:endParaRPr lang="tr-TR"/>
          </a:p>
        </p:txBody>
      </p:sp>
      <p:sp>
        <p:nvSpPr>
          <p:cNvPr id="3" name="Alt Bilgi Yer Tutucusu 2">
            <a:extLst>
              <a:ext uri="{FF2B5EF4-FFF2-40B4-BE49-F238E27FC236}">
                <a16:creationId xmlns:a16="http://schemas.microsoft.com/office/drawing/2014/main" id="{A1BED4E4-DF2C-641F-A8AD-A3B89EB841DE}"/>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162C4F34-3A54-4B52-325B-6E9A221EBEAE}"/>
              </a:ext>
            </a:extLst>
          </p:cNvPr>
          <p:cNvSpPr>
            <a:spLocks noGrp="1"/>
          </p:cNvSpPr>
          <p:nvPr>
            <p:ph type="sldNum" sz="quarter" idx="12"/>
          </p:nvPr>
        </p:nvSpPr>
        <p:spPr/>
        <p:txBody>
          <a:bodyPr/>
          <a:lstStyle/>
          <a:p>
            <a:fld id="{E21DDB62-68BF-0D4A-B35E-EDF953124EB5}" type="slidenum">
              <a:rPr lang="tr-TR" smtClean="0"/>
              <a:t>‹#›</a:t>
            </a:fld>
            <a:endParaRPr lang="tr-TR"/>
          </a:p>
        </p:txBody>
      </p:sp>
    </p:spTree>
    <p:extLst>
      <p:ext uri="{BB962C8B-B14F-4D97-AF65-F5344CB8AC3E}">
        <p14:creationId xmlns:p14="http://schemas.microsoft.com/office/powerpoint/2010/main" val="42567023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6898655-03D0-91ED-5C73-4F7CB37A9D5D}"/>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692A7E5F-A7FA-1759-18D7-BF21407D10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40D775A5-E5CD-AE33-659A-9CABF5982C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FC286C8-EE48-8C99-8B27-43B758C368B4}"/>
              </a:ext>
            </a:extLst>
          </p:cNvPr>
          <p:cNvSpPr>
            <a:spLocks noGrp="1"/>
          </p:cNvSpPr>
          <p:nvPr>
            <p:ph type="dt" sz="half" idx="10"/>
          </p:nvPr>
        </p:nvSpPr>
        <p:spPr/>
        <p:txBody>
          <a:bodyPr/>
          <a:lstStyle/>
          <a:p>
            <a:fld id="{A8C23C99-0C8A-7742-8730-833DB7479671}" type="datetimeFigureOut">
              <a:rPr lang="tr-TR" smtClean="0"/>
              <a:t>6.11.2023</a:t>
            </a:fld>
            <a:endParaRPr lang="tr-TR"/>
          </a:p>
        </p:txBody>
      </p:sp>
      <p:sp>
        <p:nvSpPr>
          <p:cNvPr id="6" name="Alt Bilgi Yer Tutucusu 5">
            <a:extLst>
              <a:ext uri="{FF2B5EF4-FFF2-40B4-BE49-F238E27FC236}">
                <a16:creationId xmlns:a16="http://schemas.microsoft.com/office/drawing/2014/main" id="{AE059B35-CECE-74DB-B66E-F1DA1AD2BE1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0A9E230-B35B-B105-792D-CF6487F00886}"/>
              </a:ext>
            </a:extLst>
          </p:cNvPr>
          <p:cNvSpPr>
            <a:spLocks noGrp="1"/>
          </p:cNvSpPr>
          <p:nvPr>
            <p:ph type="sldNum" sz="quarter" idx="12"/>
          </p:nvPr>
        </p:nvSpPr>
        <p:spPr/>
        <p:txBody>
          <a:bodyPr/>
          <a:lstStyle/>
          <a:p>
            <a:fld id="{E21DDB62-68BF-0D4A-B35E-EDF953124EB5}" type="slidenum">
              <a:rPr lang="tr-TR" smtClean="0"/>
              <a:t>‹#›</a:t>
            </a:fld>
            <a:endParaRPr lang="tr-TR"/>
          </a:p>
        </p:txBody>
      </p:sp>
    </p:spTree>
    <p:extLst>
      <p:ext uri="{BB962C8B-B14F-4D97-AF65-F5344CB8AC3E}">
        <p14:creationId xmlns:p14="http://schemas.microsoft.com/office/powerpoint/2010/main" val="2551899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E3E629B-AE25-7892-020F-E839F6344E8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25F19F74-AE0E-1B94-E673-5B25579036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DB580BAA-B87C-5A2B-373C-B942DD7881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EC6E43E7-BAAB-EB64-72B0-116E223BD270}"/>
              </a:ext>
            </a:extLst>
          </p:cNvPr>
          <p:cNvSpPr>
            <a:spLocks noGrp="1"/>
          </p:cNvSpPr>
          <p:nvPr>
            <p:ph type="dt" sz="half" idx="10"/>
          </p:nvPr>
        </p:nvSpPr>
        <p:spPr/>
        <p:txBody>
          <a:bodyPr/>
          <a:lstStyle/>
          <a:p>
            <a:fld id="{A8C23C99-0C8A-7742-8730-833DB7479671}" type="datetimeFigureOut">
              <a:rPr lang="tr-TR" smtClean="0"/>
              <a:t>6.11.2023</a:t>
            </a:fld>
            <a:endParaRPr lang="tr-TR"/>
          </a:p>
        </p:txBody>
      </p:sp>
      <p:sp>
        <p:nvSpPr>
          <p:cNvPr id="6" name="Alt Bilgi Yer Tutucusu 5">
            <a:extLst>
              <a:ext uri="{FF2B5EF4-FFF2-40B4-BE49-F238E27FC236}">
                <a16:creationId xmlns:a16="http://schemas.microsoft.com/office/drawing/2014/main" id="{A52624BC-618F-C79B-A677-6B2F8E10BEA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F0AFED5-4CEC-BBBF-8836-4CE549961949}"/>
              </a:ext>
            </a:extLst>
          </p:cNvPr>
          <p:cNvSpPr>
            <a:spLocks noGrp="1"/>
          </p:cNvSpPr>
          <p:nvPr>
            <p:ph type="sldNum" sz="quarter" idx="12"/>
          </p:nvPr>
        </p:nvSpPr>
        <p:spPr/>
        <p:txBody>
          <a:bodyPr/>
          <a:lstStyle/>
          <a:p>
            <a:fld id="{E21DDB62-68BF-0D4A-B35E-EDF953124EB5}" type="slidenum">
              <a:rPr lang="tr-TR" smtClean="0"/>
              <a:t>‹#›</a:t>
            </a:fld>
            <a:endParaRPr lang="tr-TR"/>
          </a:p>
        </p:txBody>
      </p:sp>
    </p:spTree>
    <p:extLst>
      <p:ext uri="{BB962C8B-B14F-4D97-AF65-F5344CB8AC3E}">
        <p14:creationId xmlns:p14="http://schemas.microsoft.com/office/powerpoint/2010/main" val="1459818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528B3C90-7E06-E9A6-A6CB-35E63FD0084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3393F7DF-9A38-64D1-69C6-A7797527D3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4450943-A206-7E24-519A-EF345027E9D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C23C99-0C8A-7742-8730-833DB7479671}" type="datetimeFigureOut">
              <a:rPr lang="tr-TR" smtClean="0"/>
              <a:t>6.11.2023</a:t>
            </a:fld>
            <a:endParaRPr lang="tr-TR"/>
          </a:p>
        </p:txBody>
      </p:sp>
      <p:sp>
        <p:nvSpPr>
          <p:cNvPr id="5" name="Alt Bilgi Yer Tutucusu 4">
            <a:extLst>
              <a:ext uri="{FF2B5EF4-FFF2-40B4-BE49-F238E27FC236}">
                <a16:creationId xmlns:a16="http://schemas.microsoft.com/office/drawing/2014/main" id="{0507EEB6-62D0-1819-585B-A0B2B93E0EF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A66CED21-D19A-B7A1-45AA-E224D2951E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1DDB62-68BF-0D4A-B35E-EDF953124EB5}" type="slidenum">
              <a:rPr lang="tr-TR" smtClean="0"/>
              <a:t>‹#›</a:t>
            </a:fld>
            <a:endParaRPr lang="tr-TR"/>
          </a:p>
        </p:txBody>
      </p:sp>
    </p:spTree>
    <p:extLst>
      <p:ext uri="{BB962C8B-B14F-4D97-AF65-F5344CB8AC3E}">
        <p14:creationId xmlns:p14="http://schemas.microsoft.com/office/powerpoint/2010/main" val="8965988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AC529E5-73E5-84C8-ADC8-15381BE9C982}"/>
              </a:ext>
            </a:extLst>
          </p:cNvPr>
          <p:cNvSpPr>
            <a:spLocks noGrp="1"/>
          </p:cNvSpPr>
          <p:nvPr>
            <p:ph type="ctrTitle"/>
          </p:nvPr>
        </p:nvSpPr>
        <p:spPr/>
        <p:txBody>
          <a:bodyPr/>
          <a:lstStyle/>
          <a:p>
            <a:r>
              <a:rPr lang="tr-TR" dirty="0"/>
              <a:t>Medeni Usul Hukuku </a:t>
            </a:r>
          </a:p>
        </p:txBody>
      </p:sp>
      <p:sp>
        <p:nvSpPr>
          <p:cNvPr id="3" name="Alt Başlık 2">
            <a:extLst>
              <a:ext uri="{FF2B5EF4-FFF2-40B4-BE49-F238E27FC236}">
                <a16:creationId xmlns:a16="http://schemas.microsoft.com/office/drawing/2014/main" id="{CEECF470-05AF-7488-83B4-51168DAEECD7}"/>
              </a:ext>
            </a:extLst>
          </p:cNvPr>
          <p:cNvSpPr>
            <a:spLocks noGrp="1"/>
          </p:cNvSpPr>
          <p:nvPr>
            <p:ph type="subTitle" idx="1"/>
          </p:nvPr>
        </p:nvSpPr>
        <p:spPr/>
        <p:txBody>
          <a:bodyPr/>
          <a:lstStyle/>
          <a:p>
            <a:r>
              <a:rPr lang="tr-TR" dirty="0"/>
              <a:t>4. Hafta</a:t>
            </a:r>
          </a:p>
        </p:txBody>
      </p:sp>
    </p:spTree>
    <p:extLst>
      <p:ext uri="{BB962C8B-B14F-4D97-AF65-F5344CB8AC3E}">
        <p14:creationId xmlns:p14="http://schemas.microsoft.com/office/powerpoint/2010/main" val="33602954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8CBCB2-96C1-C4A0-CDFA-58831D0A188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C361E5C-BFCF-E475-CBB8-7C8666C5E191}"/>
              </a:ext>
            </a:extLst>
          </p:cNvPr>
          <p:cNvSpPr>
            <a:spLocks noGrp="1"/>
          </p:cNvSpPr>
          <p:nvPr>
            <p:ph idx="1"/>
          </p:nvPr>
        </p:nvSpPr>
        <p:spPr/>
        <p:txBody>
          <a:bodyPr>
            <a:normAutofit fontScale="92500" lnSpcReduction="20000"/>
          </a:bodyPr>
          <a:lstStyle/>
          <a:p>
            <a:r>
              <a:rPr lang="tr-TR" dirty="0"/>
              <a:t>Mahkemelerin bağımsızlığını teknik anlamda hâkimlerin bağımsızlığı olarak anlamak gerekir. Zira, hâkim, mahkeme teşkilatı içinde yer alan ve teknik anlamda hükmü verecek olan kişidir. Nitekim, her ne kadar Anayasanın 138. maddesinin başlığı “Mahkemelerin bağımsızlığı” ise de, madde metninin hemen birinci fıkrasında “Hâkimler görevlerinde bağımsızdırlar” ifadesine yer vermiştir. Bu bağlamda, sözü edilen ifadenin dile getirdiği bir başka husus ise, bağımsızlığın görev gereği ve bununla sınırlı olduğudur. Diğer bir ifadeyle, bağımsızlık, hâkimlerin şahsına tanınmış genel bir imtiyaz değil, yargı yetkisinin gereği gibi kullanılabilmesinin bir koşulunu teşkil etmesi dikkate alınarak, görevle sınırlı olarak tanınmış bir statüdür. Bundan dolayıdır ki, hâkimin hâkimlik görevini yerine getirirken (yargı yetkisini kullanırken) bu statüden yararlanması onun isteğine bırakılmamış olup, bağımsızlığın gereğine uygun davranmak onun için aynı zamanda bir ödevdir.</a:t>
            </a:r>
          </a:p>
        </p:txBody>
      </p:sp>
    </p:spTree>
    <p:extLst>
      <p:ext uri="{BB962C8B-B14F-4D97-AF65-F5344CB8AC3E}">
        <p14:creationId xmlns:p14="http://schemas.microsoft.com/office/powerpoint/2010/main" val="41988764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45414F-3B8C-933C-D2FF-40F9FAAFF61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0385CC88-8418-F5D8-B9EB-C5FD4C30D163}"/>
              </a:ext>
            </a:extLst>
          </p:cNvPr>
          <p:cNvSpPr>
            <a:spLocks noGrp="1"/>
          </p:cNvSpPr>
          <p:nvPr>
            <p:ph idx="1"/>
          </p:nvPr>
        </p:nvSpPr>
        <p:spPr/>
        <p:txBody>
          <a:bodyPr>
            <a:normAutofit lnSpcReduction="10000"/>
          </a:bodyPr>
          <a:lstStyle/>
          <a:p>
            <a:r>
              <a:rPr lang="tr-TR" dirty="0"/>
              <a:t>Bağımsızlığın kapsamı, esas itibariyle Anayasaya, kanuna ve hukuka uygun olarak vicdani kanaate göre hüküm vermektir (AY m. 138, I). Ancak, bu anlamda bağımsızlığın fiilen gerçekleştirilebilmesini sağlayabilmek için, sözü edilen 138 ve 140. maddelerde aşağıdaki düzenlemeler de yer almaktadır:</a:t>
            </a:r>
          </a:p>
          <a:p>
            <a:r>
              <a:rPr lang="tr-TR" dirty="0"/>
              <a:t>Hiçbir organ, makam, merci veya kişi, yargı yetkisinin kullanılmasında mahkemelere ve hâkimlere emir ve talimat veremez, genelge gönderemez, tavsiye ve telkinde bulunamaz (AY m. 138, II), </a:t>
            </a:r>
          </a:p>
          <a:p>
            <a:pPr marL="0" indent="0">
              <a:buNone/>
            </a:pPr>
            <a:r>
              <a:rPr lang="tr-TR" dirty="0"/>
              <a:t>• Görülmekte olan bir dava hakkında Yasama Meclisinde, yargı yetkisinin kullanılması ile ilgili soru sorulamaz, görüşme yapılamaz veya herhangi bir açıklamada bulunulamaz (AY m. 138, III)</a:t>
            </a:r>
          </a:p>
        </p:txBody>
      </p:sp>
    </p:spTree>
    <p:extLst>
      <p:ext uri="{BB962C8B-B14F-4D97-AF65-F5344CB8AC3E}">
        <p14:creationId xmlns:p14="http://schemas.microsoft.com/office/powerpoint/2010/main" val="26254594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12B2129-2C0F-CEF9-FC6B-1D0ED6F2684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3127B75-E4AC-C444-890A-4711C1A49910}"/>
              </a:ext>
            </a:extLst>
          </p:cNvPr>
          <p:cNvSpPr>
            <a:spLocks noGrp="1"/>
          </p:cNvSpPr>
          <p:nvPr>
            <p:ph idx="1"/>
          </p:nvPr>
        </p:nvSpPr>
        <p:spPr/>
        <p:txBody>
          <a:bodyPr/>
          <a:lstStyle/>
          <a:p>
            <a:r>
              <a:rPr lang="tr-TR" dirty="0"/>
              <a:t>Yasama ve yürütme organları ile idare, mahkeme kararlarına uymak zorundadır; bu organlar ve idare, mahkeme kararlarını hiçbir suretle değiştiremez ve bunların yerine getirilmesini geciktiremez (AY m. 138, IV) </a:t>
            </a:r>
          </a:p>
          <a:p>
            <a:pPr marL="0" indent="0">
              <a:buNone/>
            </a:pPr>
            <a:r>
              <a:rPr lang="tr-TR" dirty="0"/>
              <a:t>• Hâkimler, kanunda belirtilenlerden başka resmî ve özel hiçbir görev alamazlar (AY m. 140, V).</a:t>
            </a:r>
          </a:p>
        </p:txBody>
      </p:sp>
    </p:spTree>
    <p:extLst>
      <p:ext uri="{BB962C8B-B14F-4D97-AF65-F5344CB8AC3E}">
        <p14:creationId xmlns:p14="http://schemas.microsoft.com/office/powerpoint/2010/main" val="11125309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C9D2C52-E122-4003-E092-9D3AA222999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D6DF77E-947F-E3CA-D0B1-0ABABECA081F}"/>
              </a:ext>
            </a:extLst>
          </p:cNvPr>
          <p:cNvSpPr>
            <a:spLocks noGrp="1"/>
          </p:cNvSpPr>
          <p:nvPr>
            <p:ph idx="1"/>
          </p:nvPr>
        </p:nvSpPr>
        <p:spPr/>
        <p:txBody>
          <a:bodyPr>
            <a:normAutofit fontScale="92500" lnSpcReduction="20000"/>
          </a:bodyPr>
          <a:lstStyle/>
          <a:p>
            <a:r>
              <a:rPr lang="tr-TR" dirty="0"/>
              <a:t>Özellikle mesleğin idarî açıdan da bağımsızlığı ihlâl etmeyen bir şekilde yönetilmesi; bu çerçevede özellikle yürütme organından bağımsız bir organizasyona ve işleyişe sahip olması gerekir. Bu anlamda, mesleğe kabul, tayin, terfi, denetim ve disiplin işlerinin bağımsız bir organ tarafından yerine getirilmesi kaçınılmazdır. Söz konusu organ, Anayasanın 159. maddesinde düzenlenmiş olan Hâkimler ve Savcılar Kuruludur. Anılan maddenin birinci fıkrasına göre, Hâkimler ve Savcılar Kurulu, mahkemelerin bağımsızlığı ve hâkimlik teminatı esaslarına göre kurulur ve görev yapar. Kurul, adlî ve idarî yargı hâkim ve savcılarını mesleğe kabul etme, atama ve nakletme, geçici yetki verme, yükseltme ve birinci sınıfa ayırma, kadro dağıtma, meslekte kalmaları uygun görülmeyenler hakkında karar verme, disiplin cezası verme, görevden uzaklaştırma işlemlerini yapar; Adalet Bakanlığının, bir mahkemenin kaldırılması veya yargı çevresinin değiştirilmesi konusundaki tekliflerini karara bağlar; ayrıca Anayasa ve kanunlarla verilen diğer görevleri yerine getirir (AY m. 159, VIII).</a:t>
            </a:r>
          </a:p>
        </p:txBody>
      </p:sp>
    </p:spTree>
    <p:extLst>
      <p:ext uri="{BB962C8B-B14F-4D97-AF65-F5344CB8AC3E}">
        <p14:creationId xmlns:p14="http://schemas.microsoft.com/office/powerpoint/2010/main" val="12843344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8CBE87-98A7-EEED-50AD-A3031A109E53}"/>
              </a:ext>
            </a:extLst>
          </p:cNvPr>
          <p:cNvSpPr>
            <a:spLocks noGrp="1"/>
          </p:cNvSpPr>
          <p:nvPr>
            <p:ph type="title"/>
          </p:nvPr>
        </p:nvSpPr>
        <p:spPr/>
        <p:txBody>
          <a:bodyPr/>
          <a:lstStyle/>
          <a:p>
            <a:r>
              <a:rPr lang="tr-TR" dirty="0"/>
              <a:t>HÂKİMLİK TEMİNATI</a:t>
            </a:r>
          </a:p>
        </p:txBody>
      </p:sp>
      <p:sp>
        <p:nvSpPr>
          <p:cNvPr id="3" name="İçerik Yer Tutucusu 2">
            <a:extLst>
              <a:ext uri="{FF2B5EF4-FFF2-40B4-BE49-F238E27FC236}">
                <a16:creationId xmlns:a16="http://schemas.microsoft.com/office/drawing/2014/main" id="{54A55D94-2054-BD0E-D3AD-24E8C7C0657F}"/>
              </a:ext>
            </a:extLst>
          </p:cNvPr>
          <p:cNvSpPr>
            <a:spLocks noGrp="1"/>
          </p:cNvSpPr>
          <p:nvPr>
            <p:ph idx="1"/>
          </p:nvPr>
        </p:nvSpPr>
        <p:spPr/>
        <p:txBody>
          <a:bodyPr/>
          <a:lstStyle/>
          <a:p>
            <a:r>
              <a:rPr lang="tr-TR" dirty="0"/>
              <a:t>Hâkimlere görevleri gereği tanınan bağımsızlığın tam olarak kullanılabilmesi, bunun bazı güvencelerle korunmuş olmasına bağlıdır. Söz konusu güvenceler olmaksızın hâkimin vicdanî kanaatinin baskı altına alınması mümkündür. Bundan dolayıdır ki, Anayasanın, mahkemelerin bağımsızlığını düzenleyen 138. maddesini takip eden 139 ve 140. maddelerinde, bağımsızlığı güvence altına almaya yönelik bazı hususlara yer verilmiştir. Hemen belirtmek gerekir ki, bunlar, daha ziyade tarihsel süreçte yaşanmış bir kısım olumsuz olaylar dikkate alınarak getirilmiş bulunan önlemlerdir. Söz konusu güvenceleri şöylece sıralamak mümkündür:</a:t>
            </a:r>
          </a:p>
        </p:txBody>
      </p:sp>
    </p:spTree>
    <p:extLst>
      <p:ext uri="{BB962C8B-B14F-4D97-AF65-F5344CB8AC3E}">
        <p14:creationId xmlns:p14="http://schemas.microsoft.com/office/powerpoint/2010/main" val="39053406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51E1A56-0A80-39AF-B96A-EC744C9BC1D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5451201-DBB1-6F1E-DB63-26EBCE513059}"/>
              </a:ext>
            </a:extLst>
          </p:cNvPr>
          <p:cNvSpPr>
            <a:spLocks noGrp="1"/>
          </p:cNvSpPr>
          <p:nvPr>
            <p:ph idx="1"/>
          </p:nvPr>
        </p:nvSpPr>
        <p:spPr/>
        <p:txBody>
          <a:bodyPr>
            <a:normAutofit fontScale="77500" lnSpcReduction="20000"/>
          </a:bodyPr>
          <a:lstStyle/>
          <a:p>
            <a:r>
              <a:rPr lang="tr-TR" dirty="0"/>
              <a:t>Hâkimler (ve savcılar) azlolunamazlar (AY m. 139, I). </a:t>
            </a:r>
          </a:p>
          <a:p>
            <a:pPr marL="0" indent="0">
              <a:buNone/>
            </a:pPr>
            <a:r>
              <a:rPr lang="tr-TR" dirty="0"/>
              <a:t>• Hâkimler (ve savcılar), kendileri istemedikçe, Anayasada belirtilen yaştan önce emekliye </a:t>
            </a:r>
            <a:r>
              <a:rPr lang="tr-TR" dirty="0" err="1"/>
              <a:t>sevkedilemezler</a:t>
            </a:r>
            <a:r>
              <a:rPr lang="tr-TR" dirty="0"/>
              <a:t> (AY m. 139, I). Bu yaş, Anayasanın 140. maddesinin 4. fıkrasında </a:t>
            </a:r>
            <a:r>
              <a:rPr lang="tr-TR" dirty="0" err="1"/>
              <a:t>altmışbeş</a:t>
            </a:r>
            <a:r>
              <a:rPr lang="tr-TR" dirty="0"/>
              <a:t> olarak belirlenmiştir.</a:t>
            </a:r>
          </a:p>
          <a:p>
            <a:pPr marL="0" indent="0">
              <a:buNone/>
            </a:pPr>
            <a:r>
              <a:rPr lang="tr-TR" dirty="0"/>
              <a:t>• Hâkimler (ve savcılar), bir mahkemenin veya kadronun kaldırılması sebebiyle de olsa, aylık, ödenek ve diğer özlük haklarından yoksun bırakılamazlar (AY m. 139, I).</a:t>
            </a:r>
          </a:p>
          <a:p>
            <a:pPr marL="0" indent="0">
              <a:buNone/>
            </a:pPr>
            <a:r>
              <a:rPr lang="tr-TR" dirty="0"/>
              <a:t>• Mesleğe kabul, tayin, terfi, denetim, disiplin ve meslekten çıkarma işleri bağımsız bir organ olan Hâkimler ve Savcılar Kurulu tarafından yerine getirilir. (AY m. 159, VIII).</a:t>
            </a:r>
          </a:p>
          <a:p>
            <a:pPr marL="0" indent="0">
              <a:buNone/>
            </a:pPr>
            <a:r>
              <a:rPr lang="tr-TR" dirty="0"/>
              <a:t>• Hâkimlerin (ve savcıların) nitelikleri, atanmaları, hakları ve ödevleri, aylık ve ödenekleri, meslekte ilerlemeleri, görevlerinin ve görev yerlerinin geçici veya sürekli olarak değiştirilmesi, disiplin işlemleri, meslekten çıkarmayı gerektiren suçluluk veya yetersizlik halleri, meslek içi eğitimleri gibi, mesleğin yürütülmesiyle ilgili bütün hususlar ve özlük işleri, mahkemelerin bağımsızlığı ve hâkimlik teminatı esaslarına göre kanunla düzenlenir.</a:t>
            </a:r>
          </a:p>
        </p:txBody>
      </p:sp>
    </p:spTree>
    <p:extLst>
      <p:ext uri="{BB962C8B-B14F-4D97-AF65-F5344CB8AC3E}">
        <p14:creationId xmlns:p14="http://schemas.microsoft.com/office/powerpoint/2010/main" val="15956675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7E58E4-5615-8FFC-AF69-8A940F9CF76C}"/>
              </a:ext>
            </a:extLst>
          </p:cNvPr>
          <p:cNvSpPr>
            <a:spLocks noGrp="1"/>
          </p:cNvSpPr>
          <p:nvPr>
            <p:ph type="title"/>
          </p:nvPr>
        </p:nvSpPr>
        <p:spPr/>
        <p:txBody>
          <a:bodyPr/>
          <a:lstStyle/>
          <a:p>
            <a:r>
              <a:rPr lang="tr-TR" dirty="0"/>
              <a:t>HÂKİMLERİN TARAFSIZLIĞI</a:t>
            </a:r>
          </a:p>
        </p:txBody>
      </p:sp>
      <p:sp>
        <p:nvSpPr>
          <p:cNvPr id="3" name="İçerik Yer Tutucusu 2">
            <a:extLst>
              <a:ext uri="{FF2B5EF4-FFF2-40B4-BE49-F238E27FC236}">
                <a16:creationId xmlns:a16="http://schemas.microsoft.com/office/drawing/2014/main" id="{4E9FE81B-B69C-EA51-D2AF-4C20525BB8FF}"/>
              </a:ext>
            </a:extLst>
          </p:cNvPr>
          <p:cNvSpPr>
            <a:spLocks noGrp="1"/>
          </p:cNvSpPr>
          <p:nvPr>
            <p:ph idx="1"/>
          </p:nvPr>
        </p:nvSpPr>
        <p:spPr/>
        <p:txBody>
          <a:bodyPr>
            <a:normAutofit fontScale="92500" lnSpcReduction="20000"/>
          </a:bodyPr>
          <a:lstStyle/>
          <a:p>
            <a:r>
              <a:rPr lang="tr-TR" dirty="0"/>
              <a:t>Anayasanın 138. maddesi, hâkimleri, daha ziyade yürütme ve yasama kuvvetleri karşısında bağımsız kılmaya yönelmiş bir düzenleme olup, genel anlamda statüye ilişkindir. Ancak, bağımsızlık geniş anlamda değerlendirildiğinde, hâkimin taraflardan bağımsızlığını da içerir. Diğer bir ifadeyle, hâkimin Anayasaya, hukuka ve kanunlara uygun olarak vicdani kanaatine göre karar verebilmesi için, kendisiyle, önüne gelen somut uyuşmazlığın tarafları arasında “bağımlılık” yaratacak bir yakınlığın yahut ilişkinin bulunmaması gerekir. Dolayısıyla, bağımsızlığa ilişkin düzenlemeler, aynı zamanda tarafsızlığın da anayasal dayanaklarını oluşturur. Öte yandan, Anayasanın 36. maddesinin 1. fıkrasında düzenlenen “âdil yargılanma </a:t>
            </a:r>
            <a:r>
              <a:rPr lang="tr-TR" dirty="0" err="1"/>
              <a:t>hakkı”nın</a:t>
            </a:r>
            <a:r>
              <a:rPr lang="tr-TR" dirty="0"/>
              <a:t> bir unsurunun “tarafsız” mahkeme önünde yargılanma olduğu, İnsan Hakları Avrupa Sözleşmesinin 6. maddesinde açıkça düzenlenmiştir. Dolayısıyla, tarafsızlığın, yargısal temel haklar cümlesinden anayasal bir ilke olduğu söylenebilir.</a:t>
            </a:r>
          </a:p>
        </p:txBody>
      </p:sp>
    </p:spTree>
    <p:extLst>
      <p:ext uri="{BB962C8B-B14F-4D97-AF65-F5344CB8AC3E}">
        <p14:creationId xmlns:p14="http://schemas.microsoft.com/office/powerpoint/2010/main" val="9754411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2740EEC-9864-7BD0-4FF9-ACB58123393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C4F20C2-01C4-595C-9EF7-33131B30CF0D}"/>
              </a:ext>
            </a:extLst>
          </p:cNvPr>
          <p:cNvSpPr>
            <a:spLocks noGrp="1"/>
          </p:cNvSpPr>
          <p:nvPr>
            <p:ph idx="1"/>
          </p:nvPr>
        </p:nvSpPr>
        <p:spPr/>
        <p:txBody>
          <a:bodyPr>
            <a:normAutofit/>
          </a:bodyPr>
          <a:lstStyle/>
          <a:p>
            <a:r>
              <a:rPr lang="tr-TR" dirty="0"/>
              <a:t>Hâkimlerin tarafsızlığı (taraflardan bağımsızlığı), hâkimlik mesleğiyle ilgili temel kanunlarda değil, yargılama </a:t>
            </a:r>
            <a:r>
              <a:rPr lang="tr-TR" dirty="0" err="1"/>
              <a:t>usûlüne</a:t>
            </a:r>
            <a:r>
              <a:rPr lang="tr-TR" dirty="0"/>
              <a:t> ilişkin kanunlarda düzenlenmiştir. Bundan dolayıdır ki, ceza yargılaması için Ceza Muhakemesi Kanununda (CMK m 22- m. 31), idarî yargı için (Hukuk Muhakemeleri Kanununa atıfla) İdari yargılama </a:t>
            </a:r>
            <a:r>
              <a:rPr lang="tr-TR" dirty="0" err="1"/>
              <a:t>Usûlü</a:t>
            </a:r>
            <a:r>
              <a:rPr lang="tr-TR" dirty="0"/>
              <a:t> Kanununda (İYUK m. 31) ve medenî yargı için Hukuk Muhakemeleri Kanununda (HMK m. 34 - m. 44) bu hususta (birbirlerinden çok farklı olmasalar da) ayrı ayrı düzenlemeler mevcuttur. Hukuk Muhakemeleri Kanunu, medenî yargı açısından hâkimlerin tarafsızlığını sağlamaya yönelik iki ayrı müesseseye yer vermektedir. Bunlardan birincisi hâkimin yasaklılığı, ikincisi ise hâkimin reddidir. </a:t>
            </a:r>
          </a:p>
        </p:txBody>
      </p:sp>
    </p:spTree>
    <p:extLst>
      <p:ext uri="{BB962C8B-B14F-4D97-AF65-F5344CB8AC3E}">
        <p14:creationId xmlns:p14="http://schemas.microsoft.com/office/powerpoint/2010/main" val="6335352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3D0CAF-9994-A7BF-F6C0-81ED22FE7321}"/>
              </a:ext>
            </a:extLst>
          </p:cNvPr>
          <p:cNvSpPr>
            <a:spLocks noGrp="1"/>
          </p:cNvSpPr>
          <p:nvPr>
            <p:ph type="title"/>
          </p:nvPr>
        </p:nvSpPr>
        <p:spPr/>
        <p:txBody>
          <a:bodyPr/>
          <a:lstStyle/>
          <a:p>
            <a:r>
              <a:rPr lang="tr-TR" dirty="0"/>
              <a:t>Hâkimin (Davaya Bakmaktan) Yasaklılığı</a:t>
            </a:r>
          </a:p>
        </p:txBody>
      </p:sp>
      <p:sp>
        <p:nvSpPr>
          <p:cNvPr id="3" name="İçerik Yer Tutucusu 2">
            <a:extLst>
              <a:ext uri="{FF2B5EF4-FFF2-40B4-BE49-F238E27FC236}">
                <a16:creationId xmlns:a16="http://schemas.microsoft.com/office/drawing/2014/main" id="{E79A9D37-E53A-7B79-AE70-1B3BDF498320}"/>
              </a:ext>
            </a:extLst>
          </p:cNvPr>
          <p:cNvSpPr>
            <a:spLocks noGrp="1"/>
          </p:cNvSpPr>
          <p:nvPr>
            <p:ph idx="1"/>
          </p:nvPr>
        </p:nvSpPr>
        <p:spPr/>
        <p:txBody>
          <a:bodyPr/>
          <a:lstStyle/>
          <a:p>
            <a:r>
              <a:rPr lang="tr-TR" dirty="0"/>
              <a:t>Hukuk Muhakemeleri Kanunu, bazı durumlarda hâkimin tarafsız kalamayacağını varsayarak, bunlardan birisinin mevcudiyetini, davaya bakan hâkim için yasaklılık sebebi yapmıştır. Kanun koyucunun değerlendirmesine göre, söz konusu durumlarda, davaya bakan hâkim ile somut uyuşmazlığın tarafları arasında öyle sıkı ve yakın bağlılık vardır ki, artık böyle bir durumda hâkimin tarafsız kalması düşünülemeyeceğinden, onun bu davaya bakmaması gerekir.</a:t>
            </a:r>
          </a:p>
        </p:txBody>
      </p:sp>
    </p:spTree>
    <p:extLst>
      <p:ext uri="{BB962C8B-B14F-4D97-AF65-F5344CB8AC3E}">
        <p14:creationId xmlns:p14="http://schemas.microsoft.com/office/powerpoint/2010/main" val="5734437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C790212-F807-8647-54FA-5DE6A8766FC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D9C616B-5016-AE91-4D38-D8774CA1AB54}"/>
              </a:ext>
            </a:extLst>
          </p:cNvPr>
          <p:cNvSpPr>
            <a:spLocks noGrp="1"/>
          </p:cNvSpPr>
          <p:nvPr>
            <p:ph idx="1"/>
          </p:nvPr>
        </p:nvSpPr>
        <p:spPr/>
        <p:txBody>
          <a:bodyPr>
            <a:normAutofit fontScale="77500" lnSpcReduction="20000"/>
          </a:bodyPr>
          <a:lstStyle/>
          <a:p>
            <a:r>
              <a:rPr lang="tr-TR" b="1" u="sng" dirty="0"/>
              <a:t>Yasaklılık Sebepleri </a:t>
            </a:r>
          </a:p>
          <a:p>
            <a:pPr marL="0" indent="0">
              <a:buNone/>
            </a:pPr>
            <a:r>
              <a:rPr lang="tr-TR" dirty="0"/>
              <a:t>	Hukuk Muhakemeleri Kanununun 34. maddesinde, hâkimin davaya bakmaktan yasaklılığı sebepleri yedi bent halinde sayılmıştır. Buna göre, aşağıdaki hâllerde hâkim davaya bakamaz, talep edilmese bile çekilmek zorundadır: </a:t>
            </a:r>
          </a:p>
          <a:p>
            <a:pPr marL="0" indent="0">
              <a:buNone/>
            </a:pPr>
            <a:r>
              <a:rPr lang="tr-TR" dirty="0"/>
              <a:t>• Kendisine ait olan veya doğrudan doğruya ya da dolayısıyla ilgili olduğu davada, </a:t>
            </a:r>
          </a:p>
          <a:p>
            <a:pPr marL="0" indent="0">
              <a:buNone/>
            </a:pPr>
            <a:r>
              <a:rPr lang="tr-TR" dirty="0"/>
              <a:t>• Aralarında evlilik bağı kalkmış olsa bile eşinin davasında, </a:t>
            </a:r>
          </a:p>
          <a:p>
            <a:pPr marL="0" indent="0">
              <a:buNone/>
            </a:pPr>
            <a:r>
              <a:rPr lang="tr-TR" dirty="0"/>
              <a:t>• Kendisi ve eşinin altsoy veya üstsoyunun davasında, </a:t>
            </a:r>
          </a:p>
          <a:p>
            <a:pPr marL="0" indent="0">
              <a:buNone/>
            </a:pPr>
            <a:r>
              <a:rPr lang="tr-TR" dirty="0"/>
              <a:t>• Kendisi ile arasında evlatlık bağı bulunanın davasında, </a:t>
            </a:r>
          </a:p>
          <a:p>
            <a:pPr marL="0" indent="0">
              <a:buNone/>
            </a:pPr>
            <a:r>
              <a:rPr lang="tr-TR" dirty="0"/>
              <a:t>• Üçüncü derece de dahil olmak üzere, kan veya kendisini oluşturan evlilik bağı kalksa dahi kayın hısımlığı bulunanların davasında, </a:t>
            </a:r>
          </a:p>
          <a:p>
            <a:pPr marL="0" indent="0">
              <a:buNone/>
            </a:pPr>
            <a:r>
              <a:rPr lang="tr-TR" dirty="0"/>
              <a:t>• Nişanlısının davasında, </a:t>
            </a:r>
          </a:p>
          <a:p>
            <a:pPr marL="0" indent="0">
              <a:buNone/>
            </a:pPr>
            <a:r>
              <a:rPr lang="tr-TR" dirty="0"/>
              <a:t>• İki taraftan birinin vekili, vasisi, kayyımı veya yasal danışmanı sıfatıyla hareket ettiği davada. </a:t>
            </a:r>
          </a:p>
        </p:txBody>
      </p:sp>
    </p:spTree>
    <p:extLst>
      <p:ext uri="{BB962C8B-B14F-4D97-AF65-F5344CB8AC3E}">
        <p14:creationId xmlns:p14="http://schemas.microsoft.com/office/powerpoint/2010/main" val="1610166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Başlık 1">
            <a:extLst>
              <a:ext uri="{FF2B5EF4-FFF2-40B4-BE49-F238E27FC236}">
                <a16:creationId xmlns:a16="http://schemas.microsoft.com/office/drawing/2014/main" id="{BB2A900C-7348-EB4F-7775-487C451CA25B}"/>
              </a:ext>
            </a:extLst>
          </p:cNvPr>
          <p:cNvSpPr>
            <a:spLocks noGrp="1"/>
          </p:cNvSpPr>
          <p:nvPr>
            <p:ph type="title"/>
          </p:nvPr>
        </p:nvSpPr>
        <p:spPr>
          <a:xfrm>
            <a:off x="838200" y="365125"/>
            <a:ext cx="10515600" cy="1325563"/>
          </a:xfrm>
        </p:spPr>
        <p:txBody>
          <a:bodyPr>
            <a:normAutofit/>
          </a:bodyPr>
          <a:lstStyle/>
          <a:p>
            <a:r>
              <a:rPr lang="tr-TR" dirty="0"/>
              <a:t>Yargıda İnsan Kaynağı, Mahkemelerin Bağımsızlığı ve Tarafsızlığı</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5555906E-9B86-54AB-6683-35B9C6F84A58}"/>
              </a:ext>
            </a:extLst>
          </p:cNvPr>
          <p:cNvSpPr>
            <a:spLocks noGrp="1"/>
          </p:cNvSpPr>
          <p:nvPr>
            <p:ph idx="1"/>
          </p:nvPr>
        </p:nvSpPr>
        <p:spPr>
          <a:xfrm>
            <a:off x="838200" y="1825625"/>
            <a:ext cx="10515600" cy="4351338"/>
          </a:xfrm>
        </p:spPr>
        <p:txBody>
          <a:bodyPr>
            <a:normAutofit/>
          </a:bodyPr>
          <a:lstStyle/>
          <a:p>
            <a:r>
              <a:rPr lang="tr-TR" dirty="0"/>
              <a:t>YARGILAMA FAALİYETİNİN NİTELİĞİ VE SÜJELERİ</a:t>
            </a:r>
          </a:p>
          <a:p>
            <a:r>
              <a:rPr lang="tr-TR" dirty="0"/>
              <a:t>Yargılama Faaliyetinin Niteliği </a:t>
            </a:r>
          </a:p>
          <a:p>
            <a:r>
              <a:rPr lang="tr-TR" dirty="0"/>
              <a:t>Dava veya talep yoluyla bir başvurunun öngörülen </a:t>
            </a:r>
            <a:r>
              <a:rPr lang="tr-TR" dirty="0" err="1"/>
              <a:t>usûl</a:t>
            </a:r>
            <a:r>
              <a:rPr lang="tr-TR" dirty="0"/>
              <a:t> çerçevesinde mahkemeye sunulmasıyla birlikte, davanın tarafları (talepte bulunan ve - duruma göre - kendisine karşı bir talep ileri sürülen kişi) ile mahkeme arasında bir </a:t>
            </a:r>
            <a:r>
              <a:rPr lang="tr-TR" dirty="0" err="1"/>
              <a:t>usûlî</a:t>
            </a:r>
            <a:r>
              <a:rPr lang="tr-TR" dirty="0"/>
              <a:t> ilişki (</a:t>
            </a:r>
            <a:r>
              <a:rPr lang="tr-TR" dirty="0" err="1"/>
              <a:t>usûl</a:t>
            </a:r>
            <a:r>
              <a:rPr lang="tr-TR" dirty="0"/>
              <a:t> hukuku ilişkisi) ortaya çıkar. Bu </a:t>
            </a:r>
            <a:r>
              <a:rPr lang="tr-TR" dirty="0" err="1"/>
              <a:t>usûlî</a:t>
            </a:r>
            <a:r>
              <a:rPr lang="tr-TR" dirty="0"/>
              <a:t> ilişkinin süjeleri davanın (veya talebin) tarafları ile mahkemedir. Diğer bir ifadeyle, dava açılmasıyla birlikte taraflarında davacı, davalı ve mahkemenin yer aldığı üçlü bir </a:t>
            </a:r>
            <a:r>
              <a:rPr lang="tr-TR" dirty="0" err="1"/>
              <a:t>usûl</a:t>
            </a:r>
            <a:r>
              <a:rPr lang="tr-TR" dirty="0"/>
              <a:t> hukuku ilişkisi ortaya çıkmaktadır.</a:t>
            </a:r>
          </a:p>
        </p:txBody>
      </p:sp>
    </p:spTree>
    <p:extLst>
      <p:ext uri="{BB962C8B-B14F-4D97-AF65-F5344CB8AC3E}">
        <p14:creationId xmlns:p14="http://schemas.microsoft.com/office/powerpoint/2010/main" val="31197301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3A7ABD-D2A5-EDE0-3D35-5B512C5610BE}"/>
              </a:ext>
            </a:extLst>
          </p:cNvPr>
          <p:cNvSpPr>
            <a:spLocks noGrp="1"/>
          </p:cNvSpPr>
          <p:nvPr>
            <p:ph type="title"/>
          </p:nvPr>
        </p:nvSpPr>
        <p:spPr/>
        <p:txBody>
          <a:bodyPr/>
          <a:lstStyle/>
          <a:p>
            <a:r>
              <a:rPr lang="tr-TR" dirty="0"/>
              <a:t>Yasaklılığın Dikkate Alınması, İleri Sürülmesi ve Sonuçları</a:t>
            </a:r>
          </a:p>
        </p:txBody>
      </p:sp>
      <p:sp>
        <p:nvSpPr>
          <p:cNvPr id="3" name="İçerik Yer Tutucusu 2">
            <a:extLst>
              <a:ext uri="{FF2B5EF4-FFF2-40B4-BE49-F238E27FC236}">
                <a16:creationId xmlns:a16="http://schemas.microsoft.com/office/drawing/2014/main" id="{8B5B1F91-91D3-1B91-BBEC-1651A1E6C5CA}"/>
              </a:ext>
            </a:extLst>
          </p:cNvPr>
          <p:cNvSpPr>
            <a:spLocks noGrp="1"/>
          </p:cNvSpPr>
          <p:nvPr>
            <p:ph idx="1"/>
          </p:nvPr>
        </p:nvSpPr>
        <p:spPr/>
        <p:txBody>
          <a:bodyPr>
            <a:normAutofit fontScale="92500" lnSpcReduction="20000"/>
          </a:bodyPr>
          <a:lstStyle/>
          <a:p>
            <a:r>
              <a:rPr lang="tr-TR" dirty="0"/>
              <a:t>Yasaklılık sebeplerinden birisinin mevcut olması durumunda hâkim, talep olmasa dahi, bunu resen (görevi gereği kendiliğinden) gözeterek çekinme kararı vermek zorundadır (HMK m. 34, I). Taraflar da, yargılamanın her aşamasında, hâkim için bir yasaklılık sebebi bulunduğunu ileri sürerek hâkimden çekinme kararı vermesini isteyebilirler. </a:t>
            </a:r>
          </a:p>
          <a:p>
            <a:r>
              <a:rPr lang="tr-TR" dirty="0"/>
              <a:t>Yasaklılık sebebi bulunmasına rağmen davanın her iki tarafı, hâkimin davaya devam etmesi hususunda anlaşsalar bile, böyle bir anlaşma geçerli olmaz; hâkim, buna rağmen çekinme kararı vermek zorundadır. Çekinme kararını, hakkında yasaklılık sebebi bulunan hâkimin bizatihi kendisi verir. Bu karara karşı üst mahkemeye başvurulabilir (HMK m. 35, I). </a:t>
            </a:r>
          </a:p>
          <a:p>
            <a:r>
              <a:rPr lang="tr-TR" dirty="0"/>
              <a:t>Çekinme kararının ilk derece mahkemesi hâkimince verildiği hallerde, başvuru üzerine bölge adliye mahkemesinin vereceği karar kesindir (HMK m. 35, II). Hakkında yasaklılık sebebi bulunan hâkimin huzuruyla yapılan bütün işlemler, üst mahkemenin kararıyla iptal olunabilir</a:t>
            </a:r>
          </a:p>
        </p:txBody>
      </p:sp>
    </p:spTree>
    <p:extLst>
      <p:ext uri="{BB962C8B-B14F-4D97-AF65-F5344CB8AC3E}">
        <p14:creationId xmlns:p14="http://schemas.microsoft.com/office/powerpoint/2010/main" val="1642609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9242F63-D149-91E9-AA60-EEDAAB94FC7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63397D7-6882-AFA0-FF19-9AE3258CAC1D}"/>
              </a:ext>
            </a:extLst>
          </p:cNvPr>
          <p:cNvSpPr>
            <a:spLocks noGrp="1"/>
          </p:cNvSpPr>
          <p:nvPr>
            <p:ph idx="1"/>
          </p:nvPr>
        </p:nvSpPr>
        <p:spPr/>
        <p:txBody>
          <a:bodyPr/>
          <a:lstStyle/>
          <a:p>
            <a:r>
              <a:rPr lang="tr-TR" dirty="0"/>
              <a:t>Hâkim hakkında bir yasaklılık sebebi bulunduğu, taraflarca kanun yolları aşamasında da ileri sürülebilir. Keza, kanun yolu incelemesini yapan hâkimler de, inceledikleri kararın, hakkında yasaklılık sebebi bulunan bir hâkim tarafından verilmiş olduğunu tespit ederlerse bunu resen gözetirler. Yasaklılık bir mutlak bozma sebebidir. Hatta, hükmün, hakkında yasaklılık sebebi olan bir hâkim tarafından verilmiş bulunması aynı zamanda bir yargılamanın yenilenmesi nedeni teşkil eder (HMK m. 375, I, b). Bununla birlikte, hakkında yasaklılık sebebi bulunan hâkim tarafından verilmiş olan bir hükmün iptali, kendisine karşı süresi içinde ve </a:t>
            </a:r>
            <a:r>
              <a:rPr lang="tr-TR" dirty="0" err="1"/>
              <a:t>usûlüne</a:t>
            </a:r>
            <a:r>
              <a:rPr lang="tr-TR" dirty="0"/>
              <a:t> uygun olarak kanun yollarına gidilmek suretiyle sağlanmazsa, bu hüküm artık geçerli olur.</a:t>
            </a:r>
          </a:p>
        </p:txBody>
      </p:sp>
    </p:spTree>
    <p:extLst>
      <p:ext uri="{BB962C8B-B14F-4D97-AF65-F5344CB8AC3E}">
        <p14:creationId xmlns:p14="http://schemas.microsoft.com/office/powerpoint/2010/main" val="11627270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3F970AA-2D36-9D71-A2AB-4839EBD6FC55}"/>
              </a:ext>
            </a:extLst>
          </p:cNvPr>
          <p:cNvSpPr>
            <a:spLocks noGrp="1"/>
          </p:cNvSpPr>
          <p:nvPr>
            <p:ph type="title"/>
          </p:nvPr>
        </p:nvSpPr>
        <p:spPr/>
        <p:txBody>
          <a:bodyPr/>
          <a:lstStyle/>
          <a:p>
            <a:r>
              <a:rPr lang="tr-TR" dirty="0"/>
              <a:t>Hâkimin Reddi</a:t>
            </a:r>
          </a:p>
        </p:txBody>
      </p:sp>
      <p:sp>
        <p:nvSpPr>
          <p:cNvPr id="3" name="İçerik Yer Tutucusu 2">
            <a:extLst>
              <a:ext uri="{FF2B5EF4-FFF2-40B4-BE49-F238E27FC236}">
                <a16:creationId xmlns:a16="http://schemas.microsoft.com/office/drawing/2014/main" id="{9A4C5F00-D02C-BF41-426F-8CD798188C77}"/>
              </a:ext>
            </a:extLst>
          </p:cNvPr>
          <p:cNvSpPr>
            <a:spLocks noGrp="1"/>
          </p:cNvSpPr>
          <p:nvPr>
            <p:ph idx="1"/>
          </p:nvPr>
        </p:nvSpPr>
        <p:spPr/>
        <p:txBody>
          <a:bodyPr>
            <a:normAutofit lnSpcReduction="10000"/>
          </a:bodyPr>
          <a:lstStyle/>
          <a:p>
            <a:r>
              <a:rPr lang="tr-TR" b="1" u="sng" dirty="0"/>
              <a:t>Ret Sebebi </a:t>
            </a:r>
          </a:p>
          <a:p>
            <a:r>
              <a:rPr lang="tr-TR" dirty="0"/>
              <a:t>Hâkim ile bakmakta olduğu davanın taraflarından birisi arasındaki ilişki yasaklılık sebeplerinde olduğu derecede bir yakınlık ya da bağlılık olmasa bile, bu ilişki karşısında hâkimin tarafsızlığından şüphe edilmesi mümkünse, taraflardan biri hâkimi reddedebilir ve hâkim de bizzat çekilebilir. Hukuk Muhakemeleri Kanunu, yasaklılık sebeplerini tek tek saymış; bunlar ölçüsünde güçlü ve yoğun bir düzeyde olmasa bile, eğer bir durum, hâkimin tarafsızlığından şüphe edilmesini gerektirir derecede önemli bir sebep olarak nitelendirilebiliyorsa, bunu ret sebebi kabul etmiştir (HMK m. 36, I). Dolayısıyla, gerçekte tek ve genel bir ret sebebi vardır; bu, “hâkimin tarafsızlığından şüphe edilmesini gerektiren önemli bir durumun mevcut </a:t>
            </a:r>
            <a:r>
              <a:rPr lang="tr-TR" dirty="0" err="1"/>
              <a:t>olması”dır</a:t>
            </a:r>
            <a:r>
              <a:rPr lang="tr-TR" dirty="0"/>
              <a:t>.</a:t>
            </a:r>
          </a:p>
        </p:txBody>
      </p:sp>
    </p:spTree>
    <p:extLst>
      <p:ext uri="{BB962C8B-B14F-4D97-AF65-F5344CB8AC3E}">
        <p14:creationId xmlns:p14="http://schemas.microsoft.com/office/powerpoint/2010/main" val="3521757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3EFDFD1-0359-165D-5E6C-5121D8CEA6D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2809927-E87C-75DE-310B-092906BCB861}"/>
              </a:ext>
            </a:extLst>
          </p:cNvPr>
          <p:cNvSpPr>
            <a:spLocks noGrp="1"/>
          </p:cNvSpPr>
          <p:nvPr>
            <p:ph idx="1"/>
          </p:nvPr>
        </p:nvSpPr>
        <p:spPr/>
        <p:txBody>
          <a:bodyPr>
            <a:normAutofit fontScale="92500" lnSpcReduction="20000"/>
          </a:bodyPr>
          <a:lstStyle/>
          <a:p>
            <a:r>
              <a:rPr lang="tr-TR" dirty="0"/>
              <a:t>Kanun, bazı örnekleri sıralayarak, onlardan birisinin somut davada varlığı halinde, hâkimin reddi sebebinin (hâkimin tarafsızlığından şüphe edilmesini gerektiren önemli sebebin) gerçekleşmiş sayılacağını belirtmiştir. Hâkim hakkında ret sebebinin varlığının kabul edildiği hâller şunlardır (HMK m. 36): </a:t>
            </a:r>
          </a:p>
          <a:p>
            <a:pPr marL="0" indent="0">
              <a:buNone/>
            </a:pPr>
            <a:r>
              <a:rPr lang="tr-TR" dirty="0"/>
              <a:t>• Davada iki taraftan birine öğüt vermiş ya da yol göstermiş, </a:t>
            </a:r>
          </a:p>
          <a:p>
            <a:pPr marL="0" indent="0">
              <a:buNone/>
            </a:pPr>
            <a:r>
              <a:rPr lang="tr-TR" dirty="0"/>
              <a:t>• Davada iki taraftan birine veya üçüncü kişiye, kanunen gerekmediği hâlde, görüşünü açıklamış olması, </a:t>
            </a:r>
          </a:p>
          <a:p>
            <a:pPr marL="0" indent="0">
              <a:buNone/>
            </a:pPr>
            <a:r>
              <a:rPr lang="tr-TR" dirty="0"/>
              <a:t>• Davada tanık veya bilirkişi olarak dinlenmiş veya hâkim ya da hakem sıfatıyla hareket etmiş olması, </a:t>
            </a:r>
          </a:p>
          <a:p>
            <a:pPr marL="0" indent="0">
              <a:buNone/>
            </a:pPr>
            <a:r>
              <a:rPr lang="tr-TR" dirty="0"/>
              <a:t>• Davanın, dördüncü derece de dahil yansoy hısımlarına ait olması, </a:t>
            </a:r>
          </a:p>
          <a:p>
            <a:pPr marL="0" indent="0">
              <a:buNone/>
            </a:pPr>
            <a:r>
              <a:rPr lang="tr-TR" dirty="0"/>
              <a:t>• Dava esnasında, iki taraftan birisi ile davası veya aralarında bir düşmanlık bulunması.</a:t>
            </a:r>
          </a:p>
        </p:txBody>
      </p:sp>
    </p:spTree>
    <p:extLst>
      <p:ext uri="{BB962C8B-B14F-4D97-AF65-F5344CB8AC3E}">
        <p14:creationId xmlns:p14="http://schemas.microsoft.com/office/powerpoint/2010/main" val="27072847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248C1B3-5807-4777-44F9-A52769C1977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4701AD2-4222-9315-DBD8-73CA928A2D5A}"/>
              </a:ext>
            </a:extLst>
          </p:cNvPr>
          <p:cNvSpPr>
            <a:spLocks noGrp="1"/>
          </p:cNvSpPr>
          <p:nvPr>
            <p:ph idx="1"/>
          </p:nvPr>
        </p:nvSpPr>
        <p:spPr/>
        <p:txBody>
          <a:bodyPr>
            <a:normAutofit fontScale="92500" lnSpcReduction="20000"/>
          </a:bodyPr>
          <a:lstStyle/>
          <a:p>
            <a:r>
              <a:rPr lang="tr-TR" dirty="0"/>
              <a:t>Ret sebebinin yasaklılık sebeplerinden en önemli farkı, yasaklılık sebeplerinin hâkimin tarafsız kalamayacağının kabulü açısından mutlak olmasıdır. Diğer bir ifadeyle, yasaklılık sebeplerinden birinin mevcudiyeti karşısında hâkimin tarafsız kalamayacağı kesin gözüyle bakılmaktadır. Buna karşılık, bir durumun ret sebebi olabilmesi için, onun somut olayda hâkimin tarafsızlığından şüphe edilmesini haklı kılması gerekir. Böyle bir şüphenin gerçekçi olup olmadığını öncelikle dikkate alması gerekenler davanın tarafları ve hâkimdir. Şöyle ki, somut bağlantı yahut ilişkiyi eğer taraflar veya hâkim tarafsızlıktan şüphe edilmesini gerektiren önemli durum olarak nitelendirirlerse, hâkimin reddini talep edeceklerdir. Aksi takdirde, somut bağlantı yahut ilişkinin mutlak (kesin) bir ret sebebi olarak gözetilmesi söz konusu değildir. Bundan dolayıdır ki, Hukuk Muhakemeleri Kanununun 37. maddesi, reddini gerektiren bir neden bulunmasına rağmen kendisini bizzat reddederek çekilmeyen hâkimin, iki taraftan biri ret talebinde bulununcaya kadar davaya bakabileceğini hükme bağlamıştır.</a:t>
            </a:r>
          </a:p>
        </p:txBody>
      </p:sp>
    </p:spTree>
    <p:extLst>
      <p:ext uri="{BB962C8B-B14F-4D97-AF65-F5344CB8AC3E}">
        <p14:creationId xmlns:p14="http://schemas.microsoft.com/office/powerpoint/2010/main" val="35139977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73FAE09-C212-C41A-EBF3-F8DEA56F3142}"/>
              </a:ext>
            </a:extLst>
          </p:cNvPr>
          <p:cNvSpPr>
            <a:spLocks noGrp="1"/>
          </p:cNvSpPr>
          <p:nvPr>
            <p:ph type="title"/>
          </p:nvPr>
        </p:nvSpPr>
        <p:spPr/>
        <p:txBody>
          <a:bodyPr/>
          <a:lstStyle/>
          <a:p>
            <a:r>
              <a:rPr lang="tr-TR" dirty="0"/>
              <a:t>Ret Talebinin İleri Sürülmesi</a:t>
            </a:r>
          </a:p>
        </p:txBody>
      </p:sp>
      <p:sp>
        <p:nvSpPr>
          <p:cNvPr id="3" name="İçerik Yer Tutucusu 2">
            <a:extLst>
              <a:ext uri="{FF2B5EF4-FFF2-40B4-BE49-F238E27FC236}">
                <a16:creationId xmlns:a16="http://schemas.microsoft.com/office/drawing/2014/main" id="{1BF449DA-AAEC-7EFC-E1E2-77DA9D9FE177}"/>
              </a:ext>
            </a:extLst>
          </p:cNvPr>
          <p:cNvSpPr>
            <a:spLocks noGrp="1"/>
          </p:cNvSpPr>
          <p:nvPr>
            <p:ph idx="1"/>
          </p:nvPr>
        </p:nvSpPr>
        <p:spPr/>
        <p:txBody>
          <a:bodyPr>
            <a:normAutofit fontScale="92500" lnSpcReduction="10000"/>
          </a:bodyPr>
          <a:lstStyle/>
          <a:p>
            <a:r>
              <a:rPr lang="tr-TR" dirty="0"/>
              <a:t>Ret talebinin ya davaya bakan hâkimin bizzat kendisince ya da taraflardan birisince ileri sürülmesi gerekir.</a:t>
            </a:r>
          </a:p>
          <a:p>
            <a:r>
              <a:rPr lang="tr-TR" dirty="0"/>
              <a:t>Öncelikle ret talebinin ileri sürülmesi gereken zaman açısından önemli bir sınırlama mevcuttur. Buna göre, ret sebebini bilen tarafın ret talebini </a:t>
            </a:r>
            <a:r>
              <a:rPr lang="tr-TR" u="sng" dirty="0"/>
              <a:t>en geç ilk duruşmada </a:t>
            </a:r>
            <a:r>
              <a:rPr lang="tr-TR" dirty="0"/>
              <a:t>ileri sürmesi gerekir. Eğer ret sebebi davaya bakıldığı sırada öğrenilmişse, ret talebinin en geç takip eden ilk duruşmada ve yeni bir işlem yapılmadan önce yapılması aranmaktadır. Bu sürelere riayet edilmeksizin ileri sürülen ret talebi dinlenmeyecektir (HMK m. 38, I). Herhâlde, ret talebinin ileri sürüleceği azami sürenin ilk derece mahkemesindeki son duruşma olduğu açıktır. Ret sebebinin daha önce öğrenilememiş olması yahut sürelerin geçirilmiş bulunması nedeniyle ilk derece mahkemesinde ileri sürülemeyen ret talebinin kanun yollarında yapılması mümkün değildir.</a:t>
            </a:r>
          </a:p>
        </p:txBody>
      </p:sp>
    </p:spTree>
    <p:extLst>
      <p:ext uri="{BB962C8B-B14F-4D97-AF65-F5344CB8AC3E}">
        <p14:creationId xmlns:p14="http://schemas.microsoft.com/office/powerpoint/2010/main" val="26404486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952D72F-F8C0-2AC7-143A-7C74C631D81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D339457-45FA-C518-F5ED-03B65510059A}"/>
              </a:ext>
            </a:extLst>
          </p:cNvPr>
          <p:cNvSpPr>
            <a:spLocks noGrp="1"/>
          </p:cNvSpPr>
          <p:nvPr>
            <p:ph idx="1"/>
          </p:nvPr>
        </p:nvSpPr>
        <p:spPr/>
        <p:txBody>
          <a:bodyPr/>
          <a:lstStyle/>
          <a:p>
            <a:r>
              <a:rPr lang="tr-TR" dirty="0"/>
              <a:t>Ret talebinin ileri sürülmesi, şekil açısından da düzenlenmiştir. Buna göre, ret talebinin mutlaka dilekçeyle yapılması; dilekçede ret sebepleri ile delil veya emarelerin açıkça gösterilmesi, varsa belgelerin eklenmesi gerekir (HMK m. 38, II). Dilekçe, ekleriyle birlikte, reddi istenen hâkimin mensup olduğu mahkemeye (yazı işleri müdürlüğüne) verilir ve artık geri alınamaz. Ret dilekçesi, bir haftalık süre içinde cevap vermesi için, karşı tarafa tebliğ edilir. Ret talebini içeren dosya, varsa karşı tarafın cevabıyla birlikte, reddi istene hâkime verilir. Hâkim, bir hafta içinde dosyayı inceleyerek, ret sebepleri hakkında kendi düşüncesini yazılı olarak belirtir ve dosyayı (ret talebi hakkında karar verecek olan </a:t>
            </a:r>
            <a:r>
              <a:rPr lang="tr-TR" dirty="0" err="1"/>
              <a:t>merciye</a:t>
            </a:r>
            <a:r>
              <a:rPr lang="tr-TR" dirty="0"/>
              <a:t> gönderilmek üzere), yazı işleri müdürüne verir.</a:t>
            </a:r>
          </a:p>
        </p:txBody>
      </p:sp>
    </p:spTree>
    <p:extLst>
      <p:ext uri="{BB962C8B-B14F-4D97-AF65-F5344CB8AC3E}">
        <p14:creationId xmlns:p14="http://schemas.microsoft.com/office/powerpoint/2010/main" val="35441768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35E2A1D-3BDF-0050-BEA5-DD477060FD1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7690BCA-261F-A495-48DF-FFB2F9DF6578}"/>
              </a:ext>
            </a:extLst>
          </p:cNvPr>
          <p:cNvSpPr>
            <a:spLocks noGrp="1"/>
          </p:cNvSpPr>
          <p:nvPr>
            <p:ph idx="1"/>
          </p:nvPr>
        </p:nvSpPr>
        <p:spPr/>
        <p:txBody>
          <a:bodyPr>
            <a:normAutofit fontScale="92500" lnSpcReduction="20000"/>
          </a:bodyPr>
          <a:lstStyle/>
          <a:p>
            <a:r>
              <a:rPr lang="tr-TR" dirty="0"/>
              <a:t>Çekilme isteğinin hâkim tarafından gelmesi yahut taraflardan birinin bu yöndeki talebinin (reddi istenen) hâkim tarafından haklı görülmesi halinde dahi, çekilmenin kanuna uygun olup olmadığı hususu ancak merci tarafından incelenerek karara bağlanır (HMK m. 39). Sadece üç durumda (HMK m. 41, I), taraflardan birisince yapılan ret talebinin, reddi istenen hâkim tarafından incelenerek (</a:t>
            </a:r>
            <a:r>
              <a:rPr lang="tr-TR" dirty="0" err="1"/>
              <a:t>merciye</a:t>
            </a:r>
            <a:r>
              <a:rPr lang="tr-TR" dirty="0"/>
              <a:t> gönderilmeksizin) geri çevrilmesi söz konusudur. Buna göre: </a:t>
            </a:r>
          </a:p>
          <a:p>
            <a:pPr marL="0" indent="0">
              <a:buNone/>
            </a:pPr>
            <a:r>
              <a:rPr lang="tr-TR" dirty="0"/>
              <a:t>• Ret talebi süresi içinde yapılmamışsa, </a:t>
            </a:r>
          </a:p>
          <a:p>
            <a:pPr marL="0" indent="0">
              <a:buNone/>
            </a:pPr>
            <a:r>
              <a:rPr lang="tr-TR" dirty="0"/>
              <a:t>• Ret sebebi ve bu sebebe ilişkin inandırıcı delil veya emare gösterilmemişse, • Ret talebinin davayı uzatmak amacıyla yapıldığı açıkça anlaşılıyorsa, reddi istenen hâkimin bizzat kendisi, ret talebini, </a:t>
            </a:r>
            <a:r>
              <a:rPr lang="tr-TR" dirty="0" err="1"/>
              <a:t>merciye</a:t>
            </a:r>
            <a:r>
              <a:rPr lang="tr-TR" dirty="0"/>
              <a:t> göndermeksizin (hatta duruma göre karşı tarafın görüşünü de almaksızın) geri çevirir (HMK m. 41, II). İlk derece mahkemesinde, hâkimin bu kararına karşı istinaf yoluna başvurulabilir</a:t>
            </a:r>
          </a:p>
        </p:txBody>
      </p:sp>
    </p:spTree>
    <p:extLst>
      <p:ext uri="{BB962C8B-B14F-4D97-AF65-F5344CB8AC3E}">
        <p14:creationId xmlns:p14="http://schemas.microsoft.com/office/powerpoint/2010/main" val="16654817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09D6B41-0D0B-E618-B54E-BB77BCEEFB0D}"/>
              </a:ext>
            </a:extLst>
          </p:cNvPr>
          <p:cNvSpPr>
            <a:spLocks noGrp="1"/>
          </p:cNvSpPr>
          <p:nvPr>
            <p:ph type="title"/>
          </p:nvPr>
        </p:nvSpPr>
        <p:spPr/>
        <p:txBody>
          <a:bodyPr/>
          <a:lstStyle/>
          <a:p>
            <a:r>
              <a:rPr lang="tr-TR" dirty="0"/>
              <a:t>Ret Talebinin İncelenmesi</a:t>
            </a:r>
          </a:p>
        </p:txBody>
      </p:sp>
      <p:sp>
        <p:nvSpPr>
          <p:cNvPr id="3" name="İçerik Yer Tutucusu 2">
            <a:extLst>
              <a:ext uri="{FF2B5EF4-FFF2-40B4-BE49-F238E27FC236}">
                <a16:creationId xmlns:a16="http://schemas.microsoft.com/office/drawing/2014/main" id="{E56F54E1-76AE-BC61-872B-6502B6A44DCC}"/>
              </a:ext>
            </a:extLst>
          </p:cNvPr>
          <p:cNvSpPr>
            <a:spLocks noGrp="1"/>
          </p:cNvSpPr>
          <p:nvPr>
            <p:ph idx="1"/>
          </p:nvPr>
        </p:nvSpPr>
        <p:spPr/>
        <p:txBody>
          <a:bodyPr/>
          <a:lstStyle/>
          <a:p>
            <a:r>
              <a:rPr lang="tr-TR" dirty="0"/>
              <a:t>Ret talebinin geri çevrilmesinin söz konusu olduğu üç (istisnai) hal dışında, ret sebebinin mevcut olup olmadığı, reddi istenen hâkim dışındaki bir mahkeme veya hâkim (merci) tarafından incelenir. </a:t>
            </a:r>
            <a:r>
              <a:rPr lang="tr-TR" dirty="0" err="1"/>
              <a:t>Mercinin</a:t>
            </a:r>
            <a:r>
              <a:rPr lang="tr-TR" dirty="0"/>
              <a:t> neresi olduğu Hukuk Muhakemeleri Kanununun 40 </a:t>
            </a:r>
            <a:r>
              <a:rPr lang="tr-TR" dirty="0" err="1"/>
              <a:t>ıncı</a:t>
            </a:r>
            <a:r>
              <a:rPr lang="tr-TR" dirty="0"/>
              <a:t> maddesinde düzenlenmiştir. Buna göre, kural, ret talebinin, reddi istenen hâkim katılmaksızın incelenmesidir.</a:t>
            </a:r>
          </a:p>
        </p:txBody>
      </p:sp>
    </p:spTree>
    <p:extLst>
      <p:ext uri="{BB962C8B-B14F-4D97-AF65-F5344CB8AC3E}">
        <p14:creationId xmlns:p14="http://schemas.microsoft.com/office/powerpoint/2010/main" val="42949670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8D8F991-51AA-C3F0-DCB6-9128A079F3C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6A6D765-0501-AE11-2154-D71BED17AC62}"/>
              </a:ext>
            </a:extLst>
          </p:cNvPr>
          <p:cNvSpPr>
            <a:spLocks noGrp="1"/>
          </p:cNvSpPr>
          <p:nvPr>
            <p:ph idx="1"/>
          </p:nvPr>
        </p:nvSpPr>
        <p:spPr/>
        <p:txBody>
          <a:bodyPr>
            <a:normAutofit lnSpcReduction="10000"/>
          </a:bodyPr>
          <a:lstStyle/>
          <a:p>
            <a:r>
              <a:rPr lang="tr-TR" dirty="0"/>
              <a:t>Ret talebi kendisine gelen mahkeme (merci), incelemesini dosya üzerinden, gerekliyse duruşmalı olarak yapar (HMK m. 42, I). Ret sebepleri hakkında yemin teklif olunamaz (HMK m. 38, VII). Ret sebebinin mevcudiyetinin tam olarak ispatlanması aranmaz; ret sebebinin muhtemel görülmesi (yaklaşık ispat) halinde merci ret talebini kabul eder (HMK m. 38, VI). </a:t>
            </a:r>
          </a:p>
          <a:p>
            <a:r>
              <a:rPr lang="tr-TR" dirty="0"/>
              <a:t>Ret talebinin yapılmasından </a:t>
            </a:r>
            <a:r>
              <a:rPr lang="tr-TR" dirty="0" err="1"/>
              <a:t>mercinin</a:t>
            </a:r>
            <a:r>
              <a:rPr lang="tr-TR" dirty="0"/>
              <a:t> bu talep hakkındaki kararına kadar, hakkında ret talebi ileri sürülen hâkim kural olarak davaya devam edemez. Bu durumda, söz konusu hâkim, ilgili dava bakımından sadece acele olarak yapılması gereken işlemleri (delil tespiti, ihtiyati tedbir ve ihtiyati haciz vb.) yapabilir.</a:t>
            </a:r>
          </a:p>
        </p:txBody>
      </p:sp>
    </p:spTree>
    <p:extLst>
      <p:ext uri="{BB962C8B-B14F-4D97-AF65-F5344CB8AC3E}">
        <p14:creationId xmlns:p14="http://schemas.microsoft.com/office/powerpoint/2010/main" val="34264378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ADD1388-A90A-D228-A876-6C8780F0A15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209052A-02A2-3EE7-D509-7F632204DCD6}"/>
              </a:ext>
            </a:extLst>
          </p:cNvPr>
          <p:cNvSpPr>
            <a:spLocks noGrp="1"/>
          </p:cNvSpPr>
          <p:nvPr>
            <p:ph idx="1"/>
          </p:nvPr>
        </p:nvSpPr>
        <p:spPr/>
        <p:txBody>
          <a:bodyPr/>
          <a:lstStyle/>
          <a:p>
            <a:r>
              <a:rPr lang="tr-TR" dirty="0"/>
              <a:t>Yargılama Faaliyetinin Süjeleri </a:t>
            </a:r>
          </a:p>
          <a:p>
            <a:r>
              <a:rPr lang="tr-TR" dirty="0"/>
              <a:t>Yargılama faaliyetinde taraf sıfatıyla yer alan kişilerin durumu ile onların iradî temsilini (davaya vekâlet konusunu) ayrı bir başlıkta ele alınacaktır. Burada sadece söz konusu faaliyeti mahkeme adına yürüten kişiler ele alınmaktadır. Bu çerçevede özellikle üzerinde durulması gereken üç kişi vardır. Bunlar: hâkimler, zabıt kâtipleri ve diğer yazı işleri görevlileridir.</a:t>
            </a:r>
          </a:p>
        </p:txBody>
      </p:sp>
    </p:spTree>
    <p:extLst>
      <p:ext uri="{BB962C8B-B14F-4D97-AF65-F5344CB8AC3E}">
        <p14:creationId xmlns:p14="http://schemas.microsoft.com/office/powerpoint/2010/main" val="16179146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F4D34E3-E655-C67C-1A73-2749A349214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8E23B36-4F1F-838B-CFEF-72830FC89BA8}"/>
              </a:ext>
            </a:extLst>
          </p:cNvPr>
          <p:cNvSpPr>
            <a:spLocks noGrp="1"/>
          </p:cNvSpPr>
          <p:nvPr>
            <p:ph idx="1"/>
          </p:nvPr>
        </p:nvSpPr>
        <p:spPr/>
        <p:txBody>
          <a:bodyPr/>
          <a:lstStyle/>
          <a:p>
            <a:r>
              <a:rPr lang="tr-TR" dirty="0"/>
              <a:t>Ret talebinin kabulü halinde, davaya bir başka hâkim tarafından bakılacaktır. Ret talebinin reddi halinde ise, reddi istenen hâkim davaya (kaldığı yerden itibaren) bakmaya devam eder (HMK m. </a:t>
            </a:r>
            <a:r>
              <a:rPr lang="tr-TR"/>
              <a:t>42, III)</a:t>
            </a:r>
          </a:p>
        </p:txBody>
      </p:sp>
    </p:spTree>
    <p:extLst>
      <p:ext uri="{BB962C8B-B14F-4D97-AF65-F5344CB8AC3E}">
        <p14:creationId xmlns:p14="http://schemas.microsoft.com/office/powerpoint/2010/main" val="959675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AB21695-6399-323E-5EE6-A247716398EA}"/>
              </a:ext>
            </a:extLst>
          </p:cNvPr>
          <p:cNvSpPr>
            <a:spLocks noGrp="1"/>
          </p:cNvSpPr>
          <p:nvPr>
            <p:ph type="title"/>
          </p:nvPr>
        </p:nvSpPr>
        <p:spPr/>
        <p:txBody>
          <a:bodyPr/>
          <a:lstStyle/>
          <a:p>
            <a:r>
              <a:rPr lang="tr-TR" dirty="0"/>
              <a:t>Hâkimler</a:t>
            </a:r>
          </a:p>
        </p:txBody>
      </p:sp>
      <p:sp>
        <p:nvSpPr>
          <p:cNvPr id="3" name="İçerik Yer Tutucusu 2">
            <a:extLst>
              <a:ext uri="{FF2B5EF4-FFF2-40B4-BE49-F238E27FC236}">
                <a16:creationId xmlns:a16="http://schemas.microsoft.com/office/drawing/2014/main" id="{1254C350-36D7-64CD-5A92-23184E3957F5}"/>
              </a:ext>
            </a:extLst>
          </p:cNvPr>
          <p:cNvSpPr>
            <a:spLocks noGrp="1"/>
          </p:cNvSpPr>
          <p:nvPr>
            <p:ph idx="1"/>
          </p:nvPr>
        </p:nvSpPr>
        <p:spPr/>
        <p:txBody>
          <a:bodyPr>
            <a:normAutofit fontScale="85000" lnSpcReduction="10000"/>
          </a:bodyPr>
          <a:lstStyle/>
          <a:p>
            <a:r>
              <a:rPr lang="tr-TR" dirty="0"/>
              <a:t>Türk milleti adına yargı yetkisini kullanmak üzere kurulan mahkemeler, personel itibariyle üç unsurdan oluşan bir bütündür. Bunlar arasında yargı yetkisini fiilen kullanan hâkimdir. Zabıt kâtibi ile yazı işlerinde görev yapan diğer kişilerin işlevleri doğrudan yargı yetkisinin kullanılması niteliğinde olmayıp, yargısal faaliyetin bir düzen içinde yürütülmesini sağlamak üzere, hâkime destek olmaya yöneliktir. </a:t>
            </a:r>
          </a:p>
          <a:p>
            <a:r>
              <a:rPr lang="tr-TR" dirty="0"/>
              <a:t>Anayasanın 140. maddesi gereğince, hâkimlik (ve savcılık görevleri) meslekten hâkimler eliyle yürütür. Hâkimlerin (ve savcıların) nitelikleri, atanmaları, hakları ve ödevleri, aylık ve ödenekleri, meslekte ilerlemeleri, görevlerinin ve görev yerlerinin geçici veya sürekli olarak değiştirilmesi, haklarında disiplin kovuşturması açılması ve disiplin cezası verilmesi, görevleriyle ilgili veya görevleri sırasında işledikleri suçlardan dolayı soruşturma yapılması ve yargılanmalarına karar verilmesi, meslekten çıkarmayı gerektiren suçluluk veya yetersizlik halleri ve meslek içi eğitimleri ile diğer özlük işleri, mahkemelerin bağımsızlığı ve hâkimlik teminatı esaslarına göre kanunla düzenlenir.</a:t>
            </a:r>
          </a:p>
        </p:txBody>
      </p:sp>
    </p:spTree>
    <p:extLst>
      <p:ext uri="{BB962C8B-B14F-4D97-AF65-F5344CB8AC3E}">
        <p14:creationId xmlns:p14="http://schemas.microsoft.com/office/powerpoint/2010/main" val="6842628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CF6DDE0-8853-3272-CEC3-1E06A90AAB6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327F8C4-FB2D-A030-CE86-7A1DDFDFFF88}"/>
              </a:ext>
            </a:extLst>
          </p:cNvPr>
          <p:cNvSpPr>
            <a:spLocks noGrp="1"/>
          </p:cNvSpPr>
          <p:nvPr>
            <p:ph idx="1"/>
          </p:nvPr>
        </p:nvSpPr>
        <p:spPr/>
        <p:txBody>
          <a:bodyPr>
            <a:normAutofit fontScale="85000" lnSpcReduction="20000"/>
          </a:bodyPr>
          <a:lstStyle/>
          <a:p>
            <a:r>
              <a:rPr lang="tr-TR" dirty="0"/>
              <a:t>Başka hiçbir kamu görevlisi için söz konusu olmayan “(Anayasaya, kanuna ve hukuka uygun olarak) vicdani kanaatlerine göre” hüküm verme, görevlerinin gereği gibi ifasının kaçınılmaz bir şartı olduğundan, hâkimlere tanınmıştır. Bu yön, vicdani kanaatin oluşumuna etki eden faktörler de dikkate alındığında, “insan” olarak hâkimlere ve icra ettiği hâkimlik mesleğine özel bir önem verilmesini gerekli kılar. Bu çerçevede, hâkimlerin hukukî bilgi (pozitif hukuk bilgisi yanında bilgiye ulaşma ile bilgiyi kullanma ve doğru şekilde uygulama anlamında metodoloji) açısından yeterlilikleri kadar diğer alanlara ilişkin bilgi birikiminin (genel kültürünün), değer yargılarının, kişilik yapısının, sosyal ilişkilerinin ve ruh hâlinin de vereceği karara etkili olabileceği dikkate alınır. Bundan dolayıdır ki, bir taraftan hâkimlerin mesleğe alınışı ve meslekte genel olarak denetimleri (mesleğe ilişkin mevzuat hükümleriyle) özel şekilde düzenlenirken, diğer taraftan, hâkimlerin verdikleri her bir somut kararın hukuka (ve duruma göre maddi vakıalara) uygunluk açısından bir üst mahkemede kanun yolu denetimine tâbi tutulması esası (</a:t>
            </a:r>
            <a:r>
              <a:rPr lang="tr-TR" dirty="0" err="1"/>
              <a:t>usûl</a:t>
            </a:r>
            <a:r>
              <a:rPr lang="tr-TR" dirty="0"/>
              <a:t> hukukuna ilişkin mevzuat hükümleriyle) benimsenmiştir.</a:t>
            </a:r>
          </a:p>
        </p:txBody>
      </p:sp>
    </p:spTree>
    <p:extLst>
      <p:ext uri="{BB962C8B-B14F-4D97-AF65-F5344CB8AC3E}">
        <p14:creationId xmlns:p14="http://schemas.microsoft.com/office/powerpoint/2010/main" val="27884324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53CFF9D-71D1-C9B8-C02A-09D6162353D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CE49647-DCA1-DBD9-819C-0F860127BFAA}"/>
              </a:ext>
            </a:extLst>
          </p:cNvPr>
          <p:cNvSpPr>
            <a:spLocks noGrp="1"/>
          </p:cNvSpPr>
          <p:nvPr>
            <p:ph idx="1"/>
          </p:nvPr>
        </p:nvSpPr>
        <p:spPr/>
        <p:txBody>
          <a:bodyPr>
            <a:normAutofit fontScale="92500" lnSpcReduction="20000"/>
          </a:bodyPr>
          <a:lstStyle/>
          <a:p>
            <a:r>
              <a:rPr lang="tr-TR" dirty="0"/>
              <a:t>Adlî ve idarî yargıda hâkimlik mesleğini düzenleyen temel kanun, 2802 sayılı Hâkimler ve Savcılar Kanunudur. Bu Kanuna göre, mesleğe giriş için (Kanunun 39. maddesiyle getirilen istisna dışında) önce adaylık dönemine kabul gereklidir (2802 s. </a:t>
            </a:r>
            <a:r>
              <a:rPr lang="tr-TR" dirty="0" err="1"/>
              <a:t>lı</a:t>
            </a:r>
            <a:r>
              <a:rPr lang="tr-TR" dirty="0"/>
              <a:t> K. m. 7/I). Adaylığa kabul için aranan koşullar, aynı Kanunun 8. maddesinde sıralanmıştır. Söz konusu koşulları karşılayanlar, katıldıkları yazılı ve sözlü (mülakat) sınavda başarılı bulunmaları halinde hâkim (ve savcı) adayı statüsünü kazanırlar ve bu dönemde meslek öncesi eğitime tâbi tutulurlar. Bu statü devam ettiği sürece (kural olarak iki yıl), adaylar, 657 sayılı Devlet Memurları Kanununa tâbi olup, hâkim sıfatını kazanmazlar ve hâkimlere özgü güvencelerden yararlanamazlar (2802 </a:t>
            </a:r>
            <a:r>
              <a:rPr lang="tr-TR" dirty="0" err="1"/>
              <a:t>s.lı</a:t>
            </a:r>
            <a:r>
              <a:rPr lang="tr-TR" dirty="0"/>
              <a:t> K. m. 7/III). Adaylık devresinde sürdürülen meslek öncesi eğitim sonunda yapılan yazılı sınavda başarılı olup meslek açısından engel hâli bulunmayanlar, Hâkimler ve Savcılar Kurulunca mesleğe kabul edilerek hâkim statüsü kazanırlar ve bu statüye Anayasa ve kanunlarla (görev gereği) tanınmış olan hak ve güvencelerden yararlanırlar. </a:t>
            </a:r>
          </a:p>
        </p:txBody>
      </p:sp>
    </p:spTree>
    <p:extLst>
      <p:ext uri="{BB962C8B-B14F-4D97-AF65-F5344CB8AC3E}">
        <p14:creationId xmlns:p14="http://schemas.microsoft.com/office/powerpoint/2010/main" val="952905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22873A-8B42-1C7C-EA9A-4368D8F84391}"/>
              </a:ext>
            </a:extLst>
          </p:cNvPr>
          <p:cNvSpPr>
            <a:spLocks noGrp="1"/>
          </p:cNvSpPr>
          <p:nvPr>
            <p:ph type="title"/>
          </p:nvPr>
        </p:nvSpPr>
        <p:spPr/>
        <p:txBody>
          <a:bodyPr/>
          <a:lstStyle/>
          <a:p>
            <a:r>
              <a:rPr lang="tr-TR" dirty="0"/>
              <a:t>Zabıt Katibi</a:t>
            </a:r>
          </a:p>
        </p:txBody>
      </p:sp>
      <p:sp>
        <p:nvSpPr>
          <p:cNvPr id="3" name="İçerik Yer Tutucusu 2">
            <a:extLst>
              <a:ext uri="{FF2B5EF4-FFF2-40B4-BE49-F238E27FC236}">
                <a16:creationId xmlns:a16="http://schemas.microsoft.com/office/drawing/2014/main" id="{C7E4658A-7C57-CCF2-44E9-E9B464357918}"/>
              </a:ext>
            </a:extLst>
          </p:cNvPr>
          <p:cNvSpPr>
            <a:spLocks noGrp="1"/>
          </p:cNvSpPr>
          <p:nvPr>
            <p:ph idx="1"/>
          </p:nvPr>
        </p:nvSpPr>
        <p:spPr/>
        <p:txBody>
          <a:bodyPr>
            <a:normAutofit fontScale="92500" lnSpcReduction="20000"/>
          </a:bodyPr>
          <a:lstStyle/>
          <a:p>
            <a:r>
              <a:rPr lang="tr-TR" dirty="0"/>
              <a:t>Yazı işleri personeli arasında yer alıp adlî yargı adalet komisyonlarınca (2802 </a:t>
            </a:r>
            <a:r>
              <a:rPr lang="tr-TR" dirty="0" err="1"/>
              <a:t>s.lı</a:t>
            </a:r>
            <a:r>
              <a:rPr lang="tr-TR" dirty="0"/>
              <a:t> K. m. 113 vd.) belli bir mahkemede zabıt kâtibi olarak görevlendirilen kişiler, görevlendirildikleri mahkemede hâkimin emri ve gözetimi altında çalışırlar. Bu kişilerin en önemli görevi, mahkemede ve mahkeme dışında hâkim huzuruyla yapılacak bütün işlemlerde hazır bulunmak (HMK m. 157/I); tahkikat ve yargılama işlemlerinin icrasıyla iki tarafın ve diğer ilgililerin sözlü açıklamalarını hâkimin dikte ettirmesiyle tutanağa geçirmek (HMK m. 154/I) ile yargılamadan evvel ve gerektiği hâllerde dava dosyasını incelemek için hâkime vermek ve zamanında eksiksiz olarak almaktır (HMK m. 162). Zabıt kâtibi için, bunlar dışında da, kanunlarla verilmiş pek çok görev vardır. Yargılama faaliyetine olan bu yakın yasal konumu sebebiyle, zabıt kâtiplerinin, hâkim huzurunda yapılan işlemlerin resmî tanığı durumunda olduğu söylenebilir. Bu önemli işlev ve konumlarından dolayı, zabıt kâtiplerinin de, hâkimlere ilişkin yasaklılık ve ret sebeplerine dayanılarak reddedilebilmeleri öngörülmüştür (HMK m. 45).</a:t>
            </a:r>
          </a:p>
        </p:txBody>
      </p:sp>
    </p:spTree>
    <p:extLst>
      <p:ext uri="{BB962C8B-B14F-4D97-AF65-F5344CB8AC3E}">
        <p14:creationId xmlns:p14="http://schemas.microsoft.com/office/powerpoint/2010/main" val="18742240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539D6C2-5AFF-3C91-00BC-2F98F3BC7D36}"/>
              </a:ext>
            </a:extLst>
          </p:cNvPr>
          <p:cNvSpPr>
            <a:spLocks noGrp="1"/>
          </p:cNvSpPr>
          <p:nvPr>
            <p:ph type="title"/>
          </p:nvPr>
        </p:nvSpPr>
        <p:spPr/>
        <p:txBody>
          <a:bodyPr/>
          <a:lstStyle/>
          <a:p>
            <a:r>
              <a:rPr lang="tr-TR" dirty="0"/>
              <a:t>Yazı İşleri Görevlileri</a:t>
            </a:r>
          </a:p>
        </p:txBody>
      </p:sp>
      <p:sp>
        <p:nvSpPr>
          <p:cNvPr id="3" name="İçerik Yer Tutucusu 2">
            <a:extLst>
              <a:ext uri="{FF2B5EF4-FFF2-40B4-BE49-F238E27FC236}">
                <a16:creationId xmlns:a16="http://schemas.microsoft.com/office/drawing/2014/main" id="{C0E93B70-847D-9ABF-C80B-CF1E13FFE05F}"/>
              </a:ext>
            </a:extLst>
          </p:cNvPr>
          <p:cNvSpPr>
            <a:spLocks noGrp="1"/>
          </p:cNvSpPr>
          <p:nvPr>
            <p:ph idx="1"/>
          </p:nvPr>
        </p:nvSpPr>
        <p:spPr/>
        <p:txBody>
          <a:bodyPr/>
          <a:lstStyle/>
          <a:p>
            <a:r>
              <a:rPr lang="tr-TR" dirty="0"/>
              <a:t>Yargılama faaliyetiyle ilgili kayıt, dosya tutma, yazışma, arşiv ve benzeri daha pek çok işin yerine getirilmesi gerekir. Bu işlerin tamamı, yazı işleri müdürünün sorumluluğu altında, diğer yardımcı personel (mahkeme yazı işleri memurları) tarafından yapılır. Yazı işleri müdürleri, ayrı bir noterlik kurulmamış olan yerlerde geçici yetkili noter yardımcılığı (Noterlik K. m. 32) ile ayrı bir icra - iflâs dairesi kurulmamış olan yerlerde icra ve iflâs müdürlüğü görevlerini de ifa ederler (İİK m. 1/III).</a:t>
            </a:r>
          </a:p>
        </p:txBody>
      </p:sp>
    </p:spTree>
    <p:extLst>
      <p:ext uri="{BB962C8B-B14F-4D97-AF65-F5344CB8AC3E}">
        <p14:creationId xmlns:p14="http://schemas.microsoft.com/office/powerpoint/2010/main" val="7062051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D540E69-18BF-A26B-6136-CE555AD97033}"/>
              </a:ext>
            </a:extLst>
          </p:cNvPr>
          <p:cNvSpPr>
            <a:spLocks noGrp="1"/>
          </p:cNvSpPr>
          <p:nvPr>
            <p:ph type="title"/>
          </p:nvPr>
        </p:nvSpPr>
        <p:spPr/>
        <p:txBody>
          <a:bodyPr/>
          <a:lstStyle/>
          <a:p>
            <a:r>
              <a:rPr lang="tr-TR" dirty="0"/>
              <a:t>MAHKEMELERİN BAĞIMSIZLIĞI</a:t>
            </a:r>
          </a:p>
        </p:txBody>
      </p:sp>
      <p:sp>
        <p:nvSpPr>
          <p:cNvPr id="3" name="İçerik Yer Tutucusu 2">
            <a:extLst>
              <a:ext uri="{FF2B5EF4-FFF2-40B4-BE49-F238E27FC236}">
                <a16:creationId xmlns:a16="http://schemas.microsoft.com/office/drawing/2014/main" id="{A91BB387-4642-4CAE-4AB7-9C2173CCE2BD}"/>
              </a:ext>
            </a:extLst>
          </p:cNvPr>
          <p:cNvSpPr>
            <a:spLocks noGrp="1"/>
          </p:cNvSpPr>
          <p:nvPr>
            <p:ph idx="1"/>
          </p:nvPr>
        </p:nvSpPr>
        <p:spPr/>
        <p:txBody>
          <a:bodyPr>
            <a:normAutofit fontScale="92500" lnSpcReduction="10000"/>
          </a:bodyPr>
          <a:lstStyle/>
          <a:p>
            <a:r>
              <a:rPr lang="tr-TR" dirty="0"/>
              <a:t>Anayasanın 2. maddesinde, Cumhuriyetin nitelikleri arasında yer verilen “hukuk devleti” ilkesinin gerçekleşmesi açısından en önemli koşullardan birisi, kuvvetler ayrılığıdır. Kuvvetler ayrılığından söz edebilmek için, yasama, yürütme ve yargı yetkilerinin farklı ellerde toplanmış olması yetmez, ayrıca bu yetkileri kullanan organların birbirinden bağımsız olmaları da gerekir.</a:t>
            </a:r>
          </a:p>
          <a:p>
            <a:r>
              <a:rPr lang="tr-TR" dirty="0"/>
              <a:t>Hukukun üstünlüğü ilkesine uygulamada da riayet edilmesinin güvence altına alınabilmesi için, gerekli olan denetimin yapılmasının onlardan bağımsız bir organ olan bağımsız mahkemelere bırakılması gerekir. Dolayısıyla, hukuk devleti olabilmek için kuvvetler ayrılığı yanında, mahkemelerin bağımsızlığı ile yasama ve yürütmenin işlemlerinin yargısal denetimi kaçınılmazdır. Denetimi yapan organın denetlenen organdan bağımsızlığı ise eşyanın doğası gereğidir.</a:t>
            </a:r>
          </a:p>
        </p:txBody>
      </p:sp>
    </p:spTree>
    <p:extLst>
      <p:ext uri="{BB962C8B-B14F-4D97-AF65-F5344CB8AC3E}">
        <p14:creationId xmlns:p14="http://schemas.microsoft.com/office/powerpoint/2010/main" val="416987993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TotalTime>
  <Words>3554</Words>
  <Application>Microsoft Macintosh PowerPoint</Application>
  <PresentationFormat>Geniş ekran</PresentationFormat>
  <Paragraphs>75</Paragraphs>
  <Slides>30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30</vt:i4>
      </vt:variant>
    </vt:vector>
  </HeadingPairs>
  <TitlesOfParts>
    <vt:vector size="34" baseType="lpstr">
      <vt:lpstr>Arial</vt:lpstr>
      <vt:lpstr>Calibri</vt:lpstr>
      <vt:lpstr>Calibri Light</vt:lpstr>
      <vt:lpstr>Office Teması</vt:lpstr>
      <vt:lpstr>Medeni Usul Hukuku </vt:lpstr>
      <vt:lpstr>Yargıda İnsan Kaynağı, Mahkemelerin Bağımsızlığı ve Tarafsızlığı</vt:lpstr>
      <vt:lpstr>PowerPoint Sunusu</vt:lpstr>
      <vt:lpstr>Hâkimler</vt:lpstr>
      <vt:lpstr>PowerPoint Sunusu</vt:lpstr>
      <vt:lpstr>PowerPoint Sunusu</vt:lpstr>
      <vt:lpstr>Zabıt Katibi</vt:lpstr>
      <vt:lpstr>Yazı İşleri Görevlileri</vt:lpstr>
      <vt:lpstr>MAHKEMELERİN BAĞIMSIZLIĞI</vt:lpstr>
      <vt:lpstr>PowerPoint Sunusu</vt:lpstr>
      <vt:lpstr>PowerPoint Sunusu</vt:lpstr>
      <vt:lpstr>PowerPoint Sunusu</vt:lpstr>
      <vt:lpstr>PowerPoint Sunusu</vt:lpstr>
      <vt:lpstr>HÂKİMLİK TEMİNATI</vt:lpstr>
      <vt:lpstr>PowerPoint Sunusu</vt:lpstr>
      <vt:lpstr>HÂKİMLERİN TARAFSIZLIĞI</vt:lpstr>
      <vt:lpstr>PowerPoint Sunusu</vt:lpstr>
      <vt:lpstr>Hâkimin (Davaya Bakmaktan) Yasaklılığı</vt:lpstr>
      <vt:lpstr>PowerPoint Sunusu</vt:lpstr>
      <vt:lpstr>Yasaklılığın Dikkate Alınması, İleri Sürülmesi ve Sonuçları</vt:lpstr>
      <vt:lpstr>PowerPoint Sunusu</vt:lpstr>
      <vt:lpstr>Hâkimin Reddi</vt:lpstr>
      <vt:lpstr>PowerPoint Sunusu</vt:lpstr>
      <vt:lpstr>PowerPoint Sunusu</vt:lpstr>
      <vt:lpstr>Ret Talebinin İleri Sürülmesi</vt:lpstr>
      <vt:lpstr>PowerPoint Sunusu</vt:lpstr>
      <vt:lpstr>PowerPoint Sunusu</vt:lpstr>
      <vt:lpstr>Ret Talebinin İncelenmesi</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Medeni Usul Hukuku </dc:title>
  <dc:creator>Av. Dr. Polat İŞOĞLU</dc:creator>
  <cp:lastModifiedBy>Av. Dr. Polat İŞOĞLU</cp:lastModifiedBy>
  <cp:revision>27</cp:revision>
  <dcterms:created xsi:type="dcterms:W3CDTF">2023-11-06T03:00:57Z</dcterms:created>
  <dcterms:modified xsi:type="dcterms:W3CDTF">2023-11-06T04:21:07Z</dcterms:modified>
</cp:coreProperties>
</file>