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4"/>
  </p:notesMasterIdLst>
  <p:handoutMasterIdLst>
    <p:handoutMasterId r:id="rId15"/>
  </p:handoutMasterIdLst>
  <p:sldIdLst>
    <p:sldId id="256" r:id="rId3"/>
    <p:sldId id="258" r:id="rId4"/>
    <p:sldId id="262" r:id="rId5"/>
    <p:sldId id="263" r:id="rId6"/>
    <p:sldId id="264" r:id="rId7"/>
    <p:sldId id="266" r:id="rId8"/>
    <p:sldId id="261" r:id="rId9"/>
    <p:sldId id="265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4" d="100"/>
          <a:sy n="84" d="100"/>
        </p:scale>
        <p:origin x="-84" y="-4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353249-5D59-4090-8536-E6D4F7FD4190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43E7E511-CE96-4BD4-8F71-3B7083772D54}">
      <dgm:prSet phldrT="[Metin]" custT="1"/>
      <dgm:spPr/>
      <dgm:t>
        <a:bodyPr/>
        <a:lstStyle/>
        <a:p>
          <a:r>
            <a:rPr lang="tr-TR" sz="2000" b="1" dirty="0" smtClean="0"/>
            <a:t>Purpose and Importance of the Research</a:t>
          </a:r>
          <a:endParaRPr lang="tr-TR" sz="2000" b="1" dirty="0"/>
        </a:p>
      </dgm:t>
    </dgm:pt>
    <dgm:pt modelId="{0637F657-423D-48E4-8219-324FE76B95F6}" type="parTrans" cxnId="{5101A7D1-F1D2-4871-91F7-F726D09A197E}">
      <dgm:prSet/>
      <dgm:spPr/>
      <dgm:t>
        <a:bodyPr/>
        <a:lstStyle/>
        <a:p>
          <a:endParaRPr lang="tr-TR"/>
        </a:p>
      </dgm:t>
    </dgm:pt>
    <dgm:pt modelId="{78B26C6B-CEFA-4887-8C92-F47D315D904A}" type="sibTrans" cxnId="{5101A7D1-F1D2-4871-91F7-F726D09A197E}">
      <dgm:prSet/>
      <dgm:spPr/>
      <dgm:t>
        <a:bodyPr/>
        <a:lstStyle/>
        <a:p>
          <a:endParaRPr lang="tr-TR"/>
        </a:p>
      </dgm:t>
    </dgm:pt>
    <dgm:pt modelId="{C4DE256A-2808-49A2-806A-65BA3C955C21}">
      <dgm:prSet phldrT="[Metin]" custT="1"/>
      <dgm:spPr/>
      <dgm:t>
        <a:bodyPr/>
        <a:lstStyle/>
        <a:p>
          <a:r>
            <a:rPr lang="tr-TR" sz="2000" b="1" dirty="0" smtClean="0"/>
            <a:t>Scope and Limitations of the Research </a:t>
          </a:r>
          <a:endParaRPr lang="tr-TR" sz="2000" b="1" dirty="0"/>
        </a:p>
      </dgm:t>
    </dgm:pt>
    <dgm:pt modelId="{4CDD0C4C-01AE-41B4-BE50-4BD21A08F086}" type="parTrans" cxnId="{BFCD6A32-F9E6-44FD-8AA4-1BFE1FDC7CC7}">
      <dgm:prSet/>
      <dgm:spPr/>
      <dgm:t>
        <a:bodyPr/>
        <a:lstStyle/>
        <a:p>
          <a:endParaRPr lang="tr-TR"/>
        </a:p>
      </dgm:t>
    </dgm:pt>
    <dgm:pt modelId="{67A32DBB-0B24-4781-8E1C-8EEF52536C9E}" type="sibTrans" cxnId="{BFCD6A32-F9E6-44FD-8AA4-1BFE1FDC7CC7}">
      <dgm:prSet/>
      <dgm:spPr/>
      <dgm:t>
        <a:bodyPr/>
        <a:lstStyle/>
        <a:p>
          <a:endParaRPr lang="tr-TR"/>
        </a:p>
      </dgm:t>
    </dgm:pt>
    <dgm:pt modelId="{517F4D9D-2116-4341-ADE5-967C5CB1C85A}">
      <dgm:prSet phldrT="[Metin]" custT="1"/>
      <dgm:spPr/>
      <dgm:t>
        <a:bodyPr/>
        <a:lstStyle/>
        <a:p>
          <a:r>
            <a:rPr lang="tr-TR" sz="2000" b="1" dirty="0" smtClean="0"/>
            <a:t>Conceptual Framework</a:t>
          </a:r>
          <a:endParaRPr lang="tr-TR" sz="2000" b="1" dirty="0"/>
        </a:p>
      </dgm:t>
    </dgm:pt>
    <dgm:pt modelId="{46582C03-AE09-4E02-931A-A6FAADA0C8D0}" type="parTrans" cxnId="{39EDFA6F-C406-45A9-AA6C-7A9CCAD28DBF}">
      <dgm:prSet/>
      <dgm:spPr/>
      <dgm:t>
        <a:bodyPr/>
        <a:lstStyle/>
        <a:p>
          <a:endParaRPr lang="tr-TR"/>
        </a:p>
      </dgm:t>
    </dgm:pt>
    <dgm:pt modelId="{52CE6C6A-3DC0-47C7-9168-FC4CDBE65333}" type="sibTrans" cxnId="{39EDFA6F-C406-45A9-AA6C-7A9CCAD28DBF}">
      <dgm:prSet/>
      <dgm:spPr/>
      <dgm:t>
        <a:bodyPr/>
        <a:lstStyle/>
        <a:p>
          <a:endParaRPr lang="tr-TR"/>
        </a:p>
      </dgm:t>
    </dgm:pt>
    <dgm:pt modelId="{427E675E-19EF-4388-A64B-C260EEE8A046}">
      <dgm:prSet phldrT="[Metin]" custT="1"/>
      <dgm:spPr/>
      <dgm:t>
        <a:bodyPr/>
        <a:lstStyle/>
        <a:p>
          <a:r>
            <a:rPr lang="tr-TR" sz="2000" b="1" dirty="0" smtClean="0"/>
            <a:t>Method</a:t>
          </a:r>
          <a:endParaRPr lang="tr-TR" sz="2000" b="1" dirty="0"/>
        </a:p>
      </dgm:t>
    </dgm:pt>
    <dgm:pt modelId="{F4776075-114A-4046-A99C-E798F3C138A8}" type="parTrans" cxnId="{617DBD39-5529-43DB-BA37-AAB4B13E3C8D}">
      <dgm:prSet/>
      <dgm:spPr/>
      <dgm:t>
        <a:bodyPr/>
        <a:lstStyle/>
        <a:p>
          <a:endParaRPr lang="tr-TR"/>
        </a:p>
      </dgm:t>
    </dgm:pt>
    <dgm:pt modelId="{9E743510-91B9-4778-9506-CB0DBC75D5DB}" type="sibTrans" cxnId="{617DBD39-5529-43DB-BA37-AAB4B13E3C8D}">
      <dgm:prSet/>
      <dgm:spPr/>
      <dgm:t>
        <a:bodyPr/>
        <a:lstStyle/>
        <a:p>
          <a:endParaRPr lang="tr-TR"/>
        </a:p>
      </dgm:t>
    </dgm:pt>
    <dgm:pt modelId="{CF6EC9B5-74DA-4DF1-A954-0896FE014CE7}">
      <dgm:prSet phldrT="[Metin]" custT="1"/>
      <dgm:spPr/>
      <dgm:t>
        <a:bodyPr/>
        <a:lstStyle/>
        <a:p>
          <a:r>
            <a:rPr lang="tr-TR" sz="2000" b="1" dirty="0" smtClean="0"/>
            <a:t>Findings</a:t>
          </a:r>
          <a:endParaRPr lang="tr-TR" sz="2000" b="1" dirty="0"/>
        </a:p>
      </dgm:t>
    </dgm:pt>
    <dgm:pt modelId="{705876CF-9FD1-4C2F-AFDF-2CB0CC0A9882}" type="parTrans" cxnId="{FFE65439-5B53-49A1-B701-16E62113843F}">
      <dgm:prSet/>
      <dgm:spPr/>
      <dgm:t>
        <a:bodyPr/>
        <a:lstStyle/>
        <a:p>
          <a:endParaRPr lang="tr-TR"/>
        </a:p>
      </dgm:t>
    </dgm:pt>
    <dgm:pt modelId="{38338DBD-DD36-434C-93FD-EF4D47F5C2A9}" type="sibTrans" cxnId="{FFE65439-5B53-49A1-B701-16E62113843F}">
      <dgm:prSet/>
      <dgm:spPr/>
      <dgm:t>
        <a:bodyPr/>
        <a:lstStyle/>
        <a:p>
          <a:endParaRPr lang="tr-TR"/>
        </a:p>
      </dgm:t>
    </dgm:pt>
    <dgm:pt modelId="{24A2B716-ECC3-40D1-8DF8-8A5746AFA749}">
      <dgm:prSet phldrT="[Metin]" custT="1"/>
      <dgm:spPr/>
      <dgm:t>
        <a:bodyPr/>
        <a:lstStyle/>
        <a:p>
          <a:r>
            <a:rPr lang="tr-TR" sz="2000" b="1" dirty="0" smtClean="0"/>
            <a:t>Conclusions and Recommendations</a:t>
          </a:r>
          <a:endParaRPr lang="tr-TR" sz="2000" b="1" dirty="0"/>
        </a:p>
      </dgm:t>
    </dgm:pt>
    <dgm:pt modelId="{AD6E4493-CB41-4515-9EFF-CA067551F7C0}" type="parTrans" cxnId="{793114F3-C135-4CF9-83C9-267E5EDAAC54}">
      <dgm:prSet/>
      <dgm:spPr/>
      <dgm:t>
        <a:bodyPr/>
        <a:lstStyle/>
        <a:p>
          <a:endParaRPr lang="tr-TR"/>
        </a:p>
      </dgm:t>
    </dgm:pt>
    <dgm:pt modelId="{54600FF5-351A-4824-8E2F-801B33EE5707}" type="sibTrans" cxnId="{793114F3-C135-4CF9-83C9-267E5EDAAC54}">
      <dgm:prSet/>
      <dgm:spPr/>
      <dgm:t>
        <a:bodyPr/>
        <a:lstStyle/>
        <a:p>
          <a:endParaRPr lang="tr-TR"/>
        </a:p>
      </dgm:t>
    </dgm:pt>
    <dgm:pt modelId="{0BBD702C-B725-4E93-9755-B8CF6E485B86}" type="pres">
      <dgm:prSet presAssocID="{0D353249-5D59-4090-8536-E6D4F7FD4190}" presName="linearFlow" presStyleCnt="0">
        <dgm:presLayoutVars>
          <dgm:resizeHandles val="exact"/>
        </dgm:presLayoutVars>
      </dgm:prSet>
      <dgm:spPr/>
    </dgm:pt>
    <dgm:pt modelId="{86D8EFFE-FCA9-4FD3-98CA-A6FBFF50FC70}" type="pres">
      <dgm:prSet presAssocID="{43E7E511-CE96-4BD4-8F71-3B7083772D54}" presName="node" presStyleLbl="node1" presStyleIdx="0" presStyleCnt="6" custScaleX="40305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D4FF14F-9230-41D4-94E7-63BDCDAC85AC}" type="pres">
      <dgm:prSet presAssocID="{78B26C6B-CEFA-4887-8C92-F47D315D904A}" presName="sibTrans" presStyleLbl="sibTrans2D1" presStyleIdx="0" presStyleCnt="5"/>
      <dgm:spPr/>
      <dgm:t>
        <a:bodyPr/>
        <a:lstStyle/>
        <a:p>
          <a:endParaRPr lang="tr-TR"/>
        </a:p>
      </dgm:t>
    </dgm:pt>
    <dgm:pt modelId="{6E12D5AF-DB5B-4CF9-8A93-CA36B3D7A28B}" type="pres">
      <dgm:prSet presAssocID="{78B26C6B-CEFA-4887-8C92-F47D315D904A}" presName="connectorText" presStyleLbl="sibTrans2D1" presStyleIdx="0" presStyleCnt="5"/>
      <dgm:spPr/>
      <dgm:t>
        <a:bodyPr/>
        <a:lstStyle/>
        <a:p>
          <a:endParaRPr lang="tr-TR"/>
        </a:p>
      </dgm:t>
    </dgm:pt>
    <dgm:pt modelId="{985EA8CF-C53D-493E-A35F-6E1500221282}" type="pres">
      <dgm:prSet presAssocID="{C4DE256A-2808-49A2-806A-65BA3C955C21}" presName="node" presStyleLbl="node1" presStyleIdx="1" presStyleCnt="6" custScaleX="403053" custLinFactNeighborX="-339" custLinFactNeighborY="335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9FF5DF6-1324-4932-B638-10466BFC3007}" type="pres">
      <dgm:prSet presAssocID="{67A32DBB-0B24-4781-8E1C-8EEF52536C9E}" presName="sibTrans" presStyleLbl="sibTrans2D1" presStyleIdx="1" presStyleCnt="5"/>
      <dgm:spPr/>
      <dgm:t>
        <a:bodyPr/>
        <a:lstStyle/>
        <a:p>
          <a:endParaRPr lang="tr-TR"/>
        </a:p>
      </dgm:t>
    </dgm:pt>
    <dgm:pt modelId="{DBE6862B-B213-4D24-9B97-EC6AD9806B59}" type="pres">
      <dgm:prSet presAssocID="{67A32DBB-0B24-4781-8E1C-8EEF52536C9E}" presName="connectorText" presStyleLbl="sibTrans2D1" presStyleIdx="1" presStyleCnt="5"/>
      <dgm:spPr/>
      <dgm:t>
        <a:bodyPr/>
        <a:lstStyle/>
        <a:p>
          <a:endParaRPr lang="tr-TR"/>
        </a:p>
      </dgm:t>
    </dgm:pt>
    <dgm:pt modelId="{3793FFEB-8D56-4845-B97C-5577F8D1568C}" type="pres">
      <dgm:prSet presAssocID="{517F4D9D-2116-4341-ADE5-967C5CB1C85A}" presName="node" presStyleLbl="node1" presStyleIdx="2" presStyleCnt="6" custScaleX="40305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D469F60-48A4-4A14-A3F8-B39F0AF648FE}" type="pres">
      <dgm:prSet presAssocID="{52CE6C6A-3DC0-47C7-9168-FC4CDBE65333}" presName="sibTrans" presStyleLbl="sibTrans2D1" presStyleIdx="2" presStyleCnt="5"/>
      <dgm:spPr/>
      <dgm:t>
        <a:bodyPr/>
        <a:lstStyle/>
        <a:p>
          <a:endParaRPr lang="tr-TR"/>
        </a:p>
      </dgm:t>
    </dgm:pt>
    <dgm:pt modelId="{77F0BDA3-364F-4B85-A3BC-3900EB451920}" type="pres">
      <dgm:prSet presAssocID="{52CE6C6A-3DC0-47C7-9168-FC4CDBE65333}" presName="connectorText" presStyleLbl="sibTrans2D1" presStyleIdx="2" presStyleCnt="5"/>
      <dgm:spPr/>
      <dgm:t>
        <a:bodyPr/>
        <a:lstStyle/>
        <a:p>
          <a:endParaRPr lang="tr-TR"/>
        </a:p>
      </dgm:t>
    </dgm:pt>
    <dgm:pt modelId="{5BA9414B-0030-4218-BE4D-0E506741D3A5}" type="pres">
      <dgm:prSet presAssocID="{427E675E-19EF-4388-A64B-C260EEE8A046}" presName="node" presStyleLbl="node1" presStyleIdx="3" presStyleCnt="6" custScaleX="40271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B474F3E-0E6A-4D2E-81E5-A25B9E0B32A2}" type="pres">
      <dgm:prSet presAssocID="{9E743510-91B9-4778-9506-CB0DBC75D5DB}" presName="sibTrans" presStyleLbl="sibTrans2D1" presStyleIdx="3" presStyleCnt="5"/>
      <dgm:spPr/>
      <dgm:t>
        <a:bodyPr/>
        <a:lstStyle/>
        <a:p>
          <a:endParaRPr lang="tr-TR"/>
        </a:p>
      </dgm:t>
    </dgm:pt>
    <dgm:pt modelId="{5AA0E69D-3BFE-45BA-950E-79F6FA460CFA}" type="pres">
      <dgm:prSet presAssocID="{9E743510-91B9-4778-9506-CB0DBC75D5DB}" presName="connectorText" presStyleLbl="sibTrans2D1" presStyleIdx="3" presStyleCnt="5"/>
      <dgm:spPr/>
      <dgm:t>
        <a:bodyPr/>
        <a:lstStyle/>
        <a:p>
          <a:endParaRPr lang="tr-TR"/>
        </a:p>
      </dgm:t>
    </dgm:pt>
    <dgm:pt modelId="{40943629-FB72-40DF-9A63-1C493C1AB74C}" type="pres">
      <dgm:prSet presAssocID="{CF6EC9B5-74DA-4DF1-A954-0896FE014CE7}" presName="node" presStyleLbl="node1" presStyleIdx="4" presStyleCnt="6" custScaleX="40271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BBFD4F8-C6DB-4A75-ADE3-B6B6338DC871}" type="pres">
      <dgm:prSet presAssocID="{38338DBD-DD36-434C-93FD-EF4D47F5C2A9}" presName="sibTrans" presStyleLbl="sibTrans2D1" presStyleIdx="4" presStyleCnt="5"/>
      <dgm:spPr/>
      <dgm:t>
        <a:bodyPr/>
        <a:lstStyle/>
        <a:p>
          <a:endParaRPr lang="tr-TR"/>
        </a:p>
      </dgm:t>
    </dgm:pt>
    <dgm:pt modelId="{9481D32D-C2C4-4CF4-BAA7-3F80C86A7B4B}" type="pres">
      <dgm:prSet presAssocID="{38338DBD-DD36-434C-93FD-EF4D47F5C2A9}" presName="connectorText" presStyleLbl="sibTrans2D1" presStyleIdx="4" presStyleCnt="5"/>
      <dgm:spPr/>
      <dgm:t>
        <a:bodyPr/>
        <a:lstStyle/>
        <a:p>
          <a:endParaRPr lang="tr-TR"/>
        </a:p>
      </dgm:t>
    </dgm:pt>
    <dgm:pt modelId="{95668BD1-F43E-4907-A6B5-F14E5E1D553B}" type="pres">
      <dgm:prSet presAssocID="{24A2B716-ECC3-40D1-8DF8-8A5746AFA749}" presName="node" presStyleLbl="node1" presStyleIdx="5" presStyleCnt="6" custScaleX="40271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22F5CE08-8540-40CF-A93D-8A8ED47C8209}" type="presOf" srcId="{517F4D9D-2116-4341-ADE5-967C5CB1C85A}" destId="{3793FFEB-8D56-4845-B97C-5577F8D1568C}" srcOrd="0" destOrd="0" presId="urn:microsoft.com/office/officeart/2005/8/layout/process2"/>
    <dgm:cxn modelId="{9D8E7A20-C852-4B10-B557-12E64EF60010}" type="presOf" srcId="{78B26C6B-CEFA-4887-8C92-F47D315D904A}" destId="{6E12D5AF-DB5B-4CF9-8A93-CA36B3D7A28B}" srcOrd="1" destOrd="0" presId="urn:microsoft.com/office/officeart/2005/8/layout/process2"/>
    <dgm:cxn modelId="{617DBD39-5529-43DB-BA37-AAB4B13E3C8D}" srcId="{0D353249-5D59-4090-8536-E6D4F7FD4190}" destId="{427E675E-19EF-4388-A64B-C260EEE8A046}" srcOrd="3" destOrd="0" parTransId="{F4776075-114A-4046-A99C-E798F3C138A8}" sibTransId="{9E743510-91B9-4778-9506-CB0DBC75D5DB}"/>
    <dgm:cxn modelId="{1E6F8E2A-1366-428E-A6CF-1577C733907C}" type="presOf" srcId="{24A2B716-ECC3-40D1-8DF8-8A5746AFA749}" destId="{95668BD1-F43E-4907-A6B5-F14E5E1D553B}" srcOrd="0" destOrd="0" presId="urn:microsoft.com/office/officeart/2005/8/layout/process2"/>
    <dgm:cxn modelId="{5101A7D1-F1D2-4871-91F7-F726D09A197E}" srcId="{0D353249-5D59-4090-8536-E6D4F7FD4190}" destId="{43E7E511-CE96-4BD4-8F71-3B7083772D54}" srcOrd="0" destOrd="0" parTransId="{0637F657-423D-48E4-8219-324FE76B95F6}" sibTransId="{78B26C6B-CEFA-4887-8C92-F47D315D904A}"/>
    <dgm:cxn modelId="{03A9BFD4-2610-4030-96CA-995B7A0E1C81}" type="presOf" srcId="{C4DE256A-2808-49A2-806A-65BA3C955C21}" destId="{985EA8CF-C53D-493E-A35F-6E1500221282}" srcOrd="0" destOrd="0" presId="urn:microsoft.com/office/officeart/2005/8/layout/process2"/>
    <dgm:cxn modelId="{8AA086E2-5793-4063-A790-16E124F11DBE}" type="presOf" srcId="{9E743510-91B9-4778-9506-CB0DBC75D5DB}" destId="{4B474F3E-0E6A-4D2E-81E5-A25B9E0B32A2}" srcOrd="0" destOrd="0" presId="urn:microsoft.com/office/officeart/2005/8/layout/process2"/>
    <dgm:cxn modelId="{FFE65439-5B53-49A1-B701-16E62113843F}" srcId="{0D353249-5D59-4090-8536-E6D4F7FD4190}" destId="{CF6EC9B5-74DA-4DF1-A954-0896FE014CE7}" srcOrd="4" destOrd="0" parTransId="{705876CF-9FD1-4C2F-AFDF-2CB0CC0A9882}" sibTransId="{38338DBD-DD36-434C-93FD-EF4D47F5C2A9}"/>
    <dgm:cxn modelId="{39EDFA6F-C406-45A9-AA6C-7A9CCAD28DBF}" srcId="{0D353249-5D59-4090-8536-E6D4F7FD4190}" destId="{517F4D9D-2116-4341-ADE5-967C5CB1C85A}" srcOrd="2" destOrd="0" parTransId="{46582C03-AE09-4E02-931A-A6FAADA0C8D0}" sibTransId="{52CE6C6A-3DC0-47C7-9168-FC4CDBE65333}"/>
    <dgm:cxn modelId="{7AAFA4EF-D865-4419-84F5-D832A31FDFBC}" type="presOf" srcId="{67A32DBB-0B24-4781-8E1C-8EEF52536C9E}" destId="{DBE6862B-B213-4D24-9B97-EC6AD9806B59}" srcOrd="1" destOrd="0" presId="urn:microsoft.com/office/officeart/2005/8/layout/process2"/>
    <dgm:cxn modelId="{3DBC15E7-3557-46BE-9750-A2CC8F148D04}" type="presOf" srcId="{78B26C6B-CEFA-4887-8C92-F47D315D904A}" destId="{0D4FF14F-9230-41D4-94E7-63BDCDAC85AC}" srcOrd="0" destOrd="0" presId="urn:microsoft.com/office/officeart/2005/8/layout/process2"/>
    <dgm:cxn modelId="{85B5A70A-0E8D-49B1-9F79-7708906C04AC}" type="presOf" srcId="{9E743510-91B9-4778-9506-CB0DBC75D5DB}" destId="{5AA0E69D-3BFE-45BA-950E-79F6FA460CFA}" srcOrd="1" destOrd="0" presId="urn:microsoft.com/office/officeart/2005/8/layout/process2"/>
    <dgm:cxn modelId="{1909986B-1B09-4EA8-8AF2-4F5567CAE5AC}" type="presOf" srcId="{427E675E-19EF-4388-A64B-C260EEE8A046}" destId="{5BA9414B-0030-4218-BE4D-0E506741D3A5}" srcOrd="0" destOrd="0" presId="urn:microsoft.com/office/officeart/2005/8/layout/process2"/>
    <dgm:cxn modelId="{7CB7A7EB-42BE-496B-83F8-C5D57F70CF04}" type="presOf" srcId="{38338DBD-DD36-434C-93FD-EF4D47F5C2A9}" destId="{9BBFD4F8-C6DB-4A75-ADE3-B6B6338DC871}" srcOrd="0" destOrd="0" presId="urn:microsoft.com/office/officeart/2005/8/layout/process2"/>
    <dgm:cxn modelId="{AF83D8DC-F205-443B-BD8C-249663F9B8DB}" type="presOf" srcId="{52CE6C6A-3DC0-47C7-9168-FC4CDBE65333}" destId="{77F0BDA3-364F-4B85-A3BC-3900EB451920}" srcOrd="1" destOrd="0" presId="urn:microsoft.com/office/officeart/2005/8/layout/process2"/>
    <dgm:cxn modelId="{F5D8D606-FF54-4996-8720-5DC9123BF891}" type="presOf" srcId="{52CE6C6A-3DC0-47C7-9168-FC4CDBE65333}" destId="{2D469F60-48A4-4A14-A3F8-B39F0AF648FE}" srcOrd="0" destOrd="0" presId="urn:microsoft.com/office/officeart/2005/8/layout/process2"/>
    <dgm:cxn modelId="{A364D6F7-8394-4F05-9467-6970738AB26E}" type="presOf" srcId="{0D353249-5D59-4090-8536-E6D4F7FD4190}" destId="{0BBD702C-B725-4E93-9755-B8CF6E485B86}" srcOrd="0" destOrd="0" presId="urn:microsoft.com/office/officeart/2005/8/layout/process2"/>
    <dgm:cxn modelId="{BFCD6A32-F9E6-44FD-8AA4-1BFE1FDC7CC7}" srcId="{0D353249-5D59-4090-8536-E6D4F7FD4190}" destId="{C4DE256A-2808-49A2-806A-65BA3C955C21}" srcOrd="1" destOrd="0" parTransId="{4CDD0C4C-01AE-41B4-BE50-4BD21A08F086}" sibTransId="{67A32DBB-0B24-4781-8E1C-8EEF52536C9E}"/>
    <dgm:cxn modelId="{793114F3-C135-4CF9-83C9-267E5EDAAC54}" srcId="{0D353249-5D59-4090-8536-E6D4F7FD4190}" destId="{24A2B716-ECC3-40D1-8DF8-8A5746AFA749}" srcOrd="5" destOrd="0" parTransId="{AD6E4493-CB41-4515-9EFF-CA067551F7C0}" sibTransId="{54600FF5-351A-4824-8E2F-801B33EE5707}"/>
    <dgm:cxn modelId="{67A67076-CE12-4F59-A183-54AED8338196}" type="presOf" srcId="{CF6EC9B5-74DA-4DF1-A954-0896FE014CE7}" destId="{40943629-FB72-40DF-9A63-1C493C1AB74C}" srcOrd="0" destOrd="0" presId="urn:microsoft.com/office/officeart/2005/8/layout/process2"/>
    <dgm:cxn modelId="{635D225F-39DD-4E08-85C0-F3B156E567C6}" type="presOf" srcId="{43E7E511-CE96-4BD4-8F71-3B7083772D54}" destId="{86D8EFFE-FCA9-4FD3-98CA-A6FBFF50FC70}" srcOrd="0" destOrd="0" presId="urn:microsoft.com/office/officeart/2005/8/layout/process2"/>
    <dgm:cxn modelId="{3A574C5B-2B74-4772-BAA3-3720A4F72482}" type="presOf" srcId="{67A32DBB-0B24-4781-8E1C-8EEF52536C9E}" destId="{F9FF5DF6-1324-4932-B638-10466BFC3007}" srcOrd="0" destOrd="0" presId="urn:microsoft.com/office/officeart/2005/8/layout/process2"/>
    <dgm:cxn modelId="{498C2A95-24EC-431F-9993-8C2C201CD8FD}" type="presOf" srcId="{38338DBD-DD36-434C-93FD-EF4D47F5C2A9}" destId="{9481D32D-C2C4-4CF4-BAA7-3F80C86A7B4B}" srcOrd="1" destOrd="0" presId="urn:microsoft.com/office/officeart/2005/8/layout/process2"/>
    <dgm:cxn modelId="{D96AF7D0-D0F2-40BE-B9FC-98343CADEDCF}" type="presParOf" srcId="{0BBD702C-B725-4E93-9755-B8CF6E485B86}" destId="{86D8EFFE-FCA9-4FD3-98CA-A6FBFF50FC70}" srcOrd="0" destOrd="0" presId="urn:microsoft.com/office/officeart/2005/8/layout/process2"/>
    <dgm:cxn modelId="{6E0CFCA5-2D25-4F02-9BB8-80DE8ABF5557}" type="presParOf" srcId="{0BBD702C-B725-4E93-9755-B8CF6E485B86}" destId="{0D4FF14F-9230-41D4-94E7-63BDCDAC85AC}" srcOrd="1" destOrd="0" presId="urn:microsoft.com/office/officeart/2005/8/layout/process2"/>
    <dgm:cxn modelId="{B9FEBBF8-6F61-42AD-8DEB-2E0C79738478}" type="presParOf" srcId="{0D4FF14F-9230-41D4-94E7-63BDCDAC85AC}" destId="{6E12D5AF-DB5B-4CF9-8A93-CA36B3D7A28B}" srcOrd="0" destOrd="0" presId="urn:microsoft.com/office/officeart/2005/8/layout/process2"/>
    <dgm:cxn modelId="{AF226F4F-7D7C-45FB-81D9-9D66E0656EDA}" type="presParOf" srcId="{0BBD702C-B725-4E93-9755-B8CF6E485B86}" destId="{985EA8CF-C53D-493E-A35F-6E1500221282}" srcOrd="2" destOrd="0" presId="urn:microsoft.com/office/officeart/2005/8/layout/process2"/>
    <dgm:cxn modelId="{747D947E-7E49-4899-9759-B1A64A82991C}" type="presParOf" srcId="{0BBD702C-B725-4E93-9755-B8CF6E485B86}" destId="{F9FF5DF6-1324-4932-B638-10466BFC3007}" srcOrd="3" destOrd="0" presId="urn:microsoft.com/office/officeart/2005/8/layout/process2"/>
    <dgm:cxn modelId="{EF390886-22BE-47FD-BF66-2B688B24CDC8}" type="presParOf" srcId="{F9FF5DF6-1324-4932-B638-10466BFC3007}" destId="{DBE6862B-B213-4D24-9B97-EC6AD9806B59}" srcOrd="0" destOrd="0" presId="urn:microsoft.com/office/officeart/2005/8/layout/process2"/>
    <dgm:cxn modelId="{5A1808CF-B606-455B-944C-D6E2C9F61373}" type="presParOf" srcId="{0BBD702C-B725-4E93-9755-B8CF6E485B86}" destId="{3793FFEB-8D56-4845-B97C-5577F8D1568C}" srcOrd="4" destOrd="0" presId="urn:microsoft.com/office/officeart/2005/8/layout/process2"/>
    <dgm:cxn modelId="{F7C084E4-E69F-4325-9F0F-7EEEBAC16262}" type="presParOf" srcId="{0BBD702C-B725-4E93-9755-B8CF6E485B86}" destId="{2D469F60-48A4-4A14-A3F8-B39F0AF648FE}" srcOrd="5" destOrd="0" presId="urn:microsoft.com/office/officeart/2005/8/layout/process2"/>
    <dgm:cxn modelId="{077F22EE-F265-421B-9C95-9774C809F89E}" type="presParOf" srcId="{2D469F60-48A4-4A14-A3F8-B39F0AF648FE}" destId="{77F0BDA3-364F-4B85-A3BC-3900EB451920}" srcOrd="0" destOrd="0" presId="urn:microsoft.com/office/officeart/2005/8/layout/process2"/>
    <dgm:cxn modelId="{3504E530-90AB-4F1F-AC21-61A113F95673}" type="presParOf" srcId="{0BBD702C-B725-4E93-9755-B8CF6E485B86}" destId="{5BA9414B-0030-4218-BE4D-0E506741D3A5}" srcOrd="6" destOrd="0" presId="urn:microsoft.com/office/officeart/2005/8/layout/process2"/>
    <dgm:cxn modelId="{97701321-31B2-48B3-B9D1-E0B47B8664EC}" type="presParOf" srcId="{0BBD702C-B725-4E93-9755-B8CF6E485B86}" destId="{4B474F3E-0E6A-4D2E-81E5-A25B9E0B32A2}" srcOrd="7" destOrd="0" presId="urn:microsoft.com/office/officeart/2005/8/layout/process2"/>
    <dgm:cxn modelId="{AF3B4352-C9B7-4628-81B2-27E3B8BDAD97}" type="presParOf" srcId="{4B474F3E-0E6A-4D2E-81E5-A25B9E0B32A2}" destId="{5AA0E69D-3BFE-45BA-950E-79F6FA460CFA}" srcOrd="0" destOrd="0" presId="urn:microsoft.com/office/officeart/2005/8/layout/process2"/>
    <dgm:cxn modelId="{BC516606-88AE-4FD6-92A4-CF7F06D0DFF4}" type="presParOf" srcId="{0BBD702C-B725-4E93-9755-B8CF6E485B86}" destId="{40943629-FB72-40DF-9A63-1C493C1AB74C}" srcOrd="8" destOrd="0" presId="urn:microsoft.com/office/officeart/2005/8/layout/process2"/>
    <dgm:cxn modelId="{AE6DF300-D500-40B4-B613-3D9A7AEB8F91}" type="presParOf" srcId="{0BBD702C-B725-4E93-9755-B8CF6E485B86}" destId="{9BBFD4F8-C6DB-4A75-ADE3-B6B6338DC871}" srcOrd="9" destOrd="0" presId="urn:microsoft.com/office/officeart/2005/8/layout/process2"/>
    <dgm:cxn modelId="{6429F2AB-07AA-4535-B972-AA03C0B171A9}" type="presParOf" srcId="{9BBFD4F8-C6DB-4A75-ADE3-B6B6338DC871}" destId="{9481D32D-C2C4-4CF4-BAA7-3F80C86A7B4B}" srcOrd="0" destOrd="0" presId="urn:microsoft.com/office/officeart/2005/8/layout/process2"/>
    <dgm:cxn modelId="{893CB7FF-1522-4A10-BBC7-199E5BFD8F63}" type="presParOf" srcId="{0BBD702C-B725-4E93-9755-B8CF6E485B86}" destId="{95668BD1-F43E-4907-A6B5-F14E5E1D553B}" srcOrd="10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D8EFFE-FCA9-4FD3-98CA-A6FBFF50FC70}">
      <dsp:nvSpPr>
        <dsp:cNvPr id="0" name=""/>
        <dsp:cNvSpPr/>
      </dsp:nvSpPr>
      <dsp:spPr>
        <a:xfrm>
          <a:off x="-3412" y="4611"/>
          <a:ext cx="8236425" cy="6121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/>
            <a:t>Purpose and Importance of the Research</a:t>
          </a:r>
          <a:endParaRPr lang="tr-TR" sz="2000" b="1" kern="1200" dirty="0"/>
        </a:p>
      </dsp:txBody>
      <dsp:txXfrm>
        <a:off x="14517" y="22540"/>
        <a:ext cx="8200567" cy="576284"/>
      </dsp:txXfrm>
    </dsp:sp>
    <dsp:sp modelId="{0D4FF14F-9230-41D4-94E7-63BDCDAC85AC}">
      <dsp:nvSpPr>
        <dsp:cNvPr id="0" name=""/>
        <dsp:cNvSpPr/>
      </dsp:nvSpPr>
      <dsp:spPr>
        <a:xfrm rot="5400000">
          <a:off x="3996169" y="637195"/>
          <a:ext cx="237261" cy="27546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000" kern="1200"/>
        </a:p>
      </dsp:txBody>
      <dsp:txXfrm rot="-5400000">
        <a:off x="4032160" y="656297"/>
        <a:ext cx="165278" cy="166083"/>
      </dsp:txXfrm>
    </dsp:sp>
    <dsp:sp modelId="{985EA8CF-C53D-493E-A35F-6E1500221282}">
      <dsp:nvSpPr>
        <dsp:cNvPr id="0" name=""/>
        <dsp:cNvSpPr/>
      </dsp:nvSpPr>
      <dsp:spPr>
        <a:xfrm>
          <a:off x="-3412" y="933102"/>
          <a:ext cx="8236425" cy="6121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/>
            <a:t>Scope and Limitations of the Research </a:t>
          </a:r>
          <a:endParaRPr lang="tr-TR" sz="2000" b="1" kern="1200" dirty="0"/>
        </a:p>
      </dsp:txBody>
      <dsp:txXfrm>
        <a:off x="14517" y="951031"/>
        <a:ext cx="8200567" cy="576284"/>
      </dsp:txXfrm>
    </dsp:sp>
    <dsp:sp modelId="{F9FF5DF6-1324-4932-B638-10466BFC3007}">
      <dsp:nvSpPr>
        <dsp:cNvPr id="0" name=""/>
        <dsp:cNvSpPr/>
      </dsp:nvSpPr>
      <dsp:spPr>
        <a:xfrm rot="5400000">
          <a:off x="4003877" y="1555409"/>
          <a:ext cx="221844" cy="27546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000" kern="1200"/>
        </a:p>
      </dsp:txBody>
      <dsp:txXfrm rot="-5400000">
        <a:off x="4032161" y="1582219"/>
        <a:ext cx="165278" cy="155291"/>
      </dsp:txXfrm>
    </dsp:sp>
    <dsp:sp modelId="{3793FFEB-8D56-4845-B97C-5577F8D1568C}">
      <dsp:nvSpPr>
        <dsp:cNvPr id="0" name=""/>
        <dsp:cNvSpPr/>
      </dsp:nvSpPr>
      <dsp:spPr>
        <a:xfrm>
          <a:off x="-3412" y="1841038"/>
          <a:ext cx="8236425" cy="6121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/>
            <a:t>Conceptual Framework</a:t>
          </a:r>
          <a:endParaRPr lang="tr-TR" sz="2000" b="1" kern="1200" dirty="0"/>
        </a:p>
      </dsp:txBody>
      <dsp:txXfrm>
        <a:off x="14517" y="1858967"/>
        <a:ext cx="8200567" cy="576284"/>
      </dsp:txXfrm>
    </dsp:sp>
    <dsp:sp modelId="{2D469F60-48A4-4A14-A3F8-B39F0AF648FE}">
      <dsp:nvSpPr>
        <dsp:cNvPr id="0" name=""/>
        <dsp:cNvSpPr/>
      </dsp:nvSpPr>
      <dsp:spPr>
        <a:xfrm rot="5400000">
          <a:off x="4000023" y="2468483"/>
          <a:ext cx="229553" cy="27546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000" kern="1200"/>
        </a:p>
      </dsp:txBody>
      <dsp:txXfrm rot="-5400000">
        <a:off x="4032161" y="2491438"/>
        <a:ext cx="165278" cy="160687"/>
      </dsp:txXfrm>
    </dsp:sp>
    <dsp:sp modelId="{5BA9414B-0030-4218-BE4D-0E506741D3A5}">
      <dsp:nvSpPr>
        <dsp:cNvPr id="0" name=""/>
        <dsp:cNvSpPr/>
      </dsp:nvSpPr>
      <dsp:spPr>
        <a:xfrm>
          <a:off x="0" y="2759251"/>
          <a:ext cx="8229600" cy="6121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/>
            <a:t>Method</a:t>
          </a:r>
          <a:endParaRPr lang="tr-TR" sz="2000" b="1" kern="1200" dirty="0"/>
        </a:p>
      </dsp:txBody>
      <dsp:txXfrm>
        <a:off x="17929" y="2777180"/>
        <a:ext cx="8193742" cy="576284"/>
      </dsp:txXfrm>
    </dsp:sp>
    <dsp:sp modelId="{4B474F3E-0E6A-4D2E-81E5-A25B9E0B32A2}">
      <dsp:nvSpPr>
        <dsp:cNvPr id="0" name=""/>
        <dsp:cNvSpPr/>
      </dsp:nvSpPr>
      <dsp:spPr>
        <a:xfrm rot="5400000">
          <a:off x="4000023" y="3386697"/>
          <a:ext cx="229553" cy="27546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000" kern="1200"/>
        </a:p>
      </dsp:txBody>
      <dsp:txXfrm rot="-5400000">
        <a:off x="4032161" y="3409652"/>
        <a:ext cx="165278" cy="160687"/>
      </dsp:txXfrm>
    </dsp:sp>
    <dsp:sp modelId="{40943629-FB72-40DF-9A63-1C493C1AB74C}">
      <dsp:nvSpPr>
        <dsp:cNvPr id="0" name=""/>
        <dsp:cNvSpPr/>
      </dsp:nvSpPr>
      <dsp:spPr>
        <a:xfrm>
          <a:off x="0" y="3677465"/>
          <a:ext cx="8229600" cy="6121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/>
            <a:t>Findings</a:t>
          </a:r>
          <a:endParaRPr lang="tr-TR" sz="2000" b="1" kern="1200" dirty="0"/>
        </a:p>
      </dsp:txBody>
      <dsp:txXfrm>
        <a:off x="17929" y="3695394"/>
        <a:ext cx="8193742" cy="576284"/>
      </dsp:txXfrm>
    </dsp:sp>
    <dsp:sp modelId="{9BBFD4F8-C6DB-4A75-ADE3-B6B6338DC871}">
      <dsp:nvSpPr>
        <dsp:cNvPr id="0" name=""/>
        <dsp:cNvSpPr/>
      </dsp:nvSpPr>
      <dsp:spPr>
        <a:xfrm rot="5400000">
          <a:off x="4000023" y="4304911"/>
          <a:ext cx="229553" cy="27546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000" kern="1200"/>
        </a:p>
      </dsp:txBody>
      <dsp:txXfrm rot="-5400000">
        <a:off x="4032161" y="4327866"/>
        <a:ext cx="165278" cy="160687"/>
      </dsp:txXfrm>
    </dsp:sp>
    <dsp:sp modelId="{95668BD1-F43E-4907-A6B5-F14E5E1D553B}">
      <dsp:nvSpPr>
        <dsp:cNvPr id="0" name=""/>
        <dsp:cNvSpPr/>
      </dsp:nvSpPr>
      <dsp:spPr>
        <a:xfrm>
          <a:off x="0" y="4595678"/>
          <a:ext cx="8229600" cy="6121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/>
            <a:t>Conclusions and Recommendations</a:t>
          </a:r>
          <a:endParaRPr lang="tr-TR" sz="2000" b="1" kern="1200" dirty="0"/>
        </a:p>
      </dsp:txBody>
      <dsp:txXfrm>
        <a:off x="17929" y="4613607"/>
        <a:ext cx="8193742" cy="5762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D3882B-99E8-47CC-9582-C7E9B90E8494}" type="datetimeFigureOut">
              <a:rPr lang="tr-TR" smtClean="0"/>
              <a:t>11.02.2019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 smtClean="0"/>
              <a:t>ÇAĞ UNIVERSITY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5C781E-D265-408E-A87D-640B4D65A2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9269979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824606-9540-45B3-87CC-AFB4B1878098}" type="datetimeFigureOut">
              <a:rPr lang="tr-TR" smtClean="0"/>
              <a:t>11.02.2019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 smtClean="0"/>
              <a:t>ÇAĞ UNIVERSITY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8D8432-3634-455E-8EF3-CF3CFB500D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4965352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ÇAĞ UNIVERSITY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6503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17.04.2018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ÇAĞ UNIVERSITY                             Business Research Methods Term Project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17.04.2018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ÇAĞ UNIVERSITY                             Business Research Methods Term Project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17.04.2018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ÇAĞ UNIVERSITY                             Business Research Methods Term Project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17.04.2018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2449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17.04.2018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17943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17.04.2018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01903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17.04.2018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4714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17.04.2018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9728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17.04.2018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35687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17.04.2018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69863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17.04.2018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1204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17.04.2018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ÇAĞ UNIVERSITY                             Business Research Methods Term Project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17.04.2018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4222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17.04.2018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2655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17.04.2018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240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17.04.2018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ÇAĞ UNIVERSITY                             Business Research Methods Term Project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17.04.2018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ÇAĞ UNIVERSITY                             Business Research Methods Term Project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17.04.2018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ÇAĞ UNIVERSITY                             Business Research Methods Term Project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17.04.2018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ÇAĞ UNIVERSITY                             Business Research Methods Term Project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17.04.2018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ÇAĞ UNIVERSITY                             Business Research Methods Term Project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17.04.2018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ÇAĞ UNIVERSITY                             Business Research Methods Term Project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17.04.2018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ÇAĞ UNIVERSITY                             Business Research Methods Term Project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17.04.2018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ÇAĞ UNIVERSITY                             Business Research Methods Term Project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17.04.2018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8744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051560"/>
            <a:ext cx="7772400" cy="1470025"/>
          </a:xfrm>
        </p:spPr>
        <p:txBody>
          <a:bodyPr>
            <a:normAutofit/>
          </a:bodyPr>
          <a:lstStyle/>
          <a:p>
            <a:r>
              <a:rPr lang="tr-TR" sz="2000" dirty="0" smtClean="0">
                <a:solidFill>
                  <a:schemeClr val="tx2">
                    <a:lumMod val="75000"/>
                  </a:schemeClr>
                </a:solidFill>
              </a:rPr>
              <a:t>ÇAĞ UNIVERSITY</a:t>
            </a:r>
            <a:br>
              <a:rPr lang="tr-TR" sz="20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tr-TR" sz="2000" dirty="0" smtClean="0">
                <a:solidFill>
                  <a:schemeClr val="tx2">
                    <a:lumMod val="75000"/>
                  </a:schemeClr>
                </a:solidFill>
              </a:rPr>
              <a:t>FACULTY OF ECONOMICS AND ADMINISTRATIVE SCIENCES</a:t>
            </a:r>
            <a:br>
              <a:rPr lang="tr-TR" sz="20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tr-TR" sz="2000" dirty="0" smtClean="0">
                <a:solidFill>
                  <a:schemeClr val="tx2">
                    <a:lumMod val="75000"/>
                  </a:schemeClr>
                </a:solidFill>
              </a:rPr>
              <a:t>DEPARTMANT OF INTERNATIONAL ....... </a:t>
            </a:r>
            <a:r>
              <a:rPr lang="tr-TR" sz="1400" dirty="0" smtClean="0">
                <a:solidFill>
                  <a:srgbClr val="C00000"/>
                </a:solidFill>
              </a:rPr>
              <a:t>Write your departmant here</a:t>
            </a:r>
            <a:r>
              <a:rPr lang="tr-TR" sz="20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tr-TR" sz="20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tr-TR" sz="2000" dirty="0" smtClean="0">
                <a:solidFill>
                  <a:schemeClr val="tx2">
                    <a:lumMod val="75000"/>
                  </a:schemeClr>
                </a:solidFill>
              </a:rPr>
              <a:t>BUSINESS RESEARCH METHODS TERM PROJECT</a:t>
            </a:r>
            <a:endParaRPr lang="tr-TR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514600"/>
            <a:ext cx="8077200" cy="4191000"/>
          </a:xfrm>
          <a:ln w="3175">
            <a:solidFill>
              <a:schemeClr val="accent1">
                <a:lumMod val="75000"/>
              </a:schemeClr>
            </a:solidFill>
          </a:ln>
        </p:spPr>
        <p:txBody>
          <a:bodyPr>
            <a:normAutofit fontScale="92500" lnSpcReduction="20000"/>
          </a:bodyPr>
          <a:lstStyle/>
          <a:p>
            <a:endParaRPr lang="tr-TR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SUBJECT NAME</a:t>
            </a:r>
          </a:p>
          <a:p>
            <a:endParaRPr lang="tr-TR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tr-TR" sz="2400" dirty="0" smtClean="0">
                <a:solidFill>
                  <a:schemeClr val="tx2">
                    <a:lumMod val="75000"/>
                  </a:schemeClr>
                </a:solidFill>
              </a:rPr>
              <a:t>Prepeared by</a:t>
            </a:r>
          </a:p>
          <a:p>
            <a:r>
              <a:rPr lang="tr-TR" sz="2400" dirty="0" smtClean="0">
                <a:solidFill>
                  <a:schemeClr val="tx2">
                    <a:lumMod val="75000"/>
                  </a:schemeClr>
                </a:solidFill>
              </a:rPr>
              <a:t>Write the names of group members here</a:t>
            </a:r>
          </a:p>
          <a:p>
            <a:endParaRPr lang="tr-TR" sz="24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tr-TR" sz="2400" dirty="0" smtClean="0">
                <a:solidFill>
                  <a:schemeClr val="tx2">
                    <a:lumMod val="75000"/>
                  </a:schemeClr>
                </a:solidFill>
              </a:rPr>
              <a:t>Advisor</a:t>
            </a:r>
          </a:p>
          <a:p>
            <a:r>
              <a:rPr lang="tr-TR" sz="2400" dirty="0">
                <a:solidFill>
                  <a:schemeClr val="tx2">
                    <a:lumMod val="75000"/>
                  </a:schemeClr>
                </a:solidFill>
              </a:rPr>
              <a:t>Assoc Prof. Dr. Eda YAŞA </a:t>
            </a:r>
            <a:r>
              <a:rPr lang="tr-TR" sz="2400" dirty="0" smtClean="0">
                <a:solidFill>
                  <a:schemeClr val="tx2">
                    <a:lumMod val="75000"/>
                  </a:schemeClr>
                </a:solidFill>
              </a:rPr>
              <a:t>ÖZELTÜRKAY</a:t>
            </a:r>
          </a:p>
          <a:p>
            <a:endParaRPr lang="tr-TR" sz="24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tr-TR" sz="1900" dirty="0" smtClean="0">
                <a:solidFill>
                  <a:schemeClr val="tx2">
                    <a:lumMod val="75000"/>
                  </a:schemeClr>
                </a:solidFill>
              </a:rPr>
              <a:t>Yenice/MERSİN</a:t>
            </a:r>
          </a:p>
          <a:p>
            <a:r>
              <a:rPr lang="tr-TR" sz="1900" dirty="0" smtClean="0">
                <a:solidFill>
                  <a:schemeClr val="tx2">
                    <a:lumMod val="75000"/>
                  </a:schemeClr>
                </a:solidFill>
              </a:rPr>
              <a:t>March-2019</a:t>
            </a:r>
          </a:p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228600"/>
            <a:ext cx="47625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98497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dirty="0"/>
              <a:t>Conclusions and Recommendations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tr-TR" dirty="0">
                <a:solidFill>
                  <a:srgbClr val="C00000"/>
                </a:solidFill>
              </a:rPr>
              <a:t>Sonuç kısmında da bu çalışmanız kapsamında yaptığınız analizlerde hangi sonuçlara ulaştınız? Ulaştığınız sonuçlar, yararlanmış olduğunuz ana tezdeki sonuçlarla uyuşuyor mu farkılılıklar var mı bunları yazın. </a:t>
            </a:r>
            <a:endParaRPr lang="tr-TR" dirty="0" smtClean="0">
              <a:solidFill>
                <a:srgbClr val="C00000"/>
              </a:solidFill>
            </a:endParaRPr>
          </a:p>
          <a:p>
            <a:r>
              <a:rPr lang="tr-TR" b="1" dirty="0" smtClean="0">
                <a:solidFill>
                  <a:srgbClr val="C00000"/>
                </a:solidFill>
              </a:rPr>
              <a:t>In conclusion part, you should write w</a:t>
            </a:r>
            <a:r>
              <a:rPr lang="en-US" b="1" dirty="0" smtClean="0">
                <a:solidFill>
                  <a:srgbClr val="C00000"/>
                </a:solidFill>
              </a:rPr>
              <a:t>hat </a:t>
            </a:r>
            <a:r>
              <a:rPr lang="en-US" b="1" dirty="0">
                <a:solidFill>
                  <a:srgbClr val="C00000"/>
                </a:solidFill>
              </a:rPr>
              <a:t>results did you reach in your </a:t>
            </a:r>
            <a:r>
              <a:rPr lang="en-US" b="1" dirty="0" smtClean="0">
                <a:solidFill>
                  <a:srgbClr val="C00000"/>
                </a:solidFill>
              </a:rPr>
              <a:t>analysis</a:t>
            </a:r>
            <a:r>
              <a:rPr lang="tr-TR" b="1" dirty="0">
                <a:solidFill>
                  <a:srgbClr val="C00000"/>
                </a:solidFill>
              </a:rPr>
              <a:t> </a:t>
            </a:r>
            <a:r>
              <a:rPr lang="tr-TR" b="1" dirty="0" smtClean="0">
                <a:solidFill>
                  <a:srgbClr val="C00000"/>
                </a:solidFill>
              </a:rPr>
              <a:t>and d</a:t>
            </a:r>
            <a:r>
              <a:rPr lang="en-US" b="1" dirty="0" smtClean="0">
                <a:solidFill>
                  <a:srgbClr val="C00000"/>
                </a:solidFill>
              </a:rPr>
              <a:t>o </a:t>
            </a:r>
            <a:r>
              <a:rPr lang="en-US" b="1" dirty="0">
                <a:solidFill>
                  <a:srgbClr val="C00000"/>
                </a:solidFill>
              </a:rPr>
              <a:t>your results match the results of the main </a:t>
            </a:r>
            <a:r>
              <a:rPr lang="tr-TR" b="1" dirty="0" smtClean="0">
                <a:solidFill>
                  <a:srgbClr val="C00000"/>
                </a:solidFill>
              </a:rPr>
              <a:t>article/thesis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that you have benefited from?</a:t>
            </a:r>
            <a:endParaRPr lang="tr-TR" b="1" dirty="0">
              <a:solidFill>
                <a:srgbClr val="C00000"/>
              </a:solidFill>
            </a:endParaRPr>
          </a:p>
          <a:p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10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2089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219200"/>
          </a:xfrm>
        </p:spPr>
        <p:txBody>
          <a:bodyPr/>
          <a:lstStyle/>
          <a:p>
            <a:r>
              <a:rPr lang="tr-TR" dirty="0" smtClean="0"/>
              <a:t>References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Sunumda yer verdiğiniz kaynakları bu kısıma yazın.</a:t>
            </a:r>
          </a:p>
          <a:p>
            <a:r>
              <a:rPr lang="en-US" b="1" dirty="0"/>
              <a:t>Write down the sources in this presentation.</a:t>
            </a:r>
            <a:endParaRPr lang="tr-TR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11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7789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2400855"/>
              </p:ext>
            </p:extLst>
          </p:nvPr>
        </p:nvGraphicFramePr>
        <p:xfrm>
          <a:off x="467544" y="1340768"/>
          <a:ext cx="8229600" cy="5212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Metin kutusu 1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107504" y="290462"/>
            <a:ext cx="8856984" cy="734304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9pPr>
          </a:lstStyle>
          <a:p>
            <a:pPr eaLnBrk="1" hangingPunct="1"/>
            <a:r>
              <a:rPr lang="tr-T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CONTENTS</a:t>
            </a:r>
            <a:endParaRPr lang="tr-TR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2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979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Purpose of the Research</a:t>
            </a:r>
            <a:endParaRPr lang="tr-T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3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772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Importance of the Research</a:t>
            </a:r>
            <a:endParaRPr lang="tr-T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4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431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219200"/>
          </a:xfrm>
        </p:spPr>
        <p:txBody>
          <a:bodyPr/>
          <a:lstStyle/>
          <a:p>
            <a:pPr lvl="0"/>
            <a:r>
              <a:rPr lang="tr-TR" sz="3600" dirty="0" smtClean="0">
                <a:effectLst/>
              </a:rPr>
              <a:t/>
            </a:r>
            <a:br>
              <a:rPr lang="tr-TR" sz="3600" dirty="0" smtClean="0">
                <a:effectLst/>
              </a:rPr>
            </a:br>
            <a:r>
              <a:rPr lang="tr-TR" sz="3600" dirty="0">
                <a:effectLst/>
              </a:rPr>
              <a:t/>
            </a:r>
            <a:br>
              <a:rPr lang="tr-TR" sz="3600" dirty="0">
                <a:effectLst/>
              </a:rPr>
            </a:br>
            <a:r>
              <a:rPr lang="tr-TR" sz="3600" dirty="0" smtClean="0">
                <a:effectLst/>
              </a:rPr>
              <a:t/>
            </a:r>
            <a:br>
              <a:rPr lang="tr-TR" sz="3600" dirty="0" smtClean="0">
                <a:effectLst/>
              </a:rPr>
            </a:br>
            <a:r>
              <a:rPr lang="tr-TR" sz="3600" dirty="0" smtClean="0">
                <a:effectLst/>
              </a:rPr>
              <a:t>Scope </a:t>
            </a:r>
            <a:r>
              <a:rPr lang="tr-TR" sz="3600" dirty="0">
                <a:effectLst/>
              </a:rPr>
              <a:t>and Limitations of the Research </a:t>
            </a:r>
            <a:r>
              <a:rPr lang="tr-TR" b="1" dirty="0"/>
              <a:t/>
            </a:r>
            <a:br>
              <a:rPr lang="tr-TR" b="1" dirty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5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602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tr-TR" dirty="0" smtClean="0">
                <a:solidFill>
                  <a:srgbClr val="C00000"/>
                </a:solidFill>
              </a:rPr>
              <a:t>Burdan sonraki slaytlarda –methodology kısmına kadar- literatür taramanızdan yani çalıştığınız konudan bahsedin</a:t>
            </a:r>
            <a:r>
              <a:rPr lang="tr-TR" b="1" dirty="0" smtClean="0">
                <a:solidFill>
                  <a:srgbClr val="C00000"/>
                </a:solidFill>
              </a:rPr>
              <a:t>. / After from here – up to methodology part-  write a summary about literature review.</a:t>
            </a:r>
          </a:p>
          <a:p>
            <a:pPr algn="just"/>
            <a:r>
              <a:rPr lang="tr-TR" dirty="0" smtClean="0">
                <a:solidFill>
                  <a:srgbClr val="C00000"/>
                </a:solidFill>
              </a:rPr>
              <a:t>Tıpkı </a:t>
            </a:r>
            <a:r>
              <a:rPr lang="tr-TR" dirty="0">
                <a:solidFill>
                  <a:srgbClr val="C00000"/>
                </a:solidFill>
              </a:rPr>
              <a:t>projenizde olduğu gibi alıntı cümlelerinin sonuna parantez içi atıfları sunumunuzda da belirtmeyi unutmayın. </a:t>
            </a:r>
            <a:r>
              <a:rPr lang="tr-TR" dirty="0" smtClean="0">
                <a:solidFill>
                  <a:srgbClr val="C00000"/>
                </a:solidFill>
              </a:rPr>
              <a:t>/ </a:t>
            </a:r>
            <a:r>
              <a:rPr lang="tr-TR" b="1" dirty="0" smtClean="0">
                <a:solidFill>
                  <a:srgbClr val="C00000"/>
                </a:solidFill>
              </a:rPr>
              <a:t>same as your project paper, you should s</a:t>
            </a:r>
            <a:r>
              <a:rPr lang="en-US" b="1" dirty="0" err="1" smtClean="0">
                <a:solidFill>
                  <a:srgbClr val="C00000"/>
                </a:solidFill>
              </a:rPr>
              <a:t>pecify</a:t>
            </a:r>
            <a:r>
              <a:rPr lang="tr-TR" b="1" dirty="0" smtClean="0">
                <a:solidFill>
                  <a:srgbClr val="C00000"/>
                </a:solidFill>
              </a:rPr>
              <a:t> cites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in </a:t>
            </a:r>
            <a:r>
              <a:rPr lang="en-US" b="1" dirty="0" smtClean="0">
                <a:solidFill>
                  <a:srgbClr val="C00000"/>
                </a:solidFill>
              </a:rPr>
              <a:t>parentheses</a:t>
            </a:r>
            <a:r>
              <a:rPr lang="tr-TR" b="1" dirty="0" smtClean="0">
                <a:solidFill>
                  <a:srgbClr val="C00000"/>
                </a:solidFill>
              </a:rPr>
              <a:t>,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in the end of the </a:t>
            </a:r>
            <a:r>
              <a:rPr lang="tr-TR" b="1" dirty="0" smtClean="0">
                <a:solidFill>
                  <a:srgbClr val="C00000"/>
                </a:solidFill>
              </a:rPr>
              <a:t>sentences or paragraphs.</a:t>
            </a:r>
            <a:endParaRPr lang="tr-TR" b="1" dirty="0">
              <a:solidFill>
                <a:srgbClr val="C00000"/>
              </a:solidFill>
            </a:endParaRPr>
          </a:p>
          <a:p>
            <a:pPr algn="just"/>
            <a:r>
              <a:rPr lang="tr-TR" dirty="0">
                <a:solidFill>
                  <a:srgbClr val="C00000"/>
                </a:solidFill>
              </a:rPr>
              <a:t>Sunum sayfanızı yazılarla doldurmayın. Uzun uzun değil, önemli noktalara değinerek hazırlayın. (Amacınız konuyu hiç bilmeyen birine ön bilgi vermek, kafasında birşeyler şekillenmesini sağlamak</a:t>
            </a:r>
            <a:r>
              <a:rPr lang="tr-TR" dirty="0" smtClean="0">
                <a:solidFill>
                  <a:srgbClr val="C00000"/>
                </a:solidFill>
              </a:rPr>
              <a:t>)/ </a:t>
            </a:r>
            <a:r>
              <a:rPr lang="en-US" b="1" dirty="0">
                <a:solidFill>
                  <a:srgbClr val="C00000"/>
                </a:solidFill>
              </a:rPr>
              <a:t>Do not fill out your presentation page with text. Prepare </a:t>
            </a:r>
            <a:r>
              <a:rPr lang="en-US" b="1" dirty="0" smtClean="0">
                <a:solidFill>
                  <a:srgbClr val="C00000"/>
                </a:solidFill>
              </a:rPr>
              <a:t>not </a:t>
            </a:r>
            <a:r>
              <a:rPr lang="en-US" b="1" dirty="0">
                <a:solidFill>
                  <a:srgbClr val="C00000"/>
                </a:solidFill>
              </a:rPr>
              <a:t>long, </a:t>
            </a:r>
            <a:r>
              <a:rPr lang="tr-TR" b="1" dirty="0" smtClean="0">
                <a:solidFill>
                  <a:srgbClr val="C00000"/>
                </a:solidFill>
              </a:rPr>
              <a:t>write </a:t>
            </a:r>
            <a:r>
              <a:rPr lang="en-US" b="1" dirty="0" smtClean="0">
                <a:solidFill>
                  <a:srgbClr val="C00000"/>
                </a:solidFill>
              </a:rPr>
              <a:t>important </a:t>
            </a:r>
            <a:r>
              <a:rPr lang="en-US" b="1" dirty="0">
                <a:solidFill>
                  <a:srgbClr val="C00000"/>
                </a:solidFill>
              </a:rPr>
              <a:t>points. (Your aim is to give preliminary information to someone who does not know the subject, to make something shape in his / her head) </a:t>
            </a:r>
            <a:r>
              <a:rPr lang="en-US" dirty="0">
                <a:solidFill>
                  <a:srgbClr val="C00000"/>
                </a:solidFill>
              </a:rPr>
              <a:t>/</a:t>
            </a:r>
            <a:endParaRPr lang="tr-TR" dirty="0">
              <a:solidFill>
                <a:srgbClr val="C00000"/>
              </a:solidFill>
            </a:endParaRPr>
          </a:p>
          <a:p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6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3357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METHODOLOGY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tr-TR" b="1" dirty="0">
                <a:solidFill>
                  <a:schemeClr val="tx2">
                    <a:lumMod val="75000"/>
                  </a:schemeClr>
                </a:solidFill>
              </a:rPr>
              <a:t>Main Mass Of Research And Sample 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Selection: </a:t>
            </a:r>
            <a:r>
              <a:rPr lang="tr-TR" dirty="0"/>
              <a:t>(Araştırmanın Ana Kütlesi ve Örneklem Seçimi</a:t>
            </a:r>
            <a:r>
              <a:rPr lang="tr-TR" dirty="0" smtClean="0"/>
              <a:t>)</a:t>
            </a:r>
          </a:p>
          <a:p>
            <a:pPr algn="just"/>
            <a:endParaRPr lang="tr-TR" dirty="0"/>
          </a:p>
          <a:p>
            <a:pPr algn="just"/>
            <a:r>
              <a:rPr lang="tr-TR" b="1" dirty="0">
                <a:solidFill>
                  <a:schemeClr val="tx2">
                    <a:lumMod val="75000"/>
                  </a:schemeClr>
                </a:solidFill>
              </a:rPr>
              <a:t>Data Collection 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Method: </a:t>
            </a:r>
            <a:r>
              <a:rPr lang="tr-TR" dirty="0" smtClean="0"/>
              <a:t>(hangi veri toplama yöntemini kullandığınızdan bahsedin)</a:t>
            </a:r>
            <a:r>
              <a:rPr lang="en-US" dirty="0"/>
              <a:t> </a:t>
            </a:r>
            <a:r>
              <a:rPr lang="tr-TR" dirty="0" smtClean="0"/>
              <a:t>/ </a:t>
            </a:r>
            <a:r>
              <a:rPr lang="en-US" b="1" dirty="0" smtClean="0"/>
              <a:t>(</a:t>
            </a:r>
            <a:r>
              <a:rPr lang="en-US" b="1" dirty="0"/>
              <a:t>mention what data collection method you are </a:t>
            </a:r>
            <a:r>
              <a:rPr lang="en-US" b="1" dirty="0" smtClean="0"/>
              <a:t>using</a:t>
            </a:r>
            <a:r>
              <a:rPr lang="tr-TR" b="1" dirty="0" smtClean="0"/>
              <a:t> in study</a:t>
            </a:r>
            <a:r>
              <a:rPr lang="en-US" b="1" dirty="0" smtClean="0"/>
              <a:t>)</a:t>
            </a:r>
            <a:endParaRPr lang="tr-TR" b="1" dirty="0" smtClean="0"/>
          </a:p>
          <a:p>
            <a:pPr algn="just"/>
            <a:endParaRPr lang="tr-TR" dirty="0" smtClean="0"/>
          </a:p>
          <a:p>
            <a:pPr algn="just"/>
            <a:r>
              <a:rPr lang="tr-TR" b="1" dirty="0">
                <a:solidFill>
                  <a:schemeClr val="tx2">
                    <a:lumMod val="75000"/>
                  </a:schemeClr>
                </a:solidFill>
              </a:rPr>
              <a:t>Scales Used i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n Research: </a:t>
            </a:r>
            <a:r>
              <a:rPr lang="tr-TR" dirty="0"/>
              <a:t>(Araştırmada Kullanılan </a:t>
            </a:r>
            <a:r>
              <a:rPr lang="tr-TR" dirty="0" smtClean="0"/>
              <a:t>Ölçekler neler) / </a:t>
            </a:r>
            <a:r>
              <a:rPr lang="en-US" b="1" dirty="0"/>
              <a:t>What scales you use in </a:t>
            </a:r>
            <a:r>
              <a:rPr lang="en-US" b="1" dirty="0" smtClean="0"/>
              <a:t>research</a:t>
            </a:r>
            <a:r>
              <a:rPr lang="tr-TR" b="1" dirty="0" smtClean="0"/>
              <a:t>?</a:t>
            </a:r>
          </a:p>
          <a:p>
            <a:pPr algn="just"/>
            <a:r>
              <a:rPr lang="tr-TR" b="1" dirty="0">
                <a:solidFill>
                  <a:schemeClr val="tx2">
                    <a:lumMod val="75000"/>
                  </a:schemeClr>
                </a:solidFill>
              </a:rPr>
              <a:t>Analysis 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Methods: </a:t>
            </a:r>
            <a:r>
              <a:rPr lang="tr-TR" dirty="0" smtClean="0"/>
              <a:t>(hangi analiz yöntemlerinden yararlandınız?) / </a:t>
            </a:r>
            <a:r>
              <a:rPr lang="en-US" b="1" dirty="0"/>
              <a:t>which analysis methods did you use</a:t>
            </a:r>
            <a:r>
              <a:rPr lang="en-US" b="1" dirty="0" smtClean="0"/>
              <a:t>?</a:t>
            </a:r>
            <a:endParaRPr lang="tr-TR" b="1" dirty="0" smtClean="0"/>
          </a:p>
          <a:p>
            <a:endParaRPr lang="tr-TR" dirty="0"/>
          </a:p>
          <a:p>
            <a:r>
              <a:rPr lang="tr-TR" dirty="0" smtClean="0">
                <a:solidFill>
                  <a:srgbClr val="C00000"/>
                </a:solidFill>
              </a:rPr>
              <a:t>Bunları belirttiğim alt başlıklarda yazın. / </a:t>
            </a:r>
            <a:r>
              <a:rPr lang="en-US" dirty="0">
                <a:solidFill>
                  <a:srgbClr val="C00000"/>
                </a:solidFill>
              </a:rPr>
              <a:t>Write them in the subheadings above.</a:t>
            </a:r>
            <a:endParaRPr lang="tr-TR" dirty="0" smtClean="0">
              <a:solidFill>
                <a:srgbClr val="C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7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48177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305800" cy="2133600"/>
          </a:xfrm>
        </p:spPr>
        <p:txBody>
          <a:bodyPr/>
          <a:lstStyle/>
          <a:p>
            <a:r>
              <a:rPr lang="tr-TR" sz="2800" dirty="0" smtClean="0"/>
              <a:t>Research Model</a:t>
            </a:r>
            <a:br>
              <a:rPr lang="tr-TR" sz="2800" dirty="0" smtClean="0"/>
            </a:br>
            <a:r>
              <a:rPr lang="tr-TR" sz="2800" dirty="0" smtClean="0"/>
              <a:t>Hypothesis</a:t>
            </a:r>
            <a:br>
              <a:rPr lang="tr-TR" sz="2800" dirty="0" smtClean="0"/>
            </a:br>
            <a:r>
              <a:rPr lang="tr-TR" sz="2800" dirty="0" smtClean="0"/>
              <a:t>Research Questions</a:t>
            </a:r>
            <a:endParaRPr lang="tr-T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Çalışmanızda bunlardan hangisi varsa o başlığı kullanın. / </a:t>
            </a:r>
            <a:r>
              <a:rPr lang="en-US" dirty="0">
                <a:solidFill>
                  <a:srgbClr val="FF0000"/>
                </a:solidFill>
              </a:rPr>
              <a:t>Use whichever of them in your </a:t>
            </a:r>
            <a:r>
              <a:rPr lang="tr-TR" dirty="0" smtClean="0">
                <a:solidFill>
                  <a:srgbClr val="FF0000"/>
                </a:solidFill>
              </a:rPr>
              <a:t>study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8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3308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FINDINGS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</a:rPr>
              <a:t>Buradan itibaren analizleriniz sonucu ulaştığınız bulgulardan önemli/çarpıcı olanlarına yer verin tamamına değil. / </a:t>
            </a:r>
            <a:r>
              <a:rPr lang="en-US" b="1" dirty="0">
                <a:solidFill>
                  <a:srgbClr val="C00000"/>
                </a:solidFill>
              </a:rPr>
              <a:t>From this </a:t>
            </a:r>
            <a:r>
              <a:rPr lang="tr-TR" b="1" dirty="0" smtClean="0">
                <a:solidFill>
                  <a:srgbClr val="C00000"/>
                </a:solidFill>
              </a:rPr>
              <a:t>part</a:t>
            </a:r>
            <a:r>
              <a:rPr lang="en-US" b="1" dirty="0" smtClean="0">
                <a:solidFill>
                  <a:srgbClr val="C00000"/>
                </a:solidFill>
              </a:rPr>
              <a:t>,</a:t>
            </a:r>
            <a:r>
              <a:rPr lang="tr-TR" b="1" dirty="0" smtClean="0">
                <a:solidFill>
                  <a:srgbClr val="C00000"/>
                </a:solidFill>
              </a:rPr>
              <a:t>  you should write a</a:t>
            </a:r>
            <a:r>
              <a:rPr lang="en-US" b="1" dirty="0" smtClean="0">
                <a:solidFill>
                  <a:srgbClr val="C00000"/>
                </a:solidFill>
              </a:rPr>
              <a:t>s </a:t>
            </a:r>
            <a:r>
              <a:rPr lang="en-US" b="1" dirty="0">
                <a:solidFill>
                  <a:srgbClr val="C00000"/>
                </a:solidFill>
              </a:rPr>
              <a:t>a result of your analysis, find out what is important to </a:t>
            </a:r>
            <a:r>
              <a:rPr lang="en-US" b="1" dirty="0" smtClean="0">
                <a:solidFill>
                  <a:srgbClr val="C00000"/>
                </a:solidFill>
              </a:rPr>
              <a:t>you</a:t>
            </a:r>
            <a:r>
              <a:rPr lang="tr-TR" b="1" dirty="0" smtClean="0">
                <a:solidFill>
                  <a:srgbClr val="C00000"/>
                </a:solidFill>
              </a:rPr>
              <a:t>, not all.</a:t>
            </a:r>
          </a:p>
          <a:p>
            <a:endParaRPr lang="tr-TR" dirty="0">
              <a:solidFill>
                <a:srgbClr val="C00000"/>
              </a:solidFill>
            </a:endParaRPr>
          </a:p>
          <a:p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tr-TR" dirty="0" smtClean="0">
                <a:solidFill>
                  <a:srgbClr val="C00000"/>
                </a:solidFill>
              </a:rPr>
              <a:t>Tablolar, istatistiki sonuçlar,grafikler vb. Bu kısma koyabilirsiniz. / </a:t>
            </a:r>
            <a:r>
              <a:rPr lang="en-US" b="1" dirty="0">
                <a:solidFill>
                  <a:srgbClr val="C00000"/>
                </a:solidFill>
              </a:rPr>
              <a:t>Tables, statistical results, graphs and so on. You can put it in this </a:t>
            </a:r>
            <a:r>
              <a:rPr lang="tr-TR" b="1" dirty="0" smtClean="0">
                <a:solidFill>
                  <a:srgbClr val="C00000"/>
                </a:solidFill>
              </a:rPr>
              <a:t>part</a:t>
            </a:r>
            <a:r>
              <a:rPr lang="en-US" b="1" dirty="0" smtClean="0">
                <a:solidFill>
                  <a:srgbClr val="C00000"/>
                </a:solidFill>
              </a:rPr>
              <a:t>.</a:t>
            </a:r>
            <a:endParaRPr lang="tr-TR" b="1" dirty="0" smtClean="0">
              <a:solidFill>
                <a:srgbClr val="C00000"/>
              </a:solidFill>
            </a:endParaRPr>
          </a:p>
          <a:p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9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4126451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Üst Düzey">
  <a:themeElements>
    <a:clrScheme name="Üst Düzey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Üst Düzey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Üst Düze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536</Words>
  <Application>Microsoft Office PowerPoint</Application>
  <PresentationFormat>On-screen Show (4:3)</PresentationFormat>
  <Paragraphs>67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Üst Düzey</vt:lpstr>
      <vt:lpstr>ÇAĞ UNIVERSITY FACULTY OF ECONOMICS AND ADMINISTRATIVE SCIENCES DEPARTMANT OF INTERNATIONAL ....... Write your departmant here BUSINESS RESEARCH METHODS TERM PROJECT</vt:lpstr>
      <vt:lpstr>CONTENTS</vt:lpstr>
      <vt:lpstr>Purpose of the Research</vt:lpstr>
      <vt:lpstr>Importance of the Research</vt:lpstr>
      <vt:lpstr>   Scope and Limitations of the Research  </vt:lpstr>
      <vt:lpstr>PowerPoint Presentation</vt:lpstr>
      <vt:lpstr>METHODOLOGY</vt:lpstr>
      <vt:lpstr>Research Model Hypothesis Research Questions</vt:lpstr>
      <vt:lpstr>FINDINGS</vt:lpstr>
      <vt:lpstr>Conclusions and Recommendations 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ÇAĞ UNIVERSITY FACULTY OF ECONOMICS AND ADMINISTRATIVE SCIENCES DEPARTMANT OF INTERNATIONAL ....... Buraya bölümünüzü yazın BUSINESS RESEARCH METHODS TERM PROJECT</dc:title>
  <dc:creator>Deniz KARAOMERLIOGLU</dc:creator>
  <cp:lastModifiedBy>none</cp:lastModifiedBy>
  <cp:revision>25</cp:revision>
  <dcterms:created xsi:type="dcterms:W3CDTF">2006-08-16T00:00:00Z</dcterms:created>
  <dcterms:modified xsi:type="dcterms:W3CDTF">2019-02-11T08:45:57Z</dcterms:modified>
</cp:coreProperties>
</file>