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56" r:id="rId2"/>
    <p:sldId id="259" r:id="rId3"/>
    <p:sldId id="396" r:id="rId4"/>
    <p:sldId id="311" r:id="rId5"/>
    <p:sldId id="398" r:id="rId6"/>
    <p:sldId id="410" r:id="rId7"/>
    <p:sldId id="399" r:id="rId8"/>
    <p:sldId id="400" r:id="rId9"/>
    <p:sldId id="401" r:id="rId10"/>
    <p:sldId id="402" r:id="rId11"/>
    <p:sldId id="403" r:id="rId12"/>
    <p:sldId id="404" r:id="rId13"/>
    <p:sldId id="405" r:id="rId14"/>
    <p:sldId id="406" r:id="rId15"/>
    <p:sldId id="407" r:id="rId16"/>
    <p:sldId id="319" r:id="rId17"/>
    <p:sldId id="320" r:id="rId18"/>
    <p:sldId id="360" r:id="rId19"/>
    <p:sldId id="321" r:id="rId20"/>
    <p:sldId id="322" r:id="rId21"/>
    <p:sldId id="382" r:id="rId22"/>
    <p:sldId id="324" r:id="rId23"/>
    <p:sldId id="325" r:id="rId24"/>
    <p:sldId id="326" r:id="rId25"/>
    <p:sldId id="328" r:id="rId26"/>
    <p:sldId id="329" r:id="rId27"/>
    <p:sldId id="330" r:id="rId28"/>
    <p:sldId id="331" r:id="rId29"/>
    <p:sldId id="332" r:id="rId30"/>
    <p:sldId id="333" r:id="rId31"/>
    <p:sldId id="334" r:id="rId32"/>
    <p:sldId id="335" r:id="rId33"/>
    <p:sldId id="356" r:id="rId34"/>
    <p:sldId id="336" r:id="rId35"/>
    <p:sldId id="337" r:id="rId36"/>
    <p:sldId id="339" r:id="rId37"/>
    <p:sldId id="340" r:id="rId38"/>
    <p:sldId id="341" r:id="rId39"/>
    <p:sldId id="342" r:id="rId40"/>
    <p:sldId id="343" r:id="rId41"/>
    <p:sldId id="344" r:id="rId42"/>
    <p:sldId id="345" r:id="rId43"/>
    <p:sldId id="346" r:id="rId44"/>
    <p:sldId id="347" r:id="rId45"/>
    <p:sldId id="348" r:id="rId46"/>
    <p:sldId id="392" r:id="rId47"/>
    <p:sldId id="395" r:id="rId48"/>
    <p:sldId id="393" r:id="rId49"/>
    <p:sldId id="349" r:id="rId50"/>
    <p:sldId id="350" r:id="rId51"/>
    <p:sldId id="377" r:id="rId52"/>
    <p:sldId id="378" r:id="rId53"/>
    <p:sldId id="379" r:id="rId54"/>
    <p:sldId id="376" r:id="rId55"/>
    <p:sldId id="380" r:id="rId56"/>
    <p:sldId id="385" r:id="rId57"/>
    <p:sldId id="381" r:id="rId58"/>
    <p:sldId id="361" r:id="rId59"/>
    <p:sldId id="351" r:id="rId60"/>
    <p:sldId id="352" r:id="rId61"/>
    <p:sldId id="388" r:id="rId62"/>
    <p:sldId id="390" r:id="rId63"/>
    <p:sldId id="355" r:id="rId64"/>
  </p:sldIdLst>
  <p:sldSz cx="9144000" cy="6858000" type="screen4x3"/>
  <p:notesSz cx="6797675" cy="992822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814" autoAdjust="0"/>
    <p:restoredTop sz="86171" autoAdjust="0"/>
  </p:normalViewPr>
  <p:slideViewPr>
    <p:cSldViewPr>
      <p:cViewPr>
        <p:scale>
          <a:sx n="118" d="100"/>
          <a:sy n="118" d="100"/>
        </p:scale>
        <p:origin x="-143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4915A4-7214-4FCC-9B8E-35A7779B9852}"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2B3B6BF2-160E-458A-B7BC-C3D842DB7107}">
      <dgm:prSet phldrT="[Text]"/>
      <dgm:spPr/>
      <dgm:t>
        <a:bodyPr/>
        <a:lstStyle/>
        <a:p>
          <a:r>
            <a:rPr lang="tr-TR" dirty="0" smtClean="0"/>
            <a:t>Bilimsel Araştırma Süreci</a:t>
          </a:r>
          <a:endParaRPr lang="en-US" dirty="0"/>
        </a:p>
      </dgm:t>
    </dgm:pt>
    <dgm:pt modelId="{FC8C7A7D-24E0-4547-A9D0-31C1A3BC3748}" type="parTrans" cxnId="{1B7DD857-A566-468D-A55A-F9D8A7D193F0}">
      <dgm:prSet/>
      <dgm:spPr/>
      <dgm:t>
        <a:bodyPr/>
        <a:lstStyle/>
        <a:p>
          <a:endParaRPr lang="en-US"/>
        </a:p>
      </dgm:t>
    </dgm:pt>
    <dgm:pt modelId="{CD4A1D89-8CC5-4541-8E7A-ED98C239F69F}" type="sibTrans" cxnId="{1B7DD857-A566-468D-A55A-F9D8A7D193F0}">
      <dgm:prSet/>
      <dgm:spPr/>
      <dgm:t>
        <a:bodyPr/>
        <a:lstStyle/>
        <a:p>
          <a:endParaRPr lang="en-US"/>
        </a:p>
      </dgm:t>
    </dgm:pt>
    <dgm:pt modelId="{8F314EDB-A7AA-4A38-8053-DEB1FA58F9A8}">
      <dgm:prSet phldrT="[Text]"/>
      <dgm:spPr/>
      <dgm:t>
        <a:bodyPr/>
        <a:lstStyle/>
        <a:p>
          <a:r>
            <a:rPr lang="tr-TR" dirty="0" smtClean="0"/>
            <a:t>Araştırma sorunsalı belirleme</a:t>
          </a:r>
          <a:endParaRPr lang="en-US" dirty="0"/>
        </a:p>
      </dgm:t>
    </dgm:pt>
    <dgm:pt modelId="{4FF41DFE-6248-4CE8-8756-F70245CE14D0}" type="parTrans" cxnId="{3A0CCA22-35DE-46FF-8F56-7633E5B12AB4}">
      <dgm:prSet/>
      <dgm:spPr/>
      <dgm:t>
        <a:bodyPr/>
        <a:lstStyle/>
        <a:p>
          <a:endParaRPr lang="en-US"/>
        </a:p>
      </dgm:t>
    </dgm:pt>
    <dgm:pt modelId="{B6D4122B-3142-483D-BC34-A8DFF5E1E97C}" type="sibTrans" cxnId="{3A0CCA22-35DE-46FF-8F56-7633E5B12AB4}">
      <dgm:prSet/>
      <dgm:spPr/>
      <dgm:t>
        <a:bodyPr/>
        <a:lstStyle/>
        <a:p>
          <a:endParaRPr lang="en-US"/>
        </a:p>
      </dgm:t>
    </dgm:pt>
    <dgm:pt modelId="{AA753F06-245D-427E-AAE7-76496805D9E9}">
      <dgm:prSet phldrT="[Text]"/>
      <dgm:spPr/>
      <dgm:t>
        <a:bodyPr/>
        <a:lstStyle/>
        <a:p>
          <a:r>
            <a:rPr lang="tr-TR" dirty="0" smtClean="0"/>
            <a:t>Kavramsallaştırma:kuram-model-değişken-hipotez</a:t>
          </a:r>
          <a:endParaRPr lang="en-US" dirty="0"/>
        </a:p>
      </dgm:t>
    </dgm:pt>
    <dgm:pt modelId="{C545EEF7-7A02-401A-9CCE-6EECA0516C62}" type="parTrans" cxnId="{0A1A6F47-573F-4ED6-8825-5E718A9A22AB}">
      <dgm:prSet/>
      <dgm:spPr/>
      <dgm:t>
        <a:bodyPr/>
        <a:lstStyle/>
        <a:p>
          <a:endParaRPr lang="en-US"/>
        </a:p>
      </dgm:t>
    </dgm:pt>
    <dgm:pt modelId="{29951E2A-BF68-4CDB-9E56-43A58DD45499}" type="sibTrans" cxnId="{0A1A6F47-573F-4ED6-8825-5E718A9A22AB}">
      <dgm:prSet/>
      <dgm:spPr/>
      <dgm:t>
        <a:bodyPr/>
        <a:lstStyle/>
        <a:p>
          <a:endParaRPr lang="en-US"/>
        </a:p>
      </dgm:t>
    </dgm:pt>
    <dgm:pt modelId="{BE6F41A1-7C93-44C8-A4E8-DD0FFFB3335A}">
      <dgm:prSet phldrT="[Text]"/>
      <dgm:spPr/>
      <dgm:t>
        <a:bodyPr/>
        <a:lstStyle/>
        <a:p>
          <a:r>
            <a:rPr lang="tr-TR" dirty="0" smtClean="0"/>
            <a:t>Araştırma tasarımı ve yöntemi belirleme</a:t>
          </a:r>
          <a:endParaRPr lang="en-US" dirty="0"/>
        </a:p>
      </dgm:t>
    </dgm:pt>
    <dgm:pt modelId="{C8E07E59-4DCA-4666-8C1E-CC14E5B3CC58}" type="parTrans" cxnId="{F8ADFBD3-F34B-44AD-95B3-BA3FFC9ABABB}">
      <dgm:prSet/>
      <dgm:spPr/>
      <dgm:t>
        <a:bodyPr/>
        <a:lstStyle/>
        <a:p>
          <a:endParaRPr lang="en-US"/>
        </a:p>
      </dgm:t>
    </dgm:pt>
    <dgm:pt modelId="{8D0C0BCC-B06E-48B7-BA90-959F36106F1C}" type="sibTrans" cxnId="{F8ADFBD3-F34B-44AD-95B3-BA3FFC9ABABB}">
      <dgm:prSet/>
      <dgm:spPr/>
      <dgm:t>
        <a:bodyPr/>
        <a:lstStyle/>
        <a:p>
          <a:endParaRPr lang="en-US"/>
        </a:p>
      </dgm:t>
    </dgm:pt>
    <dgm:pt modelId="{F1AA5D06-D1B1-44F2-AC0F-79E48ADE84B9}">
      <dgm:prSet phldrT="[Text]"/>
      <dgm:spPr/>
      <dgm:t>
        <a:bodyPr/>
        <a:lstStyle/>
        <a:p>
          <a:r>
            <a:rPr lang="tr-TR" dirty="0" smtClean="0"/>
            <a:t>Araştırma evren ve örneklemi belirleme</a:t>
          </a:r>
          <a:endParaRPr lang="en-US" dirty="0"/>
        </a:p>
      </dgm:t>
    </dgm:pt>
    <dgm:pt modelId="{E316C363-45EF-45CD-9946-3B3AC6AD2725}" type="parTrans" cxnId="{BD3A208A-9967-4896-8EE5-704413E5BFA9}">
      <dgm:prSet/>
      <dgm:spPr/>
      <dgm:t>
        <a:bodyPr/>
        <a:lstStyle/>
        <a:p>
          <a:endParaRPr lang="en-US"/>
        </a:p>
      </dgm:t>
    </dgm:pt>
    <dgm:pt modelId="{216DB9E7-62FB-4328-B052-E45F5EE749FA}" type="sibTrans" cxnId="{BD3A208A-9967-4896-8EE5-704413E5BFA9}">
      <dgm:prSet/>
      <dgm:spPr/>
      <dgm:t>
        <a:bodyPr/>
        <a:lstStyle/>
        <a:p>
          <a:endParaRPr lang="en-US"/>
        </a:p>
      </dgm:t>
    </dgm:pt>
    <dgm:pt modelId="{40E69090-E276-4060-B342-817CEF8CEE2A}">
      <dgm:prSet phldrT="[Text]"/>
      <dgm:spPr/>
      <dgm:t>
        <a:bodyPr/>
        <a:lstStyle/>
        <a:p>
          <a:r>
            <a:rPr lang="tr-TR" dirty="0" smtClean="0"/>
            <a:t>Verilerin analizi ve yorumlanması</a:t>
          </a:r>
          <a:endParaRPr lang="en-US" dirty="0"/>
        </a:p>
      </dgm:t>
    </dgm:pt>
    <dgm:pt modelId="{D942D261-BACA-4DA2-BF3F-BE7159B33A2A}" type="parTrans" cxnId="{04D2089A-22E5-4648-8F62-263F407753D4}">
      <dgm:prSet/>
      <dgm:spPr/>
      <dgm:t>
        <a:bodyPr/>
        <a:lstStyle/>
        <a:p>
          <a:endParaRPr lang="en-US"/>
        </a:p>
      </dgm:t>
    </dgm:pt>
    <dgm:pt modelId="{5BEB6671-64F5-41F8-98AF-AD451F11A16B}" type="sibTrans" cxnId="{04D2089A-22E5-4648-8F62-263F407753D4}">
      <dgm:prSet/>
      <dgm:spPr/>
      <dgm:t>
        <a:bodyPr/>
        <a:lstStyle/>
        <a:p>
          <a:endParaRPr lang="en-US"/>
        </a:p>
      </dgm:t>
    </dgm:pt>
    <dgm:pt modelId="{A1BF1F6A-3C6A-4ED0-A9BD-7B879FE08102}">
      <dgm:prSet phldrT="[Text]"/>
      <dgm:spPr/>
      <dgm:t>
        <a:bodyPr/>
        <a:lstStyle/>
        <a:p>
          <a:r>
            <a:rPr lang="tr-TR" dirty="0" smtClean="0"/>
            <a:t>Veri toplama araçlarının belirlenmesi ve veri toplama</a:t>
          </a:r>
          <a:endParaRPr lang="en-US" dirty="0"/>
        </a:p>
      </dgm:t>
    </dgm:pt>
    <dgm:pt modelId="{A98F3CDB-E73F-45C9-BAE6-E5E5E048B6DD}" type="parTrans" cxnId="{A9F0D234-C674-4B22-8DF3-60654A0FA8DA}">
      <dgm:prSet/>
      <dgm:spPr/>
      <dgm:t>
        <a:bodyPr/>
        <a:lstStyle/>
        <a:p>
          <a:endParaRPr lang="en-US"/>
        </a:p>
      </dgm:t>
    </dgm:pt>
    <dgm:pt modelId="{6DA8DE36-4016-47BB-849C-AD7FFCD77EE7}" type="sibTrans" cxnId="{A9F0D234-C674-4B22-8DF3-60654A0FA8DA}">
      <dgm:prSet/>
      <dgm:spPr/>
      <dgm:t>
        <a:bodyPr/>
        <a:lstStyle/>
        <a:p>
          <a:endParaRPr lang="en-US"/>
        </a:p>
      </dgm:t>
    </dgm:pt>
    <dgm:pt modelId="{63BFE28E-A017-4AB5-8A85-053B3322D9FD}">
      <dgm:prSet phldrT="[Text]"/>
      <dgm:spPr/>
      <dgm:t>
        <a:bodyPr/>
        <a:lstStyle/>
        <a:p>
          <a:r>
            <a:rPr lang="tr-TR" dirty="0" smtClean="0"/>
            <a:t>Araştırma bulgularını raporlama ve yayımlama</a:t>
          </a:r>
          <a:endParaRPr lang="en-US" dirty="0"/>
        </a:p>
      </dgm:t>
    </dgm:pt>
    <dgm:pt modelId="{C02BDAB7-2848-4A99-BEEF-00E020968439}" type="parTrans" cxnId="{3B9B4B39-5098-4501-876E-7ED29310B677}">
      <dgm:prSet/>
      <dgm:spPr/>
      <dgm:t>
        <a:bodyPr/>
        <a:lstStyle/>
        <a:p>
          <a:endParaRPr lang="en-US"/>
        </a:p>
      </dgm:t>
    </dgm:pt>
    <dgm:pt modelId="{FC732177-F98E-46D4-9362-157D42FEE9A4}" type="sibTrans" cxnId="{3B9B4B39-5098-4501-876E-7ED29310B677}">
      <dgm:prSet/>
      <dgm:spPr/>
      <dgm:t>
        <a:bodyPr/>
        <a:lstStyle/>
        <a:p>
          <a:endParaRPr lang="en-US"/>
        </a:p>
      </dgm:t>
    </dgm:pt>
    <dgm:pt modelId="{A2610666-39AD-4E1D-8C80-1A52BED1B8F4}" type="pres">
      <dgm:prSet presAssocID="{E94915A4-7214-4FCC-9B8E-35A7779B9852}" presName="Name0" presStyleCnt="0">
        <dgm:presLayoutVars>
          <dgm:chPref val="1"/>
          <dgm:dir/>
          <dgm:animOne val="branch"/>
          <dgm:animLvl val="lvl"/>
          <dgm:resizeHandles val="exact"/>
        </dgm:presLayoutVars>
      </dgm:prSet>
      <dgm:spPr/>
      <dgm:t>
        <a:bodyPr/>
        <a:lstStyle/>
        <a:p>
          <a:endParaRPr lang="en-US"/>
        </a:p>
      </dgm:t>
    </dgm:pt>
    <dgm:pt modelId="{D5EAA83C-0BA5-46CA-9EB4-EB873FFB8B1B}" type="pres">
      <dgm:prSet presAssocID="{2B3B6BF2-160E-458A-B7BC-C3D842DB7107}" presName="root1" presStyleCnt="0"/>
      <dgm:spPr/>
    </dgm:pt>
    <dgm:pt modelId="{5D9A88A7-861F-450E-9796-0FBC78FDDB29}" type="pres">
      <dgm:prSet presAssocID="{2B3B6BF2-160E-458A-B7BC-C3D842DB7107}" presName="LevelOneTextNode" presStyleLbl="node0" presStyleIdx="0" presStyleCnt="1" custScaleY="124836">
        <dgm:presLayoutVars>
          <dgm:chPref val="3"/>
        </dgm:presLayoutVars>
      </dgm:prSet>
      <dgm:spPr/>
      <dgm:t>
        <a:bodyPr/>
        <a:lstStyle/>
        <a:p>
          <a:endParaRPr lang="en-US"/>
        </a:p>
      </dgm:t>
    </dgm:pt>
    <dgm:pt modelId="{7562F017-7C2B-4EE7-9A25-D4FA2822C559}" type="pres">
      <dgm:prSet presAssocID="{2B3B6BF2-160E-458A-B7BC-C3D842DB7107}" presName="level2hierChild" presStyleCnt="0"/>
      <dgm:spPr/>
    </dgm:pt>
    <dgm:pt modelId="{0AC27547-4C75-49D6-8672-0E0EDDB106F6}" type="pres">
      <dgm:prSet presAssocID="{4FF41DFE-6248-4CE8-8756-F70245CE14D0}" presName="conn2-1" presStyleLbl="parChTrans1D2" presStyleIdx="0" presStyleCnt="7"/>
      <dgm:spPr/>
      <dgm:t>
        <a:bodyPr/>
        <a:lstStyle/>
        <a:p>
          <a:endParaRPr lang="en-US"/>
        </a:p>
      </dgm:t>
    </dgm:pt>
    <dgm:pt modelId="{FBAC5D3A-FD1C-4886-B1FC-4E6AF61B7BB0}" type="pres">
      <dgm:prSet presAssocID="{4FF41DFE-6248-4CE8-8756-F70245CE14D0}" presName="connTx" presStyleLbl="parChTrans1D2" presStyleIdx="0" presStyleCnt="7"/>
      <dgm:spPr/>
      <dgm:t>
        <a:bodyPr/>
        <a:lstStyle/>
        <a:p>
          <a:endParaRPr lang="en-US"/>
        </a:p>
      </dgm:t>
    </dgm:pt>
    <dgm:pt modelId="{0EF452EE-22BD-4FEE-94DA-0C83E2B1954D}" type="pres">
      <dgm:prSet presAssocID="{8F314EDB-A7AA-4A38-8053-DEB1FA58F9A8}" presName="root2" presStyleCnt="0"/>
      <dgm:spPr/>
    </dgm:pt>
    <dgm:pt modelId="{C3A37974-156B-4BA6-A2DF-F144606CF14F}" type="pres">
      <dgm:prSet presAssocID="{8F314EDB-A7AA-4A38-8053-DEB1FA58F9A8}" presName="LevelTwoTextNode" presStyleLbl="node2" presStyleIdx="0" presStyleCnt="7" custScaleX="247793">
        <dgm:presLayoutVars>
          <dgm:chPref val="3"/>
        </dgm:presLayoutVars>
      </dgm:prSet>
      <dgm:spPr/>
      <dgm:t>
        <a:bodyPr/>
        <a:lstStyle/>
        <a:p>
          <a:endParaRPr lang="en-US"/>
        </a:p>
      </dgm:t>
    </dgm:pt>
    <dgm:pt modelId="{70DB5896-3ACF-4BC2-BFB7-CF9EDB8B3937}" type="pres">
      <dgm:prSet presAssocID="{8F314EDB-A7AA-4A38-8053-DEB1FA58F9A8}" presName="level3hierChild" presStyleCnt="0"/>
      <dgm:spPr/>
    </dgm:pt>
    <dgm:pt modelId="{BA4FC358-6844-482D-8BDF-045CE613C3E5}" type="pres">
      <dgm:prSet presAssocID="{C545EEF7-7A02-401A-9CCE-6EECA0516C62}" presName="conn2-1" presStyleLbl="parChTrans1D2" presStyleIdx="1" presStyleCnt="7"/>
      <dgm:spPr/>
      <dgm:t>
        <a:bodyPr/>
        <a:lstStyle/>
        <a:p>
          <a:endParaRPr lang="en-US"/>
        </a:p>
      </dgm:t>
    </dgm:pt>
    <dgm:pt modelId="{5E4E55A1-970E-40F8-BFD2-A5BF161B6158}" type="pres">
      <dgm:prSet presAssocID="{C545EEF7-7A02-401A-9CCE-6EECA0516C62}" presName="connTx" presStyleLbl="parChTrans1D2" presStyleIdx="1" presStyleCnt="7"/>
      <dgm:spPr/>
      <dgm:t>
        <a:bodyPr/>
        <a:lstStyle/>
        <a:p>
          <a:endParaRPr lang="en-US"/>
        </a:p>
      </dgm:t>
    </dgm:pt>
    <dgm:pt modelId="{B59406BA-8C37-4102-AB4C-C0AD97020558}" type="pres">
      <dgm:prSet presAssocID="{AA753F06-245D-427E-AAE7-76496805D9E9}" presName="root2" presStyleCnt="0"/>
      <dgm:spPr/>
    </dgm:pt>
    <dgm:pt modelId="{5EE42064-2D94-4FC1-8A76-3BBB8AD53FBF}" type="pres">
      <dgm:prSet presAssocID="{AA753F06-245D-427E-AAE7-76496805D9E9}" presName="LevelTwoTextNode" presStyleLbl="node2" presStyleIdx="1" presStyleCnt="7" custScaleX="283921">
        <dgm:presLayoutVars>
          <dgm:chPref val="3"/>
        </dgm:presLayoutVars>
      </dgm:prSet>
      <dgm:spPr/>
      <dgm:t>
        <a:bodyPr/>
        <a:lstStyle/>
        <a:p>
          <a:endParaRPr lang="en-US"/>
        </a:p>
      </dgm:t>
    </dgm:pt>
    <dgm:pt modelId="{FFC75F18-E7AF-4423-B041-56EBD8932526}" type="pres">
      <dgm:prSet presAssocID="{AA753F06-245D-427E-AAE7-76496805D9E9}" presName="level3hierChild" presStyleCnt="0"/>
      <dgm:spPr/>
    </dgm:pt>
    <dgm:pt modelId="{721BACEF-CDCE-4824-82CA-26CB19DED872}" type="pres">
      <dgm:prSet presAssocID="{C8E07E59-4DCA-4666-8C1E-CC14E5B3CC58}" presName="conn2-1" presStyleLbl="parChTrans1D2" presStyleIdx="2" presStyleCnt="7"/>
      <dgm:spPr/>
      <dgm:t>
        <a:bodyPr/>
        <a:lstStyle/>
        <a:p>
          <a:endParaRPr lang="en-US"/>
        </a:p>
      </dgm:t>
    </dgm:pt>
    <dgm:pt modelId="{7FFB7AF1-E39B-4481-BE1C-46E2AE88868E}" type="pres">
      <dgm:prSet presAssocID="{C8E07E59-4DCA-4666-8C1E-CC14E5B3CC58}" presName="connTx" presStyleLbl="parChTrans1D2" presStyleIdx="2" presStyleCnt="7"/>
      <dgm:spPr/>
      <dgm:t>
        <a:bodyPr/>
        <a:lstStyle/>
        <a:p>
          <a:endParaRPr lang="en-US"/>
        </a:p>
      </dgm:t>
    </dgm:pt>
    <dgm:pt modelId="{5823C451-E7AA-4481-9176-1E46A4C3357E}" type="pres">
      <dgm:prSet presAssocID="{BE6F41A1-7C93-44C8-A4E8-DD0FFFB3335A}" presName="root2" presStyleCnt="0"/>
      <dgm:spPr/>
    </dgm:pt>
    <dgm:pt modelId="{FC4D4198-0425-4066-97EE-A7C20601A2C2}" type="pres">
      <dgm:prSet presAssocID="{BE6F41A1-7C93-44C8-A4E8-DD0FFFB3335A}" presName="LevelTwoTextNode" presStyleLbl="node2" presStyleIdx="2" presStyleCnt="7" custScaleX="218366">
        <dgm:presLayoutVars>
          <dgm:chPref val="3"/>
        </dgm:presLayoutVars>
      </dgm:prSet>
      <dgm:spPr/>
      <dgm:t>
        <a:bodyPr/>
        <a:lstStyle/>
        <a:p>
          <a:endParaRPr lang="en-US"/>
        </a:p>
      </dgm:t>
    </dgm:pt>
    <dgm:pt modelId="{EBD56DA1-81AD-439C-A43E-7090A786AAE2}" type="pres">
      <dgm:prSet presAssocID="{BE6F41A1-7C93-44C8-A4E8-DD0FFFB3335A}" presName="level3hierChild" presStyleCnt="0"/>
      <dgm:spPr/>
    </dgm:pt>
    <dgm:pt modelId="{D5430E15-CEFE-4AE7-A2C2-3A0C896C205E}" type="pres">
      <dgm:prSet presAssocID="{E316C363-45EF-45CD-9946-3B3AC6AD2725}" presName="conn2-1" presStyleLbl="parChTrans1D2" presStyleIdx="3" presStyleCnt="7"/>
      <dgm:spPr/>
      <dgm:t>
        <a:bodyPr/>
        <a:lstStyle/>
        <a:p>
          <a:endParaRPr lang="en-US"/>
        </a:p>
      </dgm:t>
    </dgm:pt>
    <dgm:pt modelId="{A39111CA-C539-4D7E-BA66-4325E7EB1B48}" type="pres">
      <dgm:prSet presAssocID="{E316C363-45EF-45CD-9946-3B3AC6AD2725}" presName="connTx" presStyleLbl="parChTrans1D2" presStyleIdx="3" presStyleCnt="7"/>
      <dgm:spPr/>
      <dgm:t>
        <a:bodyPr/>
        <a:lstStyle/>
        <a:p>
          <a:endParaRPr lang="en-US"/>
        </a:p>
      </dgm:t>
    </dgm:pt>
    <dgm:pt modelId="{E35721D5-2033-470E-8F67-1302D4D6DCBD}" type="pres">
      <dgm:prSet presAssocID="{F1AA5D06-D1B1-44F2-AC0F-79E48ADE84B9}" presName="root2" presStyleCnt="0"/>
      <dgm:spPr/>
    </dgm:pt>
    <dgm:pt modelId="{C2A36A67-682D-4C06-AA74-5897FBD5FF94}" type="pres">
      <dgm:prSet presAssocID="{F1AA5D06-D1B1-44F2-AC0F-79E48ADE84B9}" presName="LevelTwoTextNode" presStyleLbl="node2" presStyleIdx="3" presStyleCnt="7" custScaleX="295285">
        <dgm:presLayoutVars>
          <dgm:chPref val="3"/>
        </dgm:presLayoutVars>
      </dgm:prSet>
      <dgm:spPr/>
      <dgm:t>
        <a:bodyPr/>
        <a:lstStyle/>
        <a:p>
          <a:endParaRPr lang="en-US"/>
        </a:p>
      </dgm:t>
    </dgm:pt>
    <dgm:pt modelId="{4707C07F-876C-4B55-81C7-7A682DCBE418}" type="pres">
      <dgm:prSet presAssocID="{F1AA5D06-D1B1-44F2-AC0F-79E48ADE84B9}" presName="level3hierChild" presStyleCnt="0"/>
      <dgm:spPr/>
    </dgm:pt>
    <dgm:pt modelId="{5A4890D4-C2F5-4E36-96DC-5E2CF7F5F424}" type="pres">
      <dgm:prSet presAssocID="{A98F3CDB-E73F-45C9-BAE6-E5E5E048B6DD}" presName="conn2-1" presStyleLbl="parChTrans1D2" presStyleIdx="4" presStyleCnt="7"/>
      <dgm:spPr/>
      <dgm:t>
        <a:bodyPr/>
        <a:lstStyle/>
        <a:p>
          <a:endParaRPr lang="en-US"/>
        </a:p>
      </dgm:t>
    </dgm:pt>
    <dgm:pt modelId="{B24E1B99-D321-4EAB-97B7-0F9DA1571720}" type="pres">
      <dgm:prSet presAssocID="{A98F3CDB-E73F-45C9-BAE6-E5E5E048B6DD}" presName="connTx" presStyleLbl="parChTrans1D2" presStyleIdx="4" presStyleCnt="7"/>
      <dgm:spPr/>
      <dgm:t>
        <a:bodyPr/>
        <a:lstStyle/>
        <a:p>
          <a:endParaRPr lang="en-US"/>
        </a:p>
      </dgm:t>
    </dgm:pt>
    <dgm:pt modelId="{293473E8-5704-4D43-AF20-5F7FB29D9E7F}" type="pres">
      <dgm:prSet presAssocID="{A1BF1F6A-3C6A-4ED0-A9BD-7B879FE08102}" presName="root2" presStyleCnt="0"/>
      <dgm:spPr/>
    </dgm:pt>
    <dgm:pt modelId="{23B4344A-8839-4BDE-B3A2-343165105F8B}" type="pres">
      <dgm:prSet presAssocID="{A1BF1F6A-3C6A-4ED0-A9BD-7B879FE08102}" presName="LevelTwoTextNode" presStyleLbl="node2" presStyleIdx="4" presStyleCnt="7" custScaleX="255151">
        <dgm:presLayoutVars>
          <dgm:chPref val="3"/>
        </dgm:presLayoutVars>
      </dgm:prSet>
      <dgm:spPr/>
      <dgm:t>
        <a:bodyPr/>
        <a:lstStyle/>
        <a:p>
          <a:endParaRPr lang="en-US"/>
        </a:p>
      </dgm:t>
    </dgm:pt>
    <dgm:pt modelId="{7A8D62DC-3328-4C05-A68D-77CE83A4676E}" type="pres">
      <dgm:prSet presAssocID="{A1BF1F6A-3C6A-4ED0-A9BD-7B879FE08102}" presName="level3hierChild" presStyleCnt="0"/>
      <dgm:spPr/>
    </dgm:pt>
    <dgm:pt modelId="{4A39E179-8F32-416F-BAF8-E8C5FF0E6037}" type="pres">
      <dgm:prSet presAssocID="{D942D261-BACA-4DA2-BF3F-BE7159B33A2A}" presName="conn2-1" presStyleLbl="parChTrans1D2" presStyleIdx="5" presStyleCnt="7"/>
      <dgm:spPr/>
      <dgm:t>
        <a:bodyPr/>
        <a:lstStyle/>
        <a:p>
          <a:endParaRPr lang="en-US"/>
        </a:p>
      </dgm:t>
    </dgm:pt>
    <dgm:pt modelId="{531AEE7A-7E41-4784-9DBE-FA121CC92018}" type="pres">
      <dgm:prSet presAssocID="{D942D261-BACA-4DA2-BF3F-BE7159B33A2A}" presName="connTx" presStyleLbl="parChTrans1D2" presStyleIdx="5" presStyleCnt="7"/>
      <dgm:spPr/>
      <dgm:t>
        <a:bodyPr/>
        <a:lstStyle/>
        <a:p>
          <a:endParaRPr lang="en-US"/>
        </a:p>
      </dgm:t>
    </dgm:pt>
    <dgm:pt modelId="{752ADFDB-DABB-46AF-8570-7BB79CAF6418}" type="pres">
      <dgm:prSet presAssocID="{40E69090-E276-4060-B342-817CEF8CEE2A}" presName="root2" presStyleCnt="0"/>
      <dgm:spPr/>
    </dgm:pt>
    <dgm:pt modelId="{D72D3592-F75C-4450-898A-37BCF42248AD}" type="pres">
      <dgm:prSet presAssocID="{40E69090-E276-4060-B342-817CEF8CEE2A}" presName="LevelTwoTextNode" presStyleLbl="node2" presStyleIdx="5" presStyleCnt="7" custScaleX="255150">
        <dgm:presLayoutVars>
          <dgm:chPref val="3"/>
        </dgm:presLayoutVars>
      </dgm:prSet>
      <dgm:spPr/>
      <dgm:t>
        <a:bodyPr/>
        <a:lstStyle/>
        <a:p>
          <a:endParaRPr lang="en-US"/>
        </a:p>
      </dgm:t>
    </dgm:pt>
    <dgm:pt modelId="{FE683998-B937-4B5C-90AC-20A55B990427}" type="pres">
      <dgm:prSet presAssocID="{40E69090-E276-4060-B342-817CEF8CEE2A}" presName="level3hierChild" presStyleCnt="0"/>
      <dgm:spPr/>
    </dgm:pt>
    <dgm:pt modelId="{F95E3063-ACDB-40A7-97E4-E486855CCA71}" type="pres">
      <dgm:prSet presAssocID="{C02BDAB7-2848-4A99-BEEF-00E020968439}" presName="conn2-1" presStyleLbl="parChTrans1D2" presStyleIdx="6" presStyleCnt="7"/>
      <dgm:spPr/>
      <dgm:t>
        <a:bodyPr/>
        <a:lstStyle/>
        <a:p>
          <a:endParaRPr lang="en-US"/>
        </a:p>
      </dgm:t>
    </dgm:pt>
    <dgm:pt modelId="{DFA8A8BF-FC1D-4CCE-9B0C-6615A7D60F02}" type="pres">
      <dgm:prSet presAssocID="{C02BDAB7-2848-4A99-BEEF-00E020968439}" presName="connTx" presStyleLbl="parChTrans1D2" presStyleIdx="6" presStyleCnt="7"/>
      <dgm:spPr/>
      <dgm:t>
        <a:bodyPr/>
        <a:lstStyle/>
        <a:p>
          <a:endParaRPr lang="en-US"/>
        </a:p>
      </dgm:t>
    </dgm:pt>
    <dgm:pt modelId="{50346793-89E8-4440-9B43-5DC14D9DC798}" type="pres">
      <dgm:prSet presAssocID="{63BFE28E-A017-4AB5-8A85-053B3322D9FD}" presName="root2" presStyleCnt="0"/>
      <dgm:spPr/>
    </dgm:pt>
    <dgm:pt modelId="{49F755B5-D50F-4FDF-8658-CF17A7FDCBD3}" type="pres">
      <dgm:prSet presAssocID="{63BFE28E-A017-4AB5-8A85-053B3322D9FD}" presName="LevelTwoTextNode" presStyleLbl="node2" presStyleIdx="6" presStyleCnt="7" custFlipHor="1" custScaleX="263495">
        <dgm:presLayoutVars>
          <dgm:chPref val="3"/>
        </dgm:presLayoutVars>
      </dgm:prSet>
      <dgm:spPr/>
      <dgm:t>
        <a:bodyPr/>
        <a:lstStyle/>
        <a:p>
          <a:endParaRPr lang="en-US"/>
        </a:p>
      </dgm:t>
    </dgm:pt>
    <dgm:pt modelId="{D1900F81-CBED-464A-A57C-22D65A52F0F0}" type="pres">
      <dgm:prSet presAssocID="{63BFE28E-A017-4AB5-8A85-053B3322D9FD}" presName="level3hierChild" presStyleCnt="0"/>
      <dgm:spPr/>
    </dgm:pt>
  </dgm:ptLst>
  <dgm:cxnLst>
    <dgm:cxn modelId="{79AD02BF-F917-4E51-8EE9-083B24D2FA69}" type="presOf" srcId="{2B3B6BF2-160E-458A-B7BC-C3D842DB7107}" destId="{5D9A88A7-861F-450E-9796-0FBC78FDDB29}" srcOrd="0" destOrd="0" presId="urn:microsoft.com/office/officeart/2008/layout/HorizontalMultiLevelHierarchy"/>
    <dgm:cxn modelId="{A7E79FFE-6A92-4D5A-B832-B6B2B66E2CAF}" type="presOf" srcId="{C02BDAB7-2848-4A99-BEEF-00E020968439}" destId="{F95E3063-ACDB-40A7-97E4-E486855CCA71}" srcOrd="0" destOrd="0" presId="urn:microsoft.com/office/officeart/2008/layout/HorizontalMultiLevelHierarchy"/>
    <dgm:cxn modelId="{A9F0D234-C674-4B22-8DF3-60654A0FA8DA}" srcId="{2B3B6BF2-160E-458A-B7BC-C3D842DB7107}" destId="{A1BF1F6A-3C6A-4ED0-A9BD-7B879FE08102}" srcOrd="4" destOrd="0" parTransId="{A98F3CDB-E73F-45C9-BAE6-E5E5E048B6DD}" sibTransId="{6DA8DE36-4016-47BB-849C-AD7FFCD77EE7}"/>
    <dgm:cxn modelId="{8693EB98-4224-45F4-B699-4E9E10FED157}" type="presOf" srcId="{D942D261-BACA-4DA2-BF3F-BE7159B33A2A}" destId="{4A39E179-8F32-416F-BAF8-E8C5FF0E6037}" srcOrd="0" destOrd="0" presId="urn:microsoft.com/office/officeart/2008/layout/HorizontalMultiLevelHierarchy"/>
    <dgm:cxn modelId="{04D2089A-22E5-4648-8F62-263F407753D4}" srcId="{2B3B6BF2-160E-458A-B7BC-C3D842DB7107}" destId="{40E69090-E276-4060-B342-817CEF8CEE2A}" srcOrd="5" destOrd="0" parTransId="{D942D261-BACA-4DA2-BF3F-BE7159B33A2A}" sibTransId="{5BEB6671-64F5-41F8-98AF-AD451F11A16B}"/>
    <dgm:cxn modelId="{BD3A208A-9967-4896-8EE5-704413E5BFA9}" srcId="{2B3B6BF2-160E-458A-B7BC-C3D842DB7107}" destId="{F1AA5D06-D1B1-44F2-AC0F-79E48ADE84B9}" srcOrd="3" destOrd="0" parTransId="{E316C363-45EF-45CD-9946-3B3AC6AD2725}" sibTransId="{216DB9E7-62FB-4328-B052-E45F5EE749FA}"/>
    <dgm:cxn modelId="{2B42E4E4-65F0-491D-9938-22B60A411B12}" type="presOf" srcId="{63BFE28E-A017-4AB5-8A85-053B3322D9FD}" destId="{49F755B5-D50F-4FDF-8658-CF17A7FDCBD3}" srcOrd="0" destOrd="0" presId="urn:microsoft.com/office/officeart/2008/layout/HorizontalMultiLevelHierarchy"/>
    <dgm:cxn modelId="{54F6560A-99E4-434A-ABF2-22539CCD1A6F}" type="presOf" srcId="{C545EEF7-7A02-401A-9CCE-6EECA0516C62}" destId="{BA4FC358-6844-482D-8BDF-045CE613C3E5}" srcOrd="0" destOrd="0" presId="urn:microsoft.com/office/officeart/2008/layout/HorizontalMultiLevelHierarchy"/>
    <dgm:cxn modelId="{F8520F4F-A986-4B3F-AB58-613B21676A86}" type="presOf" srcId="{4FF41DFE-6248-4CE8-8756-F70245CE14D0}" destId="{0AC27547-4C75-49D6-8672-0E0EDDB106F6}" srcOrd="0" destOrd="0" presId="urn:microsoft.com/office/officeart/2008/layout/HorizontalMultiLevelHierarchy"/>
    <dgm:cxn modelId="{7C141C9A-8639-4547-B834-CD99C9652562}" type="presOf" srcId="{40E69090-E276-4060-B342-817CEF8CEE2A}" destId="{D72D3592-F75C-4450-898A-37BCF42248AD}" srcOrd="0" destOrd="0" presId="urn:microsoft.com/office/officeart/2008/layout/HorizontalMultiLevelHierarchy"/>
    <dgm:cxn modelId="{6F0E3ACD-6E61-4121-A233-F3A4BC70F014}" type="presOf" srcId="{A98F3CDB-E73F-45C9-BAE6-E5E5E048B6DD}" destId="{5A4890D4-C2F5-4E36-96DC-5E2CF7F5F424}" srcOrd="0" destOrd="0" presId="urn:microsoft.com/office/officeart/2008/layout/HorizontalMultiLevelHierarchy"/>
    <dgm:cxn modelId="{1B7DD857-A566-468D-A55A-F9D8A7D193F0}" srcId="{E94915A4-7214-4FCC-9B8E-35A7779B9852}" destId="{2B3B6BF2-160E-458A-B7BC-C3D842DB7107}" srcOrd="0" destOrd="0" parTransId="{FC8C7A7D-24E0-4547-A9D0-31C1A3BC3748}" sibTransId="{CD4A1D89-8CC5-4541-8E7A-ED98C239F69F}"/>
    <dgm:cxn modelId="{8AD3878C-9426-4187-9DEF-AA3870B3CF15}" type="presOf" srcId="{E94915A4-7214-4FCC-9B8E-35A7779B9852}" destId="{A2610666-39AD-4E1D-8C80-1A52BED1B8F4}" srcOrd="0" destOrd="0" presId="urn:microsoft.com/office/officeart/2008/layout/HorizontalMultiLevelHierarchy"/>
    <dgm:cxn modelId="{86E2374C-5429-42EA-9F34-8BB0AE458CBB}" type="presOf" srcId="{F1AA5D06-D1B1-44F2-AC0F-79E48ADE84B9}" destId="{C2A36A67-682D-4C06-AA74-5897FBD5FF94}" srcOrd="0" destOrd="0" presId="urn:microsoft.com/office/officeart/2008/layout/HorizontalMultiLevelHierarchy"/>
    <dgm:cxn modelId="{D40DB6F5-C791-427F-8248-4A616204B448}" type="presOf" srcId="{4FF41DFE-6248-4CE8-8756-F70245CE14D0}" destId="{FBAC5D3A-FD1C-4886-B1FC-4E6AF61B7BB0}" srcOrd="1" destOrd="0" presId="urn:microsoft.com/office/officeart/2008/layout/HorizontalMultiLevelHierarchy"/>
    <dgm:cxn modelId="{0A1A6F47-573F-4ED6-8825-5E718A9A22AB}" srcId="{2B3B6BF2-160E-458A-B7BC-C3D842DB7107}" destId="{AA753F06-245D-427E-AAE7-76496805D9E9}" srcOrd="1" destOrd="0" parTransId="{C545EEF7-7A02-401A-9CCE-6EECA0516C62}" sibTransId="{29951E2A-BF68-4CDB-9E56-43A58DD45499}"/>
    <dgm:cxn modelId="{23D2CD87-A82C-404A-9B28-D54D65E1D9B0}" type="presOf" srcId="{E316C363-45EF-45CD-9946-3B3AC6AD2725}" destId="{D5430E15-CEFE-4AE7-A2C2-3A0C896C205E}" srcOrd="0" destOrd="0" presId="urn:microsoft.com/office/officeart/2008/layout/HorizontalMultiLevelHierarchy"/>
    <dgm:cxn modelId="{E465D00A-7FE3-4532-AE2E-6FF4CA6EB3B5}" type="presOf" srcId="{C8E07E59-4DCA-4666-8C1E-CC14E5B3CC58}" destId="{7FFB7AF1-E39B-4481-BE1C-46E2AE88868E}" srcOrd="1" destOrd="0" presId="urn:microsoft.com/office/officeart/2008/layout/HorizontalMultiLevelHierarchy"/>
    <dgm:cxn modelId="{EB6A288C-4296-401F-823F-2E48D097A228}" type="presOf" srcId="{A98F3CDB-E73F-45C9-BAE6-E5E5E048B6DD}" destId="{B24E1B99-D321-4EAB-97B7-0F9DA1571720}" srcOrd="1" destOrd="0" presId="urn:microsoft.com/office/officeart/2008/layout/HorizontalMultiLevelHierarchy"/>
    <dgm:cxn modelId="{305F1607-BD56-4FF3-AE65-265CE2ACDEDF}" type="presOf" srcId="{C02BDAB7-2848-4A99-BEEF-00E020968439}" destId="{DFA8A8BF-FC1D-4CCE-9B0C-6615A7D60F02}" srcOrd="1" destOrd="0" presId="urn:microsoft.com/office/officeart/2008/layout/HorizontalMultiLevelHierarchy"/>
    <dgm:cxn modelId="{FB0C2388-FAC0-41C6-9E5E-57155CE6C827}" type="presOf" srcId="{D942D261-BACA-4DA2-BF3F-BE7159B33A2A}" destId="{531AEE7A-7E41-4784-9DBE-FA121CC92018}" srcOrd="1" destOrd="0" presId="urn:microsoft.com/office/officeart/2008/layout/HorizontalMultiLevelHierarchy"/>
    <dgm:cxn modelId="{9C1F0117-1524-4769-A8C2-4D3991428BD7}" type="presOf" srcId="{C545EEF7-7A02-401A-9CCE-6EECA0516C62}" destId="{5E4E55A1-970E-40F8-BFD2-A5BF161B6158}" srcOrd="1" destOrd="0" presId="urn:microsoft.com/office/officeart/2008/layout/HorizontalMultiLevelHierarchy"/>
    <dgm:cxn modelId="{3A0CCA22-35DE-46FF-8F56-7633E5B12AB4}" srcId="{2B3B6BF2-160E-458A-B7BC-C3D842DB7107}" destId="{8F314EDB-A7AA-4A38-8053-DEB1FA58F9A8}" srcOrd="0" destOrd="0" parTransId="{4FF41DFE-6248-4CE8-8756-F70245CE14D0}" sibTransId="{B6D4122B-3142-483D-BC34-A8DFF5E1E97C}"/>
    <dgm:cxn modelId="{F92CD8BB-24A1-4399-B4E6-77375FB122F9}" type="presOf" srcId="{8F314EDB-A7AA-4A38-8053-DEB1FA58F9A8}" destId="{C3A37974-156B-4BA6-A2DF-F144606CF14F}" srcOrd="0" destOrd="0" presId="urn:microsoft.com/office/officeart/2008/layout/HorizontalMultiLevelHierarchy"/>
    <dgm:cxn modelId="{B3C2973C-43F6-4A6C-BAD3-EEA6D62DFC5D}" type="presOf" srcId="{AA753F06-245D-427E-AAE7-76496805D9E9}" destId="{5EE42064-2D94-4FC1-8A76-3BBB8AD53FBF}" srcOrd="0" destOrd="0" presId="urn:microsoft.com/office/officeart/2008/layout/HorizontalMultiLevelHierarchy"/>
    <dgm:cxn modelId="{566EE1B9-94FC-4069-9901-0539DA8F8797}" type="presOf" srcId="{BE6F41A1-7C93-44C8-A4E8-DD0FFFB3335A}" destId="{FC4D4198-0425-4066-97EE-A7C20601A2C2}" srcOrd="0" destOrd="0" presId="urn:microsoft.com/office/officeart/2008/layout/HorizontalMultiLevelHierarchy"/>
    <dgm:cxn modelId="{8F2FD11E-219B-4903-A8F4-09DA97109F3E}" type="presOf" srcId="{A1BF1F6A-3C6A-4ED0-A9BD-7B879FE08102}" destId="{23B4344A-8839-4BDE-B3A2-343165105F8B}" srcOrd="0" destOrd="0" presId="urn:microsoft.com/office/officeart/2008/layout/HorizontalMultiLevelHierarchy"/>
    <dgm:cxn modelId="{7CB21868-9D63-474B-A302-5E4DBFABE803}" type="presOf" srcId="{C8E07E59-4DCA-4666-8C1E-CC14E5B3CC58}" destId="{721BACEF-CDCE-4824-82CA-26CB19DED872}" srcOrd="0" destOrd="0" presId="urn:microsoft.com/office/officeart/2008/layout/HorizontalMultiLevelHierarchy"/>
    <dgm:cxn modelId="{F8ADFBD3-F34B-44AD-95B3-BA3FFC9ABABB}" srcId="{2B3B6BF2-160E-458A-B7BC-C3D842DB7107}" destId="{BE6F41A1-7C93-44C8-A4E8-DD0FFFB3335A}" srcOrd="2" destOrd="0" parTransId="{C8E07E59-4DCA-4666-8C1E-CC14E5B3CC58}" sibTransId="{8D0C0BCC-B06E-48B7-BA90-959F36106F1C}"/>
    <dgm:cxn modelId="{A2D80871-A53E-4F25-9CC4-B10119B4ABFB}" type="presOf" srcId="{E316C363-45EF-45CD-9946-3B3AC6AD2725}" destId="{A39111CA-C539-4D7E-BA66-4325E7EB1B48}" srcOrd="1" destOrd="0" presId="urn:microsoft.com/office/officeart/2008/layout/HorizontalMultiLevelHierarchy"/>
    <dgm:cxn modelId="{3B9B4B39-5098-4501-876E-7ED29310B677}" srcId="{2B3B6BF2-160E-458A-B7BC-C3D842DB7107}" destId="{63BFE28E-A017-4AB5-8A85-053B3322D9FD}" srcOrd="6" destOrd="0" parTransId="{C02BDAB7-2848-4A99-BEEF-00E020968439}" sibTransId="{FC732177-F98E-46D4-9362-157D42FEE9A4}"/>
    <dgm:cxn modelId="{D324DDFA-0B13-4842-AC29-2BBC5D97A3F5}" type="presParOf" srcId="{A2610666-39AD-4E1D-8C80-1A52BED1B8F4}" destId="{D5EAA83C-0BA5-46CA-9EB4-EB873FFB8B1B}" srcOrd="0" destOrd="0" presId="urn:microsoft.com/office/officeart/2008/layout/HorizontalMultiLevelHierarchy"/>
    <dgm:cxn modelId="{F30E08CF-CB49-4A48-A5B0-38BB571808D5}" type="presParOf" srcId="{D5EAA83C-0BA5-46CA-9EB4-EB873FFB8B1B}" destId="{5D9A88A7-861F-450E-9796-0FBC78FDDB29}" srcOrd="0" destOrd="0" presId="urn:microsoft.com/office/officeart/2008/layout/HorizontalMultiLevelHierarchy"/>
    <dgm:cxn modelId="{6AA09E52-81DF-4C4D-A050-06C79CD5A1DD}" type="presParOf" srcId="{D5EAA83C-0BA5-46CA-9EB4-EB873FFB8B1B}" destId="{7562F017-7C2B-4EE7-9A25-D4FA2822C559}" srcOrd="1" destOrd="0" presId="urn:microsoft.com/office/officeart/2008/layout/HorizontalMultiLevelHierarchy"/>
    <dgm:cxn modelId="{D661557A-EE6D-4426-9AD5-66AC03E9782A}" type="presParOf" srcId="{7562F017-7C2B-4EE7-9A25-D4FA2822C559}" destId="{0AC27547-4C75-49D6-8672-0E0EDDB106F6}" srcOrd="0" destOrd="0" presId="urn:microsoft.com/office/officeart/2008/layout/HorizontalMultiLevelHierarchy"/>
    <dgm:cxn modelId="{00E7D1A0-1EC2-417E-9CB6-BB14536299F3}" type="presParOf" srcId="{0AC27547-4C75-49D6-8672-0E0EDDB106F6}" destId="{FBAC5D3A-FD1C-4886-B1FC-4E6AF61B7BB0}" srcOrd="0" destOrd="0" presId="urn:microsoft.com/office/officeart/2008/layout/HorizontalMultiLevelHierarchy"/>
    <dgm:cxn modelId="{D192036B-4019-4866-93F9-756856E402FC}" type="presParOf" srcId="{7562F017-7C2B-4EE7-9A25-D4FA2822C559}" destId="{0EF452EE-22BD-4FEE-94DA-0C83E2B1954D}" srcOrd="1" destOrd="0" presId="urn:microsoft.com/office/officeart/2008/layout/HorizontalMultiLevelHierarchy"/>
    <dgm:cxn modelId="{5F0AAE42-499B-4D98-9E8C-5B834F6778A8}" type="presParOf" srcId="{0EF452EE-22BD-4FEE-94DA-0C83E2B1954D}" destId="{C3A37974-156B-4BA6-A2DF-F144606CF14F}" srcOrd="0" destOrd="0" presId="urn:microsoft.com/office/officeart/2008/layout/HorizontalMultiLevelHierarchy"/>
    <dgm:cxn modelId="{43A536AA-2830-40DB-BB81-D84BC508CF8D}" type="presParOf" srcId="{0EF452EE-22BD-4FEE-94DA-0C83E2B1954D}" destId="{70DB5896-3ACF-4BC2-BFB7-CF9EDB8B3937}" srcOrd="1" destOrd="0" presId="urn:microsoft.com/office/officeart/2008/layout/HorizontalMultiLevelHierarchy"/>
    <dgm:cxn modelId="{46573AEC-2DD8-499C-9A2B-29A7F28866E0}" type="presParOf" srcId="{7562F017-7C2B-4EE7-9A25-D4FA2822C559}" destId="{BA4FC358-6844-482D-8BDF-045CE613C3E5}" srcOrd="2" destOrd="0" presId="urn:microsoft.com/office/officeart/2008/layout/HorizontalMultiLevelHierarchy"/>
    <dgm:cxn modelId="{4B7D16FC-4C20-4135-9F7E-09EBEBB39C01}" type="presParOf" srcId="{BA4FC358-6844-482D-8BDF-045CE613C3E5}" destId="{5E4E55A1-970E-40F8-BFD2-A5BF161B6158}" srcOrd="0" destOrd="0" presId="urn:microsoft.com/office/officeart/2008/layout/HorizontalMultiLevelHierarchy"/>
    <dgm:cxn modelId="{D39789F6-D87A-4504-832F-AC126EFA020A}" type="presParOf" srcId="{7562F017-7C2B-4EE7-9A25-D4FA2822C559}" destId="{B59406BA-8C37-4102-AB4C-C0AD97020558}" srcOrd="3" destOrd="0" presId="urn:microsoft.com/office/officeart/2008/layout/HorizontalMultiLevelHierarchy"/>
    <dgm:cxn modelId="{15433DF8-C272-4150-9A7A-DD846853BF72}" type="presParOf" srcId="{B59406BA-8C37-4102-AB4C-C0AD97020558}" destId="{5EE42064-2D94-4FC1-8A76-3BBB8AD53FBF}" srcOrd="0" destOrd="0" presId="urn:microsoft.com/office/officeart/2008/layout/HorizontalMultiLevelHierarchy"/>
    <dgm:cxn modelId="{70928115-0158-4293-80D7-67004AE7222F}" type="presParOf" srcId="{B59406BA-8C37-4102-AB4C-C0AD97020558}" destId="{FFC75F18-E7AF-4423-B041-56EBD8932526}" srcOrd="1" destOrd="0" presId="urn:microsoft.com/office/officeart/2008/layout/HorizontalMultiLevelHierarchy"/>
    <dgm:cxn modelId="{20D5EB3E-8998-4B77-8A32-910BA4C5954D}" type="presParOf" srcId="{7562F017-7C2B-4EE7-9A25-D4FA2822C559}" destId="{721BACEF-CDCE-4824-82CA-26CB19DED872}" srcOrd="4" destOrd="0" presId="urn:microsoft.com/office/officeart/2008/layout/HorizontalMultiLevelHierarchy"/>
    <dgm:cxn modelId="{205981F6-EEF2-4332-84F6-DA1ED8936930}" type="presParOf" srcId="{721BACEF-CDCE-4824-82CA-26CB19DED872}" destId="{7FFB7AF1-E39B-4481-BE1C-46E2AE88868E}" srcOrd="0" destOrd="0" presId="urn:microsoft.com/office/officeart/2008/layout/HorizontalMultiLevelHierarchy"/>
    <dgm:cxn modelId="{C70CE19E-A037-4653-BD7C-235170E3F899}" type="presParOf" srcId="{7562F017-7C2B-4EE7-9A25-D4FA2822C559}" destId="{5823C451-E7AA-4481-9176-1E46A4C3357E}" srcOrd="5" destOrd="0" presId="urn:microsoft.com/office/officeart/2008/layout/HorizontalMultiLevelHierarchy"/>
    <dgm:cxn modelId="{5CF6C670-CBB5-429E-9CB0-C3665F855ADD}" type="presParOf" srcId="{5823C451-E7AA-4481-9176-1E46A4C3357E}" destId="{FC4D4198-0425-4066-97EE-A7C20601A2C2}" srcOrd="0" destOrd="0" presId="urn:microsoft.com/office/officeart/2008/layout/HorizontalMultiLevelHierarchy"/>
    <dgm:cxn modelId="{E491A8C4-7BF5-49F9-BFCE-AC6139283A4D}" type="presParOf" srcId="{5823C451-E7AA-4481-9176-1E46A4C3357E}" destId="{EBD56DA1-81AD-439C-A43E-7090A786AAE2}" srcOrd="1" destOrd="0" presId="urn:microsoft.com/office/officeart/2008/layout/HorizontalMultiLevelHierarchy"/>
    <dgm:cxn modelId="{62BA081E-A6C7-4558-BB02-2EC11FD5D275}" type="presParOf" srcId="{7562F017-7C2B-4EE7-9A25-D4FA2822C559}" destId="{D5430E15-CEFE-4AE7-A2C2-3A0C896C205E}" srcOrd="6" destOrd="0" presId="urn:microsoft.com/office/officeart/2008/layout/HorizontalMultiLevelHierarchy"/>
    <dgm:cxn modelId="{2D3EAA62-0248-430F-8657-F67F04036448}" type="presParOf" srcId="{D5430E15-CEFE-4AE7-A2C2-3A0C896C205E}" destId="{A39111CA-C539-4D7E-BA66-4325E7EB1B48}" srcOrd="0" destOrd="0" presId="urn:microsoft.com/office/officeart/2008/layout/HorizontalMultiLevelHierarchy"/>
    <dgm:cxn modelId="{619F6986-9C61-46F5-B770-606F885FA958}" type="presParOf" srcId="{7562F017-7C2B-4EE7-9A25-D4FA2822C559}" destId="{E35721D5-2033-470E-8F67-1302D4D6DCBD}" srcOrd="7" destOrd="0" presId="urn:microsoft.com/office/officeart/2008/layout/HorizontalMultiLevelHierarchy"/>
    <dgm:cxn modelId="{3FFD54DA-C33F-48B3-BF3B-A7C25DD6FEEB}" type="presParOf" srcId="{E35721D5-2033-470E-8F67-1302D4D6DCBD}" destId="{C2A36A67-682D-4C06-AA74-5897FBD5FF94}" srcOrd="0" destOrd="0" presId="urn:microsoft.com/office/officeart/2008/layout/HorizontalMultiLevelHierarchy"/>
    <dgm:cxn modelId="{16BBF0C3-D2CC-482E-A427-B195E3D2B535}" type="presParOf" srcId="{E35721D5-2033-470E-8F67-1302D4D6DCBD}" destId="{4707C07F-876C-4B55-81C7-7A682DCBE418}" srcOrd="1" destOrd="0" presId="urn:microsoft.com/office/officeart/2008/layout/HorizontalMultiLevelHierarchy"/>
    <dgm:cxn modelId="{44A2600E-8009-40B1-B032-BA3D3FE9738E}" type="presParOf" srcId="{7562F017-7C2B-4EE7-9A25-D4FA2822C559}" destId="{5A4890D4-C2F5-4E36-96DC-5E2CF7F5F424}" srcOrd="8" destOrd="0" presId="urn:microsoft.com/office/officeart/2008/layout/HorizontalMultiLevelHierarchy"/>
    <dgm:cxn modelId="{0C289AAC-F98C-4CDF-A743-2990BBB52630}" type="presParOf" srcId="{5A4890D4-C2F5-4E36-96DC-5E2CF7F5F424}" destId="{B24E1B99-D321-4EAB-97B7-0F9DA1571720}" srcOrd="0" destOrd="0" presId="urn:microsoft.com/office/officeart/2008/layout/HorizontalMultiLevelHierarchy"/>
    <dgm:cxn modelId="{E149C116-669B-48F7-881E-49D60A8C51AC}" type="presParOf" srcId="{7562F017-7C2B-4EE7-9A25-D4FA2822C559}" destId="{293473E8-5704-4D43-AF20-5F7FB29D9E7F}" srcOrd="9" destOrd="0" presId="urn:microsoft.com/office/officeart/2008/layout/HorizontalMultiLevelHierarchy"/>
    <dgm:cxn modelId="{199DD119-3CF4-4DEB-B2E7-B5C518758809}" type="presParOf" srcId="{293473E8-5704-4D43-AF20-5F7FB29D9E7F}" destId="{23B4344A-8839-4BDE-B3A2-343165105F8B}" srcOrd="0" destOrd="0" presId="urn:microsoft.com/office/officeart/2008/layout/HorizontalMultiLevelHierarchy"/>
    <dgm:cxn modelId="{86624B2C-83B1-4B39-83D5-3200046AD43D}" type="presParOf" srcId="{293473E8-5704-4D43-AF20-5F7FB29D9E7F}" destId="{7A8D62DC-3328-4C05-A68D-77CE83A4676E}" srcOrd="1" destOrd="0" presId="urn:microsoft.com/office/officeart/2008/layout/HorizontalMultiLevelHierarchy"/>
    <dgm:cxn modelId="{319D2175-D516-49EA-A9C7-C11401991325}" type="presParOf" srcId="{7562F017-7C2B-4EE7-9A25-D4FA2822C559}" destId="{4A39E179-8F32-416F-BAF8-E8C5FF0E6037}" srcOrd="10" destOrd="0" presId="urn:microsoft.com/office/officeart/2008/layout/HorizontalMultiLevelHierarchy"/>
    <dgm:cxn modelId="{6C04A2EA-FFF9-4AC4-B7B1-7DF9449C4D32}" type="presParOf" srcId="{4A39E179-8F32-416F-BAF8-E8C5FF0E6037}" destId="{531AEE7A-7E41-4784-9DBE-FA121CC92018}" srcOrd="0" destOrd="0" presId="urn:microsoft.com/office/officeart/2008/layout/HorizontalMultiLevelHierarchy"/>
    <dgm:cxn modelId="{9A244272-25E8-4441-9FCE-0491B97BD3E9}" type="presParOf" srcId="{7562F017-7C2B-4EE7-9A25-D4FA2822C559}" destId="{752ADFDB-DABB-46AF-8570-7BB79CAF6418}" srcOrd="11" destOrd="0" presId="urn:microsoft.com/office/officeart/2008/layout/HorizontalMultiLevelHierarchy"/>
    <dgm:cxn modelId="{44761F04-934D-45E1-84AC-B5AF78671485}" type="presParOf" srcId="{752ADFDB-DABB-46AF-8570-7BB79CAF6418}" destId="{D72D3592-F75C-4450-898A-37BCF42248AD}" srcOrd="0" destOrd="0" presId="urn:microsoft.com/office/officeart/2008/layout/HorizontalMultiLevelHierarchy"/>
    <dgm:cxn modelId="{3AB3D858-57BB-4F4C-90E6-DC5D8F3C3FE7}" type="presParOf" srcId="{752ADFDB-DABB-46AF-8570-7BB79CAF6418}" destId="{FE683998-B937-4B5C-90AC-20A55B990427}" srcOrd="1" destOrd="0" presId="urn:microsoft.com/office/officeart/2008/layout/HorizontalMultiLevelHierarchy"/>
    <dgm:cxn modelId="{590373D3-E7F4-4954-B5BA-B3896C97DD1D}" type="presParOf" srcId="{7562F017-7C2B-4EE7-9A25-D4FA2822C559}" destId="{F95E3063-ACDB-40A7-97E4-E486855CCA71}" srcOrd="12" destOrd="0" presId="urn:microsoft.com/office/officeart/2008/layout/HorizontalMultiLevelHierarchy"/>
    <dgm:cxn modelId="{3149C2F0-BE6B-4742-A9C0-0DE59C020AD4}" type="presParOf" srcId="{F95E3063-ACDB-40A7-97E4-E486855CCA71}" destId="{DFA8A8BF-FC1D-4CCE-9B0C-6615A7D60F02}" srcOrd="0" destOrd="0" presId="urn:microsoft.com/office/officeart/2008/layout/HorizontalMultiLevelHierarchy"/>
    <dgm:cxn modelId="{F4D80CB2-1075-48FD-BB90-9FA72B987538}" type="presParOf" srcId="{7562F017-7C2B-4EE7-9A25-D4FA2822C559}" destId="{50346793-89E8-4440-9B43-5DC14D9DC798}" srcOrd="13" destOrd="0" presId="urn:microsoft.com/office/officeart/2008/layout/HorizontalMultiLevelHierarchy"/>
    <dgm:cxn modelId="{161C5794-E318-4BD7-8F54-DB23938112A6}" type="presParOf" srcId="{50346793-89E8-4440-9B43-5DC14D9DC798}" destId="{49F755B5-D50F-4FDF-8658-CF17A7FDCBD3}" srcOrd="0" destOrd="0" presId="urn:microsoft.com/office/officeart/2008/layout/HorizontalMultiLevelHierarchy"/>
    <dgm:cxn modelId="{6F9407A4-A9B1-447D-BA84-F5D7C4ABE74C}" type="presParOf" srcId="{50346793-89E8-4440-9B43-5DC14D9DC798}" destId="{D1900F81-CBED-464A-A57C-22D65A52F0F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502A18-EF06-43B8-B339-9488D464CFBE}" type="doc">
      <dgm:prSet loTypeId="urn:microsoft.com/office/officeart/2005/8/layout/process1" loCatId="process" qsTypeId="urn:microsoft.com/office/officeart/2005/8/quickstyle/simple1" qsCatId="simple" csTypeId="urn:microsoft.com/office/officeart/2005/8/colors/accent1_2" csCatId="accent1" phldr="1"/>
      <dgm:spPr/>
    </dgm:pt>
    <dgm:pt modelId="{B86E88D5-693A-4BB7-8EB2-F71E5FAEF619}">
      <dgm:prSet phldrT="[Text]"/>
      <dgm:spPr/>
      <dgm:t>
        <a:bodyPr/>
        <a:lstStyle/>
        <a:p>
          <a:r>
            <a:rPr lang="tr-TR" dirty="0" smtClean="0"/>
            <a:t>Meraklı olduğunuz ve ilgi duyduğunuz bir konuyu belirleyin</a:t>
          </a:r>
          <a:endParaRPr lang="en-US" dirty="0"/>
        </a:p>
      </dgm:t>
    </dgm:pt>
    <dgm:pt modelId="{75D5523E-29AC-48CA-8787-ECA569EDBA2E}" type="parTrans" cxnId="{6F2FAB9D-F505-40E4-96CA-F166D02A60F3}">
      <dgm:prSet/>
      <dgm:spPr/>
      <dgm:t>
        <a:bodyPr/>
        <a:lstStyle/>
        <a:p>
          <a:endParaRPr lang="en-US"/>
        </a:p>
      </dgm:t>
    </dgm:pt>
    <dgm:pt modelId="{9A7605D2-21B4-49DB-9BFD-5DD22372E518}" type="sibTrans" cxnId="{6F2FAB9D-F505-40E4-96CA-F166D02A60F3}">
      <dgm:prSet/>
      <dgm:spPr/>
      <dgm:t>
        <a:bodyPr/>
        <a:lstStyle/>
        <a:p>
          <a:endParaRPr lang="en-US"/>
        </a:p>
      </dgm:t>
    </dgm:pt>
    <dgm:pt modelId="{C61221E8-2F06-43F7-B5FD-9FFCF4C12CF2}">
      <dgm:prSet phldrT="[Text]"/>
      <dgm:spPr/>
      <dgm:t>
        <a:bodyPr/>
        <a:lstStyle/>
        <a:p>
          <a:r>
            <a:rPr lang="tr-TR" dirty="0" smtClean="0"/>
            <a:t>Yazın taramasını titiz bir şekilde yapın</a:t>
          </a:r>
          <a:endParaRPr lang="en-US" dirty="0"/>
        </a:p>
      </dgm:t>
    </dgm:pt>
    <dgm:pt modelId="{7C011771-AD9D-409C-ACA7-9256428E0471}" type="parTrans" cxnId="{7A6583F2-CAB9-48C8-B888-14C2B060E6A2}">
      <dgm:prSet/>
      <dgm:spPr/>
      <dgm:t>
        <a:bodyPr/>
        <a:lstStyle/>
        <a:p>
          <a:endParaRPr lang="en-US"/>
        </a:p>
      </dgm:t>
    </dgm:pt>
    <dgm:pt modelId="{F58869F7-93CA-4FB3-9942-438735EE8E64}" type="sibTrans" cxnId="{7A6583F2-CAB9-48C8-B888-14C2B060E6A2}">
      <dgm:prSet/>
      <dgm:spPr/>
      <dgm:t>
        <a:bodyPr/>
        <a:lstStyle/>
        <a:p>
          <a:endParaRPr lang="en-US"/>
        </a:p>
      </dgm:t>
    </dgm:pt>
    <dgm:pt modelId="{D2421F6F-6D0E-4F6F-9253-C4B9DB470087}">
      <dgm:prSet phldrT="[Text]"/>
      <dgm:spPr/>
      <dgm:t>
        <a:bodyPr/>
        <a:lstStyle/>
        <a:p>
          <a:r>
            <a:rPr lang="tr-TR" dirty="0" smtClean="0"/>
            <a:t>Tecrübeliaraştırmacılardan yararlanın</a:t>
          </a:r>
          <a:endParaRPr lang="en-US" dirty="0"/>
        </a:p>
      </dgm:t>
    </dgm:pt>
    <dgm:pt modelId="{562A2BC5-C0C1-4339-8CBD-CB55C92E3752}" type="parTrans" cxnId="{79563647-AC73-41C6-9EB7-28CEC0D6EDFE}">
      <dgm:prSet/>
      <dgm:spPr/>
      <dgm:t>
        <a:bodyPr/>
        <a:lstStyle/>
        <a:p>
          <a:endParaRPr lang="en-US"/>
        </a:p>
      </dgm:t>
    </dgm:pt>
    <dgm:pt modelId="{D22E2F0D-50A3-41B1-8DCA-A77673CB23C6}" type="sibTrans" cxnId="{79563647-AC73-41C6-9EB7-28CEC0D6EDFE}">
      <dgm:prSet/>
      <dgm:spPr/>
      <dgm:t>
        <a:bodyPr/>
        <a:lstStyle/>
        <a:p>
          <a:endParaRPr lang="en-US"/>
        </a:p>
      </dgm:t>
    </dgm:pt>
    <dgm:pt modelId="{115D9A9A-E4CC-4456-85F2-F9158122B9D1}">
      <dgm:prSet phldrT="[Text]"/>
      <dgm:spPr/>
      <dgm:t>
        <a:bodyPr/>
        <a:lstStyle/>
        <a:p>
          <a:r>
            <a:rPr lang="tr-TR" dirty="0" smtClean="0"/>
            <a:t>Araştırma sorunsalını daraltarak bileşenleri ile birlikte hareket edin</a:t>
          </a:r>
          <a:endParaRPr lang="en-US" dirty="0"/>
        </a:p>
      </dgm:t>
    </dgm:pt>
    <dgm:pt modelId="{BC33F556-AC26-430C-8785-BE441D2DFC64}" type="parTrans" cxnId="{EBB5B485-EA37-43DB-ADCF-AEC1B675B56A}">
      <dgm:prSet/>
      <dgm:spPr/>
      <dgm:t>
        <a:bodyPr/>
        <a:lstStyle/>
        <a:p>
          <a:endParaRPr lang="en-US"/>
        </a:p>
      </dgm:t>
    </dgm:pt>
    <dgm:pt modelId="{ED0AE10F-A053-47F6-9AB1-DA049DBAF572}" type="sibTrans" cxnId="{EBB5B485-EA37-43DB-ADCF-AEC1B675B56A}">
      <dgm:prSet/>
      <dgm:spPr/>
      <dgm:t>
        <a:bodyPr/>
        <a:lstStyle/>
        <a:p>
          <a:endParaRPr lang="en-US"/>
        </a:p>
      </dgm:t>
    </dgm:pt>
    <dgm:pt modelId="{925E222F-B3DB-4E79-B512-02965A280F44}" type="pres">
      <dgm:prSet presAssocID="{1B502A18-EF06-43B8-B339-9488D464CFBE}" presName="Name0" presStyleCnt="0">
        <dgm:presLayoutVars>
          <dgm:dir/>
          <dgm:resizeHandles val="exact"/>
        </dgm:presLayoutVars>
      </dgm:prSet>
      <dgm:spPr/>
    </dgm:pt>
    <dgm:pt modelId="{9E05CE57-F939-4826-9ECA-B40FA0A1FE29}" type="pres">
      <dgm:prSet presAssocID="{B86E88D5-693A-4BB7-8EB2-F71E5FAEF619}" presName="node" presStyleLbl="node1" presStyleIdx="0" presStyleCnt="4">
        <dgm:presLayoutVars>
          <dgm:bulletEnabled val="1"/>
        </dgm:presLayoutVars>
      </dgm:prSet>
      <dgm:spPr/>
      <dgm:t>
        <a:bodyPr/>
        <a:lstStyle/>
        <a:p>
          <a:endParaRPr lang="en-US"/>
        </a:p>
      </dgm:t>
    </dgm:pt>
    <dgm:pt modelId="{D0FD4C21-02F9-4FF7-9841-9225901DC3E6}" type="pres">
      <dgm:prSet presAssocID="{9A7605D2-21B4-49DB-9BFD-5DD22372E518}" presName="sibTrans" presStyleLbl="sibTrans2D1" presStyleIdx="0" presStyleCnt="3"/>
      <dgm:spPr/>
      <dgm:t>
        <a:bodyPr/>
        <a:lstStyle/>
        <a:p>
          <a:endParaRPr lang="en-US"/>
        </a:p>
      </dgm:t>
    </dgm:pt>
    <dgm:pt modelId="{EE3C667B-E21F-4C25-A425-B04775FAF04F}" type="pres">
      <dgm:prSet presAssocID="{9A7605D2-21B4-49DB-9BFD-5DD22372E518}" presName="connectorText" presStyleLbl="sibTrans2D1" presStyleIdx="0" presStyleCnt="3"/>
      <dgm:spPr/>
      <dgm:t>
        <a:bodyPr/>
        <a:lstStyle/>
        <a:p>
          <a:endParaRPr lang="en-US"/>
        </a:p>
      </dgm:t>
    </dgm:pt>
    <dgm:pt modelId="{F2901E94-8F67-42EE-BEED-5B4DE52561C9}" type="pres">
      <dgm:prSet presAssocID="{C61221E8-2F06-43F7-B5FD-9FFCF4C12CF2}" presName="node" presStyleLbl="node1" presStyleIdx="1" presStyleCnt="4">
        <dgm:presLayoutVars>
          <dgm:bulletEnabled val="1"/>
        </dgm:presLayoutVars>
      </dgm:prSet>
      <dgm:spPr/>
      <dgm:t>
        <a:bodyPr/>
        <a:lstStyle/>
        <a:p>
          <a:endParaRPr lang="en-US"/>
        </a:p>
      </dgm:t>
    </dgm:pt>
    <dgm:pt modelId="{0F749298-DE7D-40AF-971D-0F845B03210F}" type="pres">
      <dgm:prSet presAssocID="{F58869F7-93CA-4FB3-9942-438735EE8E64}" presName="sibTrans" presStyleLbl="sibTrans2D1" presStyleIdx="1" presStyleCnt="3"/>
      <dgm:spPr/>
      <dgm:t>
        <a:bodyPr/>
        <a:lstStyle/>
        <a:p>
          <a:endParaRPr lang="en-US"/>
        </a:p>
      </dgm:t>
    </dgm:pt>
    <dgm:pt modelId="{CF909E6F-1C34-41E4-9F2A-F6BDA4581FA4}" type="pres">
      <dgm:prSet presAssocID="{F58869F7-93CA-4FB3-9942-438735EE8E64}" presName="connectorText" presStyleLbl="sibTrans2D1" presStyleIdx="1" presStyleCnt="3"/>
      <dgm:spPr/>
      <dgm:t>
        <a:bodyPr/>
        <a:lstStyle/>
        <a:p>
          <a:endParaRPr lang="en-US"/>
        </a:p>
      </dgm:t>
    </dgm:pt>
    <dgm:pt modelId="{A39BA7A4-65F6-46FB-B0BC-F1103FA1EC4F}" type="pres">
      <dgm:prSet presAssocID="{D2421F6F-6D0E-4F6F-9253-C4B9DB470087}" presName="node" presStyleLbl="node1" presStyleIdx="2" presStyleCnt="4">
        <dgm:presLayoutVars>
          <dgm:bulletEnabled val="1"/>
        </dgm:presLayoutVars>
      </dgm:prSet>
      <dgm:spPr/>
      <dgm:t>
        <a:bodyPr/>
        <a:lstStyle/>
        <a:p>
          <a:endParaRPr lang="en-US"/>
        </a:p>
      </dgm:t>
    </dgm:pt>
    <dgm:pt modelId="{A27DB47D-1608-4676-8184-64E1C56D2118}" type="pres">
      <dgm:prSet presAssocID="{D22E2F0D-50A3-41B1-8DCA-A77673CB23C6}" presName="sibTrans" presStyleLbl="sibTrans2D1" presStyleIdx="2" presStyleCnt="3"/>
      <dgm:spPr/>
      <dgm:t>
        <a:bodyPr/>
        <a:lstStyle/>
        <a:p>
          <a:endParaRPr lang="en-US"/>
        </a:p>
      </dgm:t>
    </dgm:pt>
    <dgm:pt modelId="{DC67A47F-4F35-4AD8-988C-6A92F78A6FEC}" type="pres">
      <dgm:prSet presAssocID="{D22E2F0D-50A3-41B1-8DCA-A77673CB23C6}" presName="connectorText" presStyleLbl="sibTrans2D1" presStyleIdx="2" presStyleCnt="3"/>
      <dgm:spPr/>
      <dgm:t>
        <a:bodyPr/>
        <a:lstStyle/>
        <a:p>
          <a:endParaRPr lang="en-US"/>
        </a:p>
      </dgm:t>
    </dgm:pt>
    <dgm:pt modelId="{A1A36D54-6442-4D19-9AFB-0B3890D1E2F3}" type="pres">
      <dgm:prSet presAssocID="{115D9A9A-E4CC-4456-85F2-F9158122B9D1}" presName="node" presStyleLbl="node1" presStyleIdx="3" presStyleCnt="4">
        <dgm:presLayoutVars>
          <dgm:bulletEnabled val="1"/>
        </dgm:presLayoutVars>
      </dgm:prSet>
      <dgm:spPr/>
      <dgm:t>
        <a:bodyPr/>
        <a:lstStyle/>
        <a:p>
          <a:endParaRPr lang="en-US"/>
        </a:p>
      </dgm:t>
    </dgm:pt>
  </dgm:ptLst>
  <dgm:cxnLst>
    <dgm:cxn modelId="{7A6583F2-CAB9-48C8-B888-14C2B060E6A2}" srcId="{1B502A18-EF06-43B8-B339-9488D464CFBE}" destId="{C61221E8-2F06-43F7-B5FD-9FFCF4C12CF2}" srcOrd="1" destOrd="0" parTransId="{7C011771-AD9D-409C-ACA7-9256428E0471}" sibTransId="{F58869F7-93CA-4FB3-9942-438735EE8E64}"/>
    <dgm:cxn modelId="{6941FC6A-A238-4A1E-8AE4-98696BD5F70B}" type="presOf" srcId="{D22E2F0D-50A3-41B1-8DCA-A77673CB23C6}" destId="{A27DB47D-1608-4676-8184-64E1C56D2118}" srcOrd="0" destOrd="0" presId="urn:microsoft.com/office/officeart/2005/8/layout/process1"/>
    <dgm:cxn modelId="{DB9A335A-0960-49DE-9872-626D2FA82C37}" type="presOf" srcId="{D22E2F0D-50A3-41B1-8DCA-A77673CB23C6}" destId="{DC67A47F-4F35-4AD8-988C-6A92F78A6FEC}" srcOrd="1" destOrd="0" presId="urn:microsoft.com/office/officeart/2005/8/layout/process1"/>
    <dgm:cxn modelId="{56480A85-AF11-4A78-AF1E-8138E1B3747D}" type="presOf" srcId="{9A7605D2-21B4-49DB-9BFD-5DD22372E518}" destId="{D0FD4C21-02F9-4FF7-9841-9225901DC3E6}" srcOrd="0" destOrd="0" presId="urn:microsoft.com/office/officeart/2005/8/layout/process1"/>
    <dgm:cxn modelId="{F0CEB409-E1C1-40C3-96D4-D47233610DC6}" type="presOf" srcId="{B86E88D5-693A-4BB7-8EB2-F71E5FAEF619}" destId="{9E05CE57-F939-4826-9ECA-B40FA0A1FE29}" srcOrd="0" destOrd="0" presId="urn:microsoft.com/office/officeart/2005/8/layout/process1"/>
    <dgm:cxn modelId="{6F2FAB9D-F505-40E4-96CA-F166D02A60F3}" srcId="{1B502A18-EF06-43B8-B339-9488D464CFBE}" destId="{B86E88D5-693A-4BB7-8EB2-F71E5FAEF619}" srcOrd="0" destOrd="0" parTransId="{75D5523E-29AC-48CA-8787-ECA569EDBA2E}" sibTransId="{9A7605D2-21B4-49DB-9BFD-5DD22372E518}"/>
    <dgm:cxn modelId="{FDEA5446-209A-4AEB-9EC5-8B2CCF51D6EC}" type="presOf" srcId="{F58869F7-93CA-4FB3-9942-438735EE8E64}" destId="{0F749298-DE7D-40AF-971D-0F845B03210F}" srcOrd="0" destOrd="0" presId="urn:microsoft.com/office/officeart/2005/8/layout/process1"/>
    <dgm:cxn modelId="{E4959C63-E6A9-438E-860E-DA200F9E0FED}" type="presOf" srcId="{115D9A9A-E4CC-4456-85F2-F9158122B9D1}" destId="{A1A36D54-6442-4D19-9AFB-0B3890D1E2F3}" srcOrd="0" destOrd="0" presId="urn:microsoft.com/office/officeart/2005/8/layout/process1"/>
    <dgm:cxn modelId="{208159F2-8DAC-43A9-9C51-802DCC7C891E}" type="presOf" srcId="{F58869F7-93CA-4FB3-9942-438735EE8E64}" destId="{CF909E6F-1C34-41E4-9F2A-F6BDA4581FA4}" srcOrd="1" destOrd="0" presId="urn:microsoft.com/office/officeart/2005/8/layout/process1"/>
    <dgm:cxn modelId="{8B75B1CF-D71F-45C4-8C00-74FD8CD7AD16}" type="presOf" srcId="{9A7605D2-21B4-49DB-9BFD-5DD22372E518}" destId="{EE3C667B-E21F-4C25-A425-B04775FAF04F}" srcOrd="1" destOrd="0" presId="urn:microsoft.com/office/officeart/2005/8/layout/process1"/>
    <dgm:cxn modelId="{79563647-AC73-41C6-9EB7-28CEC0D6EDFE}" srcId="{1B502A18-EF06-43B8-B339-9488D464CFBE}" destId="{D2421F6F-6D0E-4F6F-9253-C4B9DB470087}" srcOrd="2" destOrd="0" parTransId="{562A2BC5-C0C1-4339-8CBD-CB55C92E3752}" sibTransId="{D22E2F0D-50A3-41B1-8DCA-A77673CB23C6}"/>
    <dgm:cxn modelId="{B8229B83-C6F0-408B-8A85-0F84FCBB2D5F}" type="presOf" srcId="{D2421F6F-6D0E-4F6F-9253-C4B9DB470087}" destId="{A39BA7A4-65F6-46FB-B0BC-F1103FA1EC4F}" srcOrd="0" destOrd="0" presId="urn:microsoft.com/office/officeart/2005/8/layout/process1"/>
    <dgm:cxn modelId="{2E7DFF44-92DB-4168-BCD5-A9B9763A6E14}" type="presOf" srcId="{1B502A18-EF06-43B8-B339-9488D464CFBE}" destId="{925E222F-B3DB-4E79-B512-02965A280F44}" srcOrd="0" destOrd="0" presId="urn:microsoft.com/office/officeart/2005/8/layout/process1"/>
    <dgm:cxn modelId="{AC27496F-1ED9-4BD6-9295-CD19AF713A2A}" type="presOf" srcId="{C61221E8-2F06-43F7-B5FD-9FFCF4C12CF2}" destId="{F2901E94-8F67-42EE-BEED-5B4DE52561C9}" srcOrd="0" destOrd="0" presId="urn:microsoft.com/office/officeart/2005/8/layout/process1"/>
    <dgm:cxn modelId="{EBB5B485-EA37-43DB-ADCF-AEC1B675B56A}" srcId="{1B502A18-EF06-43B8-B339-9488D464CFBE}" destId="{115D9A9A-E4CC-4456-85F2-F9158122B9D1}" srcOrd="3" destOrd="0" parTransId="{BC33F556-AC26-430C-8785-BE441D2DFC64}" sibTransId="{ED0AE10F-A053-47F6-9AB1-DA049DBAF572}"/>
    <dgm:cxn modelId="{D1522AD7-2B4D-4FF1-B51F-BE9045DC046D}" type="presParOf" srcId="{925E222F-B3DB-4E79-B512-02965A280F44}" destId="{9E05CE57-F939-4826-9ECA-B40FA0A1FE29}" srcOrd="0" destOrd="0" presId="urn:microsoft.com/office/officeart/2005/8/layout/process1"/>
    <dgm:cxn modelId="{7B32F31F-C312-4E21-A7A7-68596EDBDEC2}" type="presParOf" srcId="{925E222F-B3DB-4E79-B512-02965A280F44}" destId="{D0FD4C21-02F9-4FF7-9841-9225901DC3E6}" srcOrd="1" destOrd="0" presId="urn:microsoft.com/office/officeart/2005/8/layout/process1"/>
    <dgm:cxn modelId="{3AD123CD-E376-4767-BB48-D2523393B772}" type="presParOf" srcId="{D0FD4C21-02F9-4FF7-9841-9225901DC3E6}" destId="{EE3C667B-E21F-4C25-A425-B04775FAF04F}" srcOrd="0" destOrd="0" presId="urn:microsoft.com/office/officeart/2005/8/layout/process1"/>
    <dgm:cxn modelId="{28FE6C13-055C-4BAC-8F1F-A6A22FF6DD15}" type="presParOf" srcId="{925E222F-B3DB-4E79-B512-02965A280F44}" destId="{F2901E94-8F67-42EE-BEED-5B4DE52561C9}" srcOrd="2" destOrd="0" presId="urn:microsoft.com/office/officeart/2005/8/layout/process1"/>
    <dgm:cxn modelId="{A6186780-A774-441D-BE7B-4F9F66B13867}" type="presParOf" srcId="{925E222F-B3DB-4E79-B512-02965A280F44}" destId="{0F749298-DE7D-40AF-971D-0F845B03210F}" srcOrd="3" destOrd="0" presId="urn:microsoft.com/office/officeart/2005/8/layout/process1"/>
    <dgm:cxn modelId="{D884C3F6-9DDD-4A14-AE72-C9E4FE698307}" type="presParOf" srcId="{0F749298-DE7D-40AF-971D-0F845B03210F}" destId="{CF909E6F-1C34-41E4-9F2A-F6BDA4581FA4}" srcOrd="0" destOrd="0" presId="urn:microsoft.com/office/officeart/2005/8/layout/process1"/>
    <dgm:cxn modelId="{80F74FC7-73B4-47AD-91DE-660DFBD2A021}" type="presParOf" srcId="{925E222F-B3DB-4E79-B512-02965A280F44}" destId="{A39BA7A4-65F6-46FB-B0BC-F1103FA1EC4F}" srcOrd="4" destOrd="0" presId="urn:microsoft.com/office/officeart/2005/8/layout/process1"/>
    <dgm:cxn modelId="{84B7740D-E274-445C-A00E-9EEE6B7E5415}" type="presParOf" srcId="{925E222F-B3DB-4E79-B512-02965A280F44}" destId="{A27DB47D-1608-4676-8184-64E1C56D2118}" srcOrd="5" destOrd="0" presId="urn:microsoft.com/office/officeart/2005/8/layout/process1"/>
    <dgm:cxn modelId="{3E3A4380-3B73-4BB2-B612-5557F816FDB4}" type="presParOf" srcId="{A27DB47D-1608-4676-8184-64E1C56D2118}" destId="{DC67A47F-4F35-4AD8-988C-6A92F78A6FEC}" srcOrd="0" destOrd="0" presId="urn:microsoft.com/office/officeart/2005/8/layout/process1"/>
    <dgm:cxn modelId="{F7193455-1CF9-4BD2-9A63-436EC99B1E54}" type="presParOf" srcId="{925E222F-B3DB-4E79-B512-02965A280F44}" destId="{A1A36D54-6442-4D19-9AFB-0B3890D1E2F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E3063-ACDB-40A7-97E4-E486855CCA71}">
      <dsp:nvSpPr>
        <dsp:cNvPr id="0" name=""/>
        <dsp:cNvSpPr/>
      </dsp:nvSpPr>
      <dsp:spPr>
        <a:xfrm>
          <a:off x="1327242" y="2536713"/>
          <a:ext cx="391514" cy="2238079"/>
        </a:xfrm>
        <a:custGeom>
          <a:avLst/>
          <a:gdLst/>
          <a:ahLst/>
          <a:cxnLst/>
          <a:rect l="0" t="0" r="0" b="0"/>
          <a:pathLst>
            <a:path>
              <a:moveTo>
                <a:pt x="0" y="0"/>
              </a:moveTo>
              <a:lnTo>
                <a:pt x="195757" y="0"/>
              </a:lnTo>
              <a:lnTo>
                <a:pt x="195757" y="2238079"/>
              </a:lnTo>
              <a:lnTo>
                <a:pt x="391514" y="22380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1466197" y="3598951"/>
        <a:ext cx="113603" cy="113603"/>
      </dsp:txXfrm>
    </dsp:sp>
    <dsp:sp modelId="{4A39E179-8F32-416F-BAF8-E8C5FF0E6037}">
      <dsp:nvSpPr>
        <dsp:cNvPr id="0" name=""/>
        <dsp:cNvSpPr/>
      </dsp:nvSpPr>
      <dsp:spPr>
        <a:xfrm>
          <a:off x="1327242" y="2536713"/>
          <a:ext cx="391514" cy="1492053"/>
        </a:xfrm>
        <a:custGeom>
          <a:avLst/>
          <a:gdLst/>
          <a:ahLst/>
          <a:cxnLst/>
          <a:rect l="0" t="0" r="0" b="0"/>
          <a:pathLst>
            <a:path>
              <a:moveTo>
                <a:pt x="0" y="0"/>
              </a:moveTo>
              <a:lnTo>
                <a:pt x="195757" y="0"/>
              </a:lnTo>
              <a:lnTo>
                <a:pt x="195757" y="1492053"/>
              </a:lnTo>
              <a:lnTo>
                <a:pt x="391514" y="14920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84435" y="3244176"/>
        <a:ext cx="77128" cy="77128"/>
      </dsp:txXfrm>
    </dsp:sp>
    <dsp:sp modelId="{5A4890D4-C2F5-4E36-96DC-5E2CF7F5F424}">
      <dsp:nvSpPr>
        <dsp:cNvPr id="0" name=""/>
        <dsp:cNvSpPr/>
      </dsp:nvSpPr>
      <dsp:spPr>
        <a:xfrm>
          <a:off x="1327242" y="2536713"/>
          <a:ext cx="391514" cy="746026"/>
        </a:xfrm>
        <a:custGeom>
          <a:avLst/>
          <a:gdLst/>
          <a:ahLst/>
          <a:cxnLst/>
          <a:rect l="0" t="0" r="0" b="0"/>
          <a:pathLst>
            <a:path>
              <a:moveTo>
                <a:pt x="0" y="0"/>
              </a:moveTo>
              <a:lnTo>
                <a:pt x="195757" y="0"/>
              </a:lnTo>
              <a:lnTo>
                <a:pt x="195757" y="746026"/>
              </a:lnTo>
              <a:lnTo>
                <a:pt x="391514" y="7460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01936" y="2888663"/>
        <a:ext cx="42125" cy="42125"/>
      </dsp:txXfrm>
    </dsp:sp>
    <dsp:sp modelId="{D5430E15-CEFE-4AE7-A2C2-3A0C896C205E}">
      <dsp:nvSpPr>
        <dsp:cNvPr id="0" name=""/>
        <dsp:cNvSpPr/>
      </dsp:nvSpPr>
      <dsp:spPr>
        <a:xfrm>
          <a:off x="1327242" y="2490993"/>
          <a:ext cx="391514" cy="91440"/>
        </a:xfrm>
        <a:custGeom>
          <a:avLst/>
          <a:gdLst/>
          <a:ahLst/>
          <a:cxnLst/>
          <a:rect l="0" t="0" r="0" b="0"/>
          <a:pathLst>
            <a:path>
              <a:moveTo>
                <a:pt x="0" y="45720"/>
              </a:moveTo>
              <a:lnTo>
                <a:pt x="391514"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13211" y="2526925"/>
        <a:ext cx="19575" cy="19575"/>
      </dsp:txXfrm>
    </dsp:sp>
    <dsp:sp modelId="{721BACEF-CDCE-4824-82CA-26CB19DED872}">
      <dsp:nvSpPr>
        <dsp:cNvPr id="0" name=""/>
        <dsp:cNvSpPr/>
      </dsp:nvSpPr>
      <dsp:spPr>
        <a:xfrm>
          <a:off x="1327242" y="1790686"/>
          <a:ext cx="391514" cy="746026"/>
        </a:xfrm>
        <a:custGeom>
          <a:avLst/>
          <a:gdLst/>
          <a:ahLst/>
          <a:cxnLst/>
          <a:rect l="0" t="0" r="0" b="0"/>
          <a:pathLst>
            <a:path>
              <a:moveTo>
                <a:pt x="0" y="746026"/>
              </a:moveTo>
              <a:lnTo>
                <a:pt x="195757" y="746026"/>
              </a:lnTo>
              <a:lnTo>
                <a:pt x="195757" y="0"/>
              </a:lnTo>
              <a:lnTo>
                <a:pt x="39151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501936" y="2142637"/>
        <a:ext cx="42125" cy="42125"/>
      </dsp:txXfrm>
    </dsp:sp>
    <dsp:sp modelId="{BA4FC358-6844-482D-8BDF-045CE613C3E5}">
      <dsp:nvSpPr>
        <dsp:cNvPr id="0" name=""/>
        <dsp:cNvSpPr/>
      </dsp:nvSpPr>
      <dsp:spPr>
        <a:xfrm>
          <a:off x="1327242" y="1044660"/>
          <a:ext cx="391514" cy="1492053"/>
        </a:xfrm>
        <a:custGeom>
          <a:avLst/>
          <a:gdLst/>
          <a:ahLst/>
          <a:cxnLst/>
          <a:rect l="0" t="0" r="0" b="0"/>
          <a:pathLst>
            <a:path>
              <a:moveTo>
                <a:pt x="0" y="1492053"/>
              </a:moveTo>
              <a:lnTo>
                <a:pt x="195757" y="1492053"/>
              </a:lnTo>
              <a:lnTo>
                <a:pt x="195757" y="0"/>
              </a:lnTo>
              <a:lnTo>
                <a:pt x="39151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484435" y="1752122"/>
        <a:ext cx="77128" cy="77128"/>
      </dsp:txXfrm>
    </dsp:sp>
    <dsp:sp modelId="{0AC27547-4C75-49D6-8672-0E0EDDB106F6}">
      <dsp:nvSpPr>
        <dsp:cNvPr id="0" name=""/>
        <dsp:cNvSpPr/>
      </dsp:nvSpPr>
      <dsp:spPr>
        <a:xfrm>
          <a:off x="1327242" y="298633"/>
          <a:ext cx="391514" cy="2238079"/>
        </a:xfrm>
        <a:custGeom>
          <a:avLst/>
          <a:gdLst/>
          <a:ahLst/>
          <a:cxnLst/>
          <a:rect l="0" t="0" r="0" b="0"/>
          <a:pathLst>
            <a:path>
              <a:moveTo>
                <a:pt x="0" y="2238079"/>
              </a:moveTo>
              <a:lnTo>
                <a:pt x="195757" y="2238079"/>
              </a:lnTo>
              <a:lnTo>
                <a:pt x="195757" y="0"/>
              </a:lnTo>
              <a:lnTo>
                <a:pt x="39151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1466197" y="1360871"/>
        <a:ext cx="113603" cy="113603"/>
      </dsp:txXfrm>
    </dsp:sp>
    <dsp:sp modelId="{5D9A88A7-861F-450E-9796-0FBC78FDDB29}">
      <dsp:nvSpPr>
        <dsp:cNvPr id="0" name=""/>
        <dsp:cNvSpPr/>
      </dsp:nvSpPr>
      <dsp:spPr>
        <a:xfrm rot="16200000">
          <a:off x="-931820" y="2238302"/>
          <a:ext cx="3921304" cy="596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tr-TR" sz="2900" kern="1200" dirty="0" smtClean="0"/>
            <a:t>Bilimsel Araştırma Süreci</a:t>
          </a:r>
          <a:endParaRPr lang="en-US" sz="2900" kern="1200" dirty="0"/>
        </a:p>
      </dsp:txBody>
      <dsp:txXfrm>
        <a:off x="-931820" y="2238302"/>
        <a:ext cx="3921304" cy="596821"/>
      </dsp:txXfrm>
    </dsp:sp>
    <dsp:sp modelId="{C3A37974-156B-4BA6-A2DF-F144606CF14F}">
      <dsp:nvSpPr>
        <dsp:cNvPr id="0" name=""/>
        <dsp:cNvSpPr/>
      </dsp:nvSpPr>
      <dsp:spPr>
        <a:xfrm>
          <a:off x="1718757" y="222"/>
          <a:ext cx="4850731" cy="596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tr-TR" sz="1700" kern="1200" dirty="0" smtClean="0"/>
            <a:t>Araştırma sorunsalı belirleme</a:t>
          </a:r>
          <a:endParaRPr lang="en-US" sz="1700" kern="1200" dirty="0"/>
        </a:p>
      </dsp:txBody>
      <dsp:txXfrm>
        <a:off x="1718757" y="222"/>
        <a:ext cx="4850731" cy="596821"/>
      </dsp:txXfrm>
    </dsp:sp>
    <dsp:sp modelId="{5EE42064-2D94-4FC1-8A76-3BBB8AD53FBF}">
      <dsp:nvSpPr>
        <dsp:cNvPr id="0" name=""/>
        <dsp:cNvSpPr/>
      </dsp:nvSpPr>
      <dsp:spPr>
        <a:xfrm>
          <a:off x="1718757" y="746249"/>
          <a:ext cx="5557963" cy="596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kern="1200" dirty="0" smtClean="0"/>
            <a:t>Kavramsallaştırma:kuram-model-değişken-hipotez</a:t>
          </a:r>
          <a:endParaRPr lang="en-US" sz="1600" kern="1200" dirty="0"/>
        </a:p>
      </dsp:txBody>
      <dsp:txXfrm>
        <a:off x="1718757" y="746249"/>
        <a:ext cx="5557963" cy="596821"/>
      </dsp:txXfrm>
    </dsp:sp>
    <dsp:sp modelId="{FC4D4198-0425-4066-97EE-A7C20601A2C2}">
      <dsp:nvSpPr>
        <dsp:cNvPr id="0" name=""/>
        <dsp:cNvSpPr/>
      </dsp:nvSpPr>
      <dsp:spPr>
        <a:xfrm>
          <a:off x="1718757" y="1492276"/>
          <a:ext cx="4274675" cy="596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kern="1200" dirty="0" smtClean="0"/>
            <a:t>Araştırma tasarımı ve yöntemi belirleme</a:t>
          </a:r>
          <a:endParaRPr lang="en-US" sz="1600" kern="1200" dirty="0"/>
        </a:p>
      </dsp:txBody>
      <dsp:txXfrm>
        <a:off x="1718757" y="1492276"/>
        <a:ext cx="4274675" cy="596821"/>
      </dsp:txXfrm>
    </dsp:sp>
    <dsp:sp modelId="{C2A36A67-682D-4C06-AA74-5897FBD5FF94}">
      <dsp:nvSpPr>
        <dsp:cNvPr id="0" name=""/>
        <dsp:cNvSpPr/>
      </dsp:nvSpPr>
      <dsp:spPr>
        <a:xfrm>
          <a:off x="1718757" y="2238302"/>
          <a:ext cx="5780422" cy="596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tr-TR" sz="1600" kern="1200" dirty="0" smtClean="0"/>
            <a:t>Araştırma evren ve örneklemi belirleme</a:t>
          </a:r>
          <a:endParaRPr lang="en-US" sz="1600" kern="1200" dirty="0"/>
        </a:p>
      </dsp:txBody>
      <dsp:txXfrm>
        <a:off x="1718757" y="2238302"/>
        <a:ext cx="5780422" cy="596821"/>
      </dsp:txXfrm>
    </dsp:sp>
    <dsp:sp modelId="{23B4344A-8839-4BDE-B3A2-343165105F8B}">
      <dsp:nvSpPr>
        <dsp:cNvPr id="0" name=""/>
        <dsp:cNvSpPr/>
      </dsp:nvSpPr>
      <dsp:spPr>
        <a:xfrm>
          <a:off x="1718757" y="2984329"/>
          <a:ext cx="4994769" cy="596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tr-TR" sz="1500" kern="1200" dirty="0" smtClean="0"/>
            <a:t>Veri toplama araçlarının belirlenmesi ve veri toplama</a:t>
          </a:r>
          <a:endParaRPr lang="en-US" sz="1500" kern="1200" dirty="0"/>
        </a:p>
      </dsp:txBody>
      <dsp:txXfrm>
        <a:off x="1718757" y="2984329"/>
        <a:ext cx="4994769" cy="596821"/>
      </dsp:txXfrm>
    </dsp:sp>
    <dsp:sp modelId="{D72D3592-F75C-4450-898A-37BCF42248AD}">
      <dsp:nvSpPr>
        <dsp:cNvPr id="0" name=""/>
        <dsp:cNvSpPr/>
      </dsp:nvSpPr>
      <dsp:spPr>
        <a:xfrm>
          <a:off x="1718757" y="3730356"/>
          <a:ext cx="4994749" cy="596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tr-TR" sz="1500" kern="1200" dirty="0" smtClean="0"/>
            <a:t>Verilerin analizi ve yorumlanması</a:t>
          </a:r>
          <a:endParaRPr lang="en-US" sz="1500" kern="1200" dirty="0"/>
        </a:p>
      </dsp:txBody>
      <dsp:txXfrm>
        <a:off x="1718757" y="3730356"/>
        <a:ext cx="4994749" cy="596821"/>
      </dsp:txXfrm>
    </dsp:sp>
    <dsp:sp modelId="{49F755B5-D50F-4FDF-8658-CF17A7FDCBD3}">
      <dsp:nvSpPr>
        <dsp:cNvPr id="0" name=""/>
        <dsp:cNvSpPr/>
      </dsp:nvSpPr>
      <dsp:spPr>
        <a:xfrm flipH="1">
          <a:off x="1718757" y="4476382"/>
          <a:ext cx="5158109" cy="596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tr-TR" sz="1500" kern="1200" dirty="0" smtClean="0"/>
            <a:t>Araştırma bulgularını raporlama ve yayımlama</a:t>
          </a:r>
          <a:endParaRPr lang="en-US" sz="1500" kern="1200" dirty="0"/>
        </a:p>
      </dsp:txBody>
      <dsp:txXfrm>
        <a:off x="1718757" y="4476382"/>
        <a:ext cx="5158109" cy="5968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5CE57-F939-4826-9ECA-B40FA0A1FE29}">
      <dsp:nvSpPr>
        <dsp:cNvPr id="0" name=""/>
        <dsp:cNvSpPr/>
      </dsp:nvSpPr>
      <dsp:spPr>
        <a:xfrm>
          <a:off x="3616" y="1788614"/>
          <a:ext cx="1581224" cy="9487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tr-TR" sz="1000" kern="1200" dirty="0" smtClean="0"/>
            <a:t>Meraklı olduğunuz ve ilgi duyduğunuz bir konuyu belirleyin</a:t>
          </a:r>
          <a:endParaRPr lang="en-US" sz="1000" kern="1200" dirty="0"/>
        </a:p>
      </dsp:txBody>
      <dsp:txXfrm>
        <a:off x="31403" y="1816401"/>
        <a:ext cx="1525650" cy="893160"/>
      </dsp:txXfrm>
    </dsp:sp>
    <dsp:sp modelId="{D0FD4C21-02F9-4FF7-9841-9225901DC3E6}">
      <dsp:nvSpPr>
        <dsp:cNvPr id="0" name=""/>
        <dsp:cNvSpPr/>
      </dsp:nvSpPr>
      <dsp:spPr>
        <a:xfrm>
          <a:off x="1742963" y="2066909"/>
          <a:ext cx="335219"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742963" y="2145338"/>
        <a:ext cx="234653" cy="235285"/>
      </dsp:txXfrm>
    </dsp:sp>
    <dsp:sp modelId="{F2901E94-8F67-42EE-BEED-5B4DE52561C9}">
      <dsp:nvSpPr>
        <dsp:cNvPr id="0" name=""/>
        <dsp:cNvSpPr/>
      </dsp:nvSpPr>
      <dsp:spPr>
        <a:xfrm>
          <a:off x="2217330" y="1788614"/>
          <a:ext cx="1581224" cy="9487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tr-TR" sz="1000" kern="1200" dirty="0" smtClean="0"/>
            <a:t>Yazın taramasını titiz bir şekilde yapın</a:t>
          </a:r>
          <a:endParaRPr lang="en-US" sz="1000" kern="1200" dirty="0"/>
        </a:p>
      </dsp:txBody>
      <dsp:txXfrm>
        <a:off x="2245117" y="1816401"/>
        <a:ext cx="1525650" cy="893160"/>
      </dsp:txXfrm>
    </dsp:sp>
    <dsp:sp modelId="{0F749298-DE7D-40AF-971D-0F845B03210F}">
      <dsp:nvSpPr>
        <dsp:cNvPr id="0" name=""/>
        <dsp:cNvSpPr/>
      </dsp:nvSpPr>
      <dsp:spPr>
        <a:xfrm>
          <a:off x="3956677" y="2066909"/>
          <a:ext cx="335219"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3956677" y="2145338"/>
        <a:ext cx="234653" cy="235285"/>
      </dsp:txXfrm>
    </dsp:sp>
    <dsp:sp modelId="{A39BA7A4-65F6-46FB-B0BC-F1103FA1EC4F}">
      <dsp:nvSpPr>
        <dsp:cNvPr id="0" name=""/>
        <dsp:cNvSpPr/>
      </dsp:nvSpPr>
      <dsp:spPr>
        <a:xfrm>
          <a:off x="4431044" y="1788614"/>
          <a:ext cx="1581224" cy="9487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tr-TR" sz="1000" kern="1200" dirty="0" smtClean="0"/>
            <a:t>Tecrübeliaraştırmacılardan yararlanın</a:t>
          </a:r>
          <a:endParaRPr lang="en-US" sz="1000" kern="1200" dirty="0"/>
        </a:p>
      </dsp:txBody>
      <dsp:txXfrm>
        <a:off x="4458831" y="1816401"/>
        <a:ext cx="1525650" cy="893160"/>
      </dsp:txXfrm>
    </dsp:sp>
    <dsp:sp modelId="{A27DB47D-1608-4676-8184-64E1C56D2118}">
      <dsp:nvSpPr>
        <dsp:cNvPr id="0" name=""/>
        <dsp:cNvSpPr/>
      </dsp:nvSpPr>
      <dsp:spPr>
        <a:xfrm>
          <a:off x="6170391" y="2066909"/>
          <a:ext cx="335219" cy="3921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6170391" y="2145338"/>
        <a:ext cx="234653" cy="235285"/>
      </dsp:txXfrm>
    </dsp:sp>
    <dsp:sp modelId="{A1A36D54-6442-4D19-9AFB-0B3890D1E2F3}">
      <dsp:nvSpPr>
        <dsp:cNvPr id="0" name=""/>
        <dsp:cNvSpPr/>
      </dsp:nvSpPr>
      <dsp:spPr>
        <a:xfrm>
          <a:off x="6644759" y="1788614"/>
          <a:ext cx="1581224" cy="9487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tr-TR" sz="1000" kern="1200" dirty="0" smtClean="0"/>
            <a:t>Araştırma sorunsalını daraltarak bileşenleri ile birlikte hareket edin</a:t>
          </a:r>
          <a:endParaRPr lang="en-US" sz="1000" kern="1200" dirty="0"/>
        </a:p>
      </dsp:txBody>
      <dsp:txXfrm>
        <a:off x="6672546" y="1816401"/>
        <a:ext cx="1525650" cy="89316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C55B4343-61B8-4549-9672-25B04658EAA2}" type="datetimeFigureOut">
              <a:rPr lang="en-US" smtClean="0"/>
              <a:t>2/10/2020</a:t>
            </a:fld>
            <a:endParaRPr lang="en-US"/>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FE7904D1-135E-4524-8EAF-1A781A924015}" type="slidenum">
              <a:rPr lang="en-US" smtClean="0"/>
              <a:t>‹#›</a:t>
            </a:fld>
            <a:endParaRPr lang="en-US"/>
          </a:p>
        </p:txBody>
      </p:sp>
    </p:spTree>
    <p:extLst>
      <p:ext uri="{BB962C8B-B14F-4D97-AF65-F5344CB8AC3E}">
        <p14:creationId xmlns:p14="http://schemas.microsoft.com/office/powerpoint/2010/main" val="1304119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86477EF9-289A-488A-8B28-3FF033DBAD7B}" type="datetimeFigureOut">
              <a:rPr lang="tr-TR" smtClean="0"/>
              <a:t>10.02.2020</a:t>
            </a:fld>
            <a:endParaRPr lang="tr-T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08E97EA-C458-4E2A-85B2-9D46712AC565}" type="slidenum">
              <a:rPr lang="tr-TR" smtClean="0"/>
              <a:t>‹#›</a:t>
            </a:fld>
            <a:endParaRPr lang="tr-TR"/>
          </a:p>
        </p:txBody>
      </p:sp>
    </p:spTree>
    <p:extLst>
      <p:ext uri="{BB962C8B-B14F-4D97-AF65-F5344CB8AC3E}">
        <p14:creationId xmlns:p14="http://schemas.microsoft.com/office/powerpoint/2010/main" val="2902425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itchFamily="34" charset="0"/>
                <a:cs typeface="Arial" pitchFamily="34" charset="0"/>
              </a:rPr>
              <a:t>Exhibit 2-2 </a:t>
            </a:r>
            <a:r>
              <a:rPr lang="en-US" dirty="0">
                <a:latin typeface="Arial" pitchFamily="34" charset="0"/>
                <a:cs typeface="Arial" pitchFamily="34" charset="0"/>
              </a:rPr>
              <a:t>reveals</a:t>
            </a:r>
            <a:r>
              <a:rPr lang="en-US" baseline="0" dirty="0">
                <a:latin typeface="Arial" pitchFamily="34" charset="0"/>
                <a:cs typeface="Arial" pitchFamily="34" charset="0"/>
              </a:rPr>
              <a:t> the model for the research process that is followed in this text.  Each stage is developed in subsequent chapters.</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5888537-0084-4575-A325-5F23F3F1A791}" type="slidenum">
              <a:rPr lang="en-US" smtClean="0"/>
              <a:t>5</a:t>
            </a:fld>
            <a:endParaRPr lang="en-US"/>
          </a:p>
        </p:txBody>
      </p:sp>
    </p:spTree>
    <p:extLst>
      <p:ext uri="{BB962C8B-B14F-4D97-AF65-F5344CB8AC3E}">
        <p14:creationId xmlns:p14="http://schemas.microsoft.com/office/powerpoint/2010/main" val="161414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34" charset="0"/>
                <a:cs typeface="Arial" pitchFamily="34" charset="0"/>
              </a:rPr>
              <a:t>Stage 2 of </a:t>
            </a:r>
            <a:r>
              <a:rPr lang="en-US" b="1" dirty="0">
                <a:latin typeface="Arial" pitchFamily="34" charset="0"/>
                <a:cs typeface="Arial" pitchFamily="34" charset="0"/>
              </a:rPr>
              <a:t>Exhibit 2-2 </a:t>
            </a:r>
            <a:r>
              <a:rPr lang="en-US" dirty="0">
                <a:latin typeface="Arial" pitchFamily="34" charset="0"/>
                <a:cs typeface="Arial" pitchFamily="34" charset="0"/>
              </a:rPr>
              <a:t>encompasses the design of the research project. There are three components to this stage: research design, sampling design, and intrument development &amp; pilot testing.</a:t>
            </a:r>
          </a:p>
          <a:p>
            <a:pPr lvl="1" eaLnBrk="1" hangingPunct="1">
              <a:buFontTx/>
              <a:buChar char="•"/>
            </a:pPr>
            <a:r>
              <a:rPr lang="en-US" b="1" dirty="0">
                <a:latin typeface="Arial" pitchFamily="34" charset="0"/>
                <a:cs typeface="Arial" pitchFamily="34" charset="0"/>
              </a:rPr>
              <a:t>Research design</a:t>
            </a:r>
            <a:r>
              <a:rPr lang="en-US" dirty="0">
                <a:latin typeface="Arial" pitchFamily="34" charset="0"/>
                <a:cs typeface="Arial" pitchFamily="34" charset="0"/>
              </a:rPr>
              <a:t> is the blueprint for fulfilling objectives and providing the insight to answer the management dilemma. There are many methods, techniques, procedures, and protocols possible. </a:t>
            </a:r>
          </a:p>
          <a:p>
            <a:pPr lvl="2" eaLnBrk="1" hangingPunct="1">
              <a:buFontTx/>
              <a:buChar char="•"/>
            </a:pPr>
            <a:r>
              <a:rPr lang="en-US" b="1" dirty="0">
                <a:latin typeface="Arial" pitchFamily="34" charset="0"/>
                <a:cs typeface="Arial" pitchFamily="34" charset="0"/>
              </a:rPr>
              <a:t>Chapters 6-9 </a:t>
            </a:r>
            <a:r>
              <a:rPr lang="en-US" dirty="0">
                <a:latin typeface="Arial" pitchFamily="34" charset="0"/>
                <a:cs typeface="Arial" pitchFamily="34" charset="0"/>
              </a:rPr>
              <a:t>identify various research designs</a:t>
            </a:r>
          </a:p>
          <a:p>
            <a:pPr lvl="1" eaLnBrk="1" hangingPunct="1">
              <a:buFontTx/>
              <a:buChar char="•"/>
            </a:pPr>
            <a:r>
              <a:rPr lang="en-US" dirty="0">
                <a:latin typeface="Arial" pitchFamily="34" charset="0"/>
                <a:cs typeface="Arial" pitchFamily="34" charset="0"/>
              </a:rPr>
              <a:t>Another step in planning the research project is sampling design—to identify the target population and determine whether a sample or census is desired. A census is a count of all elements in a population. A </a:t>
            </a:r>
            <a:r>
              <a:rPr lang="en-US" b="1" dirty="0">
                <a:latin typeface="Arial" pitchFamily="34" charset="0"/>
                <a:cs typeface="Arial" pitchFamily="34" charset="0"/>
              </a:rPr>
              <a:t>sample</a:t>
            </a:r>
            <a:r>
              <a:rPr lang="en-US" dirty="0">
                <a:latin typeface="Arial" pitchFamily="34" charset="0"/>
                <a:cs typeface="Arial" pitchFamily="34" charset="0"/>
              </a:rPr>
              <a:t> is a group of cases, participants, events, or records that constitute a portion of the </a:t>
            </a:r>
            <a:r>
              <a:rPr lang="en-US" b="1" dirty="0">
                <a:latin typeface="Arial" pitchFamily="34" charset="0"/>
                <a:cs typeface="Arial" pitchFamily="34" charset="0"/>
              </a:rPr>
              <a:t>target population</a:t>
            </a:r>
            <a:r>
              <a:rPr lang="en-US" dirty="0">
                <a:latin typeface="Arial" pitchFamily="34" charset="0"/>
                <a:cs typeface="Arial" pitchFamily="34" charset="0"/>
              </a:rPr>
              <a:t>. The researcher  must determine whether to choose a probability or nonprobability sample. </a:t>
            </a:r>
          </a:p>
          <a:p>
            <a:pPr lvl="2" eaLnBrk="1" hangingPunct="1">
              <a:buFontTx/>
              <a:buChar char="•"/>
            </a:pPr>
            <a:r>
              <a:rPr lang="en-US" dirty="0">
                <a:latin typeface="Arial" pitchFamily="34" charset="0"/>
                <a:cs typeface="Arial" pitchFamily="34" charset="0"/>
              </a:rPr>
              <a:t>Types of samples, sample frames, how samples are drawn, and the determination of sample size are discussed in </a:t>
            </a:r>
            <a:r>
              <a:rPr lang="en-US" b="1" dirty="0">
                <a:latin typeface="Arial" pitchFamily="34" charset="0"/>
                <a:cs typeface="Arial" pitchFamily="34" charset="0"/>
              </a:rPr>
              <a:t>Chapters 5</a:t>
            </a:r>
            <a:r>
              <a:rPr lang="en-US" dirty="0">
                <a:latin typeface="Arial" pitchFamily="34" charset="0"/>
                <a:cs typeface="Arial" pitchFamily="34" charset="0"/>
              </a:rPr>
              <a:t>.</a:t>
            </a:r>
          </a:p>
          <a:p>
            <a:pPr lvl="1" eaLnBrk="1" hangingPunct="1">
              <a:buFontTx/>
              <a:buChar char="•"/>
            </a:pPr>
            <a:r>
              <a:rPr lang="en-US" dirty="0">
                <a:latin typeface="Arial" pitchFamily="34" charset="0"/>
                <a:cs typeface="Arial" pitchFamily="34" charset="0"/>
              </a:rPr>
              <a:t>A </a:t>
            </a:r>
            <a:r>
              <a:rPr lang="en-US" b="1" dirty="0">
                <a:latin typeface="Arial" pitchFamily="34" charset="0"/>
                <a:cs typeface="Arial" pitchFamily="34" charset="0"/>
              </a:rPr>
              <a:t>pilot test</a:t>
            </a:r>
            <a:r>
              <a:rPr lang="en-US" dirty="0">
                <a:latin typeface="Arial" pitchFamily="34" charset="0"/>
                <a:cs typeface="Arial" pitchFamily="34" charset="0"/>
              </a:rPr>
              <a:t> is conducted to test weaknesses in the research design and the measurement instrument and protocols and to provide proxy data for selection of a probability sample.</a:t>
            </a:r>
          </a:p>
          <a:p>
            <a:pPr lvl="2" eaLnBrk="1" hangingPunct="1">
              <a:buFontTx/>
              <a:buChar char="•"/>
            </a:pPr>
            <a:r>
              <a:rPr lang="en-US" dirty="0">
                <a:latin typeface="Arial" pitchFamily="34" charset="0"/>
                <a:cs typeface="Arial" pitchFamily="34" charset="0"/>
              </a:rPr>
              <a:t> </a:t>
            </a:r>
            <a:r>
              <a:rPr lang="en-US" b="1" dirty="0">
                <a:latin typeface="Arial" pitchFamily="34" charset="0"/>
                <a:cs typeface="Arial" pitchFamily="34" charset="0"/>
              </a:rPr>
              <a:t>Chapter 13 </a:t>
            </a:r>
            <a:r>
              <a:rPr lang="en-US" dirty="0">
                <a:latin typeface="Arial" pitchFamily="34" charset="0"/>
                <a:cs typeface="Arial" pitchFamily="34" charset="0"/>
              </a:rPr>
              <a:t>focuses on instrument development and pilot testing is discussed.</a:t>
            </a:r>
          </a:p>
        </p:txBody>
      </p:sp>
      <p:sp>
        <p:nvSpPr>
          <p:cNvPr id="4" name="Slide Number Placeholder 3"/>
          <p:cNvSpPr>
            <a:spLocks noGrp="1"/>
          </p:cNvSpPr>
          <p:nvPr>
            <p:ph type="sldNum" sz="quarter" idx="10"/>
          </p:nvPr>
        </p:nvSpPr>
        <p:spPr/>
        <p:txBody>
          <a:bodyPr/>
          <a:lstStyle/>
          <a:p>
            <a:fld id="{F5888537-0084-4575-A325-5F23F3F1A791}" type="slidenum">
              <a:rPr lang="en-US" smtClean="0"/>
              <a:t>7</a:t>
            </a:fld>
            <a:endParaRPr lang="en-US"/>
          </a:p>
        </p:txBody>
      </p:sp>
    </p:spTree>
    <p:extLst>
      <p:ext uri="{BB962C8B-B14F-4D97-AF65-F5344CB8AC3E}">
        <p14:creationId xmlns:p14="http://schemas.microsoft.com/office/powerpoint/2010/main" val="3668956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baseline="0" dirty="0">
                <a:latin typeface="Arial" pitchFamily="34" charset="0"/>
                <a:cs typeface="Arial" pitchFamily="34" charset="0"/>
              </a:rPr>
              <a:t>PHOTO CREDIT</a:t>
            </a:r>
          </a:p>
          <a:p>
            <a:r>
              <a:rPr lang="en-US" sz="1200" dirty="0">
                <a:latin typeface="Arial" pitchFamily="34" charset="0"/>
                <a:cs typeface="Arial" pitchFamily="34" charset="0"/>
              </a:rPr>
              <a:t>© Terry Vine/Blend Images LLC.</a:t>
            </a:r>
          </a:p>
          <a:p>
            <a:endParaRPr lang="en-US" dirty="0"/>
          </a:p>
        </p:txBody>
      </p:sp>
      <p:sp>
        <p:nvSpPr>
          <p:cNvPr id="4" name="Slide Number Placeholder 3"/>
          <p:cNvSpPr>
            <a:spLocks noGrp="1"/>
          </p:cNvSpPr>
          <p:nvPr>
            <p:ph type="sldNum" sz="quarter" idx="10"/>
          </p:nvPr>
        </p:nvSpPr>
        <p:spPr/>
        <p:txBody>
          <a:bodyPr/>
          <a:lstStyle/>
          <a:p>
            <a:fld id="{F5888537-0084-4575-A325-5F23F3F1A791}" type="slidenum">
              <a:rPr lang="en-US" smtClean="0"/>
              <a:t>9</a:t>
            </a:fld>
            <a:endParaRPr lang="en-US"/>
          </a:p>
        </p:txBody>
      </p:sp>
    </p:spTree>
    <p:extLst>
      <p:ext uri="{BB962C8B-B14F-4D97-AF65-F5344CB8AC3E}">
        <p14:creationId xmlns:p14="http://schemas.microsoft.com/office/powerpoint/2010/main" val="1674702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34" charset="0"/>
                <a:cs typeface="Arial" pitchFamily="34" charset="0"/>
              </a:rPr>
              <a:t>Stage 3 deals with data collection and preparation.</a:t>
            </a:r>
          </a:p>
          <a:p>
            <a:pPr eaLnBrk="1" hangingPunct="1"/>
            <a:r>
              <a:rPr lang="en-US" b="1" i="1" dirty="0">
                <a:latin typeface="Arial" pitchFamily="34" charset="0"/>
                <a:cs typeface="Arial" pitchFamily="34" charset="0"/>
              </a:rPr>
              <a:t>Data</a:t>
            </a:r>
            <a:r>
              <a:rPr lang="en-US" dirty="0">
                <a:latin typeface="Arial" pitchFamily="34" charset="0"/>
                <a:cs typeface="Arial" pitchFamily="34" charset="0"/>
              </a:rPr>
              <a:t>  are collective units of information (e.g., production defects, purchases or returns, a person’s attitudes, behaviors, motivations, attributes, photos, recorded comments, etc.) from a subject or </a:t>
            </a:r>
            <a:r>
              <a:rPr lang="en-US" b="1" dirty="0">
                <a:latin typeface="Arial" pitchFamily="34" charset="0"/>
                <a:cs typeface="Arial" pitchFamily="34" charset="0"/>
              </a:rPr>
              <a:t>case</a:t>
            </a:r>
            <a:r>
              <a:rPr lang="en-US" dirty="0">
                <a:latin typeface="Arial" pitchFamily="34" charset="0"/>
                <a:cs typeface="Arial" pitchFamily="34" charset="0"/>
              </a:rPr>
              <a:t> (people, events, machines, personnel records, etc.) measured by a data collector (person or a sensing device or machine, digital or mechanical) following consistent procedures. </a:t>
            </a:r>
          </a:p>
          <a:p>
            <a:pPr lvl="1" eaLnBrk="1" hangingPunct="1">
              <a:buFontTx/>
              <a:buChar char="•"/>
            </a:pPr>
            <a:r>
              <a:rPr lang="en-US" b="0" dirty="0">
                <a:latin typeface="Arial" pitchFamily="34" charset="0"/>
                <a:cs typeface="Arial" pitchFamily="34" charset="0"/>
              </a:rPr>
              <a:t>Data</a:t>
            </a:r>
            <a:r>
              <a:rPr lang="en-US" dirty="0">
                <a:latin typeface="Arial" pitchFamily="34" charset="0"/>
                <a:cs typeface="Arial" pitchFamily="34" charset="0"/>
              </a:rPr>
              <a:t> are raw and unprocessed.</a:t>
            </a:r>
          </a:p>
          <a:p>
            <a:pPr lvl="1" eaLnBrk="1" hangingPunct="1">
              <a:buFontTx/>
              <a:buChar char="•"/>
            </a:pPr>
            <a:r>
              <a:rPr lang="en-US" dirty="0">
                <a:latin typeface="Arial" pitchFamily="34" charset="0"/>
                <a:cs typeface="Arial" pitchFamily="34" charset="0"/>
              </a:rPr>
              <a:t>Data are processed by our senses. When sensory experiences consistently produce the same result, our data are said to be trustworthy. </a:t>
            </a:r>
          </a:p>
          <a:p>
            <a:pPr lvl="1" eaLnBrk="1" hangingPunct="1">
              <a:buFontTx/>
              <a:buChar char="•"/>
            </a:pPr>
            <a:endParaRPr lang="en-US" dirty="0">
              <a:latin typeface="Arial" pitchFamily="34" charset="0"/>
              <a:cs typeface="Arial" pitchFamily="34" charset="0"/>
            </a:endParaRPr>
          </a:p>
          <a:p>
            <a:pPr lvl="0" eaLnBrk="1" hangingPunct="1">
              <a:buFontTx/>
              <a:buNone/>
            </a:pPr>
            <a:r>
              <a:rPr lang="en-US" dirty="0">
                <a:latin typeface="Arial" pitchFamily="34" charset="0"/>
                <a:cs typeface="Arial" pitchFamily="34" charset="0"/>
              </a:rPr>
              <a:t>PHOTO CREDIT</a:t>
            </a:r>
          </a:p>
          <a:p>
            <a:pPr lvl="0" eaLnBrk="1" hangingPunct="1">
              <a:buFontTx/>
              <a:buNone/>
            </a:pPr>
            <a:r>
              <a:rPr lang="en-US" sz="1200" b="0" i="0" u="none" strike="noStrike" kern="1200" dirty="0">
                <a:solidFill>
                  <a:schemeClr val="tx1"/>
                </a:solidFill>
                <a:effectLst/>
                <a:latin typeface="Arial" pitchFamily="34" charset="0"/>
                <a:ea typeface="+mn-ea"/>
                <a:cs typeface="Arial" pitchFamily="34" charset="0"/>
              </a:rPr>
              <a:t>©BJI / Blue Jean Images/Getty Images.</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5888537-0084-4575-A325-5F23F3F1A791}" type="slidenum">
              <a:rPr lang="en-US" smtClean="0"/>
              <a:t>10</a:t>
            </a:fld>
            <a:endParaRPr lang="en-US"/>
          </a:p>
        </p:txBody>
      </p:sp>
    </p:spTree>
    <p:extLst>
      <p:ext uri="{BB962C8B-B14F-4D97-AF65-F5344CB8AC3E}">
        <p14:creationId xmlns:p14="http://schemas.microsoft.com/office/powerpoint/2010/main" val="114826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a:latin typeface="Arial" pitchFamily="34" charset="0"/>
                <a:cs typeface="Arial" pitchFamily="34" charset="0"/>
              </a:rPr>
              <a:t>Capturing data is elusive. </a:t>
            </a:r>
          </a:p>
          <a:p>
            <a:pPr eaLnBrk="1" hangingPunct="1"/>
            <a:endParaRPr lang="en-US" dirty="0">
              <a:latin typeface="Arial" pitchFamily="34" charset="0"/>
              <a:cs typeface="Arial" pitchFamily="34" charset="0"/>
            </a:endParaRPr>
          </a:p>
          <a:p>
            <a:pPr eaLnBrk="1" hangingPunct="1"/>
            <a:r>
              <a:rPr lang="en-US" dirty="0">
                <a:latin typeface="Arial" pitchFamily="34" charset="0"/>
                <a:cs typeface="Arial" pitchFamily="34" charset="0"/>
              </a:rPr>
              <a:t>Data is characterized</a:t>
            </a:r>
            <a:r>
              <a:rPr lang="en-US" baseline="0" dirty="0">
                <a:latin typeface="Arial" pitchFamily="34" charset="0"/>
                <a:cs typeface="Arial" pitchFamily="34" charset="0"/>
              </a:rPr>
              <a:t> as of two main types.</a:t>
            </a:r>
            <a:endParaRPr lang="en-US" dirty="0">
              <a:latin typeface="Arial" pitchFamily="34" charset="0"/>
              <a:cs typeface="Arial" pitchFamily="34" charset="0"/>
            </a:endParaRPr>
          </a:p>
          <a:p>
            <a:pPr lvl="1" eaLnBrk="1" hangingPunct="1">
              <a:buFontTx/>
              <a:buChar char="•"/>
            </a:pPr>
            <a:r>
              <a:rPr lang="en-US" b="1" dirty="0">
                <a:latin typeface="Arial" pitchFamily="34" charset="0"/>
                <a:cs typeface="Arial" pitchFamily="34" charset="0"/>
              </a:rPr>
              <a:t>Secondary data </a:t>
            </a:r>
            <a:r>
              <a:rPr lang="en-US" dirty="0">
                <a:latin typeface="Arial" pitchFamily="34" charset="0"/>
                <a:cs typeface="Arial" pitchFamily="34" charset="0"/>
              </a:rPr>
              <a:t>are originally collected to address a problem other than the one which require the manager’s attention at the moment. </a:t>
            </a:r>
          </a:p>
          <a:p>
            <a:pPr lvl="1" eaLnBrk="1" hangingPunct="1">
              <a:buFontTx/>
              <a:buChar char="•"/>
            </a:pPr>
            <a:r>
              <a:rPr lang="en-US" b="1" dirty="0">
                <a:latin typeface="Arial" pitchFamily="34" charset="0"/>
                <a:cs typeface="Arial" pitchFamily="34" charset="0"/>
              </a:rPr>
              <a:t>Primary data </a:t>
            </a:r>
            <a:r>
              <a:rPr lang="en-US" dirty="0">
                <a:latin typeface="Arial" pitchFamily="34" charset="0"/>
                <a:cs typeface="Arial" pitchFamily="34" charset="0"/>
              </a:rPr>
              <a:t>are data the research collects to address the specific problem at hand. </a:t>
            </a:r>
          </a:p>
          <a:p>
            <a:pPr lvl="2" eaLnBrk="1" hangingPunct="1">
              <a:buFontTx/>
              <a:buChar char="•"/>
            </a:pPr>
            <a:endParaRPr lang="en-US" dirty="0">
              <a:latin typeface="Arial" pitchFamily="34" charset="0"/>
              <a:cs typeface="Arial" pitchFamily="34" charset="0"/>
            </a:endParaRPr>
          </a:p>
          <a:p>
            <a:pPr lvl="0" eaLnBrk="1" hangingPunct="1">
              <a:buFontTx/>
              <a:buNone/>
            </a:pPr>
            <a:r>
              <a:rPr lang="en-US" dirty="0">
                <a:latin typeface="Arial" pitchFamily="34" charset="0"/>
                <a:cs typeface="Arial" pitchFamily="34" charset="0"/>
              </a:rPr>
              <a:t>Ask which students are seeing…</a:t>
            </a:r>
            <a:r>
              <a:rPr lang="en-US" baseline="0" dirty="0">
                <a:latin typeface="Arial" pitchFamily="34" charset="0"/>
                <a:cs typeface="Arial" pitchFamily="34" charset="0"/>
              </a:rPr>
              <a:t>  </a:t>
            </a:r>
          </a:p>
          <a:p>
            <a:pPr marL="457200" marR="0" lvl="1" indent="0" algn="l" defTabSz="914400" rtl="0" eaLnBrk="1" fontAlgn="base" latinLnBrk="0" hangingPunct="1">
              <a:lnSpc>
                <a:spcPct val="100000"/>
              </a:lnSpc>
              <a:spcBef>
                <a:spcPct val="30000"/>
              </a:spcBef>
              <a:spcAft>
                <a:spcPct val="0"/>
              </a:spcAft>
              <a:buClrTx/>
              <a:buSzTx/>
              <a:buFontTx/>
              <a:buChar char="•"/>
              <a:tabLst/>
              <a:defRPr/>
            </a:pPr>
            <a:r>
              <a:rPr lang="en-US" dirty="0">
                <a:latin typeface="Arial" pitchFamily="34" charset="0"/>
                <a:cs typeface="Arial" pitchFamily="34" charset="0"/>
              </a:rPr>
              <a:t>Expense reports are collected to reimburse</a:t>
            </a:r>
            <a:r>
              <a:rPr lang="en-US" baseline="0" dirty="0">
                <a:latin typeface="Arial" pitchFamily="34" charset="0"/>
                <a:cs typeface="Arial" pitchFamily="34" charset="0"/>
              </a:rPr>
              <a:t> people who have used personal resources to pay for a company expense (primary data), but if they are used in research to understand the cost of providing distribution to certain countries or geographic areas, they are seen as secondary data.</a:t>
            </a:r>
          </a:p>
          <a:p>
            <a:pPr marL="457200" marR="0" lvl="1" indent="0" algn="l" defTabSz="914400" rtl="0" eaLnBrk="1" fontAlgn="base" latinLnBrk="0" hangingPunct="1">
              <a:lnSpc>
                <a:spcPct val="100000"/>
              </a:lnSpc>
              <a:spcBef>
                <a:spcPct val="30000"/>
              </a:spcBef>
              <a:spcAft>
                <a:spcPct val="0"/>
              </a:spcAft>
              <a:buClrTx/>
              <a:buSzTx/>
              <a:buFontTx/>
              <a:buChar char="•"/>
              <a:tabLst/>
              <a:defRPr/>
            </a:pPr>
            <a:endParaRPr lang="en-US" baseline="0" dirty="0">
              <a:latin typeface="Arial" pitchFamily="34" charset="0"/>
              <a:cs typeface="Arial"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pitchFamily="34" charset="0"/>
                <a:cs typeface="Arial" pitchFamily="34" charset="0"/>
              </a:rPr>
              <a:t>PHOTO CREDIT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itchFamily="34" charset="0"/>
                <a:cs typeface="Arial" pitchFamily="34" charset="0"/>
              </a:rPr>
              <a:t>murat sarica/Getty Images.</a:t>
            </a:r>
          </a:p>
        </p:txBody>
      </p:sp>
      <p:sp>
        <p:nvSpPr>
          <p:cNvPr id="4" name="Slide Number Placeholder 3"/>
          <p:cNvSpPr>
            <a:spLocks noGrp="1"/>
          </p:cNvSpPr>
          <p:nvPr>
            <p:ph type="sldNum" sz="quarter" idx="10"/>
          </p:nvPr>
        </p:nvSpPr>
        <p:spPr/>
        <p:txBody>
          <a:bodyPr/>
          <a:lstStyle/>
          <a:p>
            <a:fld id="{F5888537-0084-4575-A325-5F23F3F1A791}" type="slidenum">
              <a:rPr lang="en-US" smtClean="0"/>
              <a:t>11</a:t>
            </a:fld>
            <a:endParaRPr lang="en-US"/>
          </a:p>
        </p:txBody>
      </p:sp>
    </p:spTree>
    <p:extLst>
      <p:ext uri="{BB962C8B-B14F-4D97-AF65-F5344CB8AC3E}">
        <p14:creationId xmlns:p14="http://schemas.microsoft.com/office/powerpoint/2010/main" val="3138154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itchFamily="34" charset="0"/>
                <a:cs typeface="Arial" pitchFamily="34" charset="0"/>
              </a:rPr>
              <a:t>Exhibit 2-3</a:t>
            </a:r>
          </a:p>
          <a:p>
            <a:endParaRPr lang="en-US" dirty="0">
              <a:latin typeface="Arial" pitchFamily="34" charset="0"/>
              <a:cs typeface="Arial" pitchFamily="34" charset="0"/>
            </a:endParaRPr>
          </a:p>
          <a:p>
            <a:r>
              <a:rPr lang="en-US" dirty="0">
                <a:latin typeface="Arial" pitchFamily="34" charset="0"/>
                <a:cs typeface="Arial" pitchFamily="34" charset="0"/>
              </a:rPr>
              <a:t>Research is a time-based project</a:t>
            </a:r>
            <a:r>
              <a:rPr lang="en-US" baseline="0" dirty="0">
                <a:latin typeface="Arial" pitchFamily="34" charset="0"/>
                <a:cs typeface="Arial" pitchFamily="34" charset="0"/>
              </a:rPr>
              <a:t>. Project management tools, like </a:t>
            </a:r>
            <a:r>
              <a:rPr lang="en-US" b="1" baseline="0" dirty="0">
                <a:latin typeface="Arial" pitchFamily="34" charset="0"/>
                <a:cs typeface="Arial" pitchFamily="34" charset="0"/>
              </a:rPr>
              <a:t>CPM</a:t>
            </a:r>
            <a:r>
              <a:rPr lang="en-US" baseline="0" dirty="0">
                <a:latin typeface="Arial" pitchFamily="34" charset="0"/>
                <a:cs typeface="Arial" pitchFamily="34" charset="0"/>
              </a:rPr>
              <a:t> and </a:t>
            </a:r>
            <a:r>
              <a:rPr lang="en-US" b="1" baseline="0" dirty="0">
                <a:latin typeface="Arial" pitchFamily="34" charset="0"/>
                <a:cs typeface="Arial" pitchFamily="34" charset="0"/>
              </a:rPr>
              <a:t>Gantt</a:t>
            </a:r>
            <a:r>
              <a:rPr lang="en-US" baseline="0" dirty="0">
                <a:latin typeface="Arial" pitchFamily="34" charset="0"/>
                <a:cs typeface="Arial" pitchFamily="34" charset="0"/>
              </a:rPr>
              <a:t>, are useful.</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5888537-0084-4575-A325-5F23F3F1A791}" type="slidenum">
              <a:rPr lang="en-US" smtClean="0"/>
              <a:t>12</a:t>
            </a:fld>
            <a:endParaRPr lang="en-US"/>
          </a:p>
        </p:txBody>
      </p:sp>
    </p:spTree>
    <p:extLst>
      <p:ext uri="{BB962C8B-B14F-4D97-AF65-F5344CB8AC3E}">
        <p14:creationId xmlns:p14="http://schemas.microsoft.com/office/powerpoint/2010/main" val="2289092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itchFamily="34" charset="0"/>
                <a:cs typeface="Arial" pitchFamily="34" charset="0"/>
              </a:rPr>
              <a:t>Exhibit 2-4</a:t>
            </a:r>
          </a:p>
          <a:p>
            <a:endParaRPr lang="en-US" b="1" dirty="0">
              <a:latin typeface="Arial" pitchFamily="34" charset="0"/>
              <a:cs typeface="Arial" pitchFamily="34" charset="0"/>
            </a:endParaRPr>
          </a:p>
          <a:p>
            <a:r>
              <a:rPr lang="en-US" b="0" dirty="0">
                <a:latin typeface="Arial" pitchFamily="34" charset="0"/>
                <a:cs typeface="Arial" pitchFamily="34" charset="0"/>
              </a:rPr>
              <a:t>Gantt</a:t>
            </a:r>
            <a:r>
              <a:rPr lang="en-US" b="0" baseline="0" dirty="0">
                <a:latin typeface="Arial" pitchFamily="34" charset="0"/>
                <a:cs typeface="Arial" pitchFamily="34" charset="0"/>
              </a:rPr>
              <a:t> chart of a research project.</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5888537-0084-4575-A325-5F23F3F1A791}" type="slidenum">
              <a:rPr lang="en-US" smtClean="0"/>
              <a:t>13</a:t>
            </a:fld>
            <a:endParaRPr lang="en-US"/>
          </a:p>
        </p:txBody>
      </p:sp>
    </p:spTree>
    <p:extLst>
      <p:ext uri="{BB962C8B-B14F-4D97-AF65-F5344CB8AC3E}">
        <p14:creationId xmlns:p14="http://schemas.microsoft.com/office/powerpoint/2010/main" val="2745227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34" charset="0"/>
                <a:cs typeface="Arial" pitchFamily="34" charset="0"/>
              </a:rPr>
              <a:t>Researchers must remain objective. The slide presents common problems in the research process, especially in Stage</a:t>
            </a:r>
            <a:r>
              <a:rPr lang="en-US" baseline="0" dirty="0">
                <a:latin typeface="Arial" pitchFamily="34" charset="0"/>
                <a:cs typeface="Arial" pitchFamily="34" charset="0"/>
              </a:rPr>
              <a:t> 1 of </a:t>
            </a:r>
            <a:r>
              <a:rPr lang="en-US" b="1" baseline="0" dirty="0">
                <a:latin typeface="Arial" pitchFamily="34" charset="0"/>
                <a:cs typeface="Arial" pitchFamily="34" charset="0"/>
              </a:rPr>
              <a:t>Exhibit 2-2</a:t>
            </a:r>
            <a:r>
              <a:rPr lang="en-US" dirty="0">
                <a:latin typeface="Arial" pitchFamily="34" charset="0"/>
                <a:cs typeface="Arial" pitchFamily="34" charset="0"/>
              </a:rPr>
              <a:t>.</a:t>
            </a:r>
          </a:p>
          <a:p>
            <a:pPr eaLnBrk="1" hangingPunct="1">
              <a:buFontTx/>
              <a:buChar char="•"/>
            </a:pPr>
            <a:r>
              <a:rPr lang="en-US" b="1" dirty="0">
                <a:latin typeface="Arial" pitchFamily="34" charset="0"/>
                <a:cs typeface="Arial" pitchFamily="34" charset="0"/>
              </a:rPr>
              <a:t>Unresearchable questions:</a:t>
            </a:r>
            <a:r>
              <a:rPr lang="en-US" dirty="0">
                <a:latin typeface="Arial" pitchFamily="34" charset="0"/>
                <a:cs typeface="Arial" pitchFamily="34" charset="0"/>
              </a:rPr>
              <a:t> Not all management questions are researchable and not all research questions are answerable. </a:t>
            </a:r>
          </a:p>
          <a:p>
            <a:pPr eaLnBrk="1" hangingPunct="1">
              <a:buFontTx/>
              <a:buChar char="•"/>
            </a:pPr>
            <a:r>
              <a:rPr lang="en-US" dirty="0">
                <a:latin typeface="Arial" pitchFamily="34" charset="0"/>
                <a:cs typeface="Arial" pitchFamily="34" charset="0"/>
              </a:rPr>
              <a:t>An </a:t>
            </a:r>
            <a:r>
              <a:rPr lang="en-US" b="1" dirty="0">
                <a:latin typeface="Arial" pitchFamily="34" charset="0"/>
                <a:cs typeface="Arial" pitchFamily="34" charset="0"/>
              </a:rPr>
              <a:t>ill-defined problem</a:t>
            </a:r>
            <a:r>
              <a:rPr lang="en-US" dirty="0">
                <a:latin typeface="Arial" pitchFamily="34" charset="0"/>
                <a:cs typeface="Arial" pitchFamily="34" charset="0"/>
              </a:rPr>
              <a:t> is one that addresses complex issues and cannot be expressed easily or completely.</a:t>
            </a:r>
          </a:p>
          <a:p>
            <a:pPr eaLnBrk="1" hangingPunct="1">
              <a:buFontTx/>
              <a:buChar char="•"/>
            </a:pPr>
            <a:r>
              <a:rPr lang="en-US" b="1" dirty="0">
                <a:latin typeface="Arial" pitchFamily="34" charset="0"/>
                <a:cs typeface="Arial" pitchFamily="34" charset="0"/>
              </a:rPr>
              <a:t>Manager’s Hidden Agendas:</a:t>
            </a:r>
            <a:r>
              <a:rPr lang="en-US" dirty="0">
                <a:latin typeface="Arial" pitchFamily="34" charset="0"/>
                <a:cs typeface="Arial" pitchFamily="34" charset="0"/>
              </a:rPr>
              <a:t> Sometimes a research study is intended to win approval for a pet idea or to protect a decision maker. In these cases, it may be more difficult to get support for the most appropriate research design.</a:t>
            </a:r>
          </a:p>
          <a:p>
            <a:pPr eaLnBrk="1" hangingPunct="1">
              <a:buFontTx/>
              <a:buChar char="•"/>
            </a:pPr>
            <a:r>
              <a:rPr lang="en-US" b="1" dirty="0">
                <a:latin typeface="Arial" pitchFamily="34" charset="0"/>
                <a:cs typeface="Arial" pitchFamily="34" charset="0"/>
              </a:rPr>
              <a:t>Researcher Inexperience</a:t>
            </a:r>
            <a:r>
              <a:rPr lang="en-US" dirty="0">
                <a:latin typeface="Arial" pitchFamily="34" charset="0"/>
                <a:cs typeface="Arial" pitchFamily="34" charset="0"/>
              </a:rPr>
              <a:t>:</a:t>
            </a:r>
            <a:r>
              <a:rPr lang="en-US" baseline="0" dirty="0">
                <a:latin typeface="Arial" pitchFamily="34" charset="0"/>
                <a:cs typeface="Arial" pitchFamily="34" charset="0"/>
              </a:rPr>
              <a:t> can lead to an inappropriate research questions, poor research design, inadequate data collection protocols, in appropriate analytical techniques, and the insupportable conclusions and recommendations.  Novice researchers should be supervised.</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5888537-0084-4575-A325-5F23F3F1A791}" type="slidenum">
              <a:rPr lang="en-US" smtClean="0"/>
              <a:t>14</a:t>
            </a:fld>
            <a:endParaRPr lang="en-US"/>
          </a:p>
        </p:txBody>
      </p:sp>
    </p:spTree>
    <p:extLst>
      <p:ext uri="{BB962C8B-B14F-4D97-AF65-F5344CB8AC3E}">
        <p14:creationId xmlns:p14="http://schemas.microsoft.com/office/powerpoint/2010/main" val="2826812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latin typeface="Arial" pitchFamily="34" charset="0"/>
                <a:cs typeface="Arial" pitchFamily="34" charset="0"/>
              </a:rPr>
              <a:t>Researchers must remain objective. The slide presents common problems in Stage 2 of the Research Process (Exhibit 2-2), the research design.</a:t>
            </a:r>
          </a:p>
          <a:p>
            <a:pPr eaLnBrk="1" hangingPunct="1"/>
            <a:endParaRPr lang="en-US" sz="1200" dirty="0">
              <a:latin typeface="Arial" pitchFamily="34" charset="0"/>
              <a:cs typeface="Arial" pitchFamily="34" charset="0"/>
            </a:endParaRPr>
          </a:p>
          <a:p>
            <a:pPr eaLnBrk="1" hangingPunct="1"/>
            <a:r>
              <a:rPr lang="en-US" sz="1200" dirty="0">
                <a:latin typeface="Arial" pitchFamily="34" charset="0"/>
                <a:cs typeface="Arial" pitchFamily="34" charset="0"/>
              </a:rPr>
              <a:t>The </a:t>
            </a:r>
            <a:r>
              <a:rPr lang="en-US" sz="1200" b="1" dirty="0">
                <a:latin typeface="Arial" pitchFamily="34" charset="0"/>
                <a:cs typeface="Arial" pitchFamily="34" charset="0"/>
              </a:rPr>
              <a:t>favored-technique syndrome</a:t>
            </a:r>
            <a:r>
              <a:rPr lang="en-US" sz="1200" dirty="0">
                <a:latin typeface="Arial" pitchFamily="34" charset="0"/>
                <a:cs typeface="Arial" pitchFamily="34" charset="0"/>
              </a:rPr>
              <a:t> occurs when researchers are method-bound. They recast any management questions so that it is amenable to their favorite method. </a:t>
            </a:r>
          </a:p>
          <a:p>
            <a:pPr eaLnBrk="1" hangingPunct="1"/>
            <a:endParaRPr lang="en-US" sz="1200" b="1" dirty="0">
              <a:latin typeface="Arial" pitchFamily="34" charset="0"/>
              <a:cs typeface="Arial" pitchFamily="34" charset="0"/>
            </a:endParaRPr>
          </a:p>
          <a:p>
            <a:pPr eaLnBrk="1" hangingPunct="1"/>
            <a:r>
              <a:rPr lang="en-US" sz="1200" b="1" dirty="0">
                <a:latin typeface="Arial" pitchFamily="34" charset="0"/>
                <a:cs typeface="Arial" pitchFamily="34" charset="0"/>
              </a:rPr>
              <a:t>Over-embracing Data Analytics </a:t>
            </a:r>
            <a:r>
              <a:rPr lang="en-US" sz="1200" dirty="0">
                <a:latin typeface="Arial" pitchFamily="34" charset="0"/>
                <a:cs typeface="Arial" pitchFamily="34" charset="0"/>
              </a:rPr>
              <a:t>means that managers may feel that they do not want to collect more data until they have thoroughly evaluated all existing data. While data mining can be a good starting point, it will rarely address all questions related to a specific management dilemma.</a:t>
            </a:r>
          </a:p>
          <a:p>
            <a:pPr eaLnBrk="1" hangingPunct="1"/>
            <a:endParaRPr lang="en-US" sz="1200" dirty="0">
              <a:latin typeface="Arial" pitchFamily="34" charset="0"/>
              <a:cs typeface="Arial" pitchFamily="34" charset="0"/>
            </a:endParaRPr>
          </a:p>
          <a:p>
            <a:pPr eaLnBrk="1" hangingPunct="1"/>
            <a:r>
              <a:rPr lang="en-US" sz="1200" b="1" dirty="0">
                <a:latin typeface="Arial" pitchFamily="34" charset="0"/>
                <a:cs typeface="Arial" pitchFamily="34" charset="0"/>
              </a:rPr>
              <a:t>Researcher inexperience </a:t>
            </a:r>
            <a:r>
              <a:rPr lang="en-US" sz="1200" dirty="0">
                <a:latin typeface="Arial" pitchFamily="34" charset="0"/>
                <a:cs typeface="Arial" pitchFamily="34" charset="0"/>
              </a:rPr>
              <a:t>can lead to inappropriate designs for both data collection and sampling, and poor data collection protocols.</a:t>
            </a:r>
          </a:p>
          <a:p>
            <a:pPr eaLnBrk="1" hangingPunct="1"/>
            <a:endParaRPr lang="en-US" sz="1200" baseline="0" dirty="0">
              <a:latin typeface="Arial" pitchFamily="34" charset="0"/>
              <a:cs typeface="Arial" pitchFamily="34" charset="0"/>
            </a:endParaRPr>
          </a:p>
          <a:p>
            <a:pPr eaLnBrk="1" hangingPunct="1"/>
            <a:r>
              <a:rPr lang="en-US" sz="1200" baseline="0" dirty="0">
                <a:latin typeface="Arial" pitchFamily="34" charset="0"/>
                <a:cs typeface="Arial" pitchFamily="34" charset="0"/>
              </a:rPr>
              <a:t>We discuss other problems to avoid in other stages in their respective chapters.</a:t>
            </a:r>
            <a:endParaRPr lang="en-US"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5888537-0084-4575-A325-5F23F3F1A791}" type="slidenum">
              <a:rPr lang="en-US" smtClean="0"/>
              <a:t>15</a:t>
            </a:fld>
            <a:endParaRPr lang="en-US"/>
          </a:p>
        </p:txBody>
      </p:sp>
    </p:spTree>
    <p:extLst>
      <p:ext uri="{BB962C8B-B14F-4D97-AF65-F5344CB8AC3E}">
        <p14:creationId xmlns:p14="http://schemas.microsoft.com/office/powerpoint/2010/main" val="50165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14DA9839-98E6-4664-9A00-349C1C561696}" type="datetimeFigureOut">
              <a:rPr lang="tr-TR" smtClean="0"/>
              <a:t>10.02.2020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17A014-692C-4282-ACF6-BC76E367860F}" type="slidenum">
              <a:rPr lang="tr-TR" smtClean="0"/>
              <a:t>‹#›</a:t>
            </a:fld>
            <a:endParaRPr lang="tr-TR"/>
          </a:p>
        </p:txBody>
      </p:sp>
    </p:spTree>
    <p:extLst>
      <p:ext uri="{BB962C8B-B14F-4D97-AF65-F5344CB8AC3E}">
        <p14:creationId xmlns:p14="http://schemas.microsoft.com/office/powerpoint/2010/main" val="72723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4DA9839-98E6-4664-9A00-349C1C561696}" type="datetimeFigureOut">
              <a:rPr lang="tr-TR" smtClean="0"/>
              <a:t>10.02.2020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17A014-692C-4282-ACF6-BC76E367860F}" type="slidenum">
              <a:rPr lang="tr-TR" smtClean="0"/>
              <a:t>‹#›</a:t>
            </a:fld>
            <a:endParaRPr lang="tr-TR"/>
          </a:p>
        </p:txBody>
      </p:sp>
    </p:spTree>
    <p:extLst>
      <p:ext uri="{BB962C8B-B14F-4D97-AF65-F5344CB8AC3E}">
        <p14:creationId xmlns:p14="http://schemas.microsoft.com/office/powerpoint/2010/main" val="156211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4DA9839-98E6-4664-9A00-349C1C561696}" type="datetimeFigureOut">
              <a:rPr lang="tr-TR" smtClean="0"/>
              <a:t>10.02.2020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17A014-692C-4282-ACF6-BC76E367860F}" type="slidenum">
              <a:rPr lang="tr-TR" smtClean="0"/>
              <a:t>‹#›</a:t>
            </a:fld>
            <a:endParaRPr lang="tr-TR"/>
          </a:p>
        </p:txBody>
      </p:sp>
    </p:spTree>
    <p:extLst>
      <p:ext uri="{BB962C8B-B14F-4D97-AF65-F5344CB8AC3E}">
        <p14:creationId xmlns:p14="http://schemas.microsoft.com/office/powerpoint/2010/main" val="1261781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 Caption">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p>
        </p:txBody>
      </p:sp>
      <p:sp>
        <p:nvSpPr>
          <p:cNvPr id="2" name="Title 1"/>
          <p:cNvSpPr>
            <a:spLocks noGrp="1"/>
          </p:cNvSpPr>
          <p:nvPr>
            <p:ph type="title"/>
          </p:nvPr>
        </p:nvSpPr>
        <p:spPr/>
        <p:txBody>
          <a:bodyPr/>
          <a:lstStyle>
            <a:lvl1pPr>
              <a:defRPr>
                <a:latin typeface="Georgia headings"/>
              </a:defRPr>
            </a:lvl1pPr>
          </a:lstStyle>
          <a:p>
            <a:r>
              <a:rPr lang="en-US"/>
              <a:t>Click to edit Master title style</a:t>
            </a:r>
          </a:p>
        </p:txBody>
      </p:sp>
      <p:sp>
        <p:nvSpPr>
          <p:cNvPr id="7" name="Straight Connector 6"/>
          <p:cNvSpPr>
            <a:spLocks noChangeShapeType="1"/>
          </p:cNvSpPr>
          <p:nvPr userDrawn="1"/>
        </p:nvSpPr>
        <p:spPr bwMode="auto">
          <a:xfrm>
            <a:off x="152400" y="15240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p>
        </p:txBody>
      </p:sp>
      <p:sp>
        <p:nvSpPr>
          <p:cNvPr id="3" name="Content Placeholder 2"/>
          <p:cNvSpPr>
            <a:spLocks noGrp="1"/>
          </p:cNvSpPr>
          <p:nvPr>
            <p:ph idx="1"/>
          </p:nvPr>
        </p:nvSpPr>
        <p:spPr>
          <a:xfrm>
            <a:off x="457200" y="1752601"/>
            <a:ext cx="2819400" cy="1066800"/>
          </a:xfrm>
        </p:spPr>
        <p:txBody>
          <a:bodyPr/>
          <a:lstStyle>
            <a:lvl1pPr>
              <a:defRPr>
                <a:latin typeface="Georgia body"/>
              </a:defRPr>
            </a:lvl1pPr>
            <a:lvl2pPr>
              <a:defRPr>
                <a:latin typeface="Georgia body"/>
              </a:defRPr>
            </a:lvl2pPr>
            <a:lvl3pPr>
              <a:defRPr>
                <a:latin typeface="Georgia body"/>
              </a:defRPr>
            </a:lvl3pPr>
            <a:lvl4pPr>
              <a:defRPr>
                <a:latin typeface="Georgia body"/>
              </a:defRPr>
            </a:lvl4pPr>
            <a:lvl5pPr>
              <a:defRPr>
                <a:latin typeface="Georgia bod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0"/>
          </p:nvPr>
        </p:nvSpPr>
        <p:spPr>
          <a:xfrm>
            <a:off x="4568825" y="1828800"/>
            <a:ext cx="3279775" cy="990600"/>
          </a:xfrm>
        </p:spPr>
        <p:txBody>
          <a:bodyPr/>
          <a:lstStyle>
            <a:lvl1pPr>
              <a:defRPr>
                <a:latin typeface="Georgia body"/>
              </a:defRPr>
            </a:lvl1pPr>
            <a:lvl2pPr>
              <a:defRPr>
                <a:latin typeface="Georgia body"/>
              </a:defRPr>
            </a:lvl2pPr>
            <a:lvl3pPr>
              <a:defRPr>
                <a:latin typeface="Georgia body"/>
              </a:defRPr>
            </a:lvl3pPr>
            <a:lvl4pPr>
              <a:defRPr>
                <a:latin typeface="Georgia body"/>
              </a:defRPr>
            </a:lvl4pPr>
            <a:lvl5pPr>
              <a:defRPr>
                <a:latin typeface="Georgia bod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990600" y="4343400"/>
            <a:ext cx="3048000" cy="1371600"/>
          </a:xfrm>
        </p:spPr>
        <p:txBody>
          <a:bodyPr/>
          <a:lstStyle>
            <a:lvl1pPr>
              <a:defRPr>
                <a:latin typeface="Georgia body"/>
              </a:defRPr>
            </a:lvl1pPr>
            <a:lvl2pPr>
              <a:defRPr>
                <a:latin typeface="Georgia body"/>
              </a:defRPr>
            </a:lvl2pPr>
            <a:lvl3pPr>
              <a:defRPr>
                <a:latin typeface="Georgia body"/>
              </a:defRPr>
            </a:lvl3pPr>
            <a:lvl4pPr>
              <a:defRPr>
                <a:latin typeface="Georgia body"/>
              </a:defRPr>
            </a:lvl4pPr>
            <a:lvl5pPr>
              <a:defRPr>
                <a:latin typeface="Georgia body"/>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2"/>
          </p:nvPr>
        </p:nvSpPr>
        <p:spPr>
          <a:xfrm>
            <a:off x="5562600" y="4343400"/>
            <a:ext cx="2286000" cy="1219200"/>
          </a:xfrm>
        </p:spPr>
        <p:txBody>
          <a:bodyPr/>
          <a:lstStyle>
            <a:lvl1pPr>
              <a:defRPr>
                <a:latin typeface="Georgia body"/>
              </a:defRPr>
            </a:lvl1pPr>
            <a:lvl2pPr>
              <a:defRPr>
                <a:latin typeface="Georgia body"/>
              </a:defRPr>
            </a:lvl2pPr>
            <a:lvl3pPr>
              <a:defRPr>
                <a:latin typeface="Georgia body"/>
              </a:defRPr>
            </a:lvl3pPr>
            <a:lvl4pPr>
              <a:defRPr>
                <a:latin typeface="Georgia body"/>
              </a:defRPr>
            </a:lvl4pPr>
            <a:lvl5pPr>
              <a:defRPr>
                <a:latin typeface="Georgia body"/>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txBox="1">
            <a:spLocks/>
          </p:cNvSpPr>
          <p:nvPr userDrawn="1"/>
        </p:nvSpPr>
        <p:spPr>
          <a:xfrm>
            <a:off x="889000" y="6487664"/>
            <a:ext cx="6731000" cy="213286"/>
          </a:xfrm>
          <a:prstGeom prst="rect">
            <a:avLst/>
          </a:prstGeom>
        </p:spPr>
        <p:txBody>
          <a:bodyPr anchor="ctr"/>
          <a:lstStyle>
            <a:lvl1pPr marL="0" indent="0" algn="l" defTabSz="914400" rtl="0" eaLnBrk="1" latinLnBrk="0" hangingPunct="1">
              <a:spcBef>
                <a:spcPct val="20000"/>
              </a:spcBef>
              <a:buFont typeface="Arial" pitchFamily="34" charset="0"/>
              <a:buNone/>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solidFill>
                  <a:prstClr val="black"/>
                </a:solidFill>
                <a:latin typeface="Book Antiqua" pitchFamily="18" charset="0"/>
              </a:rPr>
              <a:t>© 2019 McGraw-Hill Education.</a:t>
            </a:r>
          </a:p>
        </p:txBody>
      </p:sp>
      <p:sp>
        <p:nvSpPr>
          <p:cNvPr id="13" name="Slide Number Placeholder 5"/>
          <p:cNvSpPr txBox="1">
            <a:spLocks/>
          </p:cNvSpPr>
          <p:nvPr userDrawn="1"/>
        </p:nvSpPr>
        <p:spPr>
          <a:xfrm>
            <a:off x="8229600" y="6324600"/>
            <a:ext cx="762000" cy="457200"/>
          </a:xfrm>
          <a:prstGeom prst="rect">
            <a:avLst/>
          </a:prstGeom>
        </p:spPr>
        <p:txBody>
          <a:bodyPr anchor="ct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sz="1200" dirty="0">
                <a:solidFill>
                  <a:schemeClr val="tx1"/>
                </a:solidFill>
                <a:latin typeface="Book Antiqua" pitchFamily="18" charset="0"/>
                <a:ea typeface="Verdana" panose="020B0604030504040204" pitchFamily="34" charset="0"/>
                <a:cs typeface="Verdana" panose="020B0604030504040204" pitchFamily="34" charset="0"/>
              </a:rPr>
              <a:t>2-</a:t>
            </a:r>
            <a:fld id="{6F94BB01-2447-4377-8194-F82F4D072C18}" type="slidenum">
              <a:rPr lang="en-US" sz="1200" smtClean="0">
                <a:solidFill>
                  <a:schemeClr val="tx1"/>
                </a:solidFill>
                <a:latin typeface="Book Antiqua" pitchFamily="18" charset="0"/>
                <a:ea typeface="Verdana" panose="020B0604030504040204" pitchFamily="34" charset="0"/>
                <a:cs typeface="Verdana" panose="020B0604030504040204" pitchFamily="34" charset="0"/>
              </a:rPr>
              <a:pPr algn="ctr">
                <a:defRPr/>
              </a:pPr>
              <a:t>‹#›</a:t>
            </a:fld>
            <a:endParaRPr lang="en-US" sz="1200" dirty="0">
              <a:solidFill>
                <a:schemeClr val="tx1"/>
              </a:solidFill>
              <a:latin typeface="Book Antiqua" pitchFamily="18"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5804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4DA9839-98E6-4664-9A00-349C1C561696}" type="datetimeFigureOut">
              <a:rPr lang="tr-TR" smtClean="0"/>
              <a:t>10.02.2020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17A014-692C-4282-ACF6-BC76E367860F}" type="slidenum">
              <a:rPr lang="tr-TR" smtClean="0"/>
              <a:t>‹#›</a:t>
            </a:fld>
            <a:endParaRPr lang="tr-TR"/>
          </a:p>
        </p:txBody>
      </p:sp>
    </p:spTree>
    <p:extLst>
      <p:ext uri="{BB962C8B-B14F-4D97-AF65-F5344CB8AC3E}">
        <p14:creationId xmlns:p14="http://schemas.microsoft.com/office/powerpoint/2010/main" val="360516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14DA9839-98E6-4664-9A00-349C1C561696}" type="datetimeFigureOut">
              <a:rPr lang="tr-TR" smtClean="0"/>
              <a:t>10.02.2020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B17A014-692C-4282-ACF6-BC76E367860F}" type="slidenum">
              <a:rPr lang="tr-TR" smtClean="0"/>
              <a:t>‹#›</a:t>
            </a:fld>
            <a:endParaRPr lang="tr-TR"/>
          </a:p>
        </p:txBody>
      </p:sp>
    </p:spTree>
    <p:extLst>
      <p:ext uri="{BB962C8B-B14F-4D97-AF65-F5344CB8AC3E}">
        <p14:creationId xmlns:p14="http://schemas.microsoft.com/office/powerpoint/2010/main" val="2806907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14DA9839-98E6-4664-9A00-349C1C561696}" type="datetimeFigureOut">
              <a:rPr lang="tr-TR" smtClean="0"/>
              <a:t>10.02.2020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17A014-692C-4282-ACF6-BC76E367860F}" type="slidenum">
              <a:rPr lang="tr-TR" smtClean="0"/>
              <a:t>‹#›</a:t>
            </a:fld>
            <a:endParaRPr lang="tr-TR"/>
          </a:p>
        </p:txBody>
      </p:sp>
    </p:spTree>
    <p:extLst>
      <p:ext uri="{BB962C8B-B14F-4D97-AF65-F5344CB8AC3E}">
        <p14:creationId xmlns:p14="http://schemas.microsoft.com/office/powerpoint/2010/main" val="3462830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14DA9839-98E6-4664-9A00-349C1C561696}" type="datetimeFigureOut">
              <a:rPr lang="tr-TR" smtClean="0"/>
              <a:t>10.02.2020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B17A014-692C-4282-ACF6-BC76E367860F}" type="slidenum">
              <a:rPr lang="tr-TR" smtClean="0"/>
              <a:t>‹#›</a:t>
            </a:fld>
            <a:endParaRPr lang="tr-TR"/>
          </a:p>
        </p:txBody>
      </p:sp>
    </p:spTree>
    <p:extLst>
      <p:ext uri="{BB962C8B-B14F-4D97-AF65-F5344CB8AC3E}">
        <p14:creationId xmlns:p14="http://schemas.microsoft.com/office/powerpoint/2010/main" val="1079357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14DA9839-98E6-4664-9A00-349C1C561696}" type="datetimeFigureOut">
              <a:rPr lang="tr-TR" smtClean="0"/>
              <a:t>10.02.2020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B17A014-692C-4282-ACF6-BC76E367860F}" type="slidenum">
              <a:rPr lang="tr-TR" smtClean="0"/>
              <a:t>‹#›</a:t>
            </a:fld>
            <a:endParaRPr lang="tr-TR"/>
          </a:p>
        </p:txBody>
      </p:sp>
    </p:spTree>
    <p:extLst>
      <p:ext uri="{BB962C8B-B14F-4D97-AF65-F5344CB8AC3E}">
        <p14:creationId xmlns:p14="http://schemas.microsoft.com/office/powerpoint/2010/main" val="323307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4DA9839-98E6-4664-9A00-349C1C561696}" type="datetimeFigureOut">
              <a:rPr lang="tr-TR" smtClean="0"/>
              <a:t>10.02.2020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B17A014-692C-4282-ACF6-BC76E367860F}" type="slidenum">
              <a:rPr lang="tr-TR" smtClean="0"/>
              <a:t>‹#›</a:t>
            </a:fld>
            <a:endParaRPr lang="tr-TR"/>
          </a:p>
        </p:txBody>
      </p:sp>
    </p:spTree>
    <p:extLst>
      <p:ext uri="{BB962C8B-B14F-4D97-AF65-F5344CB8AC3E}">
        <p14:creationId xmlns:p14="http://schemas.microsoft.com/office/powerpoint/2010/main" val="1633119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14DA9839-98E6-4664-9A00-349C1C561696}" type="datetimeFigureOut">
              <a:rPr lang="tr-TR" smtClean="0"/>
              <a:t>10.02.2020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17A014-692C-4282-ACF6-BC76E367860F}" type="slidenum">
              <a:rPr lang="tr-TR" smtClean="0"/>
              <a:t>‹#›</a:t>
            </a:fld>
            <a:endParaRPr lang="tr-TR"/>
          </a:p>
        </p:txBody>
      </p:sp>
    </p:spTree>
    <p:extLst>
      <p:ext uri="{BB962C8B-B14F-4D97-AF65-F5344CB8AC3E}">
        <p14:creationId xmlns:p14="http://schemas.microsoft.com/office/powerpoint/2010/main" val="1117522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14DA9839-98E6-4664-9A00-349C1C561696}" type="datetimeFigureOut">
              <a:rPr lang="tr-TR" smtClean="0"/>
              <a:t>10.02.2020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B17A014-692C-4282-ACF6-BC76E367860F}" type="slidenum">
              <a:rPr lang="tr-TR" smtClean="0"/>
              <a:t>‹#›</a:t>
            </a:fld>
            <a:endParaRPr lang="tr-TR"/>
          </a:p>
        </p:txBody>
      </p:sp>
    </p:spTree>
    <p:extLst>
      <p:ext uri="{BB962C8B-B14F-4D97-AF65-F5344CB8AC3E}">
        <p14:creationId xmlns:p14="http://schemas.microsoft.com/office/powerpoint/2010/main" val="171581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A9839-98E6-4664-9A00-349C1C561696}" type="datetimeFigureOut">
              <a:rPr lang="tr-TR" smtClean="0"/>
              <a:t>10.02.2020</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17A014-692C-4282-ACF6-BC76E367860F}" type="slidenum">
              <a:rPr lang="tr-TR" smtClean="0"/>
              <a:t>‹#›</a:t>
            </a:fld>
            <a:endParaRPr lang="tr-TR"/>
          </a:p>
        </p:txBody>
      </p:sp>
    </p:spTree>
    <p:extLst>
      <p:ext uri="{BB962C8B-B14F-4D97-AF65-F5344CB8AC3E}">
        <p14:creationId xmlns:p14="http://schemas.microsoft.com/office/powerpoint/2010/main" val="2529036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dayasa@gmail.com" TargetMode="External"/><Relationship Id="rId2" Type="http://schemas.openxmlformats.org/officeDocument/2006/relationships/hyperlink" Target="mailto:edayasa@cag.edu.t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slide" Target="slide39.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slide" Target="slide40.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inderscience.com/mobile/inauthors/index.php?pid=71#conf" TargetMode="External"/><Relationship Id="rId2" Type="http://schemas.openxmlformats.org/officeDocument/2006/relationships/hyperlink" Target="https://www.emeraldgrouppublishing.com/authors/writing/calls.ht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aje.com/arc/make-great-first-impression-6-tips-writing-strong-abstract/"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ncbi.nlm.nih.gov/pmc/articles/PMC3136027/"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fbme.utm.my/postgraduate/2017/11/08/369/"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apastyle.apa.org/"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115616" y="188640"/>
            <a:ext cx="7772400" cy="1470025"/>
          </a:xfrm>
        </p:spPr>
        <p:txBody>
          <a:bodyPr/>
          <a:lstStyle/>
          <a:p>
            <a:r>
              <a:rPr lang="tr-TR" dirty="0" smtClean="0"/>
              <a:t>MAN-633 Araştırma Yöntemleri ve Çok Değişkenli istatistikler</a:t>
            </a:r>
            <a:endParaRPr lang="tr-TR" dirty="0"/>
          </a:p>
        </p:txBody>
      </p:sp>
      <p:sp>
        <p:nvSpPr>
          <p:cNvPr id="3" name="Alt Başlık 2"/>
          <p:cNvSpPr>
            <a:spLocks noGrp="1"/>
          </p:cNvSpPr>
          <p:nvPr>
            <p:ph type="subTitle" idx="1"/>
          </p:nvPr>
        </p:nvSpPr>
        <p:spPr>
          <a:xfrm>
            <a:off x="2555776" y="3284984"/>
            <a:ext cx="6588224" cy="2952328"/>
          </a:xfrm>
        </p:spPr>
        <p:txBody>
          <a:bodyPr>
            <a:normAutofit fontScale="70000" lnSpcReduction="20000"/>
          </a:bodyPr>
          <a:lstStyle/>
          <a:p>
            <a:r>
              <a:rPr lang="tr-TR" dirty="0" smtClean="0"/>
              <a:t> </a:t>
            </a:r>
            <a:r>
              <a:rPr lang="tr-TR" dirty="0" smtClean="0">
                <a:solidFill>
                  <a:schemeClr val="bg2">
                    <a:lumMod val="10000"/>
                  </a:schemeClr>
                </a:solidFill>
              </a:rPr>
              <a:t>Çağ Üniversitesi </a:t>
            </a:r>
          </a:p>
          <a:p>
            <a:r>
              <a:rPr lang="tr-TR" dirty="0" smtClean="0">
                <a:solidFill>
                  <a:schemeClr val="bg2">
                    <a:lumMod val="10000"/>
                  </a:schemeClr>
                </a:solidFill>
              </a:rPr>
              <a:t>Sosyal Bilimler Enstitüsü</a:t>
            </a:r>
          </a:p>
          <a:p>
            <a:r>
              <a:rPr lang="tr-TR" dirty="0" smtClean="0">
                <a:solidFill>
                  <a:schemeClr val="bg2">
                    <a:lumMod val="10000"/>
                  </a:schemeClr>
                </a:solidFill>
              </a:rPr>
              <a:t>İşletme Yönetimi Doktora Prog.</a:t>
            </a:r>
          </a:p>
          <a:p>
            <a:r>
              <a:rPr lang="tr-TR" dirty="0" smtClean="0">
                <a:solidFill>
                  <a:schemeClr val="bg2">
                    <a:lumMod val="10000"/>
                  </a:schemeClr>
                </a:solidFill>
              </a:rPr>
              <a:t>2019-2020  </a:t>
            </a:r>
            <a:r>
              <a:rPr lang="tr-TR" dirty="0" smtClean="0">
                <a:solidFill>
                  <a:schemeClr val="bg2">
                    <a:lumMod val="10000"/>
                  </a:schemeClr>
                </a:solidFill>
              </a:rPr>
              <a:t>Bahar dönemi</a:t>
            </a:r>
          </a:p>
          <a:p>
            <a:r>
              <a:rPr lang="tr-TR" dirty="0" smtClean="0">
                <a:solidFill>
                  <a:schemeClr val="bg2">
                    <a:lumMod val="10000"/>
                  </a:schemeClr>
                </a:solidFill>
              </a:rPr>
              <a:t>Pazartesi 18:30-21:30</a:t>
            </a:r>
          </a:p>
          <a:p>
            <a:r>
              <a:rPr lang="tr-TR" dirty="0" smtClean="0">
                <a:solidFill>
                  <a:schemeClr val="bg2">
                    <a:lumMod val="10000"/>
                  </a:schemeClr>
                </a:solidFill>
              </a:rPr>
              <a:t>Doç.Dr.Eda </a:t>
            </a:r>
            <a:r>
              <a:rPr lang="tr-TR" cap="all" dirty="0" smtClean="0">
                <a:solidFill>
                  <a:schemeClr val="bg2">
                    <a:lumMod val="10000"/>
                  </a:schemeClr>
                </a:solidFill>
              </a:rPr>
              <a:t>Yaşa özeltürkay</a:t>
            </a:r>
          </a:p>
          <a:p>
            <a:r>
              <a:rPr lang="tr-TR" dirty="0" smtClean="0">
                <a:solidFill>
                  <a:schemeClr val="bg2">
                    <a:lumMod val="10000"/>
                  </a:schemeClr>
                </a:solidFill>
                <a:hlinkClick r:id="rId2"/>
              </a:rPr>
              <a:t>edayasa@cag.edu.tr</a:t>
            </a:r>
            <a:endParaRPr lang="tr-TR" dirty="0" smtClean="0">
              <a:solidFill>
                <a:schemeClr val="bg2">
                  <a:lumMod val="10000"/>
                </a:schemeClr>
              </a:solidFill>
            </a:endParaRPr>
          </a:p>
          <a:p>
            <a:r>
              <a:rPr lang="tr-TR" dirty="0" smtClean="0">
                <a:solidFill>
                  <a:schemeClr val="bg2">
                    <a:lumMod val="10000"/>
                  </a:schemeClr>
                </a:solidFill>
                <a:hlinkClick r:id="rId3"/>
              </a:rPr>
              <a:t>edayasa@gmail.com</a:t>
            </a:r>
            <a:endParaRPr lang="tr-TR" dirty="0" smtClean="0">
              <a:solidFill>
                <a:schemeClr val="bg2">
                  <a:lumMod val="10000"/>
                </a:schemeClr>
              </a:solidFill>
            </a:endParaRPr>
          </a:p>
          <a:p>
            <a:endParaRPr lang="tr-TR" dirty="0" smtClean="0"/>
          </a:p>
          <a:p>
            <a:endParaRPr lang="tr-TR" dirty="0" smtClean="0"/>
          </a:p>
          <a:p>
            <a:endParaRPr lang="tr-TR" dirty="0"/>
          </a:p>
        </p:txBody>
      </p:sp>
    </p:spTree>
    <p:extLst>
      <p:ext uri="{BB962C8B-B14F-4D97-AF65-F5344CB8AC3E}">
        <p14:creationId xmlns:p14="http://schemas.microsoft.com/office/powerpoint/2010/main" val="4143906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Data Characteristics</a:t>
            </a:r>
          </a:p>
        </p:txBody>
      </p:sp>
      <p:sp>
        <p:nvSpPr>
          <p:cNvPr id="3" name="Content Placeholder 2"/>
          <p:cNvSpPr>
            <a:spLocks noGrp="1"/>
          </p:cNvSpPr>
          <p:nvPr>
            <p:ph idx="1"/>
          </p:nvPr>
        </p:nvSpPr>
        <p:spPr>
          <a:xfrm>
            <a:off x="381000" y="1828800"/>
            <a:ext cx="4267200" cy="4495800"/>
          </a:xfrm>
        </p:spPr>
        <p:txBody>
          <a:bodyPr>
            <a:normAutofit/>
          </a:bodyPr>
          <a:lstStyle/>
          <a:p>
            <a:r>
              <a:rPr lang="en-US" sz="2800" dirty="0" smtClean="0">
                <a:latin typeface="Arial" pitchFamily="34" charset="0"/>
                <a:cs typeface="Arial" pitchFamily="34" charset="0"/>
              </a:rPr>
              <a:t>Abstractness</a:t>
            </a:r>
            <a:r>
              <a:rPr lang="tr-TR" sz="2800" dirty="0" smtClean="0">
                <a:latin typeface="Arial" pitchFamily="34" charset="0"/>
                <a:cs typeface="Arial" pitchFamily="34" charset="0"/>
              </a:rPr>
              <a:t> (soyutluk)</a:t>
            </a:r>
            <a:endParaRPr lang="en-US" sz="2800" dirty="0">
              <a:latin typeface="Arial" pitchFamily="34" charset="0"/>
              <a:cs typeface="Arial" pitchFamily="34" charset="0"/>
            </a:endParaRPr>
          </a:p>
          <a:p>
            <a:r>
              <a:rPr lang="en-US" sz="2800" dirty="0" smtClean="0">
                <a:latin typeface="Arial" pitchFamily="34" charset="0"/>
                <a:cs typeface="Arial" pitchFamily="34" charset="0"/>
              </a:rPr>
              <a:t>Verifiability</a:t>
            </a:r>
            <a:r>
              <a:rPr lang="tr-TR" sz="2800" dirty="0" smtClean="0">
                <a:latin typeface="Arial" pitchFamily="34" charset="0"/>
                <a:cs typeface="Arial" pitchFamily="34" charset="0"/>
              </a:rPr>
              <a:t> (doğrulanabilme)</a:t>
            </a:r>
            <a:endParaRPr lang="en-US" sz="2800" dirty="0">
              <a:latin typeface="Arial" pitchFamily="34" charset="0"/>
              <a:cs typeface="Arial" pitchFamily="34" charset="0"/>
            </a:endParaRPr>
          </a:p>
          <a:p>
            <a:r>
              <a:rPr lang="en-US" sz="2800" dirty="0" smtClean="0">
                <a:latin typeface="Arial" pitchFamily="34" charset="0"/>
                <a:cs typeface="Arial" pitchFamily="34" charset="0"/>
              </a:rPr>
              <a:t>Elusiveness</a:t>
            </a:r>
            <a:r>
              <a:rPr lang="tr-TR" sz="2800" dirty="0" smtClean="0">
                <a:latin typeface="Arial" pitchFamily="34" charset="0"/>
                <a:cs typeface="Arial" pitchFamily="34" charset="0"/>
              </a:rPr>
              <a:t> (anlaşılmazlık)</a:t>
            </a:r>
            <a:endParaRPr lang="en-US" sz="2800" dirty="0">
              <a:latin typeface="Arial" pitchFamily="34" charset="0"/>
              <a:cs typeface="Arial" pitchFamily="34" charset="0"/>
            </a:endParaRPr>
          </a:p>
          <a:p>
            <a:r>
              <a:rPr lang="en-US" sz="2800" dirty="0">
                <a:latin typeface="Arial" pitchFamily="34" charset="0"/>
                <a:cs typeface="Arial" pitchFamily="34" charset="0"/>
              </a:rPr>
              <a:t>Closeness</a:t>
            </a:r>
          </a:p>
        </p:txBody>
      </p:sp>
      <p:pic>
        <p:nvPicPr>
          <p:cNvPr id="7" name="Picture 2" descr="A photo of several people sitting around a conference table watching someone doing a presentatio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72574" y="1828800"/>
            <a:ext cx="3814226" cy="254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971800" y="4648200"/>
            <a:ext cx="5486400" cy="1754326"/>
          </a:xfrm>
          <a:prstGeom prst="rect">
            <a:avLst/>
          </a:prstGeom>
        </p:spPr>
        <p:txBody>
          <a:bodyPr wrap="square">
            <a:spAutoFit/>
          </a:bodyPr>
          <a:lstStyle/>
          <a:p>
            <a:pPr lvl="0"/>
            <a:r>
              <a:rPr lang="en-US" sz="1200" b="1" i="1" dirty="0">
                <a:solidFill>
                  <a:prstClr val="black"/>
                </a:solidFill>
                <a:latin typeface="Arial" pitchFamily="34" charset="0"/>
                <a:cs typeface="Arial" pitchFamily="34" charset="0"/>
              </a:rPr>
              <a:t>Data</a:t>
            </a:r>
            <a:r>
              <a:rPr lang="en-US" sz="1200" dirty="0">
                <a:solidFill>
                  <a:prstClr val="black"/>
                </a:solidFill>
                <a:latin typeface="Arial" pitchFamily="34" charset="0"/>
                <a:cs typeface="Arial" pitchFamily="34" charset="0"/>
              </a:rPr>
              <a:t>  are collective units of information (e.g., production defects, purchases or returns, a person’s attitudes, behaviors, motivations, attributes, photos, recorded comments, etc.) from a subject or </a:t>
            </a:r>
            <a:r>
              <a:rPr lang="en-US" sz="1200" b="1" dirty="0">
                <a:solidFill>
                  <a:prstClr val="black"/>
                </a:solidFill>
                <a:latin typeface="Arial" pitchFamily="34" charset="0"/>
                <a:cs typeface="Arial" pitchFamily="34" charset="0"/>
              </a:rPr>
              <a:t>case</a:t>
            </a:r>
            <a:r>
              <a:rPr lang="en-US" sz="1200" dirty="0">
                <a:solidFill>
                  <a:prstClr val="black"/>
                </a:solidFill>
                <a:latin typeface="Arial" pitchFamily="34" charset="0"/>
                <a:cs typeface="Arial" pitchFamily="34" charset="0"/>
              </a:rPr>
              <a:t> (people, events, machines, personnel records, etc.) measured by a data collector (person or a sensing device or machine, digital or mechanical) following consistent procedures. </a:t>
            </a:r>
          </a:p>
          <a:p>
            <a:pPr lvl="1">
              <a:buFontTx/>
              <a:buChar char="•"/>
            </a:pPr>
            <a:r>
              <a:rPr lang="en-US" sz="1200" dirty="0">
                <a:solidFill>
                  <a:prstClr val="black"/>
                </a:solidFill>
                <a:latin typeface="Arial" pitchFamily="34" charset="0"/>
                <a:cs typeface="Arial" pitchFamily="34" charset="0"/>
              </a:rPr>
              <a:t>Data are raw and unprocessed.</a:t>
            </a:r>
          </a:p>
          <a:p>
            <a:pPr lvl="1">
              <a:buFontTx/>
              <a:buChar char="•"/>
            </a:pPr>
            <a:r>
              <a:rPr lang="en-US" sz="1200" dirty="0">
                <a:solidFill>
                  <a:prstClr val="black"/>
                </a:solidFill>
                <a:latin typeface="Arial" pitchFamily="34" charset="0"/>
                <a:cs typeface="Arial" pitchFamily="34" charset="0"/>
              </a:rPr>
              <a:t>Data are processed by our senses. When sensory experiences consistently produce the same result, our data are said to be trustworthy. </a:t>
            </a:r>
            <a:endParaRPr lang="en-US" sz="12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528702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Data Types</a:t>
            </a:r>
          </a:p>
        </p:txBody>
      </p:sp>
      <p:pic>
        <p:nvPicPr>
          <p:cNvPr id="7" name="Picture 3" descr="A photo of a blank Expense Repor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408"/>
          <a:stretch/>
        </p:blipFill>
        <p:spPr bwMode="auto">
          <a:xfrm>
            <a:off x="5181600" y="4170743"/>
            <a:ext cx="3238363" cy="2258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599" y="1676400"/>
            <a:ext cx="6572181" cy="1754326"/>
          </a:xfrm>
          <a:prstGeom prst="rect">
            <a:avLst/>
          </a:prstGeom>
        </p:spPr>
        <p:txBody>
          <a:bodyPr wrap="square">
            <a:spAutoFit/>
          </a:bodyPr>
          <a:lstStyle/>
          <a:p>
            <a:pPr lvl="1">
              <a:buFontTx/>
              <a:buChar char="•"/>
            </a:pPr>
            <a:r>
              <a:rPr lang="en-US" b="1" dirty="0">
                <a:latin typeface="Arial" pitchFamily="34" charset="0"/>
                <a:cs typeface="Arial" pitchFamily="34" charset="0"/>
              </a:rPr>
              <a:t>Secondary data </a:t>
            </a:r>
            <a:r>
              <a:rPr lang="en-US" dirty="0">
                <a:latin typeface="Arial" pitchFamily="34" charset="0"/>
                <a:cs typeface="Arial" pitchFamily="34" charset="0"/>
              </a:rPr>
              <a:t>are originally collected to address a problem other than the one which require the manager’s attention at the moment. </a:t>
            </a:r>
          </a:p>
          <a:p>
            <a:pPr lvl="1">
              <a:buFontTx/>
              <a:buChar char="•"/>
            </a:pPr>
            <a:r>
              <a:rPr lang="en-US" b="1" dirty="0">
                <a:latin typeface="Arial" pitchFamily="34" charset="0"/>
                <a:cs typeface="Arial" pitchFamily="34" charset="0"/>
              </a:rPr>
              <a:t>Primary data </a:t>
            </a:r>
            <a:r>
              <a:rPr lang="en-US" dirty="0">
                <a:latin typeface="Arial" pitchFamily="34" charset="0"/>
                <a:cs typeface="Arial" pitchFamily="34" charset="0"/>
              </a:rPr>
              <a:t>are data the research collects to address the specific problem at hand. </a:t>
            </a:r>
          </a:p>
          <a:p>
            <a:pPr lvl="2">
              <a:buFontTx/>
              <a:buChar char="•"/>
            </a:pPr>
            <a:endParaRPr lang="en-US" dirty="0">
              <a:latin typeface="Arial" pitchFamily="34" charset="0"/>
              <a:cs typeface="Arial" pitchFamily="34" charset="0"/>
            </a:endParaRPr>
          </a:p>
        </p:txBody>
      </p:sp>
    </p:spTree>
    <p:extLst>
      <p:ext uri="{BB962C8B-B14F-4D97-AF65-F5344CB8AC3E}">
        <p14:creationId xmlns:p14="http://schemas.microsoft.com/office/powerpoint/2010/main" val="2076287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a:t>Research Project Time Frame (1 of 2)</a:t>
            </a:r>
          </a:p>
        </p:txBody>
      </p:sp>
      <p:pic>
        <p:nvPicPr>
          <p:cNvPr id="17" name="Picture 4" descr="A diagram of the CPM Schedule of Research De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679" y="1711036"/>
            <a:ext cx="7407852" cy="415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457200" y="6096000"/>
            <a:ext cx="8305800" cy="304800"/>
          </a:xfrm>
        </p:spPr>
        <p:txBody>
          <a:bodyPr>
            <a:noAutofit/>
          </a:bodyPr>
          <a:lstStyle/>
          <a:p>
            <a:pPr marL="0" indent="0" algn="ctr">
              <a:buNone/>
            </a:pPr>
            <a:r>
              <a:rPr lang="en-US" sz="1800" dirty="0">
                <a:hlinkClick r:id="rId4" action="ppaction://hlinksldjump"/>
              </a:rPr>
              <a:t>Jump to long description</a:t>
            </a:r>
            <a:endParaRPr lang="en-US" sz="1800" dirty="0"/>
          </a:p>
        </p:txBody>
      </p:sp>
    </p:spTree>
    <p:extLst>
      <p:ext uri="{BB962C8B-B14F-4D97-AF65-F5344CB8AC3E}">
        <p14:creationId xmlns:p14="http://schemas.microsoft.com/office/powerpoint/2010/main" val="795855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a:t>Research Project Time Frame (2 of 2)</a:t>
            </a:r>
          </a:p>
        </p:txBody>
      </p:sp>
      <p:pic>
        <p:nvPicPr>
          <p:cNvPr id="16" name="Picture 2" descr="A Gantt Chart of a Research Proj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1981200"/>
            <a:ext cx="7926089" cy="3680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299884" y="6019800"/>
            <a:ext cx="8615516" cy="381000"/>
          </a:xfrm>
        </p:spPr>
        <p:txBody>
          <a:bodyPr>
            <a:normAutofit/>
          </a:bodyPr>
          <a:lstStyle/>
          <a:p>
            <a:pPr marL="0" indent="0" algn="ctr">
              <a:buNone/>
            </a:pPr>
            <a:r>
              <a:rPr lang="en-US" sz="1800" dirty="0">
                <a:hlinkClick r:id="rId4" action="ppaction://hlinksldjump"/>
              </a:rPr>
              <a:t>Jump to long description  </a:t>
            </a:r>
          </a:p>
        </p:txBody>
      </p:sp>
    </p:spTree>
    <p:extLst>
      <p:ext uri="{BB962C8B-B14F-4D97-AF65-F5344CB8AC3E}">
        <p14:creationId xmlns:p14="http://schemas.microsoft.com/office/powerpoint/2010/main" val="187373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a:t>Research Process Pitfalls to Avoid</a:t>
            </a:r>
          </a:p>
        </p:txBody>
      </p:sp>
      <p:pic>
        <p:nvPicPr>
          <p:cNvPr id="16" name="Picture 2" descr="Stage 1 of the research process is &quot;clarify the research question,&quot; pointing to &quot;exploration.&quot;"/>
          <p:cNvPicPr>
            <a:picLocks noChangeAspect="1" noChangeArrowheads="1"/>
          </p:cNvPicPr>
          <p:nvPr/>
        </p:nvPicPr>
        <p:blipFill rotWithShape="1">
          <a:blip r:embed="rId3">
            <a:extLst>
              <a:ext uri="{28A0092B-C50C-407E-A947-70E740481C1C}">
                <a14:useLocalDpi xmlns:a14="http://schemas.microsoft.com/office/drawing/2010/main" val="0"/>
              </a:ext>
            </a:extLst>
          </a:blip>
          <a:srcRect b="74022"/>
          <a:stretch/>
        </p:blipFill>
        <p:spPr bwMode="auto">
          <a:xfrm>
            <a:off x="885291" y="1825997"/>
            <a:ext cx="7345993" cy="223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11"/>
          <p:cNvSpPr>
            <a:spLocks noGrp="1"/>
          </p:cNvSpPr>
          <p:nvPr>
            <p:ph idx="1"/>
          </p:nvPr>
        </p:nvSpPr>
        <p:spPr>
          <a:xfrm>
            <a:off x="228600" y="4419600"/>
            <a:ext cx="8534400" cy="1828800"/>
          </a:xfrm>
        </p:spPr>
        <p:txBody>
          <a:bodyPr>
            <a:noAutofit/>
          </a:bodyPr>
          <a:lstStyle/>
          <a:p>
            <a:pPr marL="0" indent="0">
              <a:buNone/>
            </a:pPr>
            <a:r>
              <a:rPr lang="en-US" sz="2600" dirty="0">
                <a:latin typeface="Arial" pitchFamily="34" charset="0"/>
                <a:cs typeface="Arial" pitchFamily="34" charset="0"/>
              </a:rPr>
              <a:t>Ill-defined Management Problem</a:t>
            </a:r>
          </a:p>
          <a:p>
            <a:pPr marL="0" lvl="0" indent="0">
              <a:spcBef>
                <a:spcPts val="0"/>
              </a:spcBef>
              <a:buFontTx/>
              <a:buChar char="•"/>
            </a:pPr>
            <a:r>
              <a:rPr lang="en-US" sz="1200" b="1" dirty="0" err="1">
                <a:solidFill>
                  <a:prstClr val="black"/>
                </a:solidFill>
                <a:latin typeface="Arial" pitchFamily="34" charset="0"/>
                <a:cs typeface="Arial" pitchFamily="34" charset="0"/>
              </a:rPr>
              <a:t>Unresearchable</a:t>
            </a:r>
            <a:r>
              <a:rPr lang="en-US" sz="1200" b="1" dirty="0">
                <a:solidFill>
                  <a:prstClr val="black"/>
                </a:solidFill>
                <a:latin typeface="Arial" pitchFamily="34" charset="0"/>
                <a:cs typeface="Arial" pitchFamily="34" charset="0"/>
              </a:rPr>
              <a:t> questions:</a:t>
            </a:r>
            <a:r>
              <a:rPr lang="en-US" sz="1200" dirty="0">
                <a:solidFill>
                  <a:prstClr val="black"/>
                </a:solidFill>
                <a:latin typeface="Arial" pitchFamily="34" charset="0"/>
                <a:cs typeface="Arial" pitchFamily="34" charset="0"/>
              </a:rPr>
              <a:t> Not all management questions are researchable and not all research questions are answerable. </a:t>
            </a:r>
          </a:p>
          <a:p>
            <a:pPr marL="0" lvl="0" indent="0">
              <a:spcBef>
                <a:spcPts val="0"/>
              </a:spcBef>
              <a:buFontTx/>
              <a:buChar char="•"/>
            </a:pPr>
            <a:r>
              <a:rPr lang="en-US" sz="1200" b="1" dirty="0" smtClean="0">
                <a:solidFill>
                  <a:prstClr val="black"/>
                </a:solidFill>
                <a:latin typeface="Arial" pitchFamily="34" charset="0"/>
                <a:cs typeface="Arial" pitchFamily="34" charset="0"/>
              </a:rPr>
              <a:t>Manager’s </a:t>
            </a:r>
            <a:r>
              <a:rPr lang="en-US" sz="1200" b="1" dirty="0">
                <a:solidFill>
                  <a:prstClr val="black"/>
                </a:solidFill>
                <a:latin typeface="Arial" pitchFamily="34" charset="0"/>
                <a:cs typeface="Arial" pitchFamily="34" charset="0"/>
              </a:rPr>
              <a:t>Hidden Agendas:</a:t>
            </a:r>
            <a:r>
              <a:rPr lang="en-US" sz="1200" dirty="0">
                <a:solidFill>
                  <a:prstClr val="black"/>
                </a:solidFill>
                <a:latin typeface="Arial" pitchFamily="34" charset="0"/>
                <a:cs typeface="Arial" pitchFamily="34" charset="0"/>
              </a:rPr>
              <a:t> Sometimes a research study is intended to win approval for a pet idea or to protect a decision maker. In these cases, it may be more difficult to get support for the most appropriate research design.</a:t>
            </a:r>
          </a:p>
          <a:p>
            <a:pPr marL="0" lvl="0" indent="0">
              <a:spcBef>
                <a:spcPts val="0"/>
              </a:spcBef>
              <a:buFontTx/>
              <a:buChar char="•"/>
            </a:pPr>
            <a:r>
              <a:rPr lang="en-US" sz="1200" b="1" dirty="0">
                <a:solidFill>
                  <a:prstClr val="black"/>
                </a:solidFill>
                <a:latin typeface="Arial" pitchFamily="34" charset="0"/>
                <a:cs typeface="Arial" pitchFamily="34" charset="0"/>
              </a:rPr>
              <a:t>Researcher Inexperience</a:t>
            </a:r>
            <a:r>
              <a:rPr lang="en-US" sz="1200" dirty="0">
                <a:solidFill>
                  <a:prstClr val="black"/>
                </a:solidFill>
                <a:latin typeface="Arial" pitchFamily="34" charset="0"/>
                <a:cs typeface="Arial" pitchFamily="34" charset="0"/>
              </a:rPr>
              <a:t>: can lead to an inappropriate research questions, poor research design, inadequate data collection protocols, in appropriate analytical techniques, and the insupportable conclusions and recommendations.  Novice researchers should be supervised</a:t>
            </a:r>
            <a:endParaRPr lang="en-US" sz="2600" dirty="0">
              <a:latin typeface="Arial" pitchFamily="34" charset="0"/>
              <a:cs typeface="Arial" pitchFamily="34" charset="0"/>
            </a:endParaRPr>
          </a:p>
        </p:txBody>
      </p:sp>
    </p:spTree>
    <p:extLst>
      <p:ext uri="{BB962C8B-B14F-4D97-AF65-F5344CB8AC3E}">
        <p14:creationId xmlns:p14="http://schemas.microsoft.com/office/powerpoint/2010/main" val="3363660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a:t>Research Process Problems to Avoid</a:t>
            </a:r>
          </a:p>
        </p:txBody>
      </p:sp>
      <p:sp>
        <p:nvSpPr>
          <p:cNvPr id="8" name="Content Placeholder 7"/>
          <p:cNvSpPr>
            <a:spLocks noGrp="1"/>
          </p:cNvSpPr>
          <p:nvPr>
            <p:ph idx="1"/>
          </p:nvPr>
        </p:nvSpPr>
        <p:spPr>
          <a:xfrm>
            <a:off x="381000" y="2130347"/>
            <a:ext cx="4343400" cy="4118053"/>
          </a:xfrm>
        </p:spPr>
        <p:txBody>
          <a:bodyPr>
            <a:normAutofit/>
          </a:bodyPr>
          <a:lstStyle/>
          <a:p>
            <a:r>
              <a:rPr lang="en-US" sz="2600" dirty="0">
                <a:latin typeface="Arial" pitchFamily="34" charset="0"/>
                <a:cs typeface="Arial" pitchFamily="34" charset="0"/>
              </a:rPr>
              <a:t>Overembracing Data Analytics</a:t>
            </a:r>
          </a:p>
          <a:p>
            <a:r>
              <a:rPr lang="en-US" sz="2600" dirty="0">
                <a:latin typeface="Arial" pitchFamily="34" charset="0"/>
                <a:cs typeface="Arial" pitchFamily="34" charset="0"/>
              </a:rPr>
              <a:t>Favored-Technique Syndrome</a:t>
            </a:r>
          </a:p>
          <a:p>
            <a:r>
              <a:rPr lang="en-US" sz="2600" dirty="0">
                <a:latin typeface="Arial" pitchFamily="34" charset="0"/>
                <a:cs typeface="Arial" pitchFamily="34" charset="0"/>
              </a:rPr>
              <a:t>Researcher Inexperience</a:t>
            </a:r>
          </a:p>
        </p:txBody>
      </p:sp>
      <p:pic>
        <p:nvPicPr>
          <p:cNvPr id="12" name="Picture 2" descr="Stage 2 of the research process is:&quot;design the research,&quot; with &quot;data collection design&quot; and &quot;sampling design&quot; as substeps."/>
          <p:cNvPicPr>
            <a:picLocks noChangeAspect="1" noChangeArrowheads="1"/>
          </p:cNvPicPr>
          <p:nvPr/>
        </p:nvPicPr>
        <p:blipFill rotWithShape="1">
          <a:blip r:embed="rId3">
            <a:extLst>
              <a:ext uri="{28A0092B-C50C-407E-A947-70E740481C1C}">
                <a14:useLocalDpi xmlns:a14="http://schemas.microsoft.com/office/drawing/2010/main" val="0"/>
              </a:ext>
            </a:extLst>
          </a:blip>
          <a:srcRect l="11466" t="29248" r="16023" b="46544"/>
          <a:stretch/>
        </p:blipFill>
        <p:spPr bwMode="auto">
          <a:xfrm>
            <a:off x="4879989" y="2133600"/>
            <a:ext cx="3883011" cy="152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3665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b="1" dirty="0" smtClean="0"/>
              <a:t>1. Araştırma sorunsalı belirleme</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23878301"/>
              </p:ext>
            </p:extLst>
          </p:nvPr>
        </p:nvGraphicFramePr>
        <p:xfrm>
          <a:off x="467544" y="1556792"/>
          <a:ext cx="7859216" cy="3632200"/>
        </p:xfrm>
        <a:graphic>
          <a:graphicData uri="http://schemas.openxmlformats.org/drawingml/2006/table">
            <a:tbl>
              <a:tblPr firstRow="1" bandRow="1">
                <a:tableStyleId>{5C22544A-7EE6-4342-B048-85BDC9FD1C3A}</a:tableStyleId>
              </a:tblPr>
              <a:tblGrid>
                <a:gridCol w="1797825"/>
                <a:gridCol w="6061391"/>
              </a:tblGrid>
              <a:tr h="370840">
                <a:tc>
                  <a:txBody>
                    <a:bodyPr/>
                    <a:lstStyle/>
                    <a:p>
                      <a:r>
                        <a:rPr lang="tr-TR" dirty="0" smtClean="0"/>
                        <a:t>Adımlar</a:t>
                      </a:r>
                      <a:endParaRPr lang="en-US" dirty="0"/>
                    </a:p>
                  </a:txBody>
                  <a:tcPr/>
                </a:tc>
                <a:tc>
                  <a:txBody>
                    <a:bodyPr/>
                    <a:lstStyle/>
                    <a:p>
                      <a:r>
                        <a:rPr lang="tr-TR" dirty="0" smtClean="0"/>
                        <a:t>Açıklama</a:t>
                      </a:r>
                      <a:endParaRPr lang="en-US" dirty="0"/>
                    </a:p>
                  </a:txBody>
                  <a:tcPr/>
                </a:tc>
              </a:tr>
              <a:tr h="2898120">
                <a:tc>
                  <a:txBody>
                    <a:bodyPr/>
                    <a:lstStyle/>
                    <a:p>
                      <a:r>
                        <a:rPr lang="tr-TR" sz="1600" b="1" dirty="0" smtClean="0"/>
                        <a:t>a. Sorunsal</a:t>
                      </a:r>
                      <a:r>
                        <a:rPr lang="tr-TR" sz="1600" b="1" baseline="0" dirty="0" smtClean="0"/>
                        <a:t> belirleme</a:t>
                      </a:r>
                      <a:endParaRPr lang="en-US" sz="1600" b="1" dirty="0"/>
                    </a:p>
                  </a:txBody>
                  <a:tcPr/>
                </a:tc>
                <a:tc>
                  <a:txBody>
                    <a:bodyPr/>
                    <a:lstStyle/>
                    <a:p>
                      <a:r>
                        <a:rPr lang="tr-TR" sz="1600" dirty="0" smtClean="0"/>
                        <a:t>Araştırılmak istenen alanda herhangi bir problemin</a:t>
                      </a:r>
                      <a:r>
                        <a:rPr lang="tr-TR" sz="1600" baseline="0" dirty="0" smtClean="0"/>
                        <a:t> ifadesidir.</a:t>
                      </a:r>
                    </a:p>
                    <a:p>
                      <a:r>
                        <a:rPr lang="tr-TR" sz="1600" baseline="0" dirty="0" smtClean="0"/>
                        <a:t> Problemin ne olduğu,neden böyle bir araştırmaya ihtiyaç duyulduğunun izahıdır.</a:t>
                      </a:r>
                    </a:p>
                    <a:p>
                      <a:r>
                        <a:rPr lang="tr-TR" sz="1600" baseline="0" dirty="0" smtClean="0"/>
                        <a:t>Başarıya etki eden faktörler </a:t>
                      </a:r>
                      <a:r>
                        <a:rPr lang="tr-TR" sz="1600" b="1" baseline="0" dirty="0" smtClean="0"/>
                        <a:t>nelerdir?</a:t>
                      </a:r>
                    </a:p>
                    <a:p>
                      <a:r>
                        <a:rPr lang="tr-TR" sz="1600" baseline="0" dirty="0" smtClean="0"/>
                        <a:t>İnsanlar </a:t>
                      </a:r>
                      <a:r>
                        <a:rPr lang="tr-TR" sz="1600" b="1" baseline="0" dirty="0" smtClean="0"/>
                        <a:t>neden</a:t>
                      </a:r>
                      <a:r>
                        <a:rPr lang="tr-TR" sz="1600" baseline="0" dirty="0" smtClean="0"/>
                        <a:t> taklit ürün satın alırlar?</a:t>
                      </a:r>
                    </a:p>
                    <a:p>
                      <a:r>
                        <a:rPr lang="tr-TR" sz="1600" b="1" baseline="0" dirty="0" smtClean="0"/>
                        <a:t>Neden</a:t>
                      </a:r>
                      <a:r>
                        <a:rPr lang="tr-TR" sz="1600" baseline="0" dirty="0" smtClean="0"/>
                        <a:t>  şirketler git gide birbirine benzemektedirler?</a:t>
                      </a:r>
                    </a:p>
                    <a:p>
                      <a:r>
                        <a:rPr lang="tr-TR" sz="1600" baseline="0" dirty="0" smtClean="0"/>
                        <a:t>Çalışan örgütsel bağlılığı </a:t>
                      </a:r>
                      <a:r>
                        <a:rPr lang="tr-TR" sz="1600" b="1" baseline="0" dirty="0" smtClean="0"/>
                        <a:t>nasıl</a:t>
                      </a:r>
                      <a:r>
                        <a:rPr lang="tr-TR" sz="1600" baseline="0" dirty="0" smtClean="0"/>
                        <a:t> arttırılır?</a:t>
                      </a:r>
                    </a:p>
                    <a:p>
                      <a:r>
                        <a:rPr lang="tr-TR" sz="1600" baseline="0" dirty="0" smtClean="0"/>
                        <a:t>İnsanlar </a:t>
                      </a:r>
                      <a:r>
                        <a:rPr lang="tr-TR" sz="1600" b="1" baseline="0" dirty="0" smtClean="0"/>
                        <a:t>neden</a:t>
                      </a:r>
                      <a:r>
                        <a:rPr lang="tr-TR" sz="1600" baseline="0" dirty="0" smtClean="0"/>
                        <a:t> depresyona girerler?</a:t>
                      </a:r>
                    </a:p>
                    <a:p>
                      <a:r>
                        <a:rPr lang="tr-TR" sz="1600" baseline="0" dirty="0" smtClean="0"/>
                        <a:t>Her bilimsel araştırmada bir araştırma sorunsalı-problemi mevcuttur.</a:t>
                      </a:r>
                    </a:p>
                    <a:p>
                      <a:r>
                        <a:rPr lang="tr-TR" sz="1600" baseline="0" dirty="0" smtClean="0"/>
                        <a:t>Sorunu belirlemek zaman alıcıdır.</a:t>
                      </a:r>
                    </a:p>
                    <a:p>
                      <a:r>
                        <a:rPr lang="tr-TR" sz="1600" baseline="0" dirty="0" smtClean="0"/>
                        <a:t>Araştırmacı oncelikle literatürdeki boşluklara bakarak bir sorun belirleyebilir.</a:t>
                      </a:r>
                    </a:p>
                    <a:p>
                      <a:r>
                        <a:rPr lang="tr-TR" sz="1600" baseline="0" dirty="0" smtClean="0"/>
                        <a:t> </a:t>
                      </a:r>
                      <a:endParaRPr lang="en-US" sz="1600" dirty="0"/>
                    </a:p>
                  </a:txBody>
                  <a:tcPr/>
                </a:tc>
              </a:tr>
            </a:tbl>
          </a:graphicData>
        </a:graphic>
      </p:graphicFrame>
    </p:spTree>
    <p:extLst>
      <p:ext uri="{BB962C8B-B14F-4D97-AF65-F5344CB8AC3E}">
        <p14:creationId xmlns:p14="http://schemas.microsoft.com/office/powerpoint/2010/main" val="3472473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
            </a:r>
            <a:br>
              <a:rPr lang="tr-TR" dirty="0" smtClean="0"/>
            </a:br>
            <a:r>
              <a:rPr lang="tr-TR" sz="3600" b="1" dirty="0" smtClean="0"/>
              <a:t>Araştırma konu ve sorunsalı belirleme kaynakları</a:t>
            </a:r>
            <a:r>
              <a:rPr lang="en-US" sz="3600" b="1" dirty="0" smtClean="0"/>
              <a:t/>
            </a:r>
            <a:br>
              <a:rPr lang="en-US" sz="3600" b="1" dirty="0" smtClean="0"/>
            </a:br>
            <a:endParaRPr lang="en-US" sz="3600" b="1" dirty="0"/>
          </a:p>
        </p:txBody>
      </p:sp>
      <p:sp>
        <p:nvSpPr>
          <p:cNvPr id="5" name="Content Placeholder 4"/>
          <p:cNvSpPr>
            <a:spLocks noGrp="1"/>
          </p:cNvSpPr>
          <p:nvPr>
            <p:ph idx="1"/>
          </p:nvPr>
        </p:nvSpPr>
        <p:spPr>
          <a:xfrm>
            <a:off x="467544" y="2492896"/>
            <a:ext cx="8229600" cy="1252736"/>
          </a:xfrm>
        </p:spPr>
        <p:txBody>
          <a:bodyPr/>
          <a:lstStyle/>
          <a:p>
            <a:pPr marL="0" indent="0">
              <a:buNone/>
            </a:pPr>
            <a:r>
              <a:rPr lang="tr-TR" dirty="0"/>
              <a:t> </a:t>
            </a:r>
            <a:r>
              <a:rPr lang="tr-TR" i="1" dirty="0"/>
              <a:t>Ö</a:t>
            </a:r>
            <a:r>
              <a:rPr lang="tr-TR" i="1" dirty="0" smtClean="0"/>
              <a:t>nceki  bilimsel çalışmalar; tezler, makaleler, bildiriler, raporlar...</a:t>
            </a:r>
          </a:p>
          <a:p>
            <a:pPr marL="0" indent="0">
              <a:buNone/>
            </a:pPr>
            <a:endParaRPr lang="en-US" dirty="0"/>
          </a:p>
        </p:txBody>
      </p:sp>
    </p:spTree>
    <p:extLst>
      <p:ext uri="{BB962C8B-B14F-4D97-AF65-F5344CB8AC3E}">
        <p14:creationId xmlns:p14="http://schemas.microsoft.com/office/powerpoint/2010/main" val="3193069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0"/>
            <a:ext cx="8229600" cy="706090"/>
          </a:xfrm>
        </p:spPr>
        <p:txBody>
          <a:bodyPr>
            <a:normAutofit/>
          </a:bodyPr>
          <a:lstStyle/>
          <a:p>
            <a:r>
              <a:rPr lang="tr-TR" sz="2400" b="1" dirty="0" smtClean="0"/>
              <a:t>Eleştirel bir mantıkla çalışmaları incelerken;</a:t>
            </a:r>
            <a:endParaRPr lang="en-US" sz="2400" b="1" dirty="0"/>
          </a:p>
        </p:txBody>
      </p:sp>
      <p:sp>
        <p:nvSpPr>
          <p:cNvPr id="3" name="İçerik Yer Tutucusu 2"/>
          <p:cNvSpPr>
            <a:spLocks noGrp="1"/>
          </p:cNvSpPr>
          <p:nvPr>
            <p:ph idx="1"/>
          </p:nvPr>
        </p:nvSpPr>
        <p:spPr>
          <a:xfrm>
            <a:off x="683568" y="692696"/>
            <a:ext cx="7704856" cy="5661248"/>
          </a:xfrm>
        </p:spPr>
        <p:txBody>
          <a:bodyPr>
            <a:noAutofit/>
          </a:bodyPr>
          <a:lstStyle/>
          <a:p>
            <a:r>
              <a:rPr lang="tr-TR" sz="1800" dirty="0" smtClean="0"/>
              <a:t>Makalenin araştırma problemi (varlık gerekçesi) açıkça ifade edilmiş mi?</a:t>
            </a:r>
          </a:p>
          <a:p>
            <a:r>
              <a:rPr lang="tr-TR" sz="1800" dirty="0" smtClean="0"/>
              <a:t>Araştırmanın amacı açıkça ifade edilmiş mi?</a:t>
            </a:r>
          </a:p>
          <a:p>
            <a:r>
              <a:rPr lang="tr-TR" sz="1800" dirty="0" smtClean="0"/>
              <a:t>Araştırma ele aldığı konuya ilişkin kaynaklara sahip mi?</a:t>
            </a:r>
          </a:p>
          <a:p>
            <a:r>
              <a:rPr lang="tr-TR" sz="1800" dirty="0" smtClean="0"/>
              <a:t>Kaynak incelemesi yeterince kapsamlı mı?</a:t>
            </a:r>
          </a:p>
          <a:p>
            <a:r>
              <a:rPr lang="tr-TR" sz="1800" dirty="0" smtClean="0"/>
              <a:t>Kuramsal bir çerçeve oluşturulmuş mu?</a:t>
            </a:r>
          </a:p>
          <a:p>
            <a:r>
              <a:rPr lang="tr-TR" sz="1800" dirty="0" smtClean="0"/>
              <a:t>Araştırma yöntemi ifade edilip açıklanmış mı?</a:t>
            </a:r>
          </a:p>
          <a:p>
            <a:r>
              <a:rPr lang="tr-TR" sz="1800" dirty="0" smtClean="0"/>
              <a:t>Araştırmanın soru ve hipotezleri ilgili yazınla ilişkilendirilerek mi geliştirilmiş?</a:t>
            </a:r>
          </a:p>
          <a:p>
            <a:r>
              <a:rPr lang="tr-TR" sz="1800" dirty="0" smtClean="0"/>
              <a:t>Araştırmanın evreni, örneklemi iyi tanımlanmış ve «</a:t>
            </a:r>
            <a:r>
              <a:rPr lang="tr-TR" sz="1800" dirty="0" err="1" smtClean="0"/>
              <a:t>niçin»leri</a:t>
            </a:r>
            <a:r>
              <a:rPr lang="tr-TR" sz="1800" dirty="0" smtClean="0"/>
              <a:t> açıklanmış mı?</a:t>
            </a:r>
          </a:p>
          <a:p>
            <a:r>
              <a:rPr lang="tr-TR" sz="1800" dirty="0" smtClean="0"/>
              <a:t>Veri çözümleme yöntemi incelenmiş ve açık mı?</a:t>
            </a:r>
          </a:p>
          <a:p>
            <a:r>
              <a:rPr lang="tr-TR" sz="1800" dirty="0" smtClean="0"/>
              <a:t>Elde edilen bulgular amaç ve hipotezlerle uyumlu mu, tartışılmış mı?</a:t>
            </a:r>
          </a:p>
          <a:p>
            <a:r>
              <a:rPr lang="tr-TR" sz="1800" dirty="0" smtClean="0"/>
              <a:t>Bulgulara ek ne tür gelecek çalışmaları önerilmiş,</a:t>
            </a:r>
          </a:p>
          <a:p>
            <a:r>
              <a:rPr lang="tr-TR" sz="1800" dirty="0" smtClean="0"/>
              <a:t>Sonuç ile araştırma amacı makul bir şekilde örtüşmüş mü?</a:t>
            </a:r>
          </a:p>
          <a:p>
            <a:r>
              <a:rPr lang="tr-TR" sz="1800" dirty="0" smtClean="0"/>
              <a:t>Yazar, çalışmanın sınırlılık-kısıtlar dan bahsetmiş mi?</a:t>
            </a:r>
          </a:p>
          <a:p>
            <a:r>
              <a:rPr lang="tr-TR" sz="1800" dirty="0" smtClean="0"/>
              <a:t>Kaynakça yeterli mi?</a:t>
            </a:r>
          </a:p>
          <a:p>
            <a:endParaRPr lang="tr-TR" sz="1800" dirty="0" smtClean="0"/>
          </a:p>
          <a:p>
            <a:endParaRPr lang="tr-TR" sz="1800" dirty="0" smtClean="0"/>
          </a:p>
          <a:p>
            <a:endParaRPr lang="tr-TR" sz="1800" dirty="0" smtClean="0"/>
          </a:p>
          <a:p>
            <a:endParaRPr lang="tr-TR" sz="1800" dirty="0" smtClean="0"/>
          </a:p>
          <a:p>
            <a:endParaRPr lang="tr-TR" sz="1800" dirty="0" smtClean="0"/>
          </a:p>
          <a:p>
            <a:endParaRPr lang="tr-TR" sz="1800" dirty="0" smtClean="0"/>
          </a:p>
          <a:p>
            <a:r>
              <a:rPr lang="tr-TR" sz="1800" dirty="0" smtClean="0"/>
              <a:t> </a:t>
            </a:r>
          </a:p>
        </p:txBody>
      </p:sp>
    </p:spTree>
    <p:extLst>
      <p:ext uri="{BB962C8B-B14F-4D97-AF65-F5344CB8AC3E}">
        <p14:creationId xmlns:p14="http://schemas.microsoft.com/office/powerpoint/2010/main" val="4175678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Bookmarking</a:t>
            </a:r>
            <a:r>
              <a:rPr lang="tr-TR" b="1" i="1" dirty="0" smtClean="0"/>
              <a:t>-İşaretleme</a:t>
            </a:r>
            <a:r>
              <a:rPr lang="en-US" b="1" dirty="0"/>
              <a:t/>
            </a:r>
            <a:br>
              <a:rPr lang="en-US" b="1" dirty="0"/>
            </a:br>
            <a:endParaRPr lang="en-US" b="1" dirty="0"/>
          </a:p>
        </p:txBody>
      </p:sp>
      <p:sp>
        <p:nvSpPr>
          <p:cNvPr id="3" name="Content Placeholder 2"/>
          <p:cNvSpPr>
            <a:spLocks noGrp="1"/>
          </p:cNvSpPr>
          <p:nvPr>
            <p:ph idx="1"/>
          </p:nvPr>
        </p:nvSpPr>
        <p:spPr/>
        <p:txBody>
          <a:bodyPr>
            <a:normAutofit/>
          </a:bodyPr>
          <a:lstStyle/>
          <a:p>
            <a:r>
              <a:rPr lang="tr-TR" dirty="0" smtClean="0"/>
              <a:t> Özellikle internet kaynaklarını incelerken iyi bir çalışmaya rastlarsanız, daha sonr direk ulaşmak için onu favorilerinize ekleyebilirsiniz!</a:t>
            </a:r>
          </a:p>
          <a:p>
            <a:endParaRPr lang="tr-TR" dirty="0" smtClean="0"/>
          </a:p>
          <a:p>
            <a:endParaRPr lang="tr-TR" dirty="0" smtClean="0"/>
          </a:p>
          <a:p>
            <a:pPr marL="0" indent="0">
              <a:buNone/>
            </a:pPr>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0376" y="3550450"/>
            <a:ext cx="5004048" cy="2814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4572000" y="4725144"/>
            <a:ext cx="50405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5400000">
            <a:off x="6276938" y="2888940"/>
            <a:ext cx="530932" cy="792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460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Araştırma Yöntemleri </a:t>
            </a:r>
            <a:r>
              <a:rPr lang="tr-TR" dirty="0" smtClean="0"/>
              <a:t>Dersi</a:t>
            </a:r>
            <a:r>
              <a:rPr lang="tr-TR" dirty="0"/>
              <a:t/>
            </a:r>
            <a:br>
              <a:rPr lang="tr-TR" dirty="0"/>
            </a:br>
            <a:r>
              <a:rPr lang="tr-TR" dirty="0"/>
              <a:t>İçerik:</a:t>
            </a:r>
          </a:p>
        </p:txBody>
      </p:sp>
      <p:sp>
        <p:nvSpPr>
          <p:cNvPr id="3" name="İçerik Yer Tutucusu 2"/>
          <p:cNvSpPr>
            <a:spLocks noGrp="1"/>
          </p:cNvSpPr>
          <p:nvPr>
            <p:ph idx="1"/>
          </p:nvPr>
        </p:nvSpPr>
        <p:spPr/>
        <p:txBody>
          <a:bodyPr>
            <a:normAutofit fontScale="55000" lnSpcReduction="20000"/>
          </a:bodyPr>
          <a:lstStyle/>
          <a:p>
            <a:r>
              <a:rPr lang="tr-TR" dirty="0" smtClean="0"/>
              <a:t>Bilimsel yöntem ve bilim felsefesi</a:t>
            </a:r>
          </a:p>
          <a:p>
            <a:r>
              <a:rPr lang="tr-TR" b="1" dirty="0" smtClean="0"/>
              <a:t>Bilimsel araştırma süreci ve araştırma sorunsalı belirleme</a:t>
            </a:r>
          </a:p>
          <a:p>
            <a:r>
              <a:rPr lang="tr-TR" b="1" dirty="0" smtClean="0"/>
              <a:t>Sunum </a:t>
            </a:r>
            <a:r>
              <a:rPr lang="tr-TR" b="1" dirty="0" smtClean="0"/>
              <a:t>ve rapor  </a:t>
            </a:r>
            <a:r>
              <a:rPr lang="tr-TR" b="1" dirty="0"/>
              <a:t>hazırlama </a:t>
            </a:r>
            <a:r>
              <a:rPr lang="tr-TR" b="1" dirty="0" smtClean="0"/>
              <a:t>teknikleri (APA &amp; Paraphrasing</a:t>
            </a:r>
            <a:r>
              <a:rPr lang="tr-TR" b="1" dirty="0" smtClean="0"/>
              <a:t>)</a:t>
            </a:r>
            <a:endParaRPr lang="tr-TR" b="1" dirty="0" smtClean="0"/>
          </a:p>
          <a:p>
            <a:r>
              <a:rPr lang="tr-TR" dirty="0"/>
              <a:t>Araştırmanın kavramsal çerçevesi: kuram, model, hipotez,değişken ve işlemselleştirme</a:t>
            </a:r>
          </a:p>
          <a:p>
            <a:r>
              <a:rPr lang="tr-TR" dirty="0" smtClean="0"/>
              <a:t>Araştırma </a:t>
            </a:r>
            <a:r>
              <a:rPr lang="tr-TR" dirty="0" smtClean="0"/>
              <a:t>evreni ve örnekleme</a:t>
            </a:r>
          </a:p>
          <a:p>
            <a:r>
              <a:rPr lang="tr-TR" dirty="0" smtClean="0"/>
              <a:t>İşletimsel tanımlama ve ölçme</a:t>
            </a:r>
          </a:p>
          <a:p>
            <a:r>
              <a:rPr lang="tr-TR" dirty="0" smtClean="0"/>
              <a:t>Veri toplama teknikleri</a:t>
            </a:r>
          </a:p>
          <a:p>
            <a:r>
              <a:rPr lang="tr-TR" dirty="0" smtClean="0"/>
              <a:t>Veri işlemeye hazırlık,temel istatistiki ölçüler ve analiz türleri </a:t>
            </a:r>
          </a:p>
          <a:p>
            <a:pPr fontAlgn="t"/>
            <a:r>
              <a:rPr lang="tr-TR" dirty="0" smtClean="0"/>
              <a:t>Bilimsel </a:t>
            </a:r>
            <a:r>
              <a:rPr lang="tr-TR" dirty="0"/>
              <a:t>araştırmada veri: birincil ve ikincil veriler</a:t>
            </a:r>
          </a:p>
          <a:p>
            <a:pPr fontAlgn="t"/>
            <a:r>
              <a:rPr lang="tr-TR" dirty="0" smtClean="0"/>
              <a:t>SPSS </a:t>
            </a:r>
            <a:r>
              <a:rPr lang="tr-TR" dirty="0"/>
              <a:t>programı ve veri girişi</a:t>
            </a:r>
          </a:p>
          <a:p>
            <a:pPr fontAlgn="t"/>
            <a:r>
              <a:rPr lang="tr-TR" dirty="0"/>
              <a:t>Nitel araştırma yöntem ve teknikleri</a:t>
            </a:r>
          </a:p>
          <a:p>
            <a:pPr fontAlgn="t"/>
            <a:r>
              <a:rPr lang="tr-TR" dirty="0"/>
              <a:t>Nicel analizler: Farklılık testleri</a:t>
            </a:r>
          </a:p>
          <a:p>
            <a:pPr fontAlgn="t"/>
            <a:r>
              <a:rPr lang="tr-TR" dirty="0"/>
              <a:t>Nicel analizler: ilişki testleri</a:t>
            </a:r>
          </a:p>
          <a:p>
            <a:pPr fontAlgn="t"/>
            <a:r>
              <a:rPr lang="tr-TR" dirty="0"/>
              <a:t>Güvenilirlik ve geçerlilik testleri örnekler</a:t>
            </a:r>
          </a:p>
          <a:p>
            <a:pPr fontAlgn="t"/>
            <a:r>
              <a:rPr lang="tr-TR" dirty="0" smtClean="0"/>
              <a:t>Sunumlar</a:t>
            </a:r>
            <a:endParaRPr lang="tr-TR" dirty="0"/>
          </a:p>
          <a:p>
            <a:endParaRPr lang="tr-TR" dirty="0"/>
          </a:p>
        </p:txBody>
      </p:sp>
    </p:spTree>
    <p:extLst>
      <p:ext uri="{BB962C8B-B14F-4D97-AF65-F5344CB8AC3E}">
        <p14:creationId xmlns:p14="http://schemas.microsoft.com/office/powerpoint/2010/main" val="378617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99799"/>
            <a:ext cx="8424936" cy="5434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706090"/>
          </a:xfrm>
        </p:spPr>
        <p:txBody>
          <a:bodyPr>
            <a:normAutofit/>
          </a:bodyPr>
          <a:lstStyle/>
          <a:p>
            <a:r>
              <a:rPr lang="tr-TR" sz="2800" b="1" dirty="0" smtClean="0"/>
              <a:t> Türkiye: </a:t>
            </a:r>
            <a:r>
              <a:rPr lang="en-US" sz="2800" b="1" dirty="0" smtClean="0"/>
              <a:t>https://tez.yok.gov.tr/UlusalTezMerkezi/</a:t>
            </a:r>
            <a:endParaRPr lang="en-US" sz="2800" b="1" dirty="0"/>
          </a:p>
        </p:txBody>
      </p:sp>
    </p:spTree>
    <p:extLst>
      <p:ext uri="{BB962C8B-B14F-4D97-AF65-F5344CB8AC3E}">
        <p14:creationId xmlns:p14="http://schemas.microsoft.com/office/powerpoint/2010/main" val="2273438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18981" cy="5129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543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670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56"/>
            <a:ext cx="9144000" cy="6698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743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 </a:t>
            </a:r>
            <a:r>
              <a:rPr lang="tr-TR" sz="2700" b="1" dirty="0" smtClean="0"/>
              <a:t>Yurtdışı: </a:t>
            </a:r>
            <a:r>
              <a:rPr lang="en-US" sz="2700" b="1" dirty="0" smtClean="0"/>
              <a:t>https://search.proquest.com/pqdtglobal/index</a:t>
            </a:r>
            <a:endParaRPr lang="en-US" sz="2700" b="1"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784"/>
            <a:ext cx="9211734"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611560" y="3933056"/>
            <a:ext cx="432048"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25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576" y="116632"/>
            <a:ext cx="10151096" cy="5709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67867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46049"/>
          </a:xfrm>
        </p:spPr>
        <p:txBody>
          <a:bodyPr>
            <a:normAutofit fontScale="90000"/>
          </a:bodyPr>
          <a:lstStyle/>
          <a:p>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9826"/>
            <a:ext cx="3648076" cy="3505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59697" y="3717032"/>
            <a:ext cx="5248829" cy="3018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476672"/>
            <a:ext cx="5572124" cy="3168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06546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40327"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07704" y="548680"/>
            <a:ext cx="3229987" cy="369332"/>
          </a:xfrm>
          <a:prstGeom prst="rect">
            <a:avLst/>
          </a:prstGeom>
        </p:spPr>
        <p:txBody>
          <a:bodyPr wrap="none">
            <a:spAutoFit/>
          </a:bodyPr>
          <a:lstStyle/>
          <a:p>
            <a:r>
              <a:rPr lang="en-US" dirty="0" smtClean="0"/>
              <a:t>https://www.sciencedirect.com/</a:t>
            </a:r>
            <a:endParaRPr lang="en-US" dirty="0"/>
          </a:p>
        </p:txBody>
      </p:sp>
    </p:spTree>
    <p:extLst>
      <p:ext uri="{BB962C8B-B14F-4D97-AF65-F5344CB8AC3E}">
        <p14:creationId xmlns:p14="http://schemas.microsoft.com/office/powerpoint/2010/main" val="2403404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Google arama...</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124744"/>
            <a:ext cx="5472608" cy="5270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1650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Google akademik…</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3"/>
            <a:ext cx="8574921" cy="5616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755576" y="2183476"/>
            <a:ext cx="28803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7757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Reference&amp; plagiarism</a:t>
            </a:r>
            <a:endParaRPr lang="tr-TR" dirty="0"/>
          </a:p>
        </p:txBody>
      </p:sp>
      <p:sp>
        <p:nvSpPr>
          <p:cNvPr id="4" name="Rectangle 3"/>
          <p:cNvSpPr/>
          <p:nvPr/>
        </p:nvSpPr>
        <p:spPr>
          <a:xfrm>
            <a:off x="683568" y="1556792"/>
            <a:ext cx="6408712" cy="1200329"/>
          </a:xfrm>
          <a:prstGeom prst="rect">
            <a:avLst/>
          </a:prstGeom>
        </p:spPr>
        <p:txBody>
          <a:bodyPr wrap="square">
            <a:spAutoFit/>
          </a:bodyPr>
          <a:lstStyle/>
          <a:p>
            <a:r>
              <a:rPr lang="en-US" dirty="0"/>
              <a:t>Neville, Colin. The Complete Guide to Referencing and Avoiding Plagiarism.2nd ed. Maidenhead: Open UP, 2007. Open University Press Educational and Professional Book Publishers. McGraw Hill Education Europe, 01 Feb. 2010. Web. 02 Oct. 2012</a:t>
            </a:r>
            <a:endParaRPr lang="tr-TR"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701" y="5001841"/>
            <a:ext cx="3195068" cy="1103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3624356"/>
            <a:ext cx="4451140" cy="250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7753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774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19472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 y="548680"/>
            <a:ext cx="8960995"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956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en-US"/>
          </a:p>
        </p:txBody>
      </p:sp>
      <p:sp>
        <p:nvSpPr>
          <p:cNvPr id="3" name="İçerik Yer Tutucusu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6757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20888"/>
            <a:ext cx="8229600" cy="1143000"/>
          </a:xfrm>
        </p:spPr>
        <p:txBody>
          <a:bodyPr/>
          <a:lstStyle/>
          <a:p>
            <a:r>
              <a:rPr lang="tr-TR" dirty="0"/>
              <a:t> </a:t>
            </a:r>
            <a:r>
              <a:rPr lang="tr-TR" dirty="0" smtClean="0"/>
              <a:t>Okudukça not alalım...</a:t>
            </a:r>
            <a:endParaRPr lang="en-US" dirty="0"/>
          </a:p>
        </p:txBody>
      </p:sp>
    </p:spTree>
    <p:extLst>
      <p:ext uri="{BB962C8B-B14F-4D97-AF65-F5344CB8AC3E}">
        <p14:creationId xmlns:p14="http://schemas.microsoft.com/office/powerpoint/2010/main" val="3011593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9" y="-76200"/>
            <a:ext cx="9175892"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43603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15416"/>
            <a:ext cx="10483155" cy="7019970"/>
          </a:xfrm>
          <a:prstGeom prst="rect">
            <a:avLst/>
          </a:prstGeom>
          <a:ln/>
          <a:extLst/>
        </p:spPr>
        <p:style>
          <a:lnRef idx="1">
            <a:schemeClr val="accent1"/>
          </a:lnRef>
          <a:fillRef idx="3">
            <a:schemeClr val="accent1"/>
          </a:fillRef>
          <a:effectRef idx="2">
            <a:schemeClr val="accent1"/>
          </a:effectRef>
          <a:fontRef idx="minor">
            <a:schemeClr val="lt1"/>
          </a:fontRef>
        </p:style>
      </p:pic>
    </p:spTree>
    <p:extLst>
      <p:ext uri="{BB962C8B-B14F-4D97-AF65-F5344CB8AC3E}">
        <p14:creationId xmlns:p14="http://schemas.microsoft.com/office/powerpoint/2010/main" val="16848679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0"/>
            <a:ext cx="9424369"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0" y="3501008"/>
            <a:ext cx="1331640" cy="1872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9506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İdeal bir araştırma sorunsalı ve konusunun özellikleri</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4332080"/>
              </p:ext>
            </p:extLst>
          </p:nvPr>
        </p:nvGraphicFramePr>
        <p:xfrm>
          <a:off x="457200" y="1600200"/>
          <a:ext cx="8229600" cy="414528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tr-TR" dirty="0" smtClean="0"/>
                        <a:t>özellikler</a:t>
                      </a:r>
                      <a:endParaRPr lang="en-US" dirty="0"/>
                    </a:p>
                  </a:txBody>
                  <a:tcPr/>
                </a:tc>
                <a:tc>
                  <a:txBody>
                    <a:bodyPr/>
                    <a:lstStyle/>
                    <a:p>
                      <a:r>
                        <a:rPr lang="tr-TR" dirty="0" smtClean="0"/>
                        <a:t>Açıklama</a:t>
                      </a:r>
                      <a:endParaRPr lang="en-US" dirty="0"/>
                    </a:p>
                  </a:txBody>
                  <a:tcPr/>
                </a:tc>
              </a:tr>
              <a:tr h="370840">
                <a:tc>
                  <a:txBody>
                    <a:bodyPr/>
                    <a:lstStyle/>
                    <a:p>
                      <a:r>
                        <a:rPr lang="tr-TR" dirty="0" smtClean="0"/>
                        <a:t>Araştırılabilir ve çözümlenebilir</a:t>
                      </a:r>
                      <a:r>
                        <a:rPr lang="tr-TR" baseline="0" dirty="0" smtClean="0"/>
                        <a:t> olması</a:t>
                      </a:r>
                      <a:endParaRPr lang="en-US" dirty="0"/>
                    </a:p>
                  </a:txBody>
                  <a:tcPr/>
                </a:tc>
                <a:tc>
                  <a:txBody>
                    <a:bodyPr/>
                    <a:lstStyle/>
                    <a:p>
                      <a:r>
                        <a:rPr lang="tr-TR" dirty="0" smtClean="0"/>
                        <a:t>Değişkenlere ilişkin veri toplanabilir olmalı</a:t>
                      </a:r>
                      <a:endParaRPr lang="en-US" dirty="0"/>
                    </a:p>
                  </a:txBody>
                  <a:tcPr/>
                </a:tc>
              </a:tr>
              <a:tr h="370840">
                <a:tc>
                  <a:txBody>
                    <a:bodyPr/>
                    <a:lstStyle/>
                    <a:p>
                      <a:r>
                        <a:rPr lang="tr-TR" dirty="0" smtClean="0"/>
                        <a:t>İlgili yazın ve uygulamaya katkı sağlamalıdır</a:t>
                      </a:r>
                      <a:endParaRPr lang="en-US" dirty="0"/>
                    </a:p>
                  </a:txBody>
                  <a:tcPr/>
                </a:tc>
                <a:tc>
                  <a:txBody>
                    <a:bodyPr/>
                    <a:lstStyle/>
                    <a:p>
                      <a:r>
                        <a:rPr lang="tr-TR" dirty="0" smtClean="0"/>
                        <a:t>Araştırma sonucu faydalı olmalıdır</a:t>
                      </a:r>
                      <a:endParaRPr lang="en-US" dirty="0"/>
                    </a:p>
                  </a:txBody>
                  <a:tcPr/>
                </a:tc>
              </a:tr>
              <a:tr h="370840">
                <a:tc>
                  <a:txBody>
                    <a:bodyPr/>
                    <a:lstStyle/>
                    <a:p>
                      <a:r>
                        <a:rPr lang="tr-TR" dirty="0" smtClean="0"/>
                        <a:t>Özgün ve yenilikçi olmalı</a:t>
                      </a:r>
                      <a:endParaRPr lang="en-US" dirty="0"/>
                    </a:p>
                  </a:txBody>
                  <a:tcPr/>
                </a:tc>
                <a:tc>
                  <a:txBody>
                    <a:bodyPr/>
                    <a:lstStyle/>
                    <a:p>
                      <a:r>
                        <a:rPr lang="tr-TR" dirty="0" smtClean="0"/>
                        <a:t>Çok çalışılmamış olmalı</a:t>
                      </a:r>
                      <a:endParaRPr lang="en-US" dirty="0"/>
                    </a:p>
                  </a:txBody>
                  <a:tcPr/>
                </a:tc>
              </a:tr>
              <a:tr h="370840">
                <a:tc>
                  <a:txBody>
                    <a:bodyPr/>
                    <a:lstStyle/>
                    <a:p>
                      <a:r>
                        <a:rPr lang="tr-TR" dirty="0" smtClean="0"/>
                        <a:t>Etik kurallara uygun olmalı</a:t>
                      </a:r>
                      <a:endParaRPr lang="en-US" dirty="0"/>
                    </a:p>
                  </a:txBody>
                  <a:tcPr/>
                </a:tc>
                <a:tc>
                  <a:txBody>
                    <a:bodyPr/>
                    <a:lstStyle/>
                    <a:p>
                      <a:r>
                        <a:rPr lang="tr-TR" dirty="0" smtClean="0"/>
                        <a:t>Gizlilik, yasal</a:t>
                      </a:r>
                      <a:r>
                        <a:rPr lang="tr-TR" baseline="0" dirty="0" smtClean="0"/>
                        <a:t> kurallar, ve etik anlayışlara uygun olmalı</a:t>
                      </a:r>
                      <a:endParaRPr lang="en-US" dirty="0"/>
                    </a:p>
                  </a:txBody>
                  <a:tcPr/>
                </a:tc>
              </a:tr>
              <a:tr h="370840">
                <a:tc gridSpan="2">
                  <a:txBody>
                    <a:bodyPr/>
                    <a:lstStyle/>
                    <a:p>
                      <a:r>
                        <a:rPr lang="tr-TR" dirty="0" smtClean="0"/>
                        <a:t>Değerlendiricilerin beklentilerini karşılamalı</a:t>
                      </a:r>
                      <a:endParaRPr lang="en-US" dirty="0"/>
                    </a:p>
                  </a:txBody>
                  <a:tcPr/>
                </a:tc>
                <a:tc hMerge="1">
                  <a:txBody>
                    <a:bodyPr/>
                    <a:lstStyle/>
                    <a:p>
                      <a:endParaRPr lang="en-US" dirty="0"/>
                    </a:p>
                  </a:txBody>
                  <a:tcPr/>
                </a:tc>
              </a:tr>
              <a:tr h="370840">
                <a:tc gridSpan="2">
                  <a:txBody>
                    <a:bodyPr/>
                    <a:lstStyle/>
                    <a:p>
                      <a:r>
                        <a:rPr lang="tr-TR" dirty="0" smtClean="0"/>
                        <a:t>Araştırmacının yetenek</a:t>
                      </a:r>
                      <a:r>
                        <a:rPr lang="tr-TR" baseline="0" dirty="0" smtClean="0"/>
                        <a:t> ve imkanlarıyla uyumlu olmalı</a:t>
                      </a:r>
                      <a:endParaRPr lang="en-US" dirty="0"/>
                    </a:p>
                  </a:txBody>
                  <a:tcPr/>
                </a:tc>
                <a:tc hMerge="1">
                  <a:txBody>
                    <a:bodyPr/>
                    <a:lstStyle/>
                    <a:p>
                      <a:endParaRPr lang="en-US" dirty="0"/>
                    </a:p>
                  </a:txBody>
                  <a:tcPr/>
                </a:tc>
              </a:tr>
              <a:tr h="370840">
                <a:tc gridSpan="2">
                  <a:txBody>
                    <a:bodyPr/>
                    <a:lstStyle/>
                    <a:p>
                      <a:r>
                        <a:rPr lang="tr-TR" dirty="0" smtClean="0"/>
                        <a:t>Çok geniş ve çok dar olmamalı:                          kapsam ve sınırları makul olmalı</a:t>
                      </a:r>
                    </a:p>
                    <a:p>
                      <a:r>
                        <a:rPr lang="tr-TR" dirty="0" smtClean="0"/>
                        <a:t>Zaman ve maliyet</a:t>
                      </a:r>
                      <a:r>
                        <a:rPr lang="tr-TR" baseline="0" dirty="0" smtClean="0"/>
                        <a:t> açısından gerçekleştirilebilir olmalı</a:t>
                      </a:r>
                      <a:endParaRPr lang="en-US" dirty="0"/>
                    </a:p>
                  </a:txBody>
                  <a:tcPr/>
                </a:tc>
                <a:tc hMerge="1">
                  <a:txBody>
                    <a:bodyPr/>
                    <a:lstStyle/>
                    <a:p>
                      <a:endParaRPr lang="en-US"/>
                    </a:p>
                  </a:txBody>
                  <a:tcPr/>
                </a:tc>
              </a:tr>
              <a:tr h="370840">
                <a:tc gridSpan="2">
                  <a:txBody>
                    <a:bodyPr/>
                    <a:lstStyle/>
                    <a:p>
                      <a:r>
                        <a:rPr lang="tr-TR" dirty="0" smtClean="0"/>
                        <a:t>Araştırmacının merak ve ilgisine uygun olmalıdır.</a:t>
                      </a:r>
                      <a:endParaRPr lang="en-US" dirty="0"/>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969165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2400" b="1" dirty="0" smtClean="0"/>
              <a:t>Araştırma  konusu &amp; sorunsalı belirleme aşamaları</a:t>
            </a:r>
            <a:endParaRPr lang="en-US" sz="24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311737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55453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Araştırma konusunun daraltılması</a:t>
            </a:r>
            <a:endParaRPr lang="en-US" dirty="0"/>
          </a:p>
        </p:txBody>
      </p:sp>
      <p:sp>
        <p:nvSpPr>
          <p:cNvPr id="3" name="Content Placeholder 2"/>
          <p:cNvSpPr>
            <a:spLocks noGrp="1"/>
          </p:cNvSpPr>
          <p:nvPr>
            <p:ph idx="1"/>
          </p:nvPr>
        </p:nvSpPr>
        <p:spPr>
          <a:xfrm>
            <a:off x="107504" y="1340768"/>
            <a:ext cx="8784976" cy="3744416"/>
          </a:xfrm>
        </p:spPr>
        <p:txBody>
          <a:bodyPr>
            <a:normAutofit/>
          </a:bodyPr>
          <a:lstStyle/>
          <a:p>
            <a:r>
              <a:rPr lang="tr-TR" sz="2000" dirty="0" smtClean="0"/>
              <a:t>Çok geniş araştırma konuları </a:t>
            </a:r>
            <a:r>
              <a:rPr lang="tr-TR" sz="2000" i="1" dirty="0" smtClean="0"/>
              <a:t>araştırılması zor ve zaman alıcıdır. </a:t>
            </a:r>
          </a:p>
          <a:p>
            <a:r>
              <a:rPr lang="tr-TR" sz="2000" i="1" dirty="0" smtClean="0"/>
              <a:t>Sektör açısından (imalat,otomotiv, hizmet vb.)</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41876"/>
            <a:ext cx="7981063" cy="4489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14059" y="3501008"/>
            <a:ext cx="1266053"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881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2636912"/>
            <a:ext cx="8280920" cy="1323439"/>
          </a:xfrm>
          <a:prstGeom prst="rect">
            <a:avLst/>
          </a:prstGeom>
        </p:spPr>
        <p:txBody>
          <a:bodyPr wrap="square">
            <a:spAutoFit/>
          </a:bodyPr>
          <a:lstStyle/>
          <a:p>
            <a:pPr algn="ctr"/>
            <a:r>
              <a:rPr lang="en-US" sz="4000" b="1" i="1" dirty="0" err="1" smtClean="0"/>
              <a:t>Bilimsel</a:t>
            </a:r>
            <a:r>
              <a:rPr lang="en-US" sz="4000" b="1" i="1" dirty="0" smtClean="0"/>
              <a:t> </a:t>
            </a:r>
            <a:r>
              <a:rPr lang="en-US" sz="4000" b="1" i="1" dirty="0" err="1" smtClean="0"/>
              <a:t>Araşt</a:t>
            </a:r>
            <a:r>
              <a:rPr lang="tr-TR" sz="4000" b="1" i="1" dirty="0" smtClean="0"/>
              <a:t>ı</a:t>
            </a:r>
            <a:r>
              <a:rPr lang="en-US" sz="4000" b="1" i="1" dirty="0" err="1" smtClean="0"/>
              <a:t>rma</a:t>
            </a:r>
            <a:r>
              <a:rPr lang="en-US" sz="4000" b="1" i="1" dirty="0" smtClean="0"/>
              <a:t> </a:t>
            </a:r>
            <a:r>
              <a:rPr lang="en-US" sz="4000" b="1" i="1" dirty="0" err="1" smtClean="0"/>
              <a:t>Süreci</a:t>
            </a:r>
            <a:r>
              <a:rPr lang="en-US" sz="4000" b="1" i="1" dirty="0" smtClean="0"/>
              <a:t> </a:t>
            </a:r>
            <a:r>
              <a:rPr lang="en-US" sz="4000" b="1" i="1" dirty="0" err="1" smtClean="0"/>
              <a:t>ve</a:t>
            </a:r>
            <a:r>
              <a:rPr lang="en-US" sz="4000" b="1" i="1" dirty="0" smtClean="0"/>
              <a:t> </a:t>
            </a:r>
            <a:endParaRPr lang="tr-TR" sz="4000" b="1" i="1" dirty="0" smtClean="0"/>
          </a:p>
          <a:p>
            <a:pPr algn="ctr"/>
            <a:r>
              <a:rPr lang="en-US" sz="4000" b="1" i="1" dirty="0" err="1" smtClean="0"/>
              <a:t>Araşt</a:t>
            </a:r>
            <a:r>
              <a:rPr lang="tr-TR" sz="4000" b="1" i="1" dirty="0" smtClean="0"/>
              <a:t>ı</a:t>
            </a:r>
            <a:r>
              <a:rPr lang="en-US" sz="4000" b="1" i="1" dirty="0" err="1" smtClean="0"/>
              <a:t>rma</a:t>
            </a:r>
            <a:r>
              <a:rPr lang="en-US" sz="4000" b="1" i="1" dirty="0" smtClean="0"/>
              <a:t> </a:t>
            </a:r>
            <a:r>
              <a:rPr lang="tr-TR" sz="4000" b="1" i="1" dirty="0" err="1"/>
              <a:t>S</a:t>
            </a:r>
            <a:r>
              <a:rPr lang="en-US" sz="4000" b="1" i="1" dirty="0" err="1" smtClean="0"/>
              <a:t>orunsal</a:t>
            </a:r>
            <a:r>
              <a:rPr lang="tr-TR" sz="4000" b="1" i="1" dirty="0" smtClean="0"/>
              <a:t>ı</a:t>
            </a:r>
            <a:r>
              <a:rPr lang="en-US" sz="4000" b="1" i="1" dirty="0" smtClean="0"/>
              <a:t> </a:t>
            </a:r>
            <a:r>
              <a:rPr lang="tr-TR" sz="4000" b="1" i="1" dirty="0" err="1"/>
              <a:t>B</a:t>
            </a:r>
            <a:r>
              <a:rPr lang="en-US" sz="4000" b="1" i="1" dirty="0" err="1" smtClean="0"/>
              <a:t>elirleme</a:t>
            </a:r>
            <a:endParaRPr lang="en-US" sz="4000" b="1" i="1" dirty="0"/>
          </a:p>
        </p:txBody>
      </p:sp>
    </p:spTree>
    <p:extLst>
      <p:ext uri="{BB962C8B-B14F-4D97-AF65-F5344CB8AC3E}">
        <p14:creationId xmlns:p14="http://schemas.microsoft.com/office/powerpoint/2010/main" val="4009577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3100" b="1" i="1" dirty="0" smtClean="0"/>
              <a:t/>
            </a:r>
            <a:br>
              <a:rPr lang="tr-TR" sz="3100" b="1" i="1" dirty="0" smtClean="0"/>
            </a:br>
            <a:r>
              <a:rPr lang="tr-TR" sz="3100" b="1" i="1" dirty="0" smtClean="0"/>
              <a:t>Konunun kapsamı açısından (performansa dayalı ücret, pazara  ilk giriş fiyatı vb.)</a:t>
            </a:r>
            <a:r>
              <a:rPr lang="tr-TR" i="1" dirty="0" smtClean="0"/>
              <a:t/>
            </a:r>
            <a:br>
              <a:rPr lang="tr-TR" i="1" dirty="0" smtClean="0"/>
            </a:br>
            <a:endParaRPr lang="en-US" dirty="0"/>
          </a:p>
        </p:txBody>
      </p:sp>
      <p:sp>
        <p:nvSpPr>
          <p:cNvPr id="3" name="Content Placeholder 2"/>
          <p:cNvSpPr>
            <a:spLocks noGrp="1"/>
          </p:cNvSpPr>
          <p:nvPr>
            <p:ph idx="1"/>
          </p:nvPr>
        </p:nvSpPr>
        <p:spPr/>
        <p:txBody>
          <a:bodyPr>
            <a:normAutofit/>
          </a:bodyPr>
          <a:lstStyle/>
          <a:p>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412776"/>
            <a:ext cx="7590812" cy="4269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48064" y="3068960"/>
            <a:ext cx="79208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9060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2700" b="1" i="1" dirty="0" smtClean="0"/>
              <a:t/>
            </a:r>
            <a:br>
              <a:rPr lang="tr-TR" sz="2700" b="1" i="1" dirty="0" smtClean="0"/>
            </a:br>
            <a:r>
              <a:rPr lang="tr-TR" sz="2700" b="1" i="1" dirty="0" smtClean="0"/>
              <a:t>Coğrafi alan açısından (Ankara-İstanbul,Çukurova, Akdeniz bölgesi vb.)</a:t>
            </a:r>
            <a:r>
              <a:rPr lang="tr-TR" i="1" dirty="0" smtClean="0"/>
              <a:t/>
            </a:r>
            <a:br>
              <a:rPr lang="tr-TR" i="1" dirty="0" smtClean="0"/>
            </a:br>
            <a:endParaRPr lang="en-US" dirty="0"/>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9" y="1251520"/>
            <a:ext cx="9967076" cy="560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436096" y="3356992"/>
            <a:ext cx="720080"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4389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2700" b="1" i="1" dirty="0" smtClean="0"/>
              <a:t>Çalışan grupları (beyaz yakalı,  beyaz yakalı robotlar, mavi yakalı, yöneticiler,vb.)</a:t>
            </a:r>
            <a:r>
              <a:rPr lang="tr-TR" i="1" dirty="0" smtClean="0"/>
              <a:t/>
            </a:r>
            <a:br>
              <a:rPr lang="tr-TR" i="1" dirty="0" smtClean="0"/>
            </a:br>
            <a:endParaRPr lang="en-US" dirty="0"/>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688" y="952469"/>
            <a:ext cx="9871065" cy="5552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763688" y="3429000"/>
            <a:ext cx="309634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587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2776"/>
            <a:ext cx="6766720"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39952" y="3284984"/>
            <a:ext cx="129614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84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2700" b="1" i="1" dirty="0" smtClean="0"/>
              <a:t>Yaş grupları açısından (X,Y,Z, çocuk ,genç yaşlı vb.)</a:t>
            </a:r>
            <a:r>
              <a:rPr lang="en-US" i="1" dirty="0" smtClean="0"/>
              <a:t/>
            </a:r>
            <a:br>
              <a:rPr lang="en-US" i="1" dirty="0" smtClean="0"/>
            </a:br>
            <a:endParaRPr lang="en-US" dirty="0"/>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908720"/>
            <a:ext cx="9671043" cy="5439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7480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2700" b="1" i="1" dirty="0" smtClean="0"/>
              <a:t>Zaman açısından (2010-2018 yılları arasında)</a:t>
            </a:r>
            <a:r>
              <a:rPr lang="tr-TR" i="1" dirty="0" smtClean="0"/>
              <a:t/>
            </a:r>
            <a:br>
              <a:rPr lang="tr-TR" i="1" dirty="0" smtClean="0"/>
            </a:br>
            <a:endParaRPr lang="en-US" dirty="0"/>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088" y="-139008"/>
            <a:ext cx="18288000" cy="1028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572000" y="2636912"/>
            <a:ext cx="151216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797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992" y="-1539552"/>
            <a:ext cx="18288000" cy="1028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7199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Çalışma hazırlarken...</a:t>
            </a:r>
            <a:endParaRPr lang="tr-TR" dirty="0"/>
          </a:p>
        </p:txBody>
      </p:sp>
      <p:sp>
        <p:nvSpPr>
          <p:cNvPr id="3" name="Content Placeholder 2"/>
          <p:cNvSpPr>
            <a:spLocks noGrp="1"/>
          </p:cNvSpPr>
          <p:nvPr>
            <p:ph idx="1"/>
          </p:nvPr>
        </p:nvSpPr>
        <p:spPr/>
        <p:txBody>
          <a:bodyPr/>
          <a:lstStyle/>
          <a:p>
            <a:r>
              <a:rPr lang="tr-TR" dirty="0">
                <a:hlinkClick r:id="rId2"/>
              </a:rPr>
              <a:t>https://</a:t>
            </a:r>
            <a:r>
              <a:rPr lang="tr-TR" dirty="0" smtClean="0">
                <a:hlinkClick r:id="rId2"/>
              </a:rPr>
              <a:t>www.emeraldgrouppublishing.com/authors/writing/calls.htm</a:t>
            </a:r>
            <a:endParaRPr lang="tr-TR" dirty="0" smtClean="0"/>
          </a:p>
          <a:p>
            <a:r>
              <a:rPr lang="tr-TR" dirty="0">
                <a:hlinkClick r:id="rId3"/>
              </a:rPr>
              <a:t>https://</a:t>
            </a:r>
            <a:r>
              <a:rPr lang="tr-TR" dirty="0" smtClean="0">
                <a:hlinkClick r:id="rId3"/>
              </a:rPr>
              <a:t>www.inderscience.com/mobile/inauthors/index.php?pid=71#conf</a:t>
            </a:r>
            <a:endParaRPr lang="tr-TR" dirty="0" smtClean="0"/>
          </a:p>
          <a:p>
            <a:endParaRPr lang="tr-TR" dirty="0"/>
          </a:p>
        </p:txBody>
      </p:sp>
    </p:spTree>
    <p:extLst>
      <p:ext uri="{BB962C8B-B14F-4D97-AF65-F5344CB8AC3E}">
        <p14:creationId xmlns:p14="http://schemas.microsoft.com/office/powerpoint/2010/main" val="38937787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992" y="-603448"/>
            <a:ext cx="18288000" cy="1028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0608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Araştırma sorunsalının bileşenleri</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55259531"/>
              </p:ext>
            </p:extLst>
          </p:nvPr>
        </p:nvGraphicFramePr>
        <p:xfrm>
          <a:off x="457200" y="1412875"/>
          <a:ext cx="8229600" cy="266192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tr-TR" dirty="0" smtClean="0"/>
                        <a:t>Bileşen</a:t>
                      </a:r>
                      <a:endParaRPr lang="en-US" dirty="0"/>
                    </a:p>
                  </a:txBody>
                  <a:tcPr/>
                </a:tc>
                <a:tc>
                  <a:txBody>
                    <a:bodyPr/>
                    <a:lstStyle/>
                    <a:p>
                      <a:r>
                        <a:rPr lang="tr-TR" dirty="0" smtClean="0"/>
                        <a:t>Açıklama</a:t>
                      </a:r>
                      <a:endParaRPr lang="en-US" dirty="0"/>
                    </a:p>
                  </a:txBody>
                  <a:tcPr/>
                </a:tc>
              </a:tr>
              <a:tr h="370840">
                <a:tc>
                  <a:txBody>
                    <a:bodyPr/>
                    <a:lstStyle/>
                    <a:p>
                      <a:r>
                        <a:rPr lang="tr-TR" dirty="0" smtClean="0"/>
                        <a:t>Giriş cümlesi</a:t>
                      </a:r>
                      <a:endParaRPr lang="en-US" dirty="0"/>
                    </a:p>
                  </a:txBody>
                  <a:tcPr/>
                </a:tc>
                <a:tc>
                  <a:txBody>
                    <a:bodyPr/>
                    <a:lstStyle/>
                    <a:p>
                      <a:r>
                        <a:rPr lang="tr-TR" dirty="0" smtClean="0"/>
                        <a:t>Konuya genel bir giriş ve okuyucuyu konuya alıştırma</a:t>
                      </a:r>
                      <a:endParaRPr lang="en-US" dirty="0"/>
                    </a:p>
                  </a:txBody>
                  <a:tcPr/>
                </a:tc>
              </a:tr>
              <a:tr h="370840">
                <a:tc>
                  <a:txBody>
                    <a:bodyPr/>
                    <a:lstStyle/>
                    <a:p>
                      <a:r>
                        <a:rPr lang="tr-TR" dirty="0" smtClean="0"/>
                        <a:t>Sorunsal ve boşluk</a:t>
                      </a:r>
                      <a:endParaRPr lang="en-US" dirty="0"/>
                    </a:p>
                  </a:txBody>
                  <a:tcPr/>
                </a:tc>
                <a:tc>
                  <a:txBody>
                    <a:bodyPr/>
                    <a:lstStyle/>
                    <a:p>
                      <a:r>
                        <a:rPr lang="tr-TR" dirty="0" smtClean="0"/>
                        <a:t>Konuyla</a:t>
                      </a:r>
                      <a:r>
                        <a:rPr lang="tr-TR" baseline="0" dirty="0" smtClean="0"/>
                        <a:t> ilgili boşluk ve problem nedir?</a:t>
                      </a:r>
                      <a:endParaRPr lang="en-US" dirty="0"/>
                    </a:p>
                  </a:txBody>
                  <a:tcPr/>
                </a:tc>
              </a:tr>
              <a:tr h="370840">
                <a:tc>
                  <a:txBody>
                    <a:bodyPr/>
                    <a:lstStyle/>
                    <a:p>
                      <a:r>
                        <a:rPr lang="tr-TR" dirty="0" smtClean="0"/>
                        <a:t>Amaç</a:t>
                      </a:r>
                      <a:endParaRPr lang="en-US" dirty="0"/>
                    </a:p>
                  </a:txBody>
                  <a:tcPr/>
                </a:tc>
                <a:tc>
                  <a:txBody>
                    <a:bodyPr/>
                    <a:lstStyle/>
                    <a:p>
                      <a:r>
                        <a:rPr lang="tr-TR" dirty="0" smtClean="0"/>
                        <a:t>Araştırmacının</a:t>
                      </a:r>
                      <a:r>
                        <a:rPr lang="tr-TR" baseline="0" dirty="0" smtClean="0"/>
                        <a:t> amacı ne? Neye odaklanılacak?</a:t>
                      </a:r>
                      <a:endParaRPr lang="en-US" dirty="0"/>
                    </a:p>
                  </a:txBody>
                  <a:tcPr/>
                </a:tc>
              </a:tr>
              <a:tr h="370840">
                <a:tc>
                  <a:txBody>
                    <a:bodyPr/>
                    <a:lstStyle/>
                    <a:p>
                      <a:r>
                        <a:rPr lang="tr-TR" dirty="0" smtClean="0"/>
                        <a:t>Önem ve katkı</a:t>
                      </a:r>
                      <a:endParaRPr lang="en-US" dirty="0"/>
                    </a:p>
                  </a:txBody>
                  <a:tcPr/>
                </a:tc>
                <a:tc>
                  <a:txBody>
                    <a:bodyPr/>
                    <a:lstStyle/>
                    <a:p>
                      <a:r>
                        <a:rPr lang="tr-TR" dirty="0" smtClean="0"/>
                        <a:t>Bu konuyu</a:t>
                      </a:r>
                      <a:r>
                        <a:rPr lang="tr-TR" baseline="0" dirty="0" smtClean="0"/>
                        <a:t> çalışmak neden önemli? Yenilik ve katkı ne olacak</a:t>
                      </a:r>
                      <a:endParaRPr lang="en-US" dirty="0"/>
                    </a:p>
                  </a:txBody>
                  <a:tcPr/>
                </a:tc>
              </a:tr>
            </a:tbl>
          </a:graphicData>
        </a:graphic>
      </p:graphicFrame>
    </p:spTree>
    <p:extLst>
      <p:ext uri="{BB962C8B-B14F-4D97-AF65-F5344CB8AC3E}">
        <p14:creationId xmlns:p14="http://schemas.microsoft.com/office/powerpoint/2010/main" val="3657193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Research Process</a:t>
            </a:r>
          </a:p>
        </p:txBody>
      </p:sp>
      <p:sp>
        <p:nvSpPr>
          <p:cNvPr id="3" name="Content Placeholder 2"/>
          <p:cNvSpPr>
            <a:spLocks noGrp="1"/>
          </p:cNvSpPr>
          <p:nvPr>
            <p:ph idx="1"/>
          </p:nvPr>
        </p:nvSpPr>
        <p:spPr>
          <a:xfrm>
            <a:off x="457199" y="1752600"/>
            <a:ext cx="4465351" cy="4495800"/>
          </a:xfrm>
        </p:spPr>
        <p:txBody>
          <a:bodyPr>
            <a:noAutofit/>
          </a:bodyPr>
          <a:lstStyle/>
          <a:p>
            <a:pPr marL="1263650" indent="-1263650">
              <a:spcAft>
                <a:spcPts val="1000"/>
              </a:spcAft>
              <a:buNone/>
            </a:pPr>
            <a:r>
              <a:rPr lang="en-US" sz="2400" b="1" dirty="0">
                <a:latin typeface="Arial" pitchFamily="34" charset="0"/>
                <a:cs typeface="Arial" pitchFamily="34" charset="0"/>
              </a:rPr>
              <a:t>Stage 1:</a:t>
            </a:r>
            <a:r>
              <a:rPr lang="en-US" sz="2400" dirty="0">
                <a:solidFill>
                  <a:srgbClr val="F4650B"/>
                </a:solidFill>
                <a:latin typeface="Arial" pitchFamily="34" charset="0"/>
                <a:cs typeface="Arial" pitchFamily="34" charset="0"/>
              </a:rPr>
              <a:t> </a:t>
            </a:r>
            <a:r>
              <a:rPr lang="en-US" sz="2400" dirty="0">
                <a:latin typeface="Arial" pitchFamily="34" charset="0"/>
                <a:cs typeface="Arial" pitchFamily="34" charset="0"/>
              </a:rPr>
              <a:t>Clarify the Research Question</a:t>
            </a:r>
          </a:p>
          <a:p>
            <a:pPr marL="1263650" indent="-1263650">
              <a:spcAft>
                <a:spcPts val="1000"/>
              </a:spcAft>
              <a:buNone/>
              <a:tabLst>
                <a:tab pos="1317625" algn="l"/>
              </a:tabLst>
            </a:pPr>
            <a:r>
              <a:rPr lang="en-US" sz="2400" b="1" dirty="0">
                <a:latin typeface="Arial" pitchFamily="34" charset="0"/>
                <a:cs typeface="Arial" pitchFamily="34" charset="0"/>
              </a:rPr>
              <a:t>Stage 2:</a:t>
            </a:r>
            <a:r>
              <a:rPr lang="en-US" sz="2400" b="1" dirty="0">
                <a:solidFill>
                  <a:srgbClr val="F4650B"/>
                </a:solidFill>
                <a:latin typeface="Arial" pitchFamily="34" charset="0"/>
                <a:cs typeface="Arial" pitchFamily="34" charset="0"/>
              </a:rPr>
              <a:t> </a:t>
            </a:r>
            <a:r>
              <a:rPr lang="en-US" sz="2400" dirty="0">
                <a:latin typeface="Arial" pitchFamily="34" charset="0"/>
                <a:cs typeface="Arial" pitchFamily="34" charset="0"/>
              </a:rPr>
              <a:t>Design the Research</a:t>
            </a:r>
          </a:p>
          <a:p>
            <a:pPr marL="1309688" indent="-1309688">
              <a:spcAft>
                <a:spcPts val="1000"/>
              </a:spcAft>
              <a:buNone/>
              <a:tabLst>
                <a:tab pos="1089025" algn="l"/>
                <a:tab pos="1425575" algn="l"/>
              </a:tabLst>
            </a:pPr>
            <a:r>
              <a:rPr lang="en-US" sz="2400" b="1" dirty="0">
                <a:latin typeface="Arial" pitchFamily="34" charset="0"/>
                <a:cs typeface="Arial" pitchFamily="34" charset="0"/>
              </a:rPr>
              <a:t>Stage 3:</a:t>
            </a:r>
            <a:r>
              <a:rPr lang="en-US" sz="2400" dirty="0">
                <a:latin typeface="Arial" pitchFamily="34" charset="0"/>
                <a:cs typeface="Arial" pitchFamily="34" charset="0"/>
              </a:rPr>
              <a:t> Collect &amp; Prepare the Data 	</a:t>
            </a:r>
          </a:p>
          <a:p>
            <a:pPr marL="1263650" indent="-1263650">
              <a:spcAft>
                <a:spcPts val="1000"/>
              </a:spcAft>
              <a:buNone/>
              <a:tabLst>
                <a:tab pos="1089025" algn="l"/>
                <a:tab pos="1425575" algn="l"/>
              </a:tabLst>
            </a:pPr>
            <a:r>
              <a:rPr lang="en-US" sz="2400" b="1" dirty="0">
                <a:latin typeface="Arial" pitchFamily="34" charset="0"/>
                <a:cs typeface="Arial" pitchFamily="34" charset="0"/>
              </a:rPr>
              <a:t>Stage 4:</a:t>
            </a:r>
            <a:r>
              <a:rPr lang="en-US" sz="2400" dirty="0">
                <a:latin typeface="Arial" pitchFamily="34" charset="0"/>
                <a:cs typeface="Arial" pitchFamily="34" charset="0"/>
              </a:rPr>
              <a:t> Analyze &amp; Interpret the Data</a:t>
            </a:r>
          </a:p>
          <a:p>
            <a:pPr marL="1263650" indent="-1263650">
              <a:spcAft>
                <a:spcPts val="1000"/>
              </a:spcAft>
              <a:buNone/>
              <a:tabLst>
                <a:tab pos="1263650" algn="l"/>
              </a:tabLst>
            </a:pPr>
            <a:r>
              <a:rPr lang="en-US" sz="2400" b="1" dirty="0">
                <a:latin typeface="Arial" pitchFamily="34" charset="0"/>
                <a:cs typeface="Arial" pitchFamily="34" charset="0"/>
              </a:rPr>
              <a:t>Stage 5:</a:t>
            </a:r>
            <a:r>
              <a:rPr lang="en-US" sz="2400" dirty="0">
                <a:latin typeface="Arial" pitchFamily="34" charset="0"/>
                <a:cs typeface="Arial" pitchFamily="34" charset="0"/>
              </a:rPr>
              <a:t> Report Insights &amp; Recommendations</a:t>
            </a:r>
          </a:p>
        </p:txBody>
      </p:sp>
      <p:pic>
        <p:nvPicPr>
          <p:cNvPr id="16" name="Picture 2" descr="A flow diagram entitled &quot;The Research Process.&quot; "/>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95481" y="1676400"/>
            <a:ext cx="3657572" cy="428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10"/>
          <p:cNvSpPr>
            <a:spLocks noGrp="1"/>
          </p:cNvSpPr>
          <p:nvPr>
            <p:ph sz="quarter" idx="10"/>
          </p:nvPr>
        </p:nvSpPr>
        <p:spPr>
          <a:xfrm>
            <a:off x="5715000" y="6096000"/>
            <a:ext cx="2914555" cy="307989"/>
          </a:xfrm>
        </p:spPr>
        <p:txBody>
          <a:bodyPr>
            <a:noAutofit/>
          </a:bodyPr>
          <a:lstStyle/>
          <a:p>
            <a:pPr marL="0" indent="0" algn="ctr">
              <a:buNone/>
            </a:pPr>
            <a:endParaRPr lang="en-US" sz="1800" dirty="0"/>
          </a:p>
        </p:txBody>
      </p:sp>
    </p:spTree>
    <p:extLst>
      <p:ext uri="{BB962C8B-B14F-4D97-AF65-F5344CB8AC3E}">
        <p14:creationId xmlns:p14="http://schemas.microsoft.com/office/powerpoint/2010/main" val="3834892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İyi bir özet</a:t>
            </a:r>
            <a:endParaRPr lang="en-US" dirty="0"/>
          </a:p>
        </p:txBody>
      </p:sp>
      <p:sp>
        <p:nvSpPr>
          <p:cNvPr id="3" name="Content Placeholder 2"/>
          <p:cNvSpPr>
            <a:spLocks noGrp="1"/>
          </p:cNvSpPr>
          <p:nvPr>
            <p:ph idx="1"/>
          </p:nvPr>
        </p:nvSpPr>
        <p:spPr>
          <a:xfrm>
            <a:off x="323528" y="1600200"/>
            <a:ext cx="8712968" cy="5141168"/>
          </a:xfrm>
        </p:spPr>
        <p:txBody>
          <a:bodyPr>
            <a:normAutofit fontScale="25000" lnSpcReduction="20000"/>
          </a:bodyPr>
          <a:lstStyle/>
          <a:p>
            <a:pPr marL="0" indent="0" algn="ctr">
              <a:buNone/>
            </a:pPr>
            <a:r>
              <a:rPr lang="tr-TR" sz="6200" b="1" dirty="0" smtClean="0"/>
              <a:t>Araştırmanın amacı, yöntemi, ana bulgularını ve orjinalliğini içerir.</a:t>
            </a:r>
          </a:p>
          <a:p>
            <a:r>
              <a:rPr lang="en-US" sz="4800" dirty="0"/>
              <a:t>To produce a structured abstract for the </a:t>
            </a:r>
            <a:r>
              <a:rPr lang="en-US" sz="4800" b="1" dirty="0"/>
              <a:t>journal and Emerald </a:t>
            </a:r>
            <a:r>
              <a:rPr lang="en-US" sz="4800" dirty="0"/>
              <a:t>database, please complete the following fields about your paper. </a:t>
            </a:r>
            <a:endParaRPr lang="tr-TR" sz="4800" dirty="0" smtClean="0"/>
          </a:p>
          <a:p>
            <a:r>
              <a:rPr lang="tr-TR" sz="4800" dirty="0" smtClean="0"/>
              <a:t> Özette olmazsa olmaz dört başlık:</a:t>
            </a:r>
          </a:p>
          <a:p>
            <a:r>
              <a:rPr lang="tr-TR" sz="4800" dirty="0" smtClean="0"/>
              <a:t>Amaç,tasarım/yöntembilim/yaklaşım, Bulgular ve orjinalliği/ değer iken</a:t>
            </a:r>
          </a:p>
          <a:p>
            <a:r>
              <a:rPr lang="tr-TR" sz="4800" dirty="0" smtClean="0"/>
              <a:t>Çalışmanıza dayalı olarak,  araştırma sınırlılıkları, uygulamaya dönük öneriler ve sosyal etkiler de yer alabilir. </a:t>
            </a:r>
          </a:p>
          <a:p>
            <a:r>
              <a:rPr lang="tr-TR" sz="4800" dirty="0" smtClean="0"/>
              <a:t>Açık ve net olmalı, 250 kelimeyi aşmamalı</a:t>
            </a:r>
          </a:p>
          <a:p>
            <a:r>
              <a:rPr lang="tr-TR" sz="4800" dirty="0" smtClean="0"/>
              <a:t>Gerçek makalede ne var ise özette onlar yer almalı, içeriği yansıtmalıdır.</a:t>
            </a:r>
          </a:p>
          <a:p>
            <a:endParaRPr lang="tr-TR" dirty="0" smtClean="0"/>
          </a:p>
          <a:p>
            <a:r>
              <a:rPr lang="tr-TR" b="1" dirty="0"/>
              <a:t> </a:t>
            </a:r>
            <a:r>
              <a:rPr lang="tr-TR" b="1" dirty="0" smtClean="0"/>
              <a:t>Emerald yayınevi için özet yazımı:</a:t>
            </a:r>
          </a:p>
          <a:p>
            <a:r>
              <a:rPr lang="en-US" sz="4300" dirty="0" smtClean="0"/>
              <a:t>Please </a:t>
            </a:r>
            <a:r>
              <a:rPr lang="en-US" sz="4300" dirty="0"/>
              <a:t>divide the abstract up into these headings</a:t>
            </a:r>
            <a:r>
              <a:rPr lang="en-US" sz="4300" dirty="0" smtClean="0"/>
              <a:t>:</a:t>
            </a:r>
            <a:endParaRPr lang="tr-TR" sz="4300" dirty="0" smtClean="0"/>
          </a:p>
          <a:p>
            <a:r>
              <a:rPr lang="en-US" sz="4300" dirty="0" smtClean="0"/>
              <a:t> </a:t>
            </a:r>
            <a:r>
              <a:rPr lang="en-US" sz="4300" b="1" dirty="0"/>
              <a:t>Purpose </a:t>
            </a:r>
            <a:r>
              <a:rPr lang="en-US" sz="4300" dirty="0"/>
              <a:t>What are the reason(s) for writing the paper or the aims of the research</a:t>
            </a:r>
            <a:r>
              <a:rPr lang="en-US" sz="4300" dirty="0" smtClean="0"/>
              <a:t>?</a:t>
            </a:r>
            <a:endParaRPr lang="tr-TR" sz="4300" dirty="0" smtClean="0"/>
          </a:p>
          <a:p>
            <a:r>
              <a:rPr lang="en-US" sz="4300" dirty="0" smtClean="0"/>
              <a:t> </a:t>
            </a:r>
            <a:r>
              <a:rPr lang="en-US" sz="4300" b="1" dirty="0"/>
              <a:t>Design/methodology/approach</a:t>
            </a:r>
            <a:r>
              <a:rPr lang="en-US" sz="4300" dirty="0"/>
              <a:t> How are the objectives achieved? Include the main method(s) used for the research. What is the approach to the topic and what is the theoretical or subject scope of the paper</a:t>
            </a:r>
            <a:r>
              <a:rPr lang="en-US" sz="4300" dirty="0" smtClean="0"/>
              <a:t>?</a:t>
            </a:r>
            <a:endParaRPr lang="tr-TR" sz="4300" dirty="0" smtClean="0"/>
          </a:p>
          <a:p>
            <a:r>
              <a:rPr lang="en-US" sz="4300" dirty="0" smtClean="0"/>
              <a:t> </a:t>
            </a:r>
            <a:r>
              <a:rPr lang="en-US" sz="4300" b="1" dirty="0"/>
              <a:t>Findings</a:t>
            </a:r>
            <a:r>
              <a:rPr lang="en-US" sz="4300" dirty="0"/>
              <a:t> What was found in the course of the work? This will refer to analysis, discussion, or results. </a:t>
            </a:r>
            <a:endParaRPr lang="tr-TR" sz="4300" dirty="0" smtClean="0"/>
          </a:p>
          <a:p>
            <a:r>
              <a:rPr lang="en-US" sz="4300" b="1" dirty="0" smtClean="0"/>
              <a:t>Research </a:t>
            </a:r>
            <a:r>
              <a:rPr lang="en-US" sz="4300" b="1" dirty="0"/>
              <a:t>limitations/implications (if applicable) </a:t>
            </a:r>
            <a:r>
              <a:rPr lang="en-US" sz="4300" dirty="0"/>
              <a:t>If research is reported on in the paper this section must be completed and should include suggestions for future research and any identified limitations in the research process</a:t>
            </a:r>
            <a:r>
              <a:rPr lang="en-US" sz="4300" dirty="0" smtClean="0"/>
              <a:t>.</a:t>
            </a:r>
            <a:endParaRPr lang="tr-TR" sz="4300" dirty="0" smtClean="0"/>
          </a:p>
          <a:p>
            <a:r>
              <a:rPr lang="en-US" sz="4300" dirty="0" smtClean="0"/>
              <a:t> </a:t>
            </a:r>
            <a:r>
              <a:rPr lang="en-US" sz="4300" b="1" dirty="0"/>
              <a:t>Practical implications (if applicable</a:t>
            </a:r>
            <a:r>
              <a:rPr lang="en-US" sz="4300" dirty="0"/>
              <a:t>) What outcomes and implications for practice, applications and consequences are identified? How will 2 the research impact upon the business or enterprise? What changes to practice should be made as a result of this research? What is the commercial or economic impact? Not all papers will have practical implications. </a:t>
            </a:r>
            <a:endParaRPr lang="tr-TR" sz="4300" dirty="0" smtClean="0"/>
          </a:p>
          <a:p>
            <a:r>
              <a:rPr lang="en-US" sz="4300" b="1" dirty="0" smtClean="0"/>
              <a:t>Social </a:t>
            </a:r>
            <a:r>
              <a:rPr lang="en-US" sz="4300" b="1" dirty="0"/>
              <a:t>implications (if applicable</a:t>
            </a:r>
            <a:r>
              <a:rPr lang="en-US" sz="4300" dirty="0"/>
              <a:t>) What will be the impact on society of this research? How will it influence public attitudes? How will it influence (corporate) social responsibility or environmental issues? How could it inform public or industry policy? How might it affect quality of life? Not all papers will have social implications. </a:t>
            </a:r>
            <a:endParaRPr lang="tr-TR" sz="4300" dirty="0" smtClean="0"/>
          </a:p>
          <a:p>
            <a:r>
              <a:rPr lang="en-US" sz="4300" b="1" dirty="0" smtClean="0"/>
              <a:t>Originality/value </a:t>
            </a:r>
            <a:r>
              <a:rPr lang="en-US" sz="4300" dirty="0"/>
              <a:t>What is new in the paper? State the value of the paper and to whom</a:t>
            </a:r>
            <a:endParaRPr lang="tr-TR" sz="4300" dirty="0" smtClean="0"/>
          </a:p>
        </p:txBody>
      </p:sp>
    </p:spTree>
    <p:extLst>
      <p:ext uri="{BB962C8B-B14F-4D97-AF65-F5344CB8AC3E}">
        <p14:creationId xmlns:p14="http://schemas.microsoft.com/office/powerpoint/2010/main" val="21862810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2000" b="1" dirty="0" smtClean="0"/>
              <a:t>Good abstract </a:t>
            </a:r>
            <a:r>
              <a:rPr lang="tr-TR" sz="1600" dirty="0" smtClean="0">
                <a:hlinkClick r:id="rId2"/>
              </a:rPr>
              <a:t>https</a:t>
            </a:r>
            <a:r>
              <a:rPr lang="tr-TR" sz="1600" dirty="0">
                <a:hlinkClick r:id="rId2"/>
              </a:rPr>
              <a:t>://www.aje.com/arc/make-great-first-impression-6-tips-writing-strong-abstract/</a:t>
            </a:r>
            <a:endParaRPr lang="tr-TR" sz="1600" dirty="0"/>
          </a:p>
        </p:txBody>
      </p:sp>
      <p:sp>
        <p:nvSpPr>
          <p:cNvPr id="3" name="Content Placeholder 2"/>
          <p:cNvSpPr>
            <a:spLocks noGrp="1"/>
          </p:cNvSpPr>
          <p:nvPr>
            <p:ph idx="1"/>
          </p:nvPr>
        </p:nvSpPr>
        <p:spPr/>
        <p:txBody>
          <a:bodyPr>
            <a:normAutofit/>
          </a:bodyPr>
          <a:lstStyle/>
          <a:p>
            <a:r>
              <a:rPr lang="en-US" sz="2000" dirty="0" smtClean="0"/>
              <a:t>#1</a:t>
            </a:r>
            <a:r>
              <a:rPr lang="en-US" sz="2000" dirty="0"/>
              <a:t>. Write the paper </a:t>
            </a:r>
            <a:r>
              <a:rPr lang="en-US" sz="2000" dirty="0" smtClean="0"/>
              <a:t>first</a:t>
            </a:r>
            <a:endParaRPr lang="tr-TR" sz="2000" dirty="0" smtClean="0"/>
          </a:p>
          <a:p>
            <a:r>
              <a:rPr lang="en-US" sz="2000" dirty="0" smtClean="0"/>
              <a:t>#2</a:t>
            </a:r>
            <a:r>
              <a:rPr lang="en-US" sz="2000" dirty="0"/>
              <a:t>. Provide introductory background information that leads into a statement of your </a:t>
            </a:r>
            <a:r>
              <a:rPr lang="en-US" sz="2000" dirty="0" smtClean="0"/>
              <a:t>aim</a:t>
            </a:r>
            <a:r>
              <a:rPr lang="tr-TR" sz="2000" dirty="0" smtClean="0"/>
              <a:t>-t</a:t>
            </a:r>
            <a:r>
              <a:rPr lang="en-US" sz="2000" dirty="0" smtClean="0"/>
              <a:t>he </a:t>
            </a:r>
            <a:r>
              <a:rPr lang="en-US" sz="2000" dirty="0"/>
              <a:t>first section of your abstract is very valuable real estate. These 1-3 sentences must inform the reader about why you have undertaken this research.</a:t>
            </a:r>
            <a:endParaRPr lang="tr-TR" sz="2000" dirty="0" smtClean="0"/>
          </a:p>
          <a:p>
            <a:r>
              <a:rPr lang="en-US" sz="2000" dirty="0" smtClean="0"/>
              <a:t>#3</a:t>
            </a:r>
            <a:r>
              <a:rPr lang="en-US" sz="2000" dirty="0"/>
              <a:t>. Briefly describe your </a:t>
            </a:r>
            <a:r>
              <a:rPr lang="en-US" sz="2000" dirty="0" smtClean="0"/>
              <a:t>methodology</a:t>
            </a:r>
            <a:endParaRPr lang="tr-TR" sz="2000" dirty="0" smtClean="0"/>
          </a:p>
          <a:p>
            <a:r>
              <a:rPr lang="en-US" sz="2000" dirty="0" smtClean="0"/>
              <a:t>#4</a:t>
            </a:r>
            <a:r>
              <a:rPr lang="en-US" sz="2000" dirty="0"/>
              <a:t>. Clearly describe the most important findings of your </a:t>
            </a:r>
            <a:r>
              <a:rPr lang="en-US" sz="2000" dirty="0" smtClean="0"/>
              <a:t>study</a:t>
            </a:r>
            <a:r>
              <a:rPr lang="tr-TR" sz="2000" dirty="0" smtClean="0"/>
              <a:t>.</a:t>
            </a:r>
          </a:p>
        </p:txBody>
      </p:sp>
    </p:spTree>
    <p:extLst>
      <p:ext uri="{BB962C8B-B14F-4D97-AF65-F5344CB8AC3E}">
        <p14:creationId xmlns:p14="http://schemas.microsoft.com/office/powerpoint/2010/main" val="1796400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
            </a:r>
            <a:br>
              <a:rPr lang="tr-TR" dirty="0" smtClean="0"/>
            </a:br>
            <a:r>
              <a:rPr lang="en-US" dirty="0" smtClean="0"/>
              <a:t>#5</a:t>
            </a:r>
            <a:r>
              <a:rPr lang="en-US" dirty="0"/>
              <a:t>. State the conclusion concisely and avoid overstatements</a:t>
            </a:r>
            <a:r>
              <a:rPr lang="tr-TR" dirty="0"/>
              <a:t>.</a:t>
            </a:r>
            <a:br>
              <a:rPr lang="tr-TR" dirty="0"/>
            </a:br>
            <a:endParaRPr lang="tr-TR" dirty="0"/>
          </a:p>
        </p:txBody>
      </p:sp>
      <p:sp>
        <p:nvSpPr>
          <p:cNvPr id="3" name="Content Placeholder 2"/>
          <p:cNvSpPr>
            <a:spLocks noGrp="1"/>
          </p:cNvSpPr>
          <p:nvPr>
            <p:ph idx="1"/>
          </p:nvPr>
        </p:nvSpPr>
        <p:spPr/>
        <p:txBody>
          <a:bodyPr>
            <a:noAutofit/>
          </a:bodyPr>
          <a:lstStyle/>
          <a:p>
            <a:r>
              <a:rPr lang="en-US" sz="2000" dirty="0" smtClean="0"/>
              <a:t>The </a:t>
            </a:r>
            <a:r>
              <a:rPr lang="en-US" sz="2000" dirty="0"/>
              <a:t>last 1-2 sentences of your abstract should be devoted to the overall take-home message of your study: your conclusions. </a:t>
            </a:r>
            <a:r>
              <a:rPr lang="en-US" sz="2000" b="1" i="1" dirty="0"/>
              <a:t>A good way to begin this section is with phrases such as “Our study revealed that…” or “Overall, we conclude that…”. </a:t>
            </a:r>
            <a:endParaRPr lang="tr-TR" sz="2000" b="1" i="1" dirty="0" smtClean="0"/>
          </a:p>
          <a:p>
            <a:r>
              <a:rPr lang="en-US" sz="2000" dirty="0" smtClean="0"/>
              <a:t>Then</a:t>
            </a:r>
            <a:r>
              <a:rPr lang="en-US" sz="2000" dirty="0"/>
              <a:t>, state your main finding as concisely as possible. If you have other interesting secondary findings, these can be mentioned as well. Finally, </a:t>
            </a:r>
            <a:r>
              <a:rPr lang="en-US" sz="2000" b="1" i="1" dirty="0"/>
              <a:t>consider including a sentence that states the theoretical or practical implications of your work and/or describes how your work has advanced the field. </a:t>
            </a:r>
            <a:endParaRPr lang="tr-TR" sz="2000" b="1" i="1" dirty="0" smtClean="0"/>
          </a:p>
          <a:p>
            <a:r>
              <a:rPr lang="en-US" sz="2000" dirty="0" smtClean="0"/>
              <a:t>This </a:t>
            </a:r>
            <a:r>
              <a:rPr lang="en-US" sz="2000" dirty="0"/>
              <a:t>will help readers to more clearly understand the importance of your findings.</a:t>
            </a:r>
            <a:r>
              <a:rPr lang="tr-TR" sz="2000" dirty="0"/>
              <a:t> </a:t>
            </a:r>
            <a:r>
              <a:rPr lang="en-US" sz="2000" dirty="0"/>
              <a:t>As mentioned earlier, many readers who are unable to access the full text of your manuscript will read only your abstract, and without access to your data, they will have to take your conclusions at face value. For this reason, it is very important not to overstate your conclusions in your abstract so as not to mislead your readers</a:t>
            </a:r>
            <a:endParaRPr lang="tr-TR" sz="2000" dirty="0"/>
          </a:p>
        </p:txBody>
      </p:sp>
    </p:spTree>
    <p:extLst>
      <p:ext uri="{BB962C8B-B14F-4D97-AF65-F5344CB8AC3E}">
        <p14:creationId xmlns:p14="http://schemas.microsoft.com/office/powerpoint/2010/main" val="10224752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a:t>6. Things to avoid in an abstract</a:t>
            </a:r>
            <a:endParaRPr lang="tr-TR" dirty="0"/>
          </a:p>
        </p:txBody>
      </p:sp>
      <p:sp>
        <p:nvSpPr>
          <p:cNvPr id="3" name="Content Placeholder 2"/>
          <p:cNvSpPr>
            <a:spLocks noGrp="1"/>
          </p:cNvSpPr>
          <p:nvPr>
            <p:ph idx="1"/>
          </p:nvPr>
        </p:nvSpPr>
        <p:spPr/>
        <p:txBody>
          <a:bodyPr>
            <a:normAutofit/>
          </a:bodyPr>
          <a:lstStyle/>
          <a:p>
            <a:r>
              <a:rPr lang="en-US" sz="1600" dirty="0"/>
              <a:t>The abstract is meant to be a summary of your research; as such, it usually carries a strict word count limit. Combining all of the most important aspects of your work into a paragraph of 250 words or less can be a challenging task. However, knowing what to avoid when writing the abstract can make the job a little easier</a:t>
            </a:r>
            <a:r>
              <a:rPr lang="en-US" sz="1600" dirty="0" smtClean="0"/>
              <a:t>.</a:t>
            </a:r>
            <a:endParaRPr lang="tr-TR" sz="1600" dirty="0" smtClean="0"/>
          </a:p>
          <a:p>
            <a:r>
              <a:rPr lang="en-US" sz="1600" dirty="0">
                <a:solidFill>
                  <a:srgbClr val="000000"/>
                </a:solidFill>
                <a:latin typeface="aktiv grotesk"/>
              </a:rPr>
              <a:t>#####For example, the abstract should not contain:</a:t>
            </a:r>
          </a:p>
          <a:p>
            <a:pPr>
              <a:buFont typeface="Arial"/>
              <a:buChar char="•"/>
            </a:pPr>
            <a:r>
              <a:rPr lang="en-US" sz="1600" dirty="0">
                <a:solidFill>
                  <a:srgbClr val="000000"/>
                </a:solidFill>
                <a:latin typeface="aktiv grotesk"/>
              </a:rPr>
              <a:t>Lengthy background information (readers peruse your abstract to learn about your current work, not the previous work of other researchers)</a:t>
            </a:r>
          </a:p>
          <a:p>
            <a:pPr>
              <a:buFont typeface="Arial"/>
              <a:buChar char="•"/>
            </a:pPr>
            <a:r>
              <a:rPr lang="en-US" sz="1600" dirty="0">
                <a:solidFill>
                  <a:srgbClr val="000000"/>
                </a:solidFill>
                <a:latin typeface="aktiv grotesk"/>
              </a:rPr>
              <a:t>Citations</a:t>
            </a:r>
          </a:p>
          <a:p>
            <a:pPr>
              <a:buFont typeface="Arial"/>
              <a:buChar char="•"/>
            </a:pPr>
            <a:r>
              <a:rPr lang="en-US" sz="1600" dirty="0">
                <a:solidFill>
                  <a:srgbClr val="000000"/>
                </a:solidFill>
                <a:latin typeface="aktiv grotesk"/>
              </a:rPr>
              <a:t>Details about routine laboratory procedures</a:t>
            </a:r>
          </a:p>
          <a:p>
            <a:pPr>
              <a:buFont typeface="Arial"/>
              <a:buChar char="•"/>
            </a:pPr>
            <a:r>
              <a:rPr lang="en-US" sz="1600" dirty="0">
                <a:solidFill>
                  <a:srgbClr val="000000"/>
                </a:solidFill>
                <a:latin typeface="aktiv grotesk"/>
              </a:rPr>
              <a:t>Details about the statistical methods or software used (unless this is the focus of your study)</a:t>
            </a:r>
          </a:p>
          <a:p>
            <a:pPr>
              <a:buFont typeface="Arial"/>
              <a:buChar char="•"/>
            </a:pPr>
            <a:r>
              <a:rPr lang="en-US" sz="1600" dirty="0">
                <a:solidFill>
                  <a:srgbClr val="000000"/>
                </a:solidFill>
                <a:latin typeface="aktiv grotesk"/>
              </a:rPr>
              <a:t>Undefined abbreviations or acronyms (most journals will provide a list of common abbreviations/acronyms that do not need to be defined; some journals do not allow the use of abbreviations/acronyms in the abstract)</a:t>
            </a:r>
          </a:p>
          <a:p>
            <a:pPr>
              <a:buFont typeface="Arial"/>
              <a:buChar char="•"/>
            </a:pPr>
            <a:r>
              <a:rPr lang="en-US" sz="1600" dirty="0">
                <a:solidFill>
                  <a:srgbClr val="000000"/>
                </a:solidFill>
                <a:latin typeface="aktiv grotesk"/>
              </a:rPr>
              <a:t>Results or interpretations that are not discussed in the text</a:t>
            </a:r>
          </a:p>
          <a:p>
            <a:endParaRPr lang="tr-TR" sz="1600" dirty="0"/>
          </a:p>
        </p:txBody>
      </p:sp>
    </p:spTree>
    <p:extLst>
      <p:ext uri="{BB962C8B-B14F-4D97-AF65-F5344CB8AC3E}">
        <p14:creationId xmlns:p14="http://schemas.microsoft.com/office/powerpoint/2010/main" val="15492589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How to write a good abstract</a:t>
            </a:r>
            <a:endParaRPr lang="tr-TR" dirty="0"/>
          </a:p>
        </p:txBody>
      </p:sp>
      <p:sp>
        <p:nvSpPr>
          <p:cNvPr id="3" name="Content Placeholder 2"/>
          <p:cNvSpPr>
            <a:spLocks noGrp="1"/>
          </p:cNvSpPr>
          <p:nvPr>
            <p:ph idx="1"/>
          </p:nvPr>
        </p:nvSpPr>
        <p:spPr/>
        <p:txBody>
          <a:bodyPr/>
          <a:lstStyle/>
          <a:p>
            <a:r>
              <a:rPr lang="tr-TR" dirty="0">
                <a:hlinkClick r:id="rId2"/>
              </a:rPr>
              <a:t>https://</a:t>
            </a:r>
            <a:r>
              <a:rPr lang="tr-TR" dirty="0" smtClean="0">
                <a:hlinkClick r:id="rId2"/>
              </a:rPr>
              <a:t>www.ncbi.nlm.nih.gov/pmc/articles/PMC3136</a:t>
            </a:r>
          </a:p>
          <a:p>
            <a:r>
              <a:rPr lang="tr-TR" dirty="0" smtClean="0">
                <a:hlinkClick r:id="rId2"/>
              </a:rPr>
              <a:t>027</a:t>
            </a:r>
            <a:r>
              <a:rPr lang="tr-TR" dirty="0">
                <a:hlinkClick r:id="rId2"/>
              </a:rPr>
              <a:t>/</a:t>
            </a:r>
            <a:endParaRPr lang="tr-TR" dirty="0"/>
          </a:p>
        </p:txBody>
      </p:sp>
    </p:spTree>
    <p:extLst>
      <p:ext uri="{BB962C8B-B14F-4D97-AF65-F5344CB8AC3E}">
        <p14:creationId xmlns:p14="http://schemas.microsoft.com/office/powerpoint/2010/main" val="2440291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tr-TR" dirty="0" smtClean="0">
              <a:hlinkClick r:id="rId2"/>
            </a:endParaRPr>
          </a:p>
          <a:p>
            <a:endParaRPr lang="tr-TR" dirty="0">
              <a:hlinkClick r:id="rId2"/>
            </a:endParaRPr>
          </a:p>
          <a:p>
            <a:endParaRPr lang="tr-TR" dirty="0" smtClean="0">
              <a:hlinkClick r:id="rId2"/>
            </a:endParaRPr>
          </a:p>
          <a:p>
            <a:endParaRPr lang="tr-TR" dirty="0">
              <a:hlinkClick r:id="rId2"/>
            </a:endParaRPr>
          </a:p>
          <a:p>
            <a:endParaRPr lang="tr-TR" dirty="0" smtClean="0">
              <a:hlinkClick r:id="rId2"/>
            </a:endParaRPr>
          </a:p>
          <a:p>
            <a:endParaRPr lang="tr-TR" sz="1400" dirty="0" smtClean="0">
              <a:hlinkClick r:id="rId2"/>
            </a:endParaRPr>
          </a:p>
          <a:p>
            <a:r>
              <a:rPr lang="tr-TR" sz="1400" dirty="0" smtClean="0">
                <a:hlinkClick r:id="rId2"/>
              </a:rPr>
              <a:t>http</a:t>
            </a:r>
            <a:r>
              <a:rPr lang="tr-TR" sz="1400" dirty="0">
                <a:hlinkClick r:id="rId2"/>
              </a:rPr>
              <a:t>://fbme.utm.my/postgraduate/2017/11/08/369/</a:t>
            </a:r>
            <a:endParaRPr lang="tr-TR" sz="1400"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260648"/>
            <a:ext cx="5706247" cy="4409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0028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340768"/>
            <a:ext cx="7044749" cy="5443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7791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Good abstract...</a:t>
            </a:r>
            <a:endParaRPr lang="tr-TR" dirty="0"/>
          </a:p>
        </p:txBody>
      </p:sp>
      <p:sp>
        <p:nvSpPr>
          <p:cNvPr id="3" name="Content Placeholder 2"/>
          <p:cNvSpPr>
            <a:spLocks noGrp="1"/>
          </p:cNvSpPr>
          <p:nvPr>
            <p:ph idx="1"/>
          </p:nvPr>
        </p:nvSpPr>
        <p:spPr/>
        <p:txBody>
          <a:bodyPr/>
          <a:lstStyle/>
          <a:p>
            <a:endParaRPr lang="tr-TR"/>
          </a:p>
        </p:txBody>
      </p:sp>
      <p:pic>
        <p:nvPicPr>
          <p:cNvPr id="2050" name="Picture 2" descr="good abstract writing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1340768"/>
            <a:ext cx="9077325" cy="383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750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İyi bir başlık için...</a:t>
            </a:r>
            <a:endParaRPr lang="en-US" dirty="0"/>
          </a:p>
        </p:txBody>
      </p:sp>
      <p:sp>
        <p:nvSpPr>
          <p:cNvPr id="3" name="Content Placeholder 2"/>
          <p:cNvSpPr>
            <a:spLocks noGrp="1"/>
          </p:cNvSpPr>
          <p:nvPr>
            <p:ph idx="1"/>
          </p:nvPr>
        </p:nvSpPr>
        <p:spPr/>
        <p:txBody>
          <a:bodyPr>
            <a:normAutofit/>
          </a:bodyPr>
          <a:lstStyle/>
          <a:p>
            <a:r>
              <a:rPr lang="tr-TR" dirty="0" smtClean="0"/>
              <a:t>Açık ve anlaşılır olarak çalışmanın ana amacını içermeli</a:t>
            </a:r>
          </a:p>
          <a:p>
            <a:r>
              <a:rPr lang="tr-TR" dirty="0" smtClean="0"/>
              <a:t>Kısaltma kullanmaktan kaçının</a:t>
            </a:r>
          </a:p>
          <a:p>
            <a:r>
              <a:rPr lang="tr-TR" dirty="0" smtClean="0"/>
              <a:t>Olumlu bir etki yaratacak ve okuyucunun ilgisini çekecek kelimeler kullanın.</a:t>
            </a:r>
          </a:p>
          <a:p>
            <a:r>
              <a:rPr lang="tr-TR" dirty="0"/>
              <a:t> </a:t>
            </a:r>
            <a:r>
              <a:rPr lang="tr-TR" dirty="0"/>
              <a:t>A</a:t>
            </a:r>
            <a:r>
              <a:rPr lang="tr-TR" dirty="0" smtClean="0"/>
              <a:t>lanına </a:t>
            </a:r>
            <a:r>
              <a:rPr lang="tr-TR" dirty="0" smtClean="0"/>
              <a:t>özgü güncel terminolojiyi kullanın.</a:t>
            </a:r>
            <a:endParaRPr lang="en-US" dirty="0"/>
          </a:p>
          <a:p>
            <a:endParaRPr lang="en-US" dirty="0"/>
          </a:p>
        </p:txBody>
      </p:sp>
    </p:spTree>
    <p:extLst>
      <p:ext uri="{BB962C8B-B14F-4D97-AF65-F5344CB8AC3E}">
        <p14:creationId xmlns:p14="http://schemas.microsoft.com/office/powerpoint/2010/main" val="3747806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0928" y="-315416"/>
            <a:ext cx="18288000" cy="1028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148064" y="2492896"/>
            <a:ext cx="280831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703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2800" b="1" dirty="0" smtClean="0"/>
              <a:t>Bilimsel araştırma aşamaları(süreci)</a:t>
            </a:r>
            <a:endParaRPr lang="en-US"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9474523"/>
              </p:ext>
            </p:extLst>
          </p:nvPr>
        </p:nvGraphicFramePr>
        <p:xfrm>
          <a:off x="539552" y="1196752"/>
          <a:ext cx="8229600" cy="5073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688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032" y="-531440"/>
            <a:ext cx="18288000" cy="1028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03848" y="2564904"/>
            <a:ext cx="295232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049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APA 6.0</a:t>
            </a:r>
            <a:endParaRPr lang="tr-TR" dirty="0"/>
          </a:p>
        </p:txBody>
      </p:sp>
      <p:sp>
        <p:nvSpPr>
          <p:cNvPr id="3" name="Content Placeholder 2"/>
          <p:cNvSpPr>
            <a:spLocks noGrp="1"/>
          </p:cNvSpPr>
          <p:nvPr>
            <p:ph idx="1"/>
          </p:nvPr>
        </p:nvSpPr>
        <p:spPr/>
        <p:txBody>
          <a:bodyPr/>
          <a:lstStyle/>
          <a:p>
            <a:r>
              <a:rPr lang="tr-TR" dirty="0">
                <a:hlinkClick r:id="rId2"/>
              </a:rPr>
              <a:t>https://apastyle.apa.org/</a:t>
            </a:r>
            <a:endParaRPr lang="tr-TR" dirty="0"/>
          </a:p>
        </p:txBody>
      </p:sp>
    </p:spTree>
    <p:extLst>
      <p:ext uri="{BB962C8B-B14F-4D97-AF65-F5344CB8AC3E}">
        <p14:creationId xmlns:p14="http://schemas.microsoft.com/office/powerpoint/2010/main" val="33212410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tr-TR"/>
          </a:p>
        </p:txBody>
      </p:sp>
      <p:sp>
        <p:nvSpPr>
          <p:cNvPr id="3" name="Content Placeholder 2"/>
          <p:cNvSpPr>
            <a:spLocks noGrp="1"/>
          </p:cNvSpPr>
          <p:nvPr>
            <p:ph idx="1"/>
          </p:nvPr>
        </p:nvSpPr>
        <p:spPr/>
        <p:txBody>
          <a:bodyPr/>
          <a:lstStyle/>
          <a:p>
            <a:endParaRPr lang="tr-T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10223104" cy="575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4149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Sıralayalım....</a:t>
            </a:r>
            <a:endParaRPr lang="en-US" dirty="0"/>
          </a:p>
        </p:txBody>
      </p:sp>
      <p:sp>
        <p:nvSpPr>
          <p:cNvPr id="3" name="Content Placeholder 2"/>
          <p:cNvSpPr>
            <a:spLocks noGrp="1"/>
          </p:cNvSpPr>
          <p:nvPr>
            <p:ph idx="1"/>
          </p:nvPr>
        </p:nvSpPr>
        <p:spPr>
          <a:xfrm>
            <a:off x="457200" y="1600201"/>
            <a:ext cx="8229600" cy="2476872"/>
          </a:xfrm>
        </p:spPr>
        <p:txBody>
          <a:bodyPr>
            <a:normAutofit fontScale="92500" lnSpcReduction="20000"/>
          </a:bodyPr>
          <a:lstStyle/>
          <a:p>
            <a:r>
              <a:rPr lang="tr-TR" dirty="0" smtClean="0"/>
              <a:t>Anahtar kelimeler belirleyin,</a:t>
            </a:r>
          </a:p>
          <a:p>
            <a:r>
              <a:rPr lang="tr-TR" dirty="0"/>
              <a:t> A</a:t>
            </a:r>
            <a:r>
              <a:rPr lang="tr-TR" dirty="0" smtClean="0"/>
              <a:t>ramaları süzün,daraltın,</a:t>
            </a:r>
          </a:p>
          <a:p>
            <a:r>
              <a:rPr lang="tr-TR" dirty="0" smtClean="0"/>
              <a:t>Hızlı okuma yapın,</a:t>
            </a:r>
          </a:p>
          <a:p>
            <a:r>
              <a:rPr lang="tr-TR" dirty="0" smtClean="0"/>
              <a:t>Ama iyi okuyun....</a:t>
            </a:r>
          </a:p>
          <a:p>
            <a:r>
              <a:rPr lang="tr-TR" dirty="0" smtClean="0"/>
              <a:t>Yazmaya başlayın...</a:t>
            </a:r>
          </a:p>
          <a:p>
            <a:endParaRPr lang="en-US" dirty="0"/>
          </a:p>
        </p:txBody>
      </p:sp>
    </p:spTree>
    <p:extLst>
      <p:ext uri="{BB962C8B-B14F-4D97-AF65-F5344CB8AC3E}">
        <p14:creationId xmlns:p14="http://schemas.microsoft.com/office/powerpoint/2010/main" val="926493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a:t>Stage 2: Design the Research (1 of 2)</a:t>
            </a:r>
          </a:p>
        </p:txBody>
      </p:sp>
      <p:pic>
        <p:nvPicPr>
          <p:cNvPr id="12" name="Picture 2" descr="Stage 2 of the research process is &quot;design the research,&quot; with &quot;data collection design&quot; and &quot;sampling design&quot; as substeps. "/>
          <p:cNvPicPr>
            <a:picLocks noChangeAspect="1" noChangeArrowheads="1"/>
          </p:cNvPicPr>
          <p:nvPr/>
        </p:nvPicPr>
        <p:blipFill rotWithShape="1">
          <a:blip r:embed="rId3">
            <a:extLst>
              <a:ext uri="{28A0092B-C50C-407E-A947-70E740481C1C}">
                <a14:useLocalDpi xmlns:a14="http://schemas.microsoft.com/office/drawing/2010/main" val="0"/>
              </a:ext>
            </a:extLst>
          </a:blip>
          <a:srcRect l="10942" t="30167" r="15673" b="46183"/>
          <a:stretch/>
        </p:blipFill>
        <p:spPr bwMode="auto">
          <a:xfrm>
            <a:off x="1066799" y="2246305"/>
            <a:ext cx="7313861" cy="2764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8574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382000" cy="4343400"/>
          </a:xfrm>
        </p:spPr>
        <p:txBody>
          <a:bodyPr>
            <a:noAutofit/>
          </a:bodyPr>
          <a:lstStyle/>
          <a:p>
            <a:pPr lvl="1">
              <a:buFontTx/>
              <a:buChar char="•"/>
            </a:pPr>
            <a:r>
              <a:rPr lang="en-US" sz="1600" b="1" dirty="0">
                <a:latin typeface="Arial" pitchFamily="34" charset="0"/>
                <a:cs typeface="Arial" pitchFamily="34" charset="0"/>
              </a:rPr>
              <a:t>Research design</a:t>
            </a:r>
            <a:r>
              <a:rPr lang="en-US" sz="1600" dirty="0">
                <a:latin typeface="Arial" pitchFamily="34" charset="0"/>
                <a:cs typeface="Arial" pitchFamily="34" charset="0"/>
              </a:rPr>
              <a:t> is the blueprint for fulfilling objectives and providing the insight to answer the management dilemma. There are many methods, techniques, procedures, and protocols possible. </a:t>
            </a:r>
          </a:p>
          <a:p>
            <a:pPr lvl="2">
              <a:buFontTx/>
              <a:buChar char="•"/>
            </a:pPr>
            <a:r>
              <a:rPr lang="en-US" sz="1600" dirty="0">
                <a:latin typeface="Arial" pitchFamily="34" charset="0"/>
                <a:cs typeface="Arial" pitchFamily="34" charset="0"/>
              </a:rPr>
              <a:t>Chapter 6 identifies various research designs and </a:t>
            </a:r>
          </a:p>
          <a:p>
            <a:pPr lvl="2">
              <a:buFontTx/>
              <a:buChar char="•"/>
            </a:pPr>
            <a:r>
              <a:rPr lang="en-US" sz="1600" dirty="0">
                <a:latin typeface="Arial" pitchFamily="34" charset="0"/>
                <a:cs typeface="Arial" pitchFamily="34" charset="0"/>
              </a:rPr>
              <a:t>Chapters 7-14 discuss specific methodologies.</a:t>
            </a:r>
          </a:p>
          <a:p>
            <a:pPr lvl="1">
              <a:buFontTx/>
              <a:buChar char="•"/>
            </a:pPr>
            <a:r>
              <a:rPr lang="en-US" sz="1600" dirty="0">
                <a:latin typeface="Arial" pitchFamily="34" charset="0"/>
                <a:cs typeface="Arial" pitchFamily="34" charset="0"/>
              </a:rPr>
              <a:t>Another step in planning the research project is to identify </a:t>
            </a:r>
            <a:r>
              <a:rPr lang="en-US" sz="1600" b="1" i="1" dirty="0">
                <a:latin typeface="Arial" pitchFamily="34" charset="0"/>
                <a:cs typeface="Arial" pitchFamily="34" charset="0"/>
              </a:rPr>
              <a:t>the target population </a:t>
            </a:r>
            <a:r>
              <a:rPr lang="en-US" sz="1600" dirty="0">
                <a:latin typeface="Arial" pitchFamily="34" charset="0"/>
                <a:cs typeface="Arial" pitchFamily="34" charset="0"/>
              </a:rPr>
              <a:t>and determine whether a sample or census is desired. A census is a count of all elements in a population. </a:t>
            </a:r>
            <a:endParaRPr lang="tr-TR" sz="1600" dirty="0" smtClean="0">
              <a:latin typeface="Arial" pitchFamily="34" charset="0"/>
              <a:cs typeface="Arial" pitchFamily="34" charset="0"/>
            </a:endParaRPr>
          </a:p>
          <a:p>
            <a:pPr lvl="1">
              <a:buFontTx/>
              <a:buChar char="•"/>
            </a:pPr>
            <a:endParaRPr lang="tr-TR" sz="1600" dirty="0">
              <a:latin typeface="Arial" pitchFamily="34" charset="0"/>
              <a:cs typeface="Arial" pitchFamily="34" charset="0"/>
            </a:endParaRPr>
          </a:p>
          <a:p>
            <a:pPr lvl="1">
              <a:buFontTx/>
              <a:buChar char="•"/>
            </a:pPr>
            <a:r>
              <a:rPr lang="en-US" sz="1600" dirty="0" smtClean="0">
                <a:latin typeface="Arial" pitchFamily="34" charset="0"/>
                <a:cs typeface="Arial" pitchFamily="34" charset="0"/>
              </a:rPr>
              <a:t>A </a:t>
            </a:r>
            <a:r>
              <a:rPr lang="en-US" sz="1600" b="1" dirty="0">
                <a:latin typeface="Arial" pitchFamily="34" charset="0"/>
                <a:cs typeface="Arial" pitchFamily="34" charset="0"/>
              </a:rPr>
              <a:t>sample</a:t>
            </a:r>
            <a:r>
              <a:rPr lang="en-US" sz="1600" dirty="0">
                <a:latin typeface="Arial" pitchFamily="34" charset="0"/>
                <a:cs typeface="Arial" pitchFamily="34" charset="0"/>
              </a:rPr>
              <a:t> is a group of cases, participants, events, or records that constitute a portion of the target population. The researcher  must determine whether to choose a probability or nonprobability sample. </a:t>
            </a:r>
          </a:p>
          <a:p>
            <a:pPr lvl="2">
              <a:buFontTx/>
              <a:buChar char="•"/>
            </a:pPr>
            <a:r>
              <a:rPr lang="en-US" sz="1600" dirty="0">
                <a:latin typeface="Arial" pitchFamily="34" charset="0"/>
                <a:cs typeface="Arial" pitchFamily="34" charset="0"/>
              </a:rPr>
              <a:t>Types of samples, sample frames, how samples are drawn, and the determination of sample size are discussed in Chapters 15.</a:t>
            </a:r>
          </a:p>
          <a:p>
            <a:pPr lvl="1">
              <a:buFontTx/>
              <a:buChar char="•"/>
            </a:pPr>
            <a:r>
              <a:rPr lang="en-US" sz="1600" dirty="0">
                <a:latin typeface="Arial" pitchFamily="34" charset="0"/>
                <a:cs typeface="Arial" pitchFamily="34" charset="0"/>
              </a:rPr>
              <a:t>A </a:t>
            </a:r>
            <a:r>
              <a:rPr lang="en-US" sz="1600" b="1" dirty="0">
                <a:latin typeface="Arial" pitchFamily="34" charset="0"/>
                <a:cs typeface="Arial" pitchFamily="34" charset="0"/>
              </a:rPr>
              <a:t>pilot test</a:t>
            </a:r>
            <a:r>
              <a:rPr lang="en-US" sz="1600" dirty="0">
                <a:latin typeface="Arial" pitchFamily="34" charset="0"/>
                <a:cs typeface="Arial" pitchFamily="34" charset="0"/>
              </a:rPr>
              <a:t> is conducted to test weaknesses in the research methodology and the data collection instrument and to provide proxy data for selection of a probability sample.</a:t>
            </a:r>
          </a:p>
          <a:p>
            <a:pPr marL="914400" lvl="2" indent="0">
              <a:buNone/>
            </a:pPr>
            <a:r>
              <a:rPr lang="en-US" sz="1600" dirty="0">
                <a:latin typeface="Arial" pitchFamily="34" charset="0"/>
                <a:cs typeface="Arial" pitchFamily="34" charset="0"/>
              </a:rPr>
              <a:t> Chapter 14 focuses on instrument development and pilot testing is discussed.</a:t>
            </a:r>
          </a:p>
          <a:p>
            <a:endParaRPr lang="tr-TR" sz="1600" dirty="0"/>
          </a:p>
        </p:txBody>
      </p:sp>
    </p:spTree>
    <p:extLst>
      <p:ext uri="{BB962C8B-B14F-4D97-AF65-F5344CB8AC3E}">
        <p14:creationId xmlns:p14="http://schemas.microsoft.com/office/powerpoint/2010/main" val="3327398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Stage 3: Data Collection, Preparation, Examination (2 of 2)</a:t>
            </a:r>
          </a:p>
        </p:txBody>
      </p:sp>
      <p:sp>
        <p:nvSpPr>
          <p:cNvPr id="3" name="Content Placeholder 2"/>
          <p:cNvSpPr>
            <a:spLocks noGrp="1"/>
          </p:cNvSpPr>
          <p:nvPr>
            <p:ph idx="1"/>
          </p:nvPr>
        </p:nvSpPr>
        <p:spPr>
          <a:xfrm>
            <a:off x="404318" y="1828800"/>
            <a:ext cx="4853482" cy="4267200"/>
          </a:xfrm>
        </p:spPr>
        <p:txBody>
          <a:bodyPr>
            <a:normAutofit/>
          </a:bodyPr>
          <a:lstStyle/>
          <a:p>
            <a:r>
              <a:rPr lang="en-US" sz="2400" dirty="0">
                <a:latin typeface="Arial" pitchFamily="34" charset="0"/>
                <a:cs typeface="Arial" pitchFamily="34" charset="0"/>
              </a:rPr>
              <a:t>Collect the data</a:t>
            </a:r>
          </a:p>
          <a:p>
            <a:r>
              <a:rPr lang="en-US" sz="2400" dirty="0">
                <a:latin typeface="Arial" pitchFamily="34" charset="0"/>
                <a:cs typeface="Arial" pitchFamily="34" charset="0"/>
              </a:rPr>
              <a:t>Deal with data errors/omissions</a:t>
            </a:r>
          </a:p>
          <a:p>
            <a:r>
              <a:rPr lang="en-US" sz="2400" dirty="0">
                <a:latin typeface="Arial" pitchFamily="34" charset="0"/>
                <a:cs typeface="Arial" pitchFamily="34" charset="0"/>
              </a:rPr>
              <a:t>Reduce data to manageable size</a:t>
            </a:r>
          </a:p>
          <a:p>
            <a:r>
              <a:rPr lang="en-US" sz="2400" dirty="0">
                <a:latin typeface="Arial" pitchFamily="34" charset="0"/>
                <a:cs typeface="Arial" pitchFamily="34" charset="0"/>
              </a:rPr>
              <a:t>Develop summaries</a:t>
            </a:r>
          </a:p>
        </p:txBody>
      </p:sp>
      <p:pic>
        <p:nvPicPr>
          <p:cNvPr id="7" name="Picture 2" descr="A photo of workers in an office environment with headsets on.  "/>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86882" y="1752600"/>
            <a:ext cx="3528518" cy="235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3794572"/>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786</TotalTime>
  <Words>2695</Words>
  <Application>Microsoft Office PowerPoint</Application>
  <PresentationFormat>On-screen Show (4:3)</PresentationFormat>
  <Paragraphs>292</Paragraphs>
  <Slides>63</Slides>
  <Notes>9</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Ofis Teması</vt:lpstr>
      <vt:lpstr>MAN-633 Araştırma Yöntemleri ve Çok Değişkenli istatistikler</vt:lpstr>
      <vt:lpstr>Araştırma Yöntemleri Dersi İçerik:</vt:lpstr>
      <vt:lpstr>Reference&amp; plagiarism</vt:lpstr>
      <vt:lpstr>PowerPoint Presentation</vt:lpstr>
      <vt:lpstr>Research Process</vt:lpstr>
      <vt:lpstr>Bilimsel araştırma aşamaları(süreci)</vt:lpstr>
      <vt:lpstr>Stage 2: Design the Research (1 of 2)</vt:lpstr>
      <vt:lpstr>PowerPoint Presentation</vt:lpstr>
      <vt:lpstr>Stage 3: Data Collection, Preparation, Examination (2 of 2)</vt:lpstr>
      <vt:lpstr>Data Characteristics</vt:lpstr>
      <vt:lpstr>Data Types</vt:lpstr>
      <vt:lpstr>Research Project Time Frame (1 of 2)</vt:lpstr>
      <vt:lpstr>Research Project Time Frame (2 of 2)</vt:lpstr>
      <vt:lpstr>Research Process Pitfalls to Avoid</vt:lpstr>
      <vt:lpstr>Research Process Problems to Avoid</vt:lpstr>
      <vt:lpstr>1. Araştırma sorunsalı belirleme</vt:lpstr>
      <vt:lpstr> Araştırma konu ve sorunsalı belirleme kaynakları </vt:lpstr>
      <vt:lpstr>Eleştirel bir mantıkla çalışmaları incelerken;</vt:lpstr>
      <vt:lpstr>Bookmarking-İşaretleme </vt:lpstr>
      <vt:lpstr> Türkiye: https://tez.yok.gov.tr/UlusalTezMerkezi/</vt:lpstr>
      <vt:lpstr>PowerPoint Presentation</vt:lpstr>
      <vt:lpstr>PowerPoint Presentation</vt:lpstr>
      <vt:lpstr>PowerPoint Presentation</vt:lpstr>
      <vt:lpstr> Yurtdışı: https://search.proquest.com/pqdtglobal/index</vt:lpstr>
      <vt:lpstr>PowerPoint Presentation</vt:lpstr>
      <vt:lpstr>PowerPoint Presentation</vt:lpstr>
      <vt:lpstr>PowerPoint Presentation</vt:lpstr>
      <vt:lpstr>Google arama...</vt:lpstr>
      <vt:lpstr>Google akademik…</vt:lpstr>
      <vt:lpstr>PowerPoint Presentation</vt:lpstr>
      <vt:lpstr>PowerPoint Presentation</vt:lpstr>
      <vt:lpstr>PowerPoint Presentation</vt:lpstr>
      <vt:lpstr> Okudukça not alalım...</vt:lpstr>
      <vt:lpstr>PowerPoint Presentation</vt:lpstr>
      <vt:lpstr>PowerPoint Presentation</vt:lpstr>
      <vt:lpstr>PowerPoint Presentation</vt:lpstr>
      <vt:lpstr>İdeal bir araştırma sorunsalı ve konusunun özellikleri</vt:lpstr>
      <vt:lpstr>Araştırma  konusu &amp; sorunsalı belirleme aşamaları</vt:lpstr>
      <vt:lpstr>Araştırma konusunun daraltılması</vt:lpstr>
      <vt:lpstr> Konunun kapsamı açısından (performansa dayalı ücret, pazara  ilk giriş fiyatı vb.) </vt:lpstr>
      <vt:lpstr> Coğrafi alan açısından (Ankara-İstanbul,Çukurova, Akdeniz bölgesi vb.) </vt:lpstr>
      <vt:lpstr>Çalışan grupları (beyaz yakalı,  beyaz yakalı robotlar, mavi yakalı, yöneticiler,vb.) </vt:lpstr>
      <vt:lpstr>PowerPoint Presentation</vt:lpstr>
      <vt:lpstr>Yaş grupları açısından (X,Y,Z, çocuk ,genç yaşlı vb.) </vt:lpstr>
      <vt:lpstr>Zaman açısından (2010-2018 yılları arasında) </vt:lpstr>
      <vt:lpstr>PowerPoint Presentation</vt:lpstr>
      <vt:lpstr>Çalışma hazırlarken...</vt:lpstr>
      <vt:lpstr>PowerPoint Presentation</vt:lpstr>
      <vt:lpstr>Araştırma sorunsalının bileşenleri</vt:lpstr>
      <vt:lpstr>İyi bir özet</vt:lpstr>
      <vt:lpstr>Good abstract https://www.aje.com/arc/make-great-first-impression-6-tips-writing-strong-abstract/</vt:lpstr>
      <vt:lpstr> #5. State the conclusion concisely and avoid overstatements. </vt:lpstr>
      <vt:lpstr>#6. Things to avoid in an abstract</vt:lpstr>
      <vt:lpstr>How to write a good abstract</vt:lpstr>
      <vt:lpstr>PowerPoint Presentation</vt:lpstr>
      <vt:lpstr>PowerPoint Presentation</vt:lpstr>
      <vt:lpstr>Good abstract...</vt:lpstr>
      <vt:lpstr>İyi bir başlık için...</vt:lpstr>
      <vt:lpstr>PowerPoint Presentation</vt:lpstr>
      <vt:lpstr>PowerPoint Presentation</vt:lpstr>
      <vt:lpstr>APA 6.0</vt:lpstr>
      <vt:lpstr>PowerPoint Presentation</vt:lpstr>
      <vt:lpstr>Sıralayalım....</vt:lpstr>
    </vt:vector>
  </TitlesOfParts>
  <Company>Progressive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Araştırma Yöntemleri</dc:title>
  <dc:creator>Eda YAŞA</dc:creator>
  <cp:lastModifiedBy>none</cp:lastModifiedBy>
  <cp:revision>56</cp:revision>
  <cp:lastPrinted>2018-02-13T12:32:55Z</cp:lastPrinted>
  <dcterms:created xsi:type="dcterms:W3CDTF">2016-09-27T08:36:27Z</dcterms:created>
  <dcterms:modified xsi:type="dcterms:W3CDTF">2020-02-10T12:54:44Z</dcterms:modified>
</cp:coreProperties>
</file>