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 Üçgen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grpSp>
        <p:nvGrpSpPr>
          <p:cNvPr id="2" name="1 Grup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Serbest Form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Serbest Form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Serbest Form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Düz Bağlayıcı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10.10.2025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10.10.2025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10.10.2025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10.10.2025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10.10.2025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Köşeli Çift Ayraç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Köşeli Çift Ayraç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10.10.2025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10.10.2025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10.10.2025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Başlık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10.10.2025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10.10.2025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10.10.2025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Serbest Form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Dik Üçgen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Düz Bağlayıcı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Köşeli Çift Ayraç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Köşeli Çift Ayraç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Serbest Form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Serbest Form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Dik Üçgen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Düz Bağlayıcı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10.10.2025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/>
              <a:t>Araştırma Konusunun Belirlenmesi </a:t>
            </a:r>
            <a:endParaRPr lang="tr-TR" b="1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“Yıllık performans değerlerinin sağlık hizmetlerinde çalışanların verimlilikleri üzerindeki etkileri” </a:t>
            </a:r>
          </a:p>
          <a:p>
            <a:pPr>
              <a:buNone/>
            </a:pPr>
            <a:r>
              <a:rPr lang="tr-TR" dirty="0" smtClean="0"/>
              <a:t>• Tipik Daraltma Örnekleri</a:t>
            </a:r>
          </a:p>
          <a:p>
            <a:pPr>
              <a:buNone/>
            </a:pPr>
            <a:r>
              <a:rPr lang="tr-TR" dirty="0" smtClean="0"/>
              <a:t>• Alt Sektör Ayrımı (hastane, dal merkezi, toplum sağlığı merkezi, diğer sağlık kuruluşları)</a:t>
            </a:r>
          </a:p>
          <a:p>
            <a:pPr>
              <a:buNone/>
            </a:pPr>
            <a:r>
              <a:rPr lang="tr-TR" dirty="0" smtClean="0"/>
              <a:t>• Alt sektör içinde Kuruluş Ayrımı (Devlet kuruluşları, özel kuruluşlar,….) </a:t>
            </a:r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b="1" dirty="0" smtClean="0"/>
              <a:t>OLASI ARAŞTIRMA KONULARININ BELİRLENMESİ: ARAŞTIRMA KONUSU DARALTMA-ÖZELLEŞTİRME</a:t>
            </a:r>
            <a:endParaRPr lang="tr-TR" sz="24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• Konunun kapsamı (Ücret, Verimlilik, Performans, Potansiyel) </a:t>
            </a:r>
          </a:p>
          <a:p>
            <a:pPr>
              <a:buNone/>
            </a:pPr>
            <a:r>
              <a:rPr lang="tr-TR" dirty="0" smtClean="0"/>
              <a:t>• Coğrafi Alan (Deniz, Dağ, Kırsal/Köy, Nehir)</a:t>
            </a:r>
          </a:p>
          <a:p>
            <a:pPr>
              <a:buNone/>
            </a:pPr>
            <a:r>
              <a:rPr lang="tr-TR" dirty="0" smtClean="0"/>
              <a:t>• Mevsim </a:t>
            </a:r>
          </a:p>
          <a:p>
            <a:pPr>
              <a:buNone/>
            </a:pPr>
            <a:r>
              <a:rPr lang="tr-TR" dirty="0" smtClean="0"/>
              <a:t>• Zaman (1980 ve öncesi, 1990-2000, …) </a:t>
            </a:r>
          </a:p>
          <a:p>
            <a:pPr>
              <a:buNone/>
            </a:pPr>
            <a:r>
              <a:rPr lang="tr-TR" dirty="0" smtClean="0"/>
              <a:t>• Çalışan grupları (Üst Düzey, Orta Düzey, Alt Düzey Yöneticiler ve Çalışanlar) </a:t>
            </a:r>
          </a:p>
          <a:p>
            <a:pPr>
              <a:buNone/>
            </a:pPr>
            <a:r>
              <a:rPr lang="tr-TR" dirty="0" smtClean="0"/>
              <a:t>• </a:t>
            </a:r>
            <a:r>
              <a:rPr lang="tr-TR" dirty="0" err="1" smtClean="0"/>
              <a:t>Sosyo</a:t>
            </a:r>
            <a:r>
              <a:rPr lang="tr-TR" dirty="0" smtClean="0"/>
              <a:t> ekonomik grup </a:t>
            </a:r>
          </a:p>
          <a:p>
            <a:pPr>
              <a:buNone/>
            </a:pPr>
            <a:r>
              <a:rPr lang="tr-TR" dirty="0" smtClean="0"/>
              <a:t>• Yaş kategorileri (Bebek, çocuk, genç, orta yaşlı, yaşlı)</a:t>
            </a:r>
          </a:p>
          <a:p>
            <a:pPr>
              <a:buNone/>
            </a:pPr>
            <a:r>
              <a:rPr lang="tr-TR" dirty="0" smtClean="0"/>
              <a:t> • Gelir Grupları </a:t>
            </a:r>
          </a:p>
          <a:p>
            <a:pPr>
              <a:buNone/>
            </a:pPr>
            <a:r>
              <a:rPr lang="tr-TR" dirty="0" smtClean="0"/>
              <a:t>• Diğer ölçütler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• Her zaman “bulgular ne işe yarar” sorusuna hazırlıklı olunmalı </a:t>
            </a:r>
          </a:p>
          <a:p>
            <a:pPr>
              <a:buNone/>
            </a:pPr>
            <a:r>
              <a:rPr lang="tr-TR" dirty="0" smtClean="0"/>
              <a:t>-Araştırılan konu, kuram ve uygulama açısından değer taşıyor mu?</a:t>
            </a:r>
          </a:p>
          <a:p>
            <a:pPr>
              <a:buNone/>
            </a:pPr>
            <a:r>
              <a:rPr lang="tr-TR" dirty="0" smtClean="0"/>
              <a:t>• Daraltmanın sınırı iyi belirlenmeli</a:t>
            </a:r>
          </a:p>
          <a:p>
            <a:pPr>
              <a:buNone/>
            </a:pPr>
            <a:r>
              <a:rPr lang="tr-TR" dirty="0" smtClean="0"/>
              <a:t>- Konu, ne çok geniş ne de çok dar olmalı</a:t>
            </a:r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b="1" dirty="0" smtClean="0"/>
              <a:t>OLASI ARAŞTIRMA KONULARININ BELİRLENMESİ: ARAŞTIRMA KONUSU DARALTMA</a:t>
            </a:r>
            <a:endParaRPr lang="tr-TR" sz="24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 Araştırılabilirlik </a:t>
            </a:r>
          </a:p>
          <a:p>
            <a:pPr>
              <a:buFontTx/>
              <a:buChar char="-"/>
            </a:pPr>
            <a:r>
              <a:rPr lang="tr-TR" dirty="0" smtClean="0"/>
              <a:t>İşyerlerinde uyuşturucu kullanımına ilişkin bir anket çalışması </a:t>
            </a:r>
          </a:p>
          <a:p>
            <a:pPr>
              <a:buNone/>
            </a:pPr>
            <a:r>
              <a:rPr lang="tr-TR" dirty="0" smtClean="0"/>
              <a:t>• Uygulama ve kuramsal anlamlılık </a:t>
            </a:r>
          </a:p>
          <a:p>
            <a:pPr>
              <a:buFontTx/>
              <a:buChar char="-"/>
            </a:pPr>
            <a:r>
              <a:rPr lang="tr-TR" dirty="0" smtClean="0"/>
              <a:t>Ön kaynak taraması </a:t>
            </a:r>
          </a:p>
          <a:p>
            <a:pPr>
              <a:buNone/>
            </a:pPr>
            <a:r>
              <a:rPr lang="tr-TR" dirty="0" smtClean="0"/>
              <a:t>• Özgünlük </a:t>
            </a:r>
          </a:p>
          <a:p>
            <a:pPr>
              <a:buFontTx/>
              <a:buChar char="-"/>
            </a:pPr>
            <a:r>
              <a:rPr lang="tr-TR" dirty="0" smtClean="0"/>
              <a:t>Kütüphane ve internet taraması</a:t>
            </a:r>
          </a:p>
          <a:p>
            <a:pPr>
              <a:buNone/>
            </a:pPr>
            <a:r>
              <a:rPr lang="tr-TR" dirty="0" smtClean="0"/>
              <a:t> • Değerlendirme komitesinin/jürinin beklentileriyle uyum </a:t>
            </a:r>
          </a:p>
          <a:p>
            <a:pPr>
              <a:buNone/>
            </a:pPr>
            <a:r>
              <a:rPr lang="tr-TR" dirty="0" smtClean="0"/>
              <a:t>• Kişisel yeteneklerle uyumluluk</a:t>
            </a:r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ARAŞTIRMA KONUSU SEÇİMİ:İYİ BİR KONUNUN BELİRLEYİCİLERİ </a:t>
            </a: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71472" y="1142984"/>
            <a:ext cx="8229600" cy="5197493"/>
          </a:xfrm>
        </p:spPr>
        <p:txBody>
          <a:bodyPr>
            <a:normAutofit/>
          </a:bodyPr>
          <a:lstStyle/>
          <a:p>
            <a:r>
              <a:rPr lang="tr-TR" dirty="0" smtClean="0"/>
              <a:t>Araştırma Konusu: </a:t>
            </a:r>
          </a:p>
          <a:p>
            <a:pPr>
              <a:buNone/>
            </a:pPr>
            <a:r>
              <a:rPr lang="tr-TR" dirty="0" smtClean="0"/>
              <a:t>• Araştırılabilir nitelikte mi? </a:t>
            </a:r>
          </a:p>
          <a:p>
            <a:pPr>
              <a:buNone/>
            </a:pPr>
            <a:r>
              <a:rPr lang="tr-TR" dirty="0" smtClean="0"/>
              <a:t>• Değerlendiricilerin beklentilerini karşılıyor mu?</a:t>
            </a:r>
          </a:p>
          <a:p>
            <a:pPr>
              <a:buNone/>
            </a:pPr>
            <a:r>
              <a:rPr lang="tr-TR" dirty="0" smtClean="0"/>
              <a:t>• İlginizi çekiyor mu? </a:t>
            </a:r>
          </a:p>
          <a:p>
            <a:pPr>
              <a:buNone/>
            </a:pPr>
            <a:r>
              <a:rPr lang="tr-TR" dirty="0" smtClean="0"/>
              <a:t>• Kuram/Uygulama açısından anlamlı mı?</a:t>
            </a:r>
          </a:p>
          <a:p>
            <a:pPr>
              <a:buNone/>
            </a:pPr>
            <a:r>
              <a:rPr lang="tr-TR" dirty="0" smtClean="0"/>
              <a:t>• Araştırıcı yeterli mi? </a:t>
            </a: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ARAŞTIRMA KONUSU SEÇİMİ:KONTROL LİSTESİ</a:t>
            </a:r>
            <a:endParaRPr lang="tr-TR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• Zaman yeterli mi? </a:t>
            </a:r>
          </a:p>
          <a:p>
            <a:pPr>
              <a:buNone/>
            </a:pPr>
            <a:r>
              <a:rPr lang="tr-TR" dirty="0" smtClean="0"/>
              <a:t>• Kaynak yeterli mi? </a:t>
            </a:r>
          </a:p>
          <a:p>
            <a:pPr>
              <a:buNone/>
            </a:pPr>
            <a:r>
              <a:rPr lang="tr-TR" dirty="0" smtClean="0"/>
              <a:t>• Veri bulunabilir mi?</a:t>
            </a:r>
          </a:p>
          <a:p>
            <a:pPr>
              <a:buNone/>
            </a:pPr>
            <a:r>
              <a:rPr lang="tr-TR" dirty="0" smtClean="0"/>
              <a:t>• Geçmişte ilgili konuda yapılmış çalışmalar… </a:t>
            </a:r>
          </a:p>
          <a:p>
            <a:pPr>
              <a:buNone/>
            </a:pPr>
            <a:r>
              <a:rPr lang="tr-TR" dirty="0" smtClean="0"/>
              <a:t>• Problemler ve hedefler açıkça ifade edilebiliyor mu?</a:t>
            </a:r>
          </a:p>
          <a:p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Tanımlayıcı Sorular (Ne/Nedir?) </a:t>
            </a:r>
          </a:p>
          <a:p>
            <a:pPr>
              <a:buNone/>
            </a:pPr>
            <a:r>
              <a:rPr lang="tr-TR" dirty="0" smtClean="0"/>
              <a:t>-Türkiye’deki çalışanların yaş grupları itibarıyla dağılımı </a:t>
            </a:r>
          </a:p>
          <a:p>
            <a:pPr>
              <a:buFontTx/>
              <a:buChar char="-"/>
            </a:pPr>
            <a:r>
              <a:rPr lang="tr-TR" dirty="0" smtClean="0"/>
              <a:t>Çalışanlar içindeki sendikalaşma oranı</a:t>
            </a:r>
          </a:p>
          <a:p>
            <a:pPr>
              <a:buFontTx/>
              <a:buChar char="-"/>
            </a:pPr>
            <a:r>
              <a:rPr lang="tr-TR" dirty="0" smtClean="0"/>
              <a:t>Sağlık sektöründe kapasite kullanım oranı </a:t>
            </a:r>
          </a:p>
          <a:p>
            <a:pPr>
              <a:buFontTx/>
              <a:buChar char="-"/>
            </a:pPr>
            <a:r>
              <a:rPr lang="tr-TR" dirty="0" smtClean="0"/>
              <a:t>Son 15 yılda sağlık hizmetlerinin eğilimi </a:t>
            </a:r>
          </a:p>
          <a:p>
            <a:pPr>
              <a:buNone/>
            </a:pPr>
            <a:r>
              <a:rPr lang="tr-TR" dirty="0" smtClean="0"/>
              <a:t>• Tezler/İddialar (Niçin?) </a:t>
            </a:r>
          </a:p>
          <a:p>
            <a:pPr>
              <a:buNone/>
            </a:pPr>
            <a:r>
              <a:rPr lang="tr-TR" dirty="0" smtClean="0"/>
              <a:t>- Niçin ……..sağlık harcamalarında Türkiye uluslararası platformda geri plandadır?</a:t>
            </a:r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ARAŞTIRMA FİKRİNİN PROJEYE DÖNÜŞTÜRÜLMESİ: SORU ÖRNEKLERİ </a:t>
            </a:r>
            <a:endParaRPr lang="tr-TR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/>
          </a:bodyPr>
          <a:lstStyle/>
          <a:p>
            <a:r>
              <a:rPr lang="tr-TR" dirty="0" smtClean="0"/>
              <a:t>Çalışma, araştırma amaçlarına mı yoksa hipotezlere mi dayandırılmalı? </a:t>
            </a:r>
          </a:p>
          <a:p>
            <a:pPr>
              <a:buFontTx/>
              <a:buChar char="-"/>
            </a:pPr>
            <a:r>
              <a:rPr lang="tr-TR" dirty="0" smtClean="0"/>
              <a:t>Her araştırma hipotezle ifade edilebilir mi?</a:t>
            </a:r>
          </a:p>
          <a:p>
            <a:pPr>
              <a:buFontTx/>
              <a:buChar char="-"/>
            </a:pPr>
            <a:r>
              <a:rPr lang="tr-TR" dirty="0" smtClean="0"/>
              <a:t>Küçük ölçek ve az denek durumu? </a:t>
            </a:r>
          </a:p>
          <a:p>
            <a:pPr>
              <a:buNone/>
            </a:pPr>
            <a:r>
              <a:rPr lang="tr-TR" dirty="0" smtClean="0"/>
              <a:t>• Araştırma sorularının yazılması</a:t>
            </a:r>
          </a:p>
          <a:p>
            <a:pPr>
              <a:buFontTx/>
              <a:buChar char="-"/>
            </a:pPr>
            <a:r>
              <a:rPr lang="tr-TR" dirty="0" smtClean="0"/>
              <a:t>Araştırma sorularıyla sonuç arasında tam bir uyum olmalıdır </a:t>
            </a:r>
          </a:p>
          <a:p>
            <a:pPr>
              <a:buNone/>
            </a:pPr>
            <a:r>
              <a:rPr lang="tr-TR" dirty="0" smtClean="0"/>
              <a:t>• Araştırma amaçlarının yazılması</a:t>
            </a:r>
          </a:p>
          <a:p>
            <a:pPr>
              <a:buNone/>
            </a:pPr>
            <a:r>
              <a:rPr lang="tr-TR" dirty="0" smtClean="0"/>
              <a:t>- Araştırmadan elde edilecek bulgular ve varılmak istenen sonucun belirlenmesi</a:t>
            </a:r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ARAŞTIRMA FİKRİNİN PROJEYE DÖNÜŞTÜRÜLMESİ</a:t>
            </a:r>
            <a:endParaRPr lang="tr-TR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/>
          <a:lstStyle/>
          <a:p>
            <a:r>
              <a:rPr lang="tr-TR" dirty="0" smtClean="0"/>
              <a:t> Araştırma önerisinin amacı </a:t>
            </a:r>
          </a:p>
          <a:p>
            <a:pPr>
              <a:buFontTx/>
              <a:buChar char="-"/>
            </a:pPr>
            <a:r>
              <a:rPr lang="tr-TR" dirty="0" smtClean="0"/>
              <a:t>Fikirlerin organize edilmesi </a:t>
            </a:r>
          </a:p>
          <a:p>
            <a:pPr>
              <a:buNone/>
            </a:pPr>
            <a:r>
              <a:rPr lang="tr-TR" dirty="0" smtClean="0"/>
              <a:t>? Araştırma niyeti tutarlı ve mantıklı şekilde ifade edilir </a:t>
            </a:r>
          </a:p>
          <a:p>
            <a:pPr>
              <a:buFontTx/>
              <a:buChar char="-"/>
            </a:pPr>
            <a:r>
              <a:rPr lang="tr-TR" dirty="0" smtClean="0"/>
              <a:t>İlgilileri ikna etmek </a:t>
            </a:r>
          </a:p>
          <a:p>
            <a:pPr>
              <a:buNone/>
            </a:pPr>
            <a:r>
              <a:rPr lang="tr-TR" dirty="0" smtClean="0"/>
              <a:t>? Gerekli düzeltmeler ışığında araştırmanın yapılabilir hale getirilmesi </a:t>
            </a:r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r>
              <a:rPr lang="tr-TR" sz="2800" b="1" dirty="0" smtClean="0"/>
              <a:t>ARAŞTIRMA ÖNERİSİNİN YAZILMASI</a:t>
            </a:r>
            <a:endParaRPr lang="tr-TR" sz="2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/>
          </a:bodyPr>
          <a:lstStyle/>
          <a:p>
            <a:r>
              <a:rPr lang="tr-TR" dirty="0" smtClean="0"/>
              <a:t> Araştırma önerisinin içeriği </a:t>
            </a:r>
          </a:p>
          <a:p>
            <a:pPr>
              <a:buFontTx/>
              <a:buChar char="-"/>
            </a:pPr>
            <a:r>
              <a:rPr lang="tr-TR" dirty="0" smtClean="0"/>
              <a:t>Araştırmanın başlığı </a:t>
            </a:r>
          </a:p>
          <a:p>
            <a:pPr>
              <a:buFontTx/>
              <a:buChar char="-"/>
            </a:pPr>
            <a:r>
              <a:rPr lang="tr-TR" dirty="0" smtClean="0"/>
              <a:t> Arka plan (Ne) </a:t>
            </a:r>
          </a:p>
          <a:p>
            <a:pPr>
              <a:buFontTx/>
              <a:buChar char="-"/>
            </a:pPr>
            <a:r>
              <a:rPr lang="tr-TR" dirty="0" smtClean="0"/>
              <a:t>Araştırma soruları ve amaçları (Nedir/Niçin)</a:t>
            </a:r>
          </a:p>
          <a:p>
            <a:pPr>
              <a:buFontTx/>
              <a:buChar char="-"/>
            </a:pPr>
            <a:r>
              <a:rPr lang="tr-TR" dirty="0" smtClean="0"/>
              <a:t>Yöntem (Nasıl) </a:t>
            </a:r>
          </a:p>
          <a:p>
            <a:pPr>
              <a:buNone/>
            </a:pPr>
            <a:r>
              <a:rPr lang="tr-TR" dirty="0" smtClean="0"/>
              <a:t>?Araştırmanın yapılacağı yerin seçilme sebebi</a:t>
            </a:r>
          </a:p>
          <a:p>
            <a:pPr>
              <a:buNone/>
            </a:pPr>
            <a:r>
              <a:rPr lang="tr-TR" dirty="0" smtClean="0"/>
              <a:t>?Araştırma evreni ve seçilme sebebi </a:t>
            </a:r>
          </a:p>
          <a:p>
            <a:pPr>
              <a:buNone/>
            </a:pPr>
            <a:r>
              <a:rPr lang="tr-TR" dirty="0" smtClean="0"/>
              <a:t>?Araştırma yöntemi (anket, mülakat, ikincil veri, karma) ve seçilme sebebi </a:t>
            </a:r>
          </a:p>
          <a:p>
            <a:pPr>
              <a:buNone/>
            </a:pPr>
            <a:r>
              <a:rPr lang="tr-TR" dirty="0" smtClean="0"/>
              <a:t>?Hangi veri analiz tekniği kullanılacak, niçin</a:t>
            </a:r>
          </a:p>
          <a:p>
            <a:pPr>
              <a:buFontTx/>
              <a:buChar char="-"/>
            </a:pPr>
            <a:r>
              <a:rPr lang="tr-TR" dirty="0" smtClean="0"/>
              <a:t>Zaman planı (Ne zaman) </a:t>
            </a:r>
          </a:p>
          <a:p>
            <a:pPr>
              <a:buFontTx/>
              <a:buChar char="-"/>
            </a:pPr>
            <a:r>
              <a:rPr lang="tr-TR" dirty="0" smtClean="0"/>
              <a:t> Maddi kaynaklar 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TANISAL ARAŞTIRMA: </a:t>
            </a:r>
          </a:p>
          <a:p>
            <a:pPr>
              <a:buNone/>
            </a:pPr>
            <a:r>
              <a:rPr lang="tr-TR" dirty="0" smtClean="0"/>
              <a:t>• Tanısal bilgiler elde etmek</a:t>
            </a:r>
          </a:p>
          <a:p>
            <a:pPr>
              <a:buNone/>
            </a:pPr>
            <a:r>
              <a:rPr lang="tr-TR" dirty="0" smtClean="0"/>
              <a:t>• Değişkenlerin belirtici istatistiklerini hesaplamak </a:t>
            </a:r>
          </a:p>
          <a:p>
            <a:pPr>
              <a:buNone/>
            </a:pPr>
            <a:r>
              <a:rPr lang="tr-TR" dirty="0" smtClean="0"/>
              <a:t>• Dağılım türlerini belirlemek </a:t>
            </a:r>
          </a:p>
          <a:p>
            <a:pPr>
              <a:buNone/>
            </a:pPr>
            <a:r>
              <a:rPr lang="tr-TR" dirty="0" smtClean="0"/>
              <a:t>• Yer-zaman-birey özelliklerini belirlemek</a:t>
            </a:r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ARAŞTIRMA TÜRÜ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Araştırma konusunun tarihi gelişimi üzerine hedef birimin güncel bilgileri </a:t>
            </a:r>
          </a:p>
          <a:p>
            <a:pPr>
              <a:buNone/>
            </a:pPr>
            <a:r>
              <a:rPr lang="tr-TR" dirty="0" smtClean="0"/>
              <a:t>• Problem ya da sorun yoktur </a:t>
            </a:r>
          </a:p>
          <a:p>
            <a:pPr>
              <a:buNone/>
            </a:pPr>
            <a:r>
              <a:rPr lang="tr-TR" dirty="0" smtClean="0"/>
              <a:t>• Belirleme, açıklama ve tanıtma işlevi</a:t>
            </a:r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ANALİTİK ARAŞTIRMA:</a:t>
            </a:r>
          </a:p>
          <a:p>
            <a:r>
              <a:rPr lang="tr-TR" dirty="0" smtClean="0"/>
              <a:t>Değişkenler arasındaki neden-sonuç ilişkisi</a:t>
            </a:r>
          </a:p>
          <a:p>
            <a:pPr>
              <a:buNone/>
            </a:pPr>
            <a:r>
              <a:rPr lang="tr-TR" dirty="0" smtClean="0"/>
              <a:t>• Bağımlı ve bağımsız değişkenler arasındaki ilişkinin düzeyini ve yönünü ortaya çıkarmak </a:t>
            </a:r>
          </a:p>
          <a:p>
            <a:pPr>
              <a:buNone/>
            </a:pPr>
            <a:r>
              <a:rPr lang="tr-TR" dirty="0" smtClean="0"/>
              <a:t>• Tutarlı, geçerli kuramlar geliştirmek </a:t>
            </a:r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Problem vardır ve çözüm aranır </a:t>
            </a:r>
          </a:p>
          <a:p>
            <a:pPr>
              <a:buNone/>
            </a:pPr>
            <a:r>
              <a:rPr lang="tr-TR" dirty="0" smtClean="0"/>
              <a:t>• Geçerli, güvenilir, tekrar elde edilebilir bilgiler, öneriler </a:t>
            </a:r>
          </a:p>
          <a:p>
            <a:pPr>
              <a:buNone/>
            </a:pPr>
            <a:r>
              <a:rPr lang="tr-TR" dirty="0" smtClean="0"/>
              <a:t>• Geçmişin metodolojik ve tanısal bilgileri destek olur</a:t>
            </a:r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Araştırma Hedefleri </a:t>
            </a:r>
          </a:p>
          <a:p>
            <a:pPr>
              <a:buNone/>
            </a:pPr>
            <a:r>
              <a:rPr lang="tr-TR" dirty="0" smtClean="0"/>
              <a:t>• Bir gerçeği açığa çıkarmak </a:t>
            </a:r>
          </a:p>
          <a:p>
            <a:pPr>
              <a:buNone/>
            </a:pPr>
            <a:r>
              <a:rPr lang="tr-TR" dirty="0" smtClean="0"/>
              <a:t>• Var olan problemlere çözüm aramak </a:t>
            </a:r>
          </a:p>
          <a:p>
            <a:pPr>
              <a:buNone/>
            </a:pPr>
            <a:r>
              <a:rPr lang="tr-TR" dirty="0" smtClean="0"/>
              <a:t>• Akademisyenler ve uygulamacılar için yeni konuları gündeme taşımak</a:t>
            </a:r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ARAŞTIRMA KONUSU/PROBLEM SEÇİMİ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Araştırma Sürecinin İlk Adımı</a:t>
            </a:r>
          </a:p>
          <a:p>
            <a:pPr>
              <a:buFontTx/>
              <a:buChar char="-"/>
            </a:pPr>
            <a:r>
              <a:rPr lang="tr-TR" dirty="0" smtClean="0"/>
              <a:t>Zaman alıcı ve sıkıntılı </a:t>
            </a:r>
          </a:p>
          <a:p>
            <a:pPr>
              <a:buNone/>
            </a:pPr>
            <a:r>
              <a:rPr lang="tr-TR" dirty="0" smtClean="0"/>
              <a:t>• Araştırmanın </a:t>
            </a:r>
            <a:r>
              <a:rPr lang="tr-TR" dirty="0" err="1" smtClean="0"/>
              <a:t>Operasyonel</a:t>
            </a:r>
            <a:r>
              <a:rPr lang="tr-TR" dirty="0" smtClean="0"/>
              <a:t> Hale Getirilmesi </a:t>
            </a:r>
          </a:p>
          <a:p>
            <a:pPr>
              <a:buNone/>
            </a:pPr>
            <a:r>
              <a:rPr lang="tr-TR" dirty="0" smtClean="0"/>
              <a:t>- Araştırma konusunun bir dizi aşamadan geçirilerek süzülmesi ve tortularından ayıklanması</a:t>
            </a:r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Birinci Aşama: Konunun Genel Hatlarıyla Belirlenmesi </a:t>
            </a:r>
          </a:p>
          <a:p>
            <a:pPr>
              <a:buFontTx/>
              <a:buChar char="-"/>
            </a:pPr>
            <a:r>
              <a:rPr lang="tr-TR" dirty="0" smtClean="0"/>
              <a:t>Kuram ve uygulamalardan yola çıkarak</a:t>
            </a:r>
          </a:p>
          <a:p>
            <a:pPr>
              <a:buFontTx/>
              <a:buChar char="-"/>
            </a:pPr>
            <a:r>
              <a:rPr lang="tr-TR" dirty="0" smtClean="0"/>
              <a:t>Güçlü ve zayıf yönleri belirleyerek </a:t>
            </a:r>
          </a:p>
          <a:p>
            <a:pPr>
              <a:buFontTx/>
              <a:buChar char="-"/>
            </a:pPr>
            <a:r>
              <a:rPr lang="tr-TR" dirty="0" smtClean="0"/>
              <a:t>Daha önce yapılan çalışmaları inceleyerek </a:t>
            </a:r>
          </a:p>
          <a:p>
            <a:pPr>
              <a:buFontTx/>
              <a:buChar char="-"/>
            </a:pPr>
            <a:r>
              <a:rPr lang="tr-TR" dirty="0" smtClean="0"/>
              <a:t>Tezler, araştırma raporları vs. </a:t>
            </a:r>
          </a:p>
          <a:p>
            <a:pPr>
              <a:buFontTx/>
              <a:buChar char="-"/>
            </a:pPr>
            <a:r>
              <a:rPr lang="tr-TR" dirty="0" smtClean="0"/>
              <a:t>Tartışarak </a:t>
            </a:r>
          </a:p>
          <a:p>
            <a:pPr>
              <a:buFontTx/>
              <a:buChar char="-"/>
            </a:pPr>
            <a:r>
              <a:rPr lang="tr-TR" dirty="0" smtClean="0"/>
              <a:t>Kaynak incelemesi yaparak</a:t>
            </a:r>
          </a:p>
          <a:p>
            <a:pPr>
              <a:buNone/>
            </a:pPr>
            <a:r>
              <a:rPr lang="tr-TR" dirty="0" smtClean="0"/>
              <a:t>• İkinci Aşama: Konu Daraltılması</a:t>
            </a:r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OLASI ARAŞTIRMA KONULARININ BELİRLENMESİ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dirty="0" smtClean="0"/>
              <a:t>• Sağlık kuruluşlarında teknoloji kullanımı </a:t>
            </a:r>
          </a:p>
          <a:p>
            <a:pPr>
              <a:buNone/>
            </a:pPr>
            <a:r>
              <a:rPr lang="tr-TR" dirty="0" smtClean="0"/>
              <a:t>• Sağlık kuruluşlarında verimlilik-performans ilişkisi </a:t>
            </a:r>
          </a:p>
          <a:p>
            <a:pPr>
              <a:buNone/>
            </a:pPr>
            <a:r>
              <a:rPr lang="tr-TR" dirty="0" smtClean="0"/>
              <a:t>• Sağlık sektöründe çalışanların……sürecinde karşılaştıkları zorluklar </a:t>
            </a:r>
          </a:p>
          <a:p>
            <a:pPr>
              <a:buNone/>
            </a:pPr>
            <a:r>
              <a:rPr lang="tr-TR" dirty="0" smtClean="0"/>
              <a:t>• Bireysel ilişkilerin hasta/müşteri tercihleri üzerindeki etkisi </a:t>
            </a:r>
          </a:p>
          <a:p>
            <a:pPr>
              <a:buNone/>
            </a:pPr>
            <a:r>
              <a:rPr lang="tr-TR" dirty="0" smtClean="0"/>
              <a:t>• Yönetici-sendika ilişkileri </a:t>
            </a:r>
          </a:p>
          <a:p>
            <a:pPr>
              <a:buNone/>
            </a:pPr>
            <a:r>
              <a:rPr lang="tr-TR" dirty="0" smtClean="0"/>
              <a:t>• Teknoloji ve </a:t>
            </a:r>
            <a:r>
              <a:rPr lang="tr-TR" dirty="0" err="1" smtClean="0"/>
              <a:t>işgören</a:t>
            </a:r>
            <a:r>
              <a:rPr lang="tr-TR" dirty="0" smtClean="0"/>
              <a:t> sağlığı </a:t>
            </a:r>
          </a:p>
          <a:p>
            <a:pPr>
              <a:buNone/>
            </a:pPr>
            <a:r>
              <a:rPr lang="tr-TR" dirty="0" smtClean="0"/>
              <a:t>• Sağlık sektöründe müşteri memnuniyetinin </a:t>
            </a:r>
            <a:r>
              <a:rPr lang="tr-TR" dirty="0" smtClean="0"/>
              <a:t>belirleyicileri</a:t>
            </a:r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b="1" dirty="0" smtClean="0"/>
              <a:t>OLASI ARAŞTIRMA KONULARININ BELİRLENMESİ: GENEL ARAŞTIRMA KONU ÖRNEKLERİ </a:t>
            </a:r>
            <a:endParaRPr lang="tr-TR" sz="2400" b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labalık">
  <a:themeElements>
    <a:clrScheme name="Kalabalı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Kalabalı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Kalabalı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121</TotalTime>
  <Words>565</Words>
  <PresentationFormat>Ekran Gösterisi (4:3)</PresentationFormat>
  <Paragraphs>116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0" baseType="lpstr">
      <vt:lpstr>Kalabalık</vt:lpstr>
      <vt:lpstr>Araştırma Konusunun Belirlenmesi </vt:lpstr>
      <vt:lpstr>ARAŞTIRMA TÜRÜ</vt:lpstr>
      <vt:lpstr>Slayt 3</vt:lpstr>
      <vt:lpstr>Slayt 4</vt:lpstr>
      <vt:lpstr>Slayt 5</vt:lpstr>
      <vt:lpstr>ARAŞTIRMA KONUSU/PROBLEM SEÇİMİ</vt:lpstr>
      <vt:lpstr>Slayt 7</vt:lpstr>
      <vt:lpstr>OLASI ARAŞTIRMA KONULARININ BELİRLENMESİ</vt:lpstr>
      <vt:lpstr>OLASI ARAŞTIRMA KONULARININ BELİRLENMESİ: GENEL ARAŞTIRMA KONU ÖRNEKLERİ </vt:lpstr>
      <vt:lpstr>OLASI ARAŞTIRMA KONULARININ BELİRLENMESİ: ARAŞTIRMA KONUSU DARALTMA-ÖZELLEŞTİRME</vt:lpstr>
      <vt:lpstr>Slayt 11</vt:lpstr>
      <vt:lpstr>OLASI ARAŞTIRMA KONULARININ BELİRLENMESİ: ARAŞTIRMA KONUSU DARALTMA</vt:lpstr>
      <vt:lpstr>ARAŞTIRMA KONUSU SEÇİMİ:İYİ BİR KONUNUN BELİRLEYİCİLERİ </vt:lpstr>
      <vt:lpstr>ARAŞTIRMA KONUSU SEÇİMİ:KONTROL LİSTESİ</vt:lpstr>
      <vt:lpstr>Slayt 15</vt:lpstr>
      <vt:lpstr>ARAŞTIRMA FİKRİNİN PROJEYE DÖNÜŞTÜRÜLMESİ: SORU ÖRNEKLERİ </vt:lpstr>
      <vt:lpstr>ARAŞTIRMA FİKRİNİN PROJEYE DÖNÜŞTÜRÜLMESİ</vt:lpstr>
      <vt:lpstr>ARAŞTIRMA ÖNERİSİNİN YAZILMASI</vt:lpstr>
      <vt:lpstr>Slayt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Araştırma Konusunun Belirlenmesi </dc:title>
  <dc:creator>Lenovo</dc:creator>
  <cp:lastModifiedBy>Lenovo</cp:lastModifiedBy>
  <cp:revision>12</cp:revision>
  <dcterms:created xsi:type="dcterms:W3CDTF">2025-10-03T07:39:48Z</dcterms:created>
  <dcterms:modified xsi:type="dcterms:W3CDTF">2025-10-10T08:55:12Z</dcterms:modified>
</cp:coreProperties>
</file>