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2" r:id="rId4"/>
    <p:sldId id="258" r:id="rId5"/>
    <p:sldId id="261" r:id="rId6"/>
    <p:sldId id="259" r:id="rId7"/>
    <p:sldId id="260" r:id="rId8"/>
    <p:sldId id="263" r:id="rId9"/>
    <p:sldId id="265" r:id="rId10"/>
    <p:sldId id="266" r:id="rId11"/>
    <p:sldId id="264"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10.11.2021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10.11.2021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10.11.2021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10.11.2021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10.11.2021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10.11.2021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10.11.2021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10.11.2021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10.11.2021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10.11.2021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10.11.2021</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10.11.2021</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9552" y="1988840"/>
            <a:ext cx="7690048" cy="3096344"/>
          </a:xfrm>
        </p:spPr>
        <p:txBody>
          <a:bodyPr/>
          <a:lstStyle/>
          <a:p>
            <a:pPr algn="ctr"/>
            <a:r>
              <a:rPr lang="tr-TR" b="1" dirty="0">
                <a:latin typeface="ArnoPro-BoldCaption"/>
              </a:rPr>
              <a:t>TEBLİĞ YERİ TEBLİĞ ZAMANI</a:t>
            </a:r>
            <a:br>
              <a:rPr lang="tr-TR" b="1" dirty="0">
                <a:latin typeface="ArnoPro-BoldCaption"/>
              </a:rPr>
            </a:br>
            <a:r>
              <a:rPr lang="tr-TR" b="1" dirty="0">
                <a:latin typeface="ArnoPro-BoldCaption"/>
              </a:rPr>
              <a:t>VEKİLE TEBLİĞ</a:t>
            </a:r>
            <a:endParaRPr lang="tr-TR" b="1" dirty="0"/>
          </a:p>
        </p:txBody>
      </p:sp>
    </p:spTree>
    <p:extLst>
      <p:ext uri="{BB962C8B-B14F-4D97-AF65-F5344CB8AC3E}">
        <p14:creationId xmlns:p14="http://schemas.microsoft.com/office/powerpoint/2010/main" val="1985945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VEKİLE TEBLİĞ, TEBLİĞİN YERİ VE ZAMANI</a:t>
            </a:r>
          </a:p>
        </p:txBody>
      </p:sp>
      <p:sp>
        <p:nvSpPr>
          <p:cNvPr id="3" name="İçerik Yer Tutucusu 2"/>
          <p:cNvSpPr>
            <a:spLocks noGrp="1"/>
          </p:cNvSpPr>
          <p:nvPr>
            <p:ph idx="1"/>
          </p:nvPr>
        </p:nvSpPr>
        <p:spPr/>
        <p:txBody>
          <a:bodyPr>
            <a:normAutofit/>
          </a:bodyPr>
          <a:lstStyle/>
          <a:p>
            <a:pPr algn="just"/>
            <a:r>
              <a:rPr lang="tr-TR" dirty="0"/>
              <a:t>Vekil varsa, tebligat vekile yapılır.</a:t>
            </a:r>
          </a:p>
          <a:p>
            <a:pPr marL="114300" indent="0" algn="just">
              <a:buNone/>
            </a:pPr>
            <a:endParaRPr lang="tr-TR" dirty="0"/>
          </a:p>
          <a:p>
            <a:pPr algn="just"/>
            <a:r>
              <a:rPr lang="tr-TR" dirty="0"/>
              <a:t>Vekil yerine asile tebliğ, usulsüz mü geçersiz midir?</a:t>
            </a:r>
          </a:p>
          <a:p>
            <a:pPr marL="114300" indent="0" algn="just">
              <a:buNone/>
            </a:pPr>
            <a:r>
              <a:rPr lang="tr-TR" dirty="0"/>
              <a:t>	makul sürede yargılanma hakkı ve usul ekonomisi</a:t>
            </a:r>
          </a:p>
          <a:p>
            <a:pPr algn="just"/>
            <a:endParaRPr lang="tr-TR" dirty="0"/>
          </a:p>
          <a:p>
            <a:pPr algn="just"/>
            <a:r>
              <a:rPr lang="tr-TR" dirty="0"/>
              <a:t>Duruşmada asil ve vekil varsa tebligat, kime yapılır?</a:t>
            </a:r>
          </a:p>
          <a:p>
            <a:pPr algn="just"/>
            <a:endParaRPr lang="tr-TR" dirty="0"/>
          </a:p>
          <a:p>
            <a:pPr algn="just"/>
            <a:r>
              <a:rPr lang="tr-TR" dirty="0"/>
              <a:t>İsticvap ve yemin davetiyeleri?</a:t>
            </a:r>
          </a:p>
          <a:p>
            <a:pPr algn="just"/>
            <a:endParaRPr lang="tr-TR" dirty="0"/>
          </a:p>
          <a:p>
            <a:pPr algn="just"/>
            <a:r>
              <a:rPr lang="tr-TR" dirty="0"/>
              <a:t>Vekile tebligat zorunluluğunun başlama anı; vekaletnamenin icra veya dava dosyasına konulduğu an.; vekalet sonradan verilmişse, vekaletnamenin verildiği andan.</a:t>
            </a:r>
          </a:p>
        </p:txBody>
      </p:sp>
    </p:spTree>
    <p:extLst>
      <p:ext uri="{BB962C8B-B14F-4D97-AF65-F5344CB8AC3E}">
        <p14:creationId xmlns:p14="http://schemas.microsoft.com/office/powerpoint/2010/main" val="565219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VEKİLE TEBLİĞ, TEBLİĞİN YERİ VE ZAMANI</a:t>
            </a:r>
          </a:p>
        </p:txBody>
      </p:sp>
      <p:sp>
        <p:nvSpPr>
          <p:cNvPr id="3" name="İçerik Yer Tutucusu 2"/>
          <p:cNvSpPr>
            <a:spLocks noGrp="1"/>
          </p:cNvSpPr>
          <p:nvPr>
            <p:ph idx="1"/>
          </p:nvPr>
        </p:nvSpPr>
        <p:spPr/>
        <p:txBody>
          <a:bodyPr>
            <a:normAutofit fontScale="92500" lnSpcReduction="10000"/>
          </a:bodyPr>
          <a:lstStyle/>
          <a:p>
            <a:pPr algn="just"/>
            <a:r>
              <a:rPr lang="tr-TR" dirty="0"/>
              <a:t>İtirazın iptali davasının dava dilekçesi, vekile mi asile mi tebliğ edilmelidir?</a:t>
            </a:r>
          </a:p>
          <a:p>
            <a:pPr algn="just"/>
            <a:endParaRPr lang="tr-TR" dirty="0"/>
          </a:p>
          <a:p>
            <a:pPr algn="just"/>
            <a:r>
              <a:rPr lang="tr-TR" dirty="0"/>
              <a:t>Avukat, davayı başından sonuna kadar takip etme hatta o davanın icrasını da yapma yetkisine sahiptir. Görüşler?</a:t>
            </a:r>
          </a:p>
          <a:p>
            <a:pPr algn="just"/>
            <a:endParaRPr lang="tr-TR" dirty="0"/>
          </a:p>
          <a:p>
            <a:pPr algn="just"/>
            <a:r>
              <a:rPr lang="tr-TR" dirty="0" err="1"/>
              <a:t>Teb</a:t>
            </a:r>
            <a:r>
              <a:rPr lang="tr-TR" dirty="0"/>
              <a:t>. K. m.36: Celsede Tebligat</a:t>
            </a:r>
          </a:p>
          <a:p>
            <a:pPr lvl="5" algn="just"/>
            <a:r>
              <a:rPr lang="tr-TR" sz="2200" dirty="0"/>
              <a:t>Celse esnasında, taraflara, üçüncü kişilere, katılana ve vekillere yapılabilir.</a:t>
            </a:r>
          </a:p>
          <a:p>
            <a:pPr lvl="5" algn="just"/>
            <a:r>
              <a:rPr lang="tr-TR" sz="2200" dirty="0"/>
              <a:t>Tebliğ tutanağa geçirilmeli ve altı taraflarca imzalanmalı.</a:t>
            </a:r>
          </a:p>
          <a:p>
            <a:pPr lvl="5" algn="just"/>
            <a:r>
              <a:rPr lang="tr-TR" sz="2200" dirty="0"/>
              <a:t>Celsede tebligat «duruşma salonunda» yapılır.</a:t>
            </a:r>
          </a:p>
          <a:p>
            <a:pPr marL="1554480" lvl="5" indent="0" algn="just">
              <a:buNone/>
            </a:pPr>
            <a:r>
              <a:rPr lang="tr-TR" sz="2200" dirty="0"/>
              <a:t>Duruşma sırasında, avukat katibine, sekreterine, stajyere, </a:t>
            </a:r>
            <a:r>
              <a:rPr lang="tr-TR" sz="2200" u="sng" dirty="0"/>
              <a:t>bir sonraki duruşma gününün</a:t>
            </a:r>
            <a:r>
              <a:rPr lang="tr-TR" sz="2200" dirty="0"/>
              <a:t> tebliği de mümkündür.</a:t>
            </a:r>
          </a:p>
          <a:p>
            <a:pPr marL="1554480" lvl="5" indent="0" algn="just">
              <a:buNone/>
            </a:pPr>
            <a:endParaRPr lang="tr-TR" dirty="0"/>
          </a:p>
          <a:p>
            <a:pPr algn="just"/>
            <a:endParaRPr lang="tr-TR" dirty="0"/>
          </a:p>
          <a:p>
            <a:pPr algn="just"/>
            <a:endParaRPr lang="tr-TR" dirty="0"/>
          </a:p>
          <a:p>
            <a:pPr marL="114300" indent="0" algn="just">
              <a:buNone/>
            </a:pPr>
            <a:endParaRPr lang="tr-TR" dirty="0"/>
          </a:p>
          <a:p>
            <a:pPr marL="114300" indent="0" algn="just">
              <a:buNone/>
            </a:pPr>
            <a:endParaRPr lang="tr-TR" dirty="0"/>
          </a:p>
          <a:p>
            <a:pPr algn="just"/>
            <a:endParaRPr lang="tr-TR" dirty="0"/>
          </a:p>
        </p:txBody>
      </p:sp>
    </p:spTree>
    <p:extLst>
      <p:ext uri="{BB962C8B-B14F-4D97-AF65-F5344CB8AC3E}">
        <p14:creationId xmlns:p14="http://schemas.microsoft.com/office/powerpoint/2010/main" val="145065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VEKİLE TEBLİĞ, TEBLİĞİN YERİ VE ZAMANI</a:t>
            </a:r>
          </a:p>
        </p:txBody>
      </p:sp>
      <p:sp>
        <p:nvSpPr>
          <p:cNvPr id="3" name="İçerik Yer Tutucusu 2"/>
          <p:cNvSpPr>
            <a:spLocks noGrp="1"/>
          </p:cNvSpPr>
          <p:nvPr>
            <p:ph idx="1"/>
          </p:nvPr>
        </p:nvSpPr>
        <p:spPr/>
        <p:txBody>
          <a:bodyPr>
            <a:normAutofit fontScale="92500" lnSpcReduction="10000"/>
          </a:bodyPr>
          <a:lstStyle/>
          <a:p>
            <a:pPr algn="just"/>
            <a:r>
              <a:rPr lang="tr-TR" dirty="0"/>
              <a:t>İtirazın iptali davasının dava dilekçesi, vekile mi asile mi tebliğ edilmelidir?</a:t>
            </a:r>
          </a:p>
          <a:p>
            <a:pPr algn="just"/>
            <a:endParaRPr lang="tr-TR" dirty="0"/>
          </a:p>
          <a:p>
            <a:pPr algn="just"/>
            <a:r>
              <a:rPr lang="tr-TR" dirty="0"/>
              <a:t>Avukat, davayı başından sonuna kadar takip etme hatta o davanın icrasını da yapma yetkisine sahiptir. Görüşler?</a:t>
            </a:r>
          </a:p>
          <a:p>
            <a:pPr algn="just"/>
            <a:endParaRPr lang="tr-TR" dirty="0"/>
          </a:p>
          <a:p>
            <a:pPr algn="just"/>
            <a:r>
              <a:rPr lang="tr-TR" dirty="0" err="1"/>
              <a:t>Teb</a:t>
            </a:r>
            <a:r>
              <a:rPr lang="tr-TR" dirty="0"/>
              <a:t>. K. m.36: Celsede Tebligat</a:t>
            </a:r>
          </a:p>
          <a:p>
            <a:pPr lvl="5" algn="just"/>
            <a:r>
              <a:rPr lang="tr-TR" sz="2200" dirty="0"/>
              <a:t>Celse esnasında, taraflara, üçüncü kişilere, katılana ve vekillere yapılabilir.</a:t>
            </a:r>
          </a:p>
          <a:p>
            <a:pPr lvl="5" algn="just"/>
            <a:r>
              <a:rPr lang="tr-TR" sz="2200" dirty="0"/>
              <a:t>Tebliğ tutanağa geçirilmeli ve altı taraflarca imzalanmalı.</a:t>
            </a:r>
          </a:p>
          <a:p>
            <a:pPr lvl="5" algn="just"/>
            <a:r>
              <a:rPr lang="tr-TR" sz="2200" dirty="0"/>
              <a:t>Celsede tebligat «duruşma salonunda» yapılır.</a:t>
            </a:r>
          </a:p>
          <a:p>
            <a:pPr marL="1554480" lvl="5" indent="0" algn="just">
              <a:buNone/>
            </a:pPr>
            <a:r>
              <a:rPr lang="tr-TR" sz="2200" dirty="0"/>
              <a:t>Duruşma sırasında, avukat katibine, sekreterine, stajyere, </a:t>
            </a:r>
            <a:r>
              <a:rPr lang="tr-TR" sz="2200" u="sng" dirty="0"/>
              <a:t>bir sonraki duruşma gününün</a:t>
            </a:r>
            <a:r>
              <a:rPr lang="tr-TR" sz="2200" dirty="0"/>
              <a:t> tebliği de mümkündür.</a:t>
            </a:r>
          </a:p>
          <a:p>
            <a:pPr marL="1554480" lvl="5" indent="0" algn="just">
              <a:buNone/>
            </a:pPr>
            <a:endParaRPr lang="tr-TR" dirty="0"/>
          </a:p>
          <a:p>
            <a:pPr algn="just"/>
            <a:endParaRPr lang="tr-TR" dirty="0"/>
          </a:p>
          <a:p>
            <a:pPr algn="just"/>
            <a:endParaRPr lang="tr-TR" dirty="0"/>
          </a:p>
          <a:p>
            <a:pPr marL="114300" indent="0" algn="just">
              <a:buNone/>
            </a:pPr>
            <a:endParaRPr lang="tr-TR" dirty="0"/>
          </a:p>
          <a:p>
            <a:pPr marL="114300" indent="0" algn="just">
              <a:buNone/>
            </a:pPr>
            <a:endParaRPr lang="tr-TR" dirty="0"/>
          </a:p>
          <a:p>
            <a:pPr algn="just"/>
            <a:endParaRPr lang="tr-TR" dirty="0"/>
          </a:p>
        </p:txBody>
      </p:sp>
    </p:spTree>
    <p:extLst>
      <p:ext uri="{BB962C8B-B14F-4D97-AF65-F5344CB8AC3E}">
        <p14:creationId xmlns:p14="http://schemas.microsoft.com/office/powerpoint/2010/main" val="3303738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a:t>
            </a:r>
          </a:p>
        </p:txBody>
      </p:sp>
      <p:sp>
        <p:nvSpPr>
          <p:cNvPr id="3" name="İçerik Yer Tutucusu 2"/>
          <p:cNvSpPr>
            <a:spLocks noGrp="1"/>
          </p:cNvSpPr>
          <p:nvPr>
            <p:ph idx="1"/>
          </p:nvPr>
        </p:nvSpPr>
        <p:spPr/>
        <p:txBody>
          <a:bodyPr>
            <a:normAutofit/>
          </a:bodyPr>
          <a:lstStyle/>
          <a:p>
            <a:pPr algn="just"/>
            <a:r>
              <a:rPr lang="tr-TR" dirty="0"/>
              <a:t>İtirazın iptali davasının cevap dilekçesi ameliyat olması nedeniyle iki aydır İstanbul M Hastanesi’nde yatmakta olan </a:t>
            </a:r>
            <a:r>
              <a:rPr lang="tr-TR" dirty="0" err="1"/>
              <a:t>A’nin</a:t>
            </a:r>
            <a:r>
              <a:rPr lang="tr-TR" dirty="0"/>
              <a:t> ofisine gönderilmiş ancak postacı, adreste muhatabı bulamamış, karşı komşudan </a:t>
            </a:r>
            <a:r>
              <a:rPr lang="tr-TR" dirty="0" err="1"/>
              <a:t>A’nin</a:t>
            </a:r>
            <a:r>
              <a:rPr lang="tr-TR" dirty="0"/>
              <a:t> İstanbul M Hastanesi’nde yatmakta olduğunu öğrenmiştir. Cevap dilekçesinin A’ya tebliği usulü nasıl olmalıdır? </a:t>
            </a:r>
          </a:p>
          <a:p>
            <a:pPr algn="just"/>
            <a:r>
              <a:rPr lang="tr-TR" dirty="0"/>
              <a:t>A, hileli iflâs etmesi nedeniyle iki sene hapis cezasına çarptırılmış ve hakkında henüz yasal temsilci atanmamıştır. A’ya gönderilen itirazın iptali davasına ilişkin ilamın tebliği ceza infaz memuruna yapılmıştır. Tebligatı değerlendiriniz. </a:t>
            </a:r>
          </a:p>
        </p:txBody>
      </p:sp>
    </p:spTree>
    <p:extLst>
      <p:ext uri="{BB962C8B-B14F-4D97-AF65-F5344CB8AC3E}">
        <p14:creationId xmlns:p14="http://schemas.microsoft.com/office/powerpoint/2010/main" val="1199061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Otel, hastane, fabrika gibi yerlerde tebligat yapılması</a:t>
            </a:r>
          </a:p>
        </p:txBody>
      </p:sp>
      <p:sp>
        <p:nvSpPr>
          <p:cNvPr id="3" name="İçerik Yer Tutucusu 2"/>
          <p:cNvSpPr>
            <a:spLocks noGrp="1"/>
          </p:cNvSpPr>
          <p:nvPr>
            <p:ph idx="1"/>
          </p:nvPr>
        </p:nvSpPr>
        <p:spPr/>
        <p:txBody>
          <a:bodyPr>
            <a:normAutofit/>
          </a:bodyPr>
          <a:lstStyle/>
          <a:p>
            <a:pPr algn="just"/>
            <a:r>
              <a:rPr lang="tr-TR" dirty="0" err="1"/>
              <a:t>Teb</a:t>
            </a:r>
            <a:r>
              <a:rPr lang="tr-TR" dirty="0"/>
              <a:t>. K. m.18</a:t>
            </a:r>
          </a:p>
          <a:p>
            <a:pPr algn="just"/>
            <a:r>
              <a:rPr lang="tr-TR" i="1" dirty="0"/>
              <a:t>«Tebliğ yapılacak şahıs otel, hastane, tedavi veya istirahat evi, fabrika, mektep, talebe yurdu gibi içine serbestçe </a:t>
            </a:r>
            <a:r>
              <a:rPr lang="tr-TR" i="1" dirty="0" err="1"/>
              <a:t>girilemiyen</a:t>
            </a:r>
            <a:r>
              <a:rPr lang="tr-TR" i="1" dirty="0"/>
              <a:t> veya arananın kolayca bulunması mümkün </a:t>
            </a:r>
            <a:r>
              <a:rPr lang="tr-TR" i="1" dirty="0" err="1"/>
              <a:t>olmıyan</a:t>
            </a:r>
            <a:r>
              <a:rPr lang="tr-TR" i="1" dirty="0"/>
              <a:t> bir yerde bulunuyorsa, tebliğin yapılmasını o yeri idare eden veya muhatabın bulunduğu kısmın amiri temin eder. Bunlar tarafından muhatabın derhal buldurulması veya tebliğin temini mümkün olmazsa, tebliğ kendilerine yapılır.»</a:t>
            </a:r>
          </a:p>
          <a:p>
            <a:pPr algn="just"/>
            <a:r>
              <a:rPr lang="tr-TR" dirty="0"/>
              <a:t>Önce muhatap bulundurulur. Bulunamazsa, o yeri idare eden veya amire tebliğ yapılır.</a:t>
            </a:r>
          </a:p>
          <a:p>
            <a:pPr algn="just"/>
            <a:r>
              <a:rPr lang="tr-TR" dirty="0"/>
              <a:t>Tutuklu/hükümlüye yapılacak tebliğden farkı?</a:t>
            </a:r>
          </a:p>
        </p:txBody>
      </p:sp>
    </p:spTree>
    <p:extLst>
      <p:ext uri="{BB962C8B-B14F-4D97-AF65-F5344CB8AC3E}">
        <p14:creationId xmlns:p14="http://schemas.microsoft.com/office/powerpoint/2010/main" val="3157650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Tutuklu/hükümlülere tebligat</a:t>
            </a:r>
          </a:p>
        </p:txBody>
      </p:sp>
      <p:sp>
        <p:nvSpPr>
          <p:cNvPr id="3" name="İçerik Yer Tutucusu 2"/>
          <p:cNvSpPr>
            <a:spLocks noGrp="1"/>
          </p:cNvSpPr>
          <p:nvPr>
            <p:ph idx="1"/>
          </p:nvPr>
        </p:nvSpPr>
        <p:spPr/>
        <p:txBody>
          <a:bodyPr>
            <a:normAutofit/>
          </a:bodyPr>
          <a:lstStyle/>
          <a:p>
            <a:pPr algn="just"/>
            <a:r>
              <a:rPr lang="tr-TR" dirty="0" err="1"/>
              <a:t>Teb</a:t>
            </a:r>
            <a:r>
              <a:rPr lang="tr-TR" dirty="0"/>
              <a:t>. K. m.19</a:t>
            </a:r>
          </a:p>
          <a:p>
            <a:pPr algn="just"/>
            <a:r>
              <a:rPr lang="tr-TR" i="1" dirty="0"/>
              <a:t>«Mevkuf ve </a:t>
            </a:r>
            <a:r>
              <a:rPr lang="tr-TR" i="1" dirty="0" err="1"/>
              <a:t>mahkümlara</a:t>
            </a:r>
            <a:r>
              <a:rPr lang="tr-TR" i="1" dirty="0"/>
              <a:t> ait tebliğlerin yapılmasını, bunların bulunduğu müessese müdür veya memuru temin eder.»</a:t>
            </a:r>
          </a:p>
          <a:p>
            <a:pPr algn="just"/>
            <a:r>
              <a:rPr lang="tr-TR" dirty="0"/>
              <a:t>Bulunduğu yerin yetkilisi tebligat için uygun ortamı sağlar.</a:t>
            </a:r>
          </a:p>
          <a:p>
            <a:pPr algn="just"/>
            <a:r>
              <a:rPr lang="tr-TR" dirty="0"/>
              <a:t>Tutuklu ve hükümlü kişiye yapılacak tebliğ, cezaevindeki yetkilinin gözetiminde yapılır.</a:t>
            </a:r>
          </a:p>
          <a:p>
            <a:pPr algn="just"/>
            <a:r>
              <a:rPr lang="tr-TR" dirty="0"/>
              <a:t>Cezaevindeki yetkili tebligatı almaya yetkili midir?</a:t>
            </a:r>
          </a:p>
          <a:p>
            <a:pPr algn="just"/>
            <a:r>
              <a:rPr lang="tr-TR" dirty="0"/>
              <a:t>Tutuklu ve hükümlü sevk edilmişse?</a:t>
            </a:r>
          </a:p>
          <a:p>
            <a:pPr algn="just"/>
            <a:r>
              <a:rPr lang="tr-TR" dirty="0"/>
              <a:t>Tutuklu ve hükümlünün ev adresine tebliğ yapılır mı?</a:t>
            </a:r>
          </a:p>
          <a:p>
            <a:pPr algn="just"/>
            <a:r>
              <a:rPr lang="tr-TR" dirty="0"/>
              <a:t>Bir yıldan fazla tutuklu ve hükümlü ise tebliğ nasıl yapılır?</a:t>
            </a:r>
          </a:p>
          <a:p>
            <a:pPr algn="just"/>
            <a:endParaRPr lang="tr-TR" dirty="0"/>
          </a:p>
          <a:p>
            <a:pPr algn="just"/>
            <a:endParaRPr lang="tr-TR" i="1" dirty="0"/>
          </a:p>
        </p:txBody>
      </p:sp>
    </p:spTree>
    <p:extLst>
      <p:ext uri="{BB962C8B-B14F-4D97-AF65-F5344CB8AC3E}">
        <p14:creationId xmlns:p14="http://schemas.microsoft.com/office/powerpoint/2010/main" val="2222101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Tutuklu/hükümlülere tebligat</a:t>
            </a:r>
          </a:p>
        </p:txBody>
      </p:sp>
      <p:sp>
        <p:nvSpPr>
          <p:cNvPr id="3" name="İçerik Yer Tutucusu 2"/>
          <p:cNvSpPr>
            <a:spLocks noGrp="1"/>
          </p:cNvSpPr>
          <p:nvPr>
            <p:ph idx="1"/>
          </p:nvPr>
        </p:nvSpPr>
        <p:spPr/>
        <p:txBody>
          <a:bodyPr>
            <a:normAutofit fontScale="92500" lnSpcReduction="10000"/>
          </a:bodyPr>
          <a:lstStyle/>
          <a:p>
            <a:pPr algn="just"/>
            <a:endParaRPr lang="tr-TR" dirty="0"/>
          </a:p>
          <a:p>
            <a:pPr algn="just"/>
            <a:r>
              <a:rPr lang="tr-TR" i="1" dirty="0"/>
              <a:t>«MADDE 28 – (1) Tutuklu ve hükümlülere tebligat yapılmasını, bu kişilerin bulunduğu kurum müdürü, müdür yoksa orayı idare eden memur temin eder.</a:t>
            </a:r>
          </a:p>
          <a:p>
            <a:pPr algn="just"/>
            <a:endParaRPr lang="tr-TR" i="1" dirty="0"/>
          </a:p>
          <a:p>
            <a:pPr marL="114300" indent="0" algn="just">
              <a:buNone/>
            </a:pPr>
            <a:r>
              <a:rPr lang="tr-TR" i="1" dirty="0"/>
              <a:t>	(2) Bir yıl veya daha fazla hürriyeti bağlayıcı ceza ile mahkûm olup kendilerine kanuni temsilci atanmış olanlara ait tebligat, 19 uncu maddeye göre yapılır.</a:t>
            </a:r>
          </a:p>
          <a:p>
            <a:pPr algn="just"/>
            <a:endParaRPr lang="tr-TR" i="1" dirty="0"/>
          </a:p>
          <a:p>
            <a:pPr marL="114300" indent="0" algn="just">
              <a:buNone/>
            </a:pPr>
            <a:r>
              <a:rPr lang="tr-TR" i="1" dirty="0"/>
              <a:t>	(3) Tutuklu ve hükümlüye tebligat yapılamazsa tebliğ mazbatasına müdür veya memur tarafından belirtilen sebep şerh verilir.</a:t>
            </a:r>
          </a:p>
          <a:p>
            <a:pPr algn="just"/>
            <a:endParaRPr lang="tr-TR" i="1" dirty="0"/>
          </a:p>
          <a:p>
            <a:pPr marL="114300" indent="0" algn="just">
              <a:buNone/>
            </a:pPr>
            <a:r>
              <a:rPr lang="tr-TR" i="1" dirty="0"/>
              <a:t>	(4) Tutuklu veya hükümlünün hastanede bulunması halinde dahi tebligat, yukarıdaki fıkralar hükümlerine göre yapılır.»</a:t>
            </a:r>
          </a:p>
        </p:txBody>
      </p:sp>
    </p:spTree>
    <p:extLst>
      <p:ext uri="{BB962C8B-B14F-4D97-AF65-F5344CB8AC3E}">
        <p14:creationId xmlns:p14="http://schemas.microsoft.com/office/powerpoint/2010/main" val="741537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04664"/>
            <a:ext cx="7620000" cy="1152128"/>
          </a:xfrm>
        </p:spPr>
        <p:txBody>
          <a:bodyPr/>
          <a:lstStyle/>
          <a:p>
            <a:pPr algn="ctr"/>
            <a:r>
              <a:rPr lang="tr-TR" b="1" dirty="0"/>
              <a:t>OLAY</a:t>
            </a:r>
          </a:p>
        </p:txBody>
      </p:sp>
      <p:sp>
        <p:nvSpPr>
          <p:cNvPr id="3" name="İçerik Yer Tutucusu 2"/>
          <p:cNvSpPr>
            <a:spLocks noGrp="1"/>
          </p:cNvSpPr>
          <p:nvPr>
            <p:ph idx="1"/>
          </p:nvPr>
        </p:nvSpPr>
        <p:spPr>
          <a:xfrm>
            <a:off x="457200" y="1772816"/>
            <a:ext cx="7620000" cy="4627984"/>
          </a:xfrm>
        </p:spPr>
        <p:txBody>
          <a:bodyPr>
            <a:normAutofit/>
          </a:bodyPr>
          <a:lstStyle/>
          <a:p>
            <a:pPr algn="just"/>
            <a:r>
              <a:rPr lang="tr-TR" dirty="0"/>
              <a:t>Y’nin tarafı olduğu ortaklığın giderilmesi davasında, keşif ve duruşma gününü gösteren tensip zaptı 25.07.2019 tarihinde </a:t>
            </a:r>
            <a:r>
              <a:rPr lang="tr-TR" u="sng" dirty="0"/>
              <a:t>Y’nin ikametgahında </a:t>
            </a:r>
            <a:r>
              <a:rPr lang="tr-TR" dirty="0"/>
              <a:t>ve </a:t>
            </a:r>
            <a:r>
              <a:rPr lang="tr-TR" u="sng" dirty="0"/>
              <a:t>saat 20.00’de </a:t>
            </a:r>
            <a:r>
              <a:rPr lang="tr-TR" dirty="0"/>
              <a:t>tebliğ edilmiştir.</a:t>
            </a:r>
            <a:endParaRPr lang="tr-TR" u="sng" dirty="0"/>
          </a:p>
        </p:txBody>
      </p:sp>
    </p:spTree>
    <p:extLst>
      <p:ext uri="{BB962C8B-B14F-4D97-AF65-F5344CB8AC3E}">
        <p14:creationId xmlns:p14="http://schemas.microsoft.com/office/powerpoint/2010/main" val="2773977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04664"/>
            <a:ext cx="7620000" cy="1152128"/>
          </a:xfrm>
        </p:spPr>
        <p:txBody>
          <a:bodyPr/>
          <a:lstStyle/>
          <a:p>
            <a:pPr algn="ctr"/>
            <a:r>
              <a:rPr lang="tr-TR" b="1" dirty="0"/>
              <a:t>OLAY</a:t>
            </a:r>
          </a:p>
        </p:txBody>
      </p:sp>
      <p:sp>
        <p:nvSpPr>
          <p:cNvPr id="3" name="İçerik Yer Tutucusu 2"/>
          <p:cNvSpPr>
            <a:spLocks noGrp="1"/>
          </p:cNvSpPr>
          <p:nvPr>
            <p:ph idx="1"/>
          </p:nvPr>
        </p:nvSpPr>
        <p:spPr>
          <a:xfrm>
            <a:off x="457200" y="1772816"/>
            <a:ext cx="7620000" cy="4627984"/>
          </a:xfrm>
        </p:spPr>
        <p:txBody>
          <a:bodyPr>
            <a:normAutofit/>
          </a:bodyPr>
          <a:lstStyle/>
          <a:p>
            <a:pPr algn="just"/>
            <a:r>
              <a:rPr lang="tr-TR" dirty="0"/>
              <a:t>Z’nin tarafı olduğu bir davada bilinen son adresine tebligat yapamayan posta memuru, akrabası Z’nin sıklıkla büroda olduğunu öğrendiği için </a:t>
            </a:r>
            <a:r>
              <a:rPr lang="tr-TR" u="sng" dirty="0"/>
              <a:t>büroya giderek </a:t>
            </a:r>
            <a:r>
              <a:rPr lang="tr-TR" dirty="0"/>
              <a:t>tebliğ evrakını teslim etmiş ve Z de bu tebligatı kabul etmiştir.</a:t>
            </a:r>
            <a:endParaRPr lang="tr-TR" u="sng" dirty="0"/>
          </a:p>
        </p:txBody>
      </p:sp>
    </p:spTree>
    <p:extLst>
      <p:ext uri="{BB962C8B-B14F-4D97-AF65-F5344CB8AC3E}">
        <p14:creationId xmlns:p14="http://schemas.microsoft.com/office/powerpoint/2010/main" val="1702181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Tebliğ Yeri ve Zamanı </a:t>
            </a:r>
          </a:p>
        </p:txBody>
      </p:sp>
      <p:sp>
        <p:nvSpPr>
          <p:cNvPr id="3" name="İçerik Yer Tutucusu 2"/>
          <p:cNvSpPr>
            <a:spLocks noGrp="1"/>
          </p:cNvSpPr>
          <p:nvPr>
            <p:ph idx="1"/>
          </p:nvPr>
        </p:nvSpPr>
        <p:spPr/>
        <p:txBody>
          <a:bodyPr>
            <a:normAutofit fontScale="92500" lnSpcReduction="10000"/>
          </a:bodyPr>
          <a:lstStyle/>
          <a:p>
            <a:r>
              <a:rPr lang="tr-TR" dirty="0"/>
              <a:t>Tebligatın zamanına ilişkin hükümler: </a:t>
            </a:r>
            <a:r>
              <a:rPr lang="tr-TR" dirty="0" err="1"/>
              <a:t>Teb</a:t>
            </a:r>
            <a:r>
              <a:rPr lang="tr-TR" dirty="0"/>
              <a:t>. K. m.33, </a:t>
            </a:r>
            <a:r>
              <a:rPr lang="tr-TR" dirty="0" err="1"/>
              <a:t>Teb</a:t>
            </a:r>
            <a:r>
              <a:rPr lang="tr-TR" dirty="0"/>
              <a:t>. Yön. m.54-55.</a:t>
            </a:r>
          </a:p>
          <a:p>
            <a:r>
              <a:rPr lang="tr-TR" dirty="0"/>
              <a:t>Adli/resmi tatilde yapılabilir.</a:t>
            </a:r>
          </a:p>
          <a:p>
            <a:r>
              <a:rPr lang="tr-TR" dirty="0"/>
              <a:t>Gece/gündüz vakti de yapılması mümkündür.</a:t>
            </a:r>
          </a:p>
          <a:p>
            <a:r>
              <a:rPr lang="tr-TR" dirty="0"/>
              <a:t>Tebligat, muhatabın bilinen son adresine tebligat yapılır. (</a:t>
            </a:r>
            <a:r>
              <a:rPr lang="tr-TR" dirty="0" err="1"/>
              <a:t>Teb</a:t>
            </a:r>
            <a:r>
              <a:rPr lang="tr-TR" dirty="0"/>
              <a:t>. K. m.10)</a:t>
            </a:r>
          </a:p>
          <a:p>
            <a:r>
              <a:rPr lang="tr-TR" dirty="0"/>
              <a:t>Bilinen adres, yerleşim yeri demek değildir. Oturduğu ev, iş yeri, yazlık ev de olabilir.</a:t>
            </a:r>
          </a:p>
          <a:p>
            <a:r>
              <a:rPr lang="tr-TR" dirty="0"/>
              <a:t>Bilinen son adresin tespitinde:</a:t>
            </a:r>
          </a:p>
          <a:p>
            <a:pPr marL="114300" indent="0">
              <a:buNone/>
            </a:pPr>
            <a:r>
              <a:rPr lang="tr-TR" dirty="0"/>
              <a:t>		tebliğ talep eden kişinin beyanı, </a:t>
            </a:r>
          </a:p>
          <a:p>
            <a:pPr marL="114300" indent="0">
              <a:buNone/>
            </a:pPr>
            <a:r>
              <a:rPr lang="tr-TR" dirty="0"/>
              <a:t>		muhatap veya ilgilinin bildirimi,</a:t>
            </a:r>
          </a:p>
          <a:p>
            <a:pPr marL="114300" indent="0">
              <a:buNone/>
            </a:pPr>
            <a:r>
              <a:rPr lang="tr-TR" dirty="0"/>
              <a:t>		belgeler</a:t>
            </a:r>
          </a:p>
          <a:p>
            <a:pPr marL="114300" indent="0">
              <a:buNone/>
            </a:pPr>
            <a:r>
              <a:rPr lang="tr-TR" dirty="0"/>
              <a:t>dikkate alınır. </a:t>
            </a:r>
          </a:p>
          <a:p>
            <a:pPr marL="114300" indent="0">
              <a:buNone/>
            </a:pPr>
            <a:r>
              <a:rPr lang="tr-TR" dirty="0"/>
              <a:t>Adres araştırması.</a:t>
            </a:r>
          </a:p>
          <a:p>
            <a:endParaRPr lang="tr-TR" dirty="0"/>
          </a:p>
        </p:txBody>
      </p:sp>
    </p:spTree>
    <p:extLst>
      <p:ext uri="{BB962C8B-B14F-4D97-AF65-F5344CB8AC3E}">
        <p14:creationId xmlns:p14="http://schemas.microsoft.com/office/powerpoint/2010/main" val="373188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Tebliğ Yeri ve Zamanı </a:t>
            </a:r>
          </a:p>
        </p:txBody>
      </p:sp>
      <p:sp>
        <p:nvSpPr>
          <p:cNvPr id="3" name="İçerik Yer Tutucusu 2"/>
          <p:cNvSpPr>
            <a:spLocks noGrp="1"/>
          </p:cNvSpPr>
          <p:nvPr>
            <p:ph idx="1"/>
          </p:nvPr>
        </p:nvSpPr>
        <p:spPr>
          <a:xfrm>
            <a:off x="457200" y="1844824"/>
            <a:ext cx="7620000" cy="4555976"/>
          </a:xfrm>
        </p:spPr>
        <p:txBody>
          <a:bodyPr>
            <a:normAutofit/>
          </a:bodyPr>
          <a:lstStyle/>
          <a:p>
            <a:pPr algn="just"/>
            <a:r>
              <a:rPr lang="tr-TR" dirty="0"/>
              <a:t>Tebligat, muhatabın bilinen adresinden başka yerde yapılmışsa, muhatabın veya kanuni temsilcinin kabul etmesi şartıyla geçerlidir.</a:t>
            </a:r>
          </a:p>
          <a:p>
            <a:pPr algn="just"/>
            <a:r>
              <a:rPr lang="tr-TR" dirty="0" err="1"/>
              <a:t>Teb</a:t>
            </a:r>
            <a:r>
              <a:rPr lang="tr-TR" dirty="0"/>
              <a:t>. K. m.10/3: </a:t>
            </a:r>
            <a:r>
              <a:rPr lang="tr-TR" i="1" dirty="0"/>
              <a:t>«Tebligat, tebliğ yapılacak şahsa bilinen en son adresinde yapılır. </a:t>
            </a:r>
          </a:p>
          <a:p>
            <a:pPr marL="114300" indent="0" algn="just">
              <a:buNone/>
            </a:pPr>
            <a:r>
              <a:rPr lang="tr-TR" i="1" dirty="0"/>
              <a:t>	(Ek fıkra: 11/1/2011-6099/3 </a:t>
            </a:r>
            <a:r>
              <a:rPr lang="tr-TR" i="1" dirty="0" err="1"/>
              <a:t>md.</a:t>
            </a:r>
            <a:r>
              <a:rPr lang="tr-TR" i="1" dirty="0"/>
              <a:t>) Bilinen en son adresin tebligata elverişli olmadığının anlaşılması veya tebligat yapılamaması hâlinde, muhatabın adres kayıt sisteminde bulunan yerleşim yeri adresi, bilinen en son adresi olarak kabul edilir ve tebligat buraya yapılır. </a:t>
            </a:r>
          </a:p>
          <a:p>
            <a:pPr marL="114300" indent="0" algn="just">
              <a:buNone/>
            </a:pPr>
            <a:r>
              <a:rPr lang="tr-TR" i="1" dirty="0"/>
              <a:t>	Şu kadar ki; kendisine tebliğ yapılacak şahsın müracaatı veya kabulü </a:t>
            </a:r>
            <a:r>
              <a:rPr lang="tr-TR" i="1" dirty="0" err="1"/>
              <a:t>şartiyle</a:t>
            </a:r>
            <a:r>
              <a:rPr lang="tr-TR" i="1" dirty="0"/>
              <a:t> her yerde tebligat yapılması caizdir.» </a:t>
            </a:r>
            <a:endParaRPr lang="tr-TR" b="1" i="1" u="sng" dirty="0"/>
          </a:p>
        </p:txBody>
      </p:sp>
    </p:spTree>
    <p:extLst>
      <p:ext uri="{BB962C8B-B14F-4D97-AF65-F5344CB8AC3E}">
        <p14:creationId xmlns:p14="http://schemas.microsoft.com/office/powerpoint/2010/main" val="3461456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a:t>
            </a:r>
          </a:p>
        </p:txBody>
      </p:sp>
      <p:sp>
        <p:nvSpPr>
          <p:cNvPr id="3" name="İçerik Yer Tutucusu 2"/>
          <p:cNvSpPr>
            <a:spLocks noGrp="1"/>
          </p:cNvSpPr>
          <p:nvPr>
            <p:ph idx="1"/>
          </p:nvPr>
        </p:nvSpPr>
        <p:spPr/>
        <p:txBody>
          <a:bodyPr>
            <a:normAutofit/>
          </a:bodyPr>
          <a:lstStyle/>
          <a:p>
            <a:pPr algn="just"/>
            <a:r>
              <a:rPr lang="tr-TR" dirty="0"/>
              <a:t>B’nin ABC Hukuk Bürosuyla çalıştığını öğrenen İstanbul 2. İcra Dairesi icra takibinden önce, B’nin yokluğunda uygulanan </a:t>
            </a:r>
            <a:r>
              <a:rPr lang="tr-TR" u="sng" dirty="0"/>
              <a:t>ihtiyati haciz tutanağını tebliğe çıkarmış </a:t>
            </a:r>
            <a:r>
              <a:rPr lang="tr-TR" dirty="0"/>
              <a:t>ve tutanak P ve Z’nin çalıştığı ABC hukuk bürosundaki </a:t>
            </a:r>
            <a:r>
              <a:rPr lang="tr-TR" u="sng" dirty="0"/>
              <a:t>avukat P’ye saat 21.00’de </a:t>
            </a:r>
            <a:r>
              <a:rPr lang="tr-TR" dirty="0"/>
              <a:t>tebliğ edilmiştir. </a:t>
            </a:r>
          </a:p>
          <a:p>
            <a:pPr algn="just"/>
            <a:r>
              <a:rPr lang="tr-TR" dirty="0"/>
              <a:t>ABC Hukuk Bürosu, Beşiktaş’taki ofisini, daha büyük olması ve adliyeye yakınlığı nedeniyle Ok Meydanı’ndaki bir adrese taşımıştır. Vekil Z’ye yapılan tebligat Beşiktaş’taki büroda gerçekleşmemiş olduğundan tebliğ mercii tebligatı </a:t>
            </a:r>
            <a:r>
              <a:rPr lang="tr-TR" u="sng" dirty="0"/>
              <a:t>İstanbul Barosu’na</a:t>
            </a:r>
            <a:r>
              <a:rPr lang="tr-TR" dirty="0"/>
              <a:t> yapmıştır. </a:t>
            </a:r>
          </a:p>
        </p:txBody>
      </p:sp>
    </p:spTree>
    <p:extLst>
      <p:ext uri="{BB962C8B-B14F-4D97-AF65-F5344CB8AC3E}">
        <p14:creationId xmlns:p14="http://schemas.microsoft.com/office/powerpoint/2010/main" val="1366422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VEKİLE TEBLİĞ, TEBLİĞİN YERİ VE ZAMANI</a:t>
            </a:r>
          </a:p>
        </p:txBody>
      </p:sp>
      <p:sp>
        <p:nvSpPr>
          <p:cNvPr id="3" name="İçerik Yer Tutucusu 2"/>
          <p:cNvSpPr>
            <a:spLocks noGrp="1"/>
          </p:cNvSpPr>
          <p:nvPr>
            <p:ph idx="1"/>
          </p:nvPr>
        </p:nvSpPr>
        <p:spPr/>
        <p:txBody>
          <a:bodyPr>
            <a:normAutofit/>
          </a:bodyPr>
          <a:lstStyle/>
          <a:p>
            <a:pPr algn="just"/>
            <a:r>
              <a:rPr lang="tr-TR" dirty="0" err="1"/>
              <a:t>Teb</a:t>
            </a:r>
            <a:r>
              <a:rPr lang="tr-TR" dirty="0"/>
              <a:t>. K. m. 11: «Vekil vasıtasıyla takip edilen işlerde tebligat vekile yapılır. Vekil birden çok ise bunlardan birine tebligat yapılması yeterlidir. Eğer tebligat birden fazla vekile yapılmış ise, bunlardan ilkine yapılan tebliğ tarihi asıl tebliğ tarihi sayılır. Ancak, Ceza Muhakemeleri </a:t>
            </a:r>
            <a:r>
              <a:rPr lang="tr-TR" dirty="0" err="1"/>
              <a:t>Usulu</a:t>
            </a:r>
            <a:r>
              <a:rPr lang="tr-TR" dirty="0"/>
              <a:t> Kanununun, kararların sanıklara tebliğ edilmelerine ilişkin hükümleri saklıdır. (Ek ikinci fıkra: 11/1/2011-6099/4 </a:t>
            </a:r>
            <a:r>
              <a:rPr lang="tr-TR" dirty="0" err="1"/>
              <a:t>md.</a:t>
            </a:r>
            <a:r>
              <a:rPr lang="tr-TR" dirty="0"/>
              <a:t>) </a:t>
            </a:r>
          </a:p>
          <a:p>
            <a:pPr marL="114300" indent="0" algn="just">
              <a:buNone/>
            </a:pPr>
            <a:r>
              <a:rPr lang="tr-TR" dirty="0"/>
              <a:t>	Avukat tarafından takip edilen işlerde, avukatın bürosunda yapılacak tebligatlar, resmî çalışma gün ve saatleri içinde yapılır.»</a:t>
            </a:r>
          </a:p>
        </p:txBody>
      </p:sp>
    </p:spTree>
    <p:extLst>
      <p:ext uri="{BB962C8B-B14F-4D97-AF65-F5344CB8AC3E}">
        <p14:creationId xmlns:p14="http://schemas.microsoft.com/office/powerpoint/2010/main" val="1806681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VEKİLE TEBLİĞ, TEBLİĞİN YERİ VE ZAMANI</a:t>
            </a:r>
          </a:p>
        </p:txBody>
      </p:sp>
      <p:sp>
        <p:nvSpPr>
          <p:cNvPr id="3" name="İçerik Yer Tutucusu 2"/>
          <p:cNvSpPr>
            <a:spLocks noGrp="1"/>
          </p:cNvSpPr>
          <p:nvPr>
            <p:ph idx="1"/>
          </p:nvPr>
        </p:nvSpPr>
        <p:spPr/>
        <p:txBody>
          <a:bodyPr>
            <a:normAutofit/>
          </a:bodyPr>
          <a:lstStyle/>
          <a:p>
            <a:pPr algn="just"/>
            <a:r>
              <a:rPr lang="tr-TR" dirty="0"/>
              <a:t>Vekil varsa, tebligat vekile yapılır.</a:t>
            </a:r>
          </a:p>
          <a:p>
            <a:pPr marL="114300" indent="0" algn="just">
              <a:buNone/>
            </a:pPr>
            <a:endParaRPr lang="tr-TR" dirty="0"/>
          </a:p>
          <a:p>
            <a:pPr algn="just"/>
            <a:r>
              <a:rPr lang="tr-TR" dirty="0"/>
              <a:t>Vekil yerine asile tebliğ, usulsüz mü geçersiz midir?</a:t>
            </a:r>
          </a:p>
          <a:p>
            <a:pPr marL="114300" indent="0" algn="just">
              <a:buNone/>
            </a:pPr>
            <a:r>
              <a:rPr lang="tr-TR" dirty="0"/>
              <a:t>	makul sürede yargılanma hakkı ve usul ekonomisi</a:t>
            </a:r>
          </a:p>
          <a:p>
            <a:pPr algn="just"/>
            <a:endParaRPr lang="tr-TR" dirty="0"/>
          </a:p>
          <a:p>
            <a:pPr algn="just"/>
            <a:r>
              <a:rPr lang="tr-TR" dirty="0"/>
              <a:t>Duruşmada asil ve vekil varsa tebligat, kime yapılır?</a:t>
            </a:r>
          </a:p>
          <a:p>
            <a:pPr algn="just"/>
            <a:endParaRPr lang="tr-TR" dirty="0"/>
          </a:p>
          <a:p>
            <a:pPr algn="just"/>
            <a:r>
              <a:rPr lang="tr-TR" dirty="0"/>
              <a:t>İsticvap ve yemin davetiyeleri?</a:t>
            </a:r>
          </a:p>
          <a:p>
            <a:pPr algn="just"/>
            <a:endParaRPr lang="tr-TR" dirty="0"/>
          </a:p>
          <a:p>
            <a:pPr algn="just"/>
            <a:r>
              <a:rPr lang="tr-TR" dirty="0"/>
              <a:t>Vekile tebligat zorunluluğunun başlama anı; vekaletnamenin icra veya dava dosyasına konulduğu an.</a:t>
            </a:r>
          </a:p>
        </p:txBody>
      </p:sp>
    </p:spTree>
    <p:extLst>
      <p:ext uri="{BB962C8B-B14F-4D97-AF65-F5344CB8AC3E}">
        <p14:creationId xmlns:p14="http://schemas.microsoft.com/office/powerpoint/2010/main" val="3147863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a:t>
            </a:r>
          </a:p>
        </p:txBody>
      </p:sp>
      <p:sp>
        <p:nvSpPr>
          <p:cNvPr id="3" name="İçerik Yer Tutucusu 2"/>
          <p:cNvSpPr>
            <a:spLocks noGrp="1"/>
          </p:cNvSpPr>
          <p:nvPr>
            <p:ph idx="1"/>
          </p:nvPr>
        </p:nvSpPr>
        <p:spPr/>
        <p:txBody>
          <a:bodyPr>
            <a:normAutofit/>
          </a:bodyPr>
          <a:lstStyle/>
          <a:p>
            <a:pPr algn="just"/>
            <a:r>
              <a:rPr lang="tr-TR" dirty="0"/>
              <a:t>Ödeme emrine itiraz üzerine A Bank vekilinin İstanbul 2. Asliye Ticaret Mahkemesi’nde açmış olduğu itirazın iptali davasında mahkeme, dava dilekçesini Z’ye tebliğ etmiştir.</a:t>
            </a:r>
          </a:p>
          <a:p>
            <a:pPr algn="just"/>
            <a:r>
              <a:rPr lang="tr-TR" dirty="0"/>
              <a:t>İtirazın iptali davasının görüldüğü 11.02.2019 tarihli 3. celsede ticari defterlere ilişkin bilirkişi raporu, B’nin vekili Z’ye tebliğ edilmiş fakat bilirkişi raporunun diğer nüshası hakîmin odasında kaldığı için A Bank’ın vekiline celse arasında hakîmin odasında tebliğ edilmiştir. İzinden dönen kalem memurlarından C, duruşmada yapılan tebligatları bilmeyerek B’nin vekillerinden P’ye bilirkişi raporunu tebliğe çıkarmış ve bu tebligat 22.03.2019 tarihinde P’nin kendisine yapılmıştır. </a:t>
            </a:r>
          </a:p>
          <a:p>
            <a:pPr algn="just"/>
            <a:endParaRPr lang="tr-TR" dirty="0"/>
          </a:p>
          <a:p>
            <a:pPr algn="just"/>
            <a:r>
              <a:rPr lang="tr-TR" dirty="0"/>
              <a:t>Üç farklı tebligatı da değerlendiriniz.</a:t>
            </a:r>
          </a:p>
        </p:txBody>
      </p:sp>
    </p:spTree>
    <p:extLst>
      <p:ext uri="{BB962C8B-B14F-4D97-AF65-F5344CB8AC3E}">
        <p14:creationId xmlns:p14="http://schemas.microsoft.com/office/powerpoint/2010/main" val="32399025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503</TotalTime>
  <Words>1226</Words>
  <Application>Microsoft Office PowerPoint</Application>
  <PresentationFormat>Ekran Gösterisi (4:3)</PresentationFormat>
  <Paragraphs>109</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ArnoPro-BoldCaption</vt:lpstr>
      <vt:lpstr>Calibri</vt:lpstr>
      <vt:lpstr>Cambria</vt:lpstr>
      <vt:lpstr>Bitişiklik</vt:lpstr>
      <vt:lpstr>TEBLİĞ YERİ TEBLİĞ ZAMANI VEKİLE TEBLİĞ</vt:lpstr>
      <vt:lpstr>OLAY</vt:lpstr>
      <vt:lpstr>OLAY</vt:lpstr>
      <vt:lpstr>Tebliğ Yeri ve Zamanı </vt:lpstr>
      <vt:lpstr>Tebliğ Yeri ve Zamanı </vt:lpstr>
      <vt:lpstr>OLAY</vt:lpstr>
      <vt:lpstr>VEKİLE TEBLİĞ, TEBLİĞİN YERİ VE ZAMANI</vt:lpstr>
      <vt:lpstr>VEKİLE TEBLİĞ, TEBLİĞİN YERİ VE ZAMANI</vt:lpstr>
      <vt:lpstr>OLAY</vt:lpstr>
      <vt:lpstr>VEKİLE TEBLİĞ, TEBLİĞİN YERİ VE ZAMANI</vt:lpstr>
      <vt:lpstr>VEKİLE TEBLİĞ, TEBLİĞİN YERİ VE ZAMANI</vt:lpstr>
      <vt:lpstr>VEKİLE TEBLİĞ, TEBLİĞİN YERİ VE ZAMANI</vt:lpstr>
      <vt:lpstr>OLAY</vt:lpstr>
      <vt:lpstr>Otel, hastane, fabrika gibi yerlerde tebligat yapılması</vt:lpstr>
      <vt:lpstr>Tutuklu/hükümlülere tebligat</vt:lpstr>
      <vt:lpstr>Tutuklu/hükümlülere tebligat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Tebligatın Anlamı  ve  İlgili Mevzuat</dc:title>
  <dc:creator>Orkun TAT</dc:creator>
  <cp:lastModifiedBy>Nurdan</cp:lastModifiedBy>
  <cp:revision>17</cp:revision>
  <dcterms:created xsi:type="dcterms:W3CDTF">2021-09-07T19:45:17Z</dcterms:created>
  <dcterms:modified xsi:type="dcterms:W3CDTF">2021-11-10T13:05:18Z</dcterms:modified>
</cp:coreProperties>
</file>