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46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1386633" y="1766000"/>
            <a:ext cx="9418800" cy="273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8666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r>
              <a:rPr lang="tr-TR"/>
              <a:t>Asıl başlık stilini düzenlemek için tıklayın</a:t>
            </a:r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1386667" y="4502800"/>
            <a:ext cx="9418800" cy="58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33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r>
              <a:rPr lang="tr-TR"/>
              <a:t>Asıl alt başlık stilini düzenlemek için tıklayın</a:t>
            </a:r>
            <a:endParaRPr/>
          </a:p>
        </p:txBody>
      </p:sp>
      <p:cxnSp>
        <p:nvCxnSpPr>
          <p:cNvPr id="11" name="Google Shape;11;p2"/>
          <p:cNvCxnSpPr/>
          <p:nvPr/>
        </p:nvCxnSpPr>
        <p:spPr>
          <a:xfrm>
            <a:off x="-96733" y="365467"/>
            <a:ext cx="123832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2" name="Google Shape;12;p2"/>
          <p:cNvCxnSpPr/>
          <p:nvPr/>
        </p:nvCxnSpPr>
        <p:spPr>
          <a:xfrm flipH="1">
            <a:off x="-343967" y="-96733"/>
            <a:ext cx="4063200" cy="1795200"/>
          </a:xfrm>
          <a:prstGeom prst="curvedConnector3">
            <a:avLst>
              <a:gd name="adj1" fmla="val 50000"/>
            </a:avLst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3" name="Google Shape;13;p2"/>
          <p:cNvCxnSpPr/>
          <p:nvPr/>
        </p:nvCxnSpPr>
        <p:spPr>
          <a:xfrm>
            <a:off x="-96733" y="6503267"/>
            <a:ext cx="123832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" name="Google Shape;14;p2"/>
          <p:cNvCxnSpPr/>
          <p:nvPr/>
        </p:nvCxnSpPr>
        <p:spPr>
          <a:xfrm flipH="1">
            <a:off x="8623267" y="5247167"/>
            <a:ext cx="4063200" cy="1795200"/>
          </a:xfrm>
          <a:prstGeom prst="curvedConnector3">
            <a:avLst>
              <a:gd name="adj1" fmla="val 50000"/>
            </a:avLst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2658495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Background 2"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8" name="Google Shape;238;p33"/>
          <p:cNvCxnSpPr/>
          <p:nvPr/>
        </p:nvCxnSpPr>
        <p:spPr>
          <a:xfrm>
            <a:off x="-96733" y="6503267"/>
            <a:ext cx="123832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39" name="Google Shape;239;p33"/>
          <p:cNvCxnSpPr/>
          <p:nvPr/>
        </p:nvCxnSpPr>
        <p:spPr>
          <a:xfrm>
            <a:off x="-96733" y="365467"/>
            <a:ext cx="123832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40" name="Google Shape;240;p33"/>
          <p:cNvCxnSpPr/>
          <p:nvPr/>
        </p:nvCxnSpPr>
        <p:spPr>
          <a:xfrm flipH="1">
            <a:off x="9029533" y="4884600"/>
            <a:ext cx="3764400" cy="2177600"/>
          </a:xfrm>
          <a:prstGeom prst="curvedConnector3">
            <a:avLst>
              <a:gd name="adj1" fmla="val 50000"/>
            </a:avLst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2911560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950967" y="593367"/>
            <a:ext cx="6282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r>
              <a:rPr lang="tr-TR"/>
              <a:t>Asıl başlık stilini düzenlemek için tıklayın</a:t>
            </a:r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951000" y="1697233"/>
            <a:ext cx="10290000" cy="439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ato"/>
              <a:buChar char="●"/>
              <a:defRPr sz="1467"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■"/>
              <a:defRPr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cxnSp>
        <p:nvCxnSpPr>
          <p:cNvPr id="26" name="Google Shape;26;p4"/>
          <p:cNvCxnSpPr/>
          <p:nvPr/>
        </p:nvCxnSpPr>
        <p:spPr>
          <a:xfrm>
            <a:off x="-96733" y="365467"/>
            <a:ext cx="123832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7" name="Google Shape;27;p4"/>
          <p:cNvCxnSpPr/>
          <p:nvPr/>
        </p:nvCxnSpPr>
        <p:spPr>
          <a:xfrm>
            <a:off x="-96733" y="6503267"/>
            <a:ext cx="123832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8" name="Google Shape;28;p4"/>
          <p:cNvCxnSpPr/>
          <p:nvPr/>
        </p:nvCxnSpPr>
        <p:spPr>
          <a:xfrm>
            <a:off x="9179867" y="-151467"/>
            <a:ext cx="3420800" cy="1741600"/>
          </a:xfrm>
          <a:prstGeom prst="curvedConnector3">
            <a:avLst>
              <a:gd name="adj1" fmla="val 50000"/>
            </a:avLst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3465364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7"/>
          <p:cNvSpPr txBox="1">
            <a:spLocks noGrp="1"/>
          </p:cNvSpPr>
          <p:nvPr>
            <p:ph type="subTitle" idx="1"/>
          </p:nvPr>
        </p:nvSpPr>
        <p:spPr>
          <a:xfrm>
            <a:off x="3147167" y="1910733"/>
            <a:ext cx="2300400" cy="47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idaloka"/>
              <a:buNone/>
              <a:defRPr sz="3200">
                <a:solidFill>
                  <a:schemeClr val="accent1"/>
                </a:solidFill>
                <a:latin typeface="Vidaloka"/>
                <a:ea typeface="Vidaloka"/>
                <a:cs typeface="Vidaloka"/>
                <a:sym typeface="Vidaloka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idaloka"/>
              <a:buNone/>
              <a:defRPr sz="3200" b="1">
                <a:solidFill>
                  <a:schemeClr val="accent1"/>
                </a:solidFill>
                <a:latin typeface="Vidaloka"/>
                <a:ea typeface="Vidaloka"/>
                <a:cs typeface="Vidaloka"/>
                <a:sym typeface="Vidaloka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idaloka"/>
              <a:buNone/>
              <a:defRPr sz="3200" b="1">
                <a:solidFill>
                  <a:schemeClr val="accent1"/>
                </a:solidFill>
                <a:latin typeface="Vidaloka"/>
                <a:ea typeface="Vidaloka"/>
                <a:cs typeface="Vidaloka"/>
                <a:sym typeface="Vidaloka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idaloka"/>
              <a:buNone/>
              <a:defRPr sz="3200" b="1">
                <a:solidFill>
                  <a:schemeClr val="accent1"/>
                </a:solidFill>
                <a:latin typeface="Vidaloka"/>
                <a:ea typeface="Vidaloka"/>
                <a:cs typeface="Vidaloka"/>
                <a:sym typeface="Vidaloka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idaloka"/>
              <a:buNone/>
              <a:defRPr sz="3200" b="1">
                <a:solidFill>
                  <a:schemeClr val="accent1"/>
                </a:solidFill>
                <a:latin typeface="Vidaloka"/>
                <a:ea typeface="Vidaloka"/>
                <a:cs typeface="Vidaloka"/>
                <a:sym typeface="Vidaloka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idaloka"/>
              <a:buNone/>
              <a:defRPr sz="3200" b="1">
                <a:solidFill>
                  <a:schemeClr val="accent1"/>
                </a:solidFill>
                <a:latin typeface="Vidaloka"/>
                <a:ea typeface="Vidaloka"/>
                <a:cs typeface="Vidaloka"/>
                <a:sym typeface="Vidaloka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idaloka"/>
              <a:buNone/>
              <a:defRPr sz="3200" b="1">
                <a:solidFill>
                  <a:schemeClr val="accent1"/>
                </a:solidFill>
                <a:latin typeface="Vidaloka"/>
                <a:ea typeface="Vidaloka"/>
                <a:cs typeface="Vidaloka"/>
                <a:sym typeface="Vidaloka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idaloka"/>
              <a:buNone/>
              <a:defRPr sz="3200" b="1">
                <a:solidFill>
                  <a:schemeClr val="accent1"/>
                </a:solidFill>
                <a:latin typeface="Vidaloka"/>
                <a:ea typeface="Vidaloka"/>
                <a:cs typeface="Vidaloka"/>
                <a:sym typeface="Vidaloka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idaloka"/>
              <a:buNone/>
              <a:defRPr sz="3200" b="1">
                <a:solidFill>
                  <a:schemeClr val="accent1"/>
                </a:solidFill>
                <a:latin typeface="Vidaloka"/>
                <a:ea typeface="Vidaloka"/>
                <a:cs typeface="Vidaloka"/>
                <a:sym typeface="Vidaloka"/>
              </a:defRPr>
            </a:lvl9pPr>
          </a:lstStyle>
          <a:p>
            <a:r>
              <a:rPr lang="tr-TR"/>
              <a:t>Asıl alt başlık stilini düzenlemek için tıklayın</a:t>
            </a:r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ubTitle" idx="2"/>
          </p:nvPr>
        </p:nvSpPr>
        <p:spPr>
          <a:xfrm>
            <a:off x="2996667" y="2386733"/>
            <a:ext cx="6880400" cy="320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R="67732" lvl="0" rtl="0">
              <a:lnSpc>
                <a:spcPct val="166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 sz="1867">
                <a:solidFill>
                  <a:srgbClr val="374957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r>
              <a:rPr lang="tr-TR"/>
              <a:t>Asıl alt başlık stilini düzenlemek için tıklayın</a:t>
            </a:r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title"/>
          </p:nvPr>
        </p:nvSpPr>
        <p:spPr>
          <a:xfrm>
            <a:off x="950967" y="593367"/>
            <a:ext cx="5729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r>
              <a:rPr lang="tr-TR"/>
              <a:t>Asıl başlık stilini düzenlemek için tıklayın</a:t>
            </a:r>
            <a:endParaRPr/>
          </a:p>
        </p:txBody>
      </p:sp>
      <p:cxnSp>
        <p:nvCxnSpPr>
          <p:cNvPr id="46" name="Google Shape;46;p7"/>
          <p:cNvCxnSpPr/>
          <p:nvPr/>
        </p:nvCxnSpPr>
        <p:spPr>
          <a:xfrm>
            <a:off x="-96733" y="365467"/>
            <a:ext cx="123832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7" name="Google Shape;47;p7"/>
          <p:cNvCxnSpPr/>
          <p:nvPr/>
        </p:nvCxnSpPr>
        <p:spPr>
          <a:xfrm>
            <a:off x="-96733" y="6503267"/>
            <a:ext cx="123832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2367852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subTitle" idx="1"/>
          </p:nvPr>
        </p:nvSpPr>
        <p:spPr>
          <a:xfrm>
            <a:off x="1194600" y="2242667"/>
            <a:ext cx="5129600" cy="317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 sz="18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r>
              <a:rPr lang="tr-TR"/>
              <a:t>Asıl alt başlık stilini düzenlemek için tıklayın</a:t>
            </a:r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title"/>
          </p:nvPr>
        </p:nvSpPr>
        <p:spPr>
          <a:xfrm>
            <a:off x="950967" y="593367"/>
            <a:ext cx="75732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r>
              <a:rPr lang="tr-TR"/>
              <a:t>Asıl başlık stilini düzenlemek için tıklayın</a:t>
            </a:r>
            <a:endParaRPr/>
          </a:p>
        </p:txBody>
      </p:sp>
      <p:cxnSp>
        <p:nvCxnSpPr>
          <p:cNvPr id="57" name="Google Shape;57;p9"/>
          <p:cNvCxnSpPr/>
          <p:nvPr/>
        </p:nvCxnSpPr>
        <p:spPr>
          <a:xfrm>
            <a:off x="-96733" y="365467"/>
            <a:ext cx="123832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8" name="Google Shape;58;p9"/>
          <p:cNvCxnSpPr/>
          <p:nvPr/>
        </p:nvCxnSpPr>
        <p:spPr>
          <a:xfrm>
            <a:off x="-96733" y="6503267"/>
            <a:ext cx="123832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9" name="Google Shape;59;p9"/>
          <p:cNvCxnSpPr/>
          <p:nvPr/>
        </p:nvCxnSpPr>
        <p:spPr>
          <a:xfrm flipH="1">
            <a:off x="7900600" y="3730000"/>
            <a:ext cx="4504000" cy="3289200"/>
          </a:xfrm>
          <a:prstGeom prst="curvedConnector3">
            <a:avLst>
              <a:gd name="adj1" fmla="val 50000"/>
            </a:avLst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1037108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81408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1">
  <p:cSld name="Title and text 1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8"/>
          <p:cNvSpPr txBox="1">
            <a:spLocks noGrp="1"/>
          </p:cNvSpPr>
          <p:nvPr>
            <p:ph type="title"/>
          </p:nvPr>
        </p:nvSpPr>
        <p:spPr>
          <a:xfrm>
            <a:off x="1391633" y="1580733"/>
            <a:ext cx="4164000" cy="269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3000"/>
              <a:buNone/>
              <a:defRPr sz="4667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r>
              <a:rPr lang="tr-TR"/>
              <a:t>Asıl başlık stilini düzenlemek için tıklayın</a:t>
            </a:r>
            <a:endParaRPr/>
          </a:p>
        </p:txBody>
      </p:sp>
      <p:sp>
        <p:nvSpPr>
          <p:cNvPr id="113" name="Google Shape;113;p18"/>
          <p:cNvSpPr txBox="1">
            <a:spLocks noGrp="1"/>
          </p:cNvSpPr>
          <p:nvPr>
            <p:ph type="subTitle" idx="1"/>
          </p:nvPr>
        </p:nvSpPr>
        <p:spPr>
          <a:xfrm>
            <a:off x="1391633" y="4481251"/>
            <a:ext cx="4018000" cy="104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r>
              <a:rPr lang="tr-TR"/>
              <a:t>Asıl alt başlık stilini düzenlemek için tıklayın</a:t>
            </a:r>
            <a:endParaRPr/>
          </a:p>
        </p:txBody>
      </p:sp>
      <p:cxnSp>
        <p:nvCxnSpPr>
          <p:cNvPr id="114" name="Google Shape;114;p18"/>
          <p:cNvCxnSpPr/>
          <p:nvPr/>
        </p:nvCxnSpPr>
        <p:spPr>
          <a:xfrm>
            <a:off x="-96733" y="365467"/>
            <a:ext cx="123832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15" name="Google Shape;115;p18"/>
          <p:cNvCxnSpPr/>
          <p:nvPr/>
        </p:nvCxnSpPr>
        <p:spPr>
          <a:xfrm>
            <a:off x="-96733" y="6503267"/>
            <a:ext cx="123832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16" name="Google Shape;116;p18"/>
          <p:cNvCxnSpPr/>
          <p:nvPr/>
        </p:nvCxnSpPr>
        <p:spPr>
          <a:xfrm>
            <a:off x="7096867" y="-107500"/>
            <a:ext cx="5340000" cy="2676400"/>
          </a:xfrm>
          <a:prstGeom prst="curvedConnector3">
            <a:avLst>
              <a:gd name="adj1" fmla="val 50000"/>
            </a:avLst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2645527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Title and three columns"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9"/>
          <p:cNvSpPr txBox="1">
            <a:spLocks noGrp="1"/>
          </p:cNvSpPr>
          <p:nvPr>
            <p:ph type="subTitle" idx="1"/>
          </p:nvPr>
        </p:nvSpPr>
        <p:spPr>
          <a:xfrm>
            <a:off x="4678667" y="3514833"/>
            <a:ext cx="2834800" cy="47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32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32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32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32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32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32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32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32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32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9pPr>
          </a:lstStyle>
          <a:p>
            <a:r>
              <a:rPr lang="tr-TR"/>
              <a:t>Asıl alt başlık stilini düzenlemek için tıklayın</a:t>
            </a:r>
            <a:endParaRPr/>
          </a:p>
        </p:txBody>
      </p:sp>
      <p:sp>
        <p:nvSpPr>
          <p:cNvPr id="119" name="Google Shape;119;p19"/>
          <p:cNvSpPr txBox="1">
            <a:spLocks noGrp="1"/>
          </p:cNvSpPr>
          <p:nvPr>
            <p:ph type="subTitle" idx="2"/>
          </p:nvPr>
        </p:nvSpPr>
        <p:spPr>
          <a:xfrm>
            <a:off x="4678700" y="3968167"/>
            <a:ext cx="2834800" cy="108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tr-TR"/>
              <a:t>Asıl alt başlık stilini düzenlemek için tıklayın</a:t>
            </a:r>
            <a:endParaRPr/>
          </a:p>
        </p:txBody>
      </p:sp>
      <p:sp>
        <p:nvSpPr>
          <p:cNvPr id="120" name="Google Shape;120;p19"/>
          <p:cNvSpPr txBox="1">
            <a:spLocks noGrp="1"/>
          </p:cNvSpPr>
          <p:nvPr>
            <p:ph type="subTitle" idx="3"/>
          </p:nvPr>
        </p:nvSpPr>
        <p:spPr>
          <a:xfrm>
            <a:off x="1270700" y="3514833"/>
            <a:ext cx="2834800" cy="47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32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32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32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32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32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32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32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32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32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9pPr>
          </a:lstStyle>
          <a:p>
            <a:r>
              <a:rPr lang="tr-TR"/>
              <a:t>Asıl alt başlık stilini düzenlemek için tıklayın</a:t>
            </a:r>
            <a:endParaRPr/>
          </a:p>
        </p:txBody>
      </p:sp>
      <p:sp>
        <p:nvSpPr>
          <p:cNvPr id="121" name="Google Shape;121;p19"/>
          <p:cNvSpPr txBox="1">
            <a:spLocks noGrp="1"/>
          </p:cNvSpPr>
          <p:nvPr>
            <p:ph type="subTitle" idx="4"/>
          </p:nvPr>
        </p:nvSpPr>
        <p:spPr>
          <a:xfrm>
            <a:off x="1270833" y="3968167"/>
            <a:ext cx="2834800" cy="108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tr-TR"/>
              <a:t>Asıl alt başlık stilini düzenlemek için tıklayın</a:t>
            </a:r>
            <a:endParaRPr/>
          </a:p>
        </p:txBody>
      </p:sp>
      <p:sp>
        <p:nvSpPr>
          <p:cNvPr id="122" name="Google Shape;122;p19"/>
          <p:cNvSpPr txBox="1">
            <a:spLocks noGrp="1"/>
          </p:cNvSpPr>
          <p:nvPr>
            <p:ph type="subTitle" idx="5"/>
          </p:nvPr>
        </p:nvSpPr>
        <p:spPr>
          <a:xfrm>
            <a:off x="8086500" y="3514833"/>
            <a:ext cx="2834800" cy="47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32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32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32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32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32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32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32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32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32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9pPr>
          </a:lstStyle>
          <a:p>
            <a:r>
              <a:rPr lang="tr-TR"/>
              <a:t>Asıl alt başlık stilini düzenlemek için tıklayın</a:t>
            </a:r>
            <a:endParaRPr/>
          </a:p>
        </p:txBody>
      </p:sp>
      <p:sp>
        <p:nvSpPr>
          <p:cNvPr id="123" name="Google Shape;123;p19"/>
          <p:cNvSpPr txBox="1">
            <a:spLocks noGrp="1"/>
          </p:cNvSpPr>
          <p:nvPr>
            <p:ph type="subTitle" idx="6"/>
          </p:nvPr>
        </p:nvSpPr>
        <p:spPr>
          <a:xfrm>
            <a:off x="8086500" y="3968167"/>
            <a:ext cx="2834800" cy="108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tr-TR"/>
              <a:t>Asıl alt başlık stilini düzenlemek için tıklayın</a:t>
            </a:r>
            <a:endParaRPr/>
          </a:p>
        </p:txBody>
      </p:sp>
      <p:sp>
        <p:nvSpPr>
          <p:cNvPr id="124" name="Google Shape;124;p19"/>
          <p:cNvSpPr txBox="1">
            <a:spLocks noGrp="1"/>
          </p:cNvSpPr>
          <p:nvPr>
            <p:ph type="title"/>
          </p:nvPr>
        </p:nvSpPr>
        <p:spPr>
          <a:xfrm>
            <a:off x="950967" y="593367"/>
            <a:ext cx="8874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erriweather Light"/>
                <a:ea typeface="Merriweather Light"/>
                <a:cs typeface="Merriweather Light"/>
                <a:sym typeface="Merriweather Light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erriweather Light"/>
                <a:ea typeface="Merriweather Light"/>
                <a:cs typeface="Merriweather Light"/>
                <a:sym typeface="Merriweather Light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erriweather Light"/>
                <a:ea typeface="Merriweather Light"/>
                <a:cs typeface="Merriweather Light"/>
                <a:sym typeface="Merriweather Light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erriweather Light"/>
                <a:ea typeface="Merriweather Light"/>
                <a:cs typeface="Merriweather Light"/>
                <a:sym typeface="Merriweather Light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erriweather Light"/>
                <a:ea typeface="Merriweather Light"/>
                <a:cs typeface="Merriweather Light"/>
                <a:sym typeface="Merriweather Light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erriweather Light"/>
                <a:ea typeface="Merriweather Light"/>
                <a:cs typeface="Merriweather Light"/>
                <a:sym typeface="Merriweather Light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erriweather Light"/>
                <a:ea typeface="Merriweather Light"/>
                <a:cs typeface="Merriweather Light"/>
                <a:sym typeface="Merriweather Light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erriweather Light"/>
                <a:ea typeface="Merriweather Light"/>
                <a:cs typeface="Merriweather Light"/>
                <a:sym typeface="Merriweather Light"/>
              </a:defRPr>
            </a:lvl9pPr>
          </a:lstStyle>
          <a:p>
            <a:r>
              <a:rPr lang="tr-TR"/>
              <a:t>Asıl başlık stilini düzenlemek için tıklayın</a:t>
            </a:r>
            <a:endParaRPr/>
          </a:p>
        </p:txBody>
      </p:sp>
      <p:cxnSp>
        <p:nvCxnSpPr>
          <p:cNvPr id="125" name="Google Shape;125;p19"/>
          <p:cNvCxnSpPr/>
          <p:nvPr/>
        </p:nvCxnSpPr>
        <p:spPr>
          <a:xfrm>
            <a:off x="-96733" y="365467"/>
            <a:ext cx="123832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26" name="Google Shape;126;p19"/>
          <p:cNvCxnSpPr/>
          <p:nvPr/>
        </p:nvCxnSpPr>
        <p:spPr>
          <a:xfrm>
            <a:off x="-96733" y="6503267"/>
            <a:ext cx="123832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2250256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0" name="Google Shape;230;p31"/>
          <p:cNvCxnSpPr/>
          <p:nvPr/>
        </p:nvCxnSpPr>
        <p:spPr>
          <a:xfrm>
            <a:off x="-96733" y="6503267"/>
            <a:ext cx="123832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31" name="Google Shape;231;p31"/>
          <p:cNvCxnSpPr/>
          <p:nvPr/>
        </p:nvCxnSpPr>
        <p:spPr>
          <a:xfrm>
            <a:off x="-96733" y="365467"/>
            <a:ext cx="123832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2681129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ackground 1"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3" name="Google Shape;233;p32"/>
          <p:cNvCxnSpPr/>
          <p:nvPr/>
        </p:nvCxnSpPr>
        <p:spPr>
          <a:xfrm>
            <a:off x="-96733" y="6503267"/>
            <a:ext cx="123832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34" name="Google Shape;234;p32"/>
          <p:cNvCxnSpPr/>
          <p:nvPr/>
        </p:nvCxnSpPr>
        <p:spPr>
          <a:xfrm>
            <a:off x="-96733" y="365467"/>
            <a:ext cx="123832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35" name="Google Shape;235;p32"/>
          <p:cNvCxnSpPr/>
          <p:nvPr/>
        </p:nvCxnSpPr>
        <p:spPr>
          <a:xfrm>
            <a:off x="9912233" y="-167467"/>
            <a:ext cx="2657600" cy="1773600"/>
          </a:xfrm>
          <a:prstGeom prst="curvedConnector3">
            <a:avLst>
              <a:gd name="adj1" fmla="val 50000"/>
            </a:avLst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36" name="Google Shape;236;p32"/>
          <p:cNvCxnSpPr/>
          <p:nvPr/>
        </p:nvCxnSpPr>
        <p:spPr>
          <a:xfrm>
            <a:off x="-196367" y="5257967"/>
            <a:ext cx="2657600" cy="1773600"/>
          </a:xfrm>
          <a:prstGeom prst="curvedConnector3">
            <a:avLst>
              <a:gd name="adj1" fmla="val 50000"/>
            </a:avLst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1807631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50967" y="593367"/>
            <a:ext cx="102900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Vidaloka"/>
              <a:buNone/>
              <a:defRPr sz="30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i="1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i="1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i="1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i="1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i="1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i="1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i="1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i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51000" y="1536633"/>
            <a:ext cx="102900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Montserrat"/>
              <a:buChar char="●"/>
              <a:defRPr sz="18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●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●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94891218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3D1C4AC-2976-34AB-24E9-622534888CE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/>
              <a:t>Revision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midterm</a:t>
            </a:r>
            <a:endParaRPr lang="en-US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2712D35A-8F2A-D99D-2164-D99CF1E633B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Dr. Beyza Şahin Yıldırım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770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028C006-5DA8-33A9-2855-DDBC861E06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0966" y="593366"/>
            <a:ext cx="8791747" cy="865319"/>
          </a:xfrm>
        </p:spPr>
        <p:txBody>
          <a:bodyPr/>
          <a:lstStyle/>
          <a:p>
            <a:r>
              <a:rPr lang="tr-TR" dirty="0" err="1"/>
              <a:t>Combine</a:t>
            </a:r>
            <a:r>
              <a:rPr lang="tr-TR" dirty="0"/>
              <a:t> </a:t>
            </a:r>
            <a:r>
              <a:rPr lang="tr-TR" dirty="0" err="1"/>
              <a:t>following</a:t>
            </a:r>
            <a:r>
              <a:rPr lang="tr-TR" dirty="0"/>
              <a:t> </a:t>
            </a:r>
            <a:r>
              <a:rPr lang="tr-TR" dirty="0" err="1"/>
              <a:t>sentence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Relative</a:t>
            </a:r>
            <a:r>
              <a:rPr lang="tr-TR" dirty="0"/>
              <a:t> </a:t>
            </a:r>
            <a:r>
              <a:rPr lang="tr-TR" dirty="0" err="1"/>
              <a:t>clauses</a:t>
            </a:r>
            <a:endParaRPr lang="en-US" dirty="0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34A24444-4221-749A-E3B1-84DB2C4B0EA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US" sz="1800" b="0" i="0" u="none" strike="noStrike" baseline="0" dirty="0">
                <a:latin typeface="TimesNewRomanPSMT"/>
              </a:rPr>
              <a:t>Students do well on tests if they are prepared beforehand. Some students are anxious.</a:t>
            </a:r>
            <a:endParaRPr lang="tr-TR" sz="1800" b="0" i="0" u="none" strike="noStrike" baseline="0" dirty="0">
              <a:latin typeface="TimesNewRomanPSMT"/>
            </a:endParaRPr>
          </a:p>
          <a:p>
            <a:pPr>
              <a:buFont typeface="+mj-lt"/>
              <a:buAutoNum type="arabicPeriod"/>
            </a:pPr>
            <a:r>
              <a:rPr lang="en-US" sz="1800" b="0" i="0" u="none" strike="noStrike" baseline="0" dirty="0">
                <a:latin typeface="TimesNewRomanPSMT"/>
              </a:rPr>
              <a:t>A research paper on environmental problems received an award. I wrote the paper.</a:t>
            </a:r>
            <a:endParaRPr lang="tr-TR" sz="1800" b="0" i="0" u="none" strike="noStrike" baseline="0" dirty="0">
              <a:latin typeface="TimesNewRomanPSMT"/>
            </a:endParaRPr>
          </a:p>
          <a:p>
            <a:pPr>
              <a:buFont typeface="+mj-lt"/>
              <a:buAutoNum type="arabicPeriod"/>
            </a:pPr>
            <a:r>
              <a:rPr lang="en-US" sz="1800" b="0" i="0" u="none" strike="noStrike" baseline="0" dirty="0">
                <a:latin typeface="TimesNewRomanPSMT"/>
              </a:rPr>
              <a:t>My driveway is in front of my house. I park four cars there.</a:t>
            </a:r>
            <a:endParaRPr lang="tr-TR" sz="1800" dirty="0">
              <a:latin typeface="TimesNewRomanPSMT"/>
            </a:endParaRPr>
          </a:p>
          <a:p>
            <a:pPr>
              <a:buFont typeface="+mj-lt"/>
              <a:buAutoNum type="arabicPeriod"/>
            </a:pPr>
            <a:r>
              <a:rPr lang="en-US" sz="1800" b="0" i="0" u="none" strike="noStrike" baseline="0" dirty="0">
                <a:latin typeface="TimesNewRomanPSMT"/>
              </a:rPr>
              <a:t>The Industrial Revolution changed the way people make things. It began in England.</a:t>
            </a:r>
            <a:endParaRPr lang="tr-TR" sz="1800" b="0" i="0" u="none" strike="noStrike" baseline="0" dirty="0">
              <a:latin typeface="TimesNewRomanPSMT"/>
            </a:endParaRPr>
          </a:p>
          <a:p>
            <a:pPr>
              <a:buFont typeface="+mj-lt"/>
              <a:buAutoNum type="arabicPeriod"/>
            </a:pPr>
            <a:r>
              <a:rPr lang="en-US" sz="1800" b="0" i="0" u="none" strike="noStrike" baseline="0" dirty="0">
                <a:latin typeface="TimesNewRomanPSMT"/>
              </a:rPr>
              <a:t>Recently, a large airplane had a serious accident. It was carrying too many passengers.</a:t>
            </a:r>
            <a:endParaRPr lang="tr-TR" sz="1800" dirty="0">
              <a:latin typeface="TimesNewRomanPSMT"/>
            </a:endParaRPr>
          </a:p>
          <a:p>
            <a:pPr>
              <a:buFont typeface="+mj-lt"/>
              <a:buAutoNum type="arabicPeriod"/>
            </a:pPr>
            <a:r>
              <a:rPr lang="en-US" sz="1800" b="0" i="0" u="none" strike="noStrike" baseline="0" dirty="0">
                <a:latin typeface="TimesNewRomanPSMT"/>
              </a:rPr>
              <a:t>British Petroleum received criticism because of the oil spill in the Gulf. It is known as BP</a:t>
            </a:r>
            <a:r>
              <a:rPr lang="tr-TR" sz="1800" b="0" i="0" u="none" strike="noStrike" baseline="0" dirty="0">
                <a:latin typeface="TimesNewRomanPSMT"/>
              </a:rPr>
              <a:t>.</a:t>
            </a:r>
          </a:p>
          <a:p>
            <a:pPr>
              <a:buFont typeface="+mj-lt"/>
              <a:buAutoNum type="arabicPeriod"/>
            </a:pPr>
            <a:r>
              <a:rPr lang="en-US" sz="1800" b="0" i="0" u="none" strike="noStrike" baseline="0" dirty="0">
                <a:latin typeface="TimesNewRomanPSMT"/>
              </a:rPr>
              <a:t>The dress was long, black, and beautiful. Mary wore it.</a:t>
            </a:r>
            <a:endParaRPr lang="tr-TR" sz="1800" dirty="0">
              <a:latin typeface="TimesNewRomanPSMT"/>
            </a:endParaRPr>
          </a:p>
          <a:p>
            <a:pPr>
              <a:buFont typeface="+mj-lt"/>
              <a:buAutoNum type="arabicPeriod"/>
            </a:pPr>
            <a:r>
              <a:rPr lang="en-US" sz="1800" b="0" i="0" u="none" strike="noStrike" baseline="0" dirty="0">
                <a:latin typeface="TimesNewRomanPSMT"/>
              </a:rPr>
              <a:t>On my vacation, I met a boy. My father disliked him.</a:t>
            </a:r>
            <a:endParaRPr lang="tr-TR" sz="1800" b="0" i="0" u="none" strike="noStrike" baseline="0" dirty="0">
              <a:latin typeface="TimesNewRomanPSMT"/>
            </a:endParaRPr>
          </a:p>
          <a:p>
            <a:pPr algn="l">
              <a:buFont typeface="+mj-lt"/>
              <a:buAutoNum type="arabicPeriod"/>
            </a:pPr>
            <a:r>
              <a:rPr lang="en-US" sz="1800" b="0" i="0" u="none" strike="noStrike" baseline="0" dirty="0">
                <a:latin typeface="TimesNewRomanPSMT"/>
              </a:rPr>
              <a:t>Jacob is a student in my biology class. His father is the ambassador from Kenya. The class</a:t>
            </a:r>
          </a:p>
          <a:p>
            <a:pPr algn="l">
              <a:buFont typeface="+mj-lt"/>
              <a:buAutoNum type="arabicPeriod"/>
            </a:pPr>
            <a:r>
              <a:rPr lang="en-US" sz="1800" b="0" i="0" u="none" strike="noStrike" baseline="0" dirty="0">
                <a:latin typeface="TimesNewRomanPSMT"/>
              </a:rPr>
              <a:t>meets twice a week.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269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03C0F9A-0A73-83CD-D842-2228B0B6F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9AF95166-8F58-26EB-ACF1-ABB9C81B5F1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95296" indent="-342900" algn="l">
              <a:lnSpc>
                <a:spcPct val="200000"/>
              </a:lnSpc>
              <a:buFont typeface="+mj-lt"/>
              <a:buAutoNum type="arabicPeriod"/>
            </a:pPr>
            <a:r>
              <a:rPr lang="en-US" sz="1800" b="0" i="0" u="none" strike="noStrike" baseline="0" dirty="0">
                <a:latin typeface="TimesNewRomanPSMT"/>
              </a:rPr>
              <a:t> I’ll never forget the time when ______________________________________________</a:t>
            </a:r>
          </a:p>
          <a:p>
            <a:pPr marL="495296" indent="-342900" algn="l">
              <a:lnSpc>
                <a:spcPct val="200000"/>
              </a:lnSpc>
              <a:buFont typeface="+mj-lt"/>
              <a:buAutoNum type="arabicPeriod"/>
            </a:pPr>
            <a:r>
              <a:rPr lang="en-US" sz="1800" b="0" i="0" u="none" strike="noStrike" baseline="0" dirty="0">
                <a:latin typeface="TimesNewRomanPSMT"/>
              </a:rPr>
              <a:t> I gave up my seat on the bus to a woman whose ________________________________</a:t>
            </a:r>
          </a:p>
          <a:p>
            <a:pPr marL="495296" indent="-342900" algn="l">
              <a:lnSpc>
                <a:spcPct val="200000"/>
              </a:lnSpc>
              <a:buFont typeface="+mj-lt"/>
              <a:buAutoNum type="arabicPeriod"/>
            </a:pPr>
            <a:r>
              <a:rPr lang="en-US" sz="1800" b="0" i="0" u="none" strike="noStrike" baseline="0" dirty="0">
                <a:latin typeface="TimesNewRomanPSMT"/>
              </a:rPr>
              <a:t>The person whom __________________________________________ suddenly fainted.</a:t>
            </a:r>
          </a:p>
          <a:p>
            <a:pPr marL="495296" indent="-342900" algn="l">
              <a:lnSpc>
                <a:spcPct val="200000"/>
              </a:lnSpc>
              <a:buFont typeface="+mj-lt"/>
              <a:buAutoNum type="arabicPeriod"/>
            </a:pPr>
            <a:r>
              <a:rPr lang="en-US" sz="1800" b="0" i="0" u="none" strike="noStrike" baseline="0" dirty="0">
                <a:latin typeface="TimesNewRomanPSMT"/>
              </a:rPr>
              <a:t>Everyone criticized my opinion, which _______________________________________</a:t>
            </a:r>
          </a:p>
          <a:p>
            <a:pPr marL="495296" indent="-342900" algn="l">
              <a:lnSpc>
                <a:spcPct val="200000"/>
              </a:lnSpc>
              <a:buFont typeface="+mj-lt"/>
              <a:buAutoNum type="arabicPeriod"/>
            </a:pPr>
            <a:r>
              <a:rPr lang="en-US" sz="1800" b="0" i="0" u="none" strike="noStrike" baseline="0" dirty="0">
                <a:latin typeface="TimesNewRomanPSMT"/>
              </a:rPr>
              <a:t>Often, people who ____________________________________ end up being successful.</a:t>
            </a:r>
            <a:endParaRPr lang="tr-TR" sz="1800" b="0" i="0" u="none" strike="noStrike" baseline="0" dirty="0">
              <a:latin typeface="TimesNewRomanPSMT"/>
            </a:endParaRPr>
          </a:p>
          <a:p>
            <a:pPr marL="495296" indent="-342900" algn="l">
              <a:lnSpc>
                <a:spcPct val="200000"/>
              </a:lnSpc>
              <a:buFont typeface="+mj-lt"/>
              <a:buAutoNum type="arabicPeriod"/>
            </a:pPr>
            <a:r>
              <a:rPr lang="en-US" sz="1800" b="0" i="0" u="none" strike="noStrike" baseline="0" dirty="0">
                <a:latin typeface="TimesNewRomanPSMT"/>
              </a:rPr>
              <a:t> Many people find Maryland, where ___________________________________, exciting.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3221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B752244-343D-1F86-72E3-814C79574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Identfy</a:t>
            </a:r>
            <a:r>
              <a:rPr lang="tr-TR" dirty="0"/>
              <a:t> </a:t>
            </a:r>
            <a:r>
              <a:rPr lang="tr-TR" dirty="0" err="1"/>
              <a:t>Non-defining</a:t>
            </a:r>
            <a:r>
              <a:rPr lang="tr-TR" dirty="0"/>
              <a:t> &amp; </a:t>
            </a:r>
            <a:r>
              <a:rPr lang="tr-TR" dirty="0" err="1"/>
              <a:t>Defining</a:t>
            </a:r>
            <a:r>
              <a:rPr lang="tr-TR" dirty="0"/>
              <a:t> </a:t>
            </a:r>
            <a:endParaRPr lang="en-US" dirty="0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74DF19F-FBDA-A1B7-5919-A2F4B47B525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lnSpc>
                <a:spcPct val="200000"/>
              </a:lnSpc>
              <a:buFont typeface="+mj-lt"/>
              <a:buAutoNum type="arabicPeriod"/>
            </a:pPr>
            <a:r>
              <a:rPr lang="en-US" b="0" i="0" dirty="0">
                <a:effectLst/>
                <a:latin typeface="fkGroteskNeue"/>
              </a:rPr>
              <a:t>The Renaissance, which was a period of great cultural and artistic revival in Europe, began in Italy in the 14th century.</a:t>
            </a:r>
            <a:endParaRPr lang="tr-TR" b="0" i="0" dirty="0">
              <a:effectLst/>
              <a:latin typeface="fkGroteskNeue"/>
            </a:endParaRPr>
          </a:p>
          <a:p>
            <a:pPr algn="l">
              <a:lnSpc>
                <a:spcPct val="200000"/>
              </a:lnSpc>
              <a:buFont typeface="+mj-lt"/>
              <a:buAutoNum type="arabicPeriod"/>
            </a:pPr>
            <a:r>
              <a:rPr lang="en-US" b="0" i="0" dirty="0">
                <a:effectLst/>
                <a:latin typeface="fkGroteskNeue"/>
              </a:rPr>
              <a:t>The algorithm that powers the company's recommendation system uses advanced machine learning techniques. </a:t>
            </a:r>
          </a:p>
          <a:p>
            <a:pPr algn="l">
              <a:lnSpc>
                <a:spcPct val="200000"/>
              </a:lnSpc>
              <a:buFont typeface="+mj-lt"/>
              <a:buAutoNum type="arabicPeriod"/>
            </a:pPr>
            <a:r>
              <a:rPr lang="en-US" b="0" i="0" dirty="0">
                <a:effectLst/>
                <a:latin typeface="fkGroteskNeue"/>
              </a:rPr>
              <a:t>Mount Everest, which is the highest peak in the world, attracts thousands of climbers every year despite its dangers.</a:t>
            </a:r>
          </a:p>
          <a:p>
            <a:pPr algn="l">
              <a:lnSpc>
                <a:spcPct val="200000"/>
              </a:lnSpc>
              <a:buFont typeface="+mj-lt"/>
              <a:buAutoNum type="arabicPeriod"/>
            </a:pPr>
            <a:r>
              <a:rPr lang="en-US" b="0" i="0" dirty="0">
                <a:effectLst/>
                <a:latin typeface="fkGroteskNeue"/>
              </a:rPr>
              <a:t>The vaccine which was developed in record time has shown promising results in clinical trials. </a:t>
            </a:r>
          </a:p>
          <a:p>
            <a:pPr algn="l">
              <a:lnSpc>
                <a:spcPct val="200000"/>
              </a:lnSpc>
              <a:buFont typeface="+mj-lt"/>
              <a:buAutoNum type="arabicPeriod"/>
            </a:pPr>
            <a:r>
              <a:rPr lang="en-US" b="0" i="0" dirty="0">
                <a:effectLst/>
                <a:latin typeface="fkGroteskNeue"/>
              </a:rPr>
              <a:t>The Louvre Museum in Paris, where the Mona Lisa is displayed, attracts millions of visitors annually.</a:t>
            </a:r>
          </a:p>
          <a:p>
            <a:pPr algn="l">
              <a:lnSpc>
                <a:spcPct val="200000"/>
              </a:lnSpc>
              <a:buFont typeface="+mj-lt"/>
              <a:buAutoNum type="arabicPeriod"/>
            </a:pPr>
            <a:r>
              <a:rPr lang="en-US" b="0" i="0" dirty="0">
                <a:effectLst/>
                <a:latin typeface="fkGroteskNeue"/>
              </a:rPr>
              <a:t>The theory of relativity that Einstein proposed revolutionized our understanding of space and time. </a:t>
            </a:r>
          </a:p>
          <a:p>
            <a:pPr algn="l">
              <a:lnSpc>
                <a:spcPct val="200000"/>
              </a:lnSpc>
              <a:buFont typeface="+mj-lt"/>
              <a:buAutoNum type="arabicPeriod"/>
            </a:pPr>
            <a:r>
              <a:rPr lang="en-US" b="0" i="0" dirty="0">
                <a:effectLst/>
                <a:latin typeface="fkGroteskNeue"/>
              </a:rPr>
              <a:t>The Great Barrier Reef, which is the world's largest coral reef system, is facing threats from climate change.</a:t>
            </a:r>
            <a:endParaRPr lang="tr-TR" b="0" i="0" dirty="0">
              <a:effectLst/>
              <a:latin typeface="fkGroteskNeue"/>
            </a:endParaRPr>
          </a:p>
          <a:p>
            <a:pPr>
              <a:lnSpc>
                <a:spcPct val="200000"/>
              </a:lnSpc>
              <a:buFont typeface="+mj-lt"/>
              <a:buAutoNum type="arabicPeriod"/>
            </a:pPr>
            <a:r>
              <a:rPr lang="en-US" b="0" i="0" dirty="0">
                <a:effectLst/>
                <a:latin typeface="fkGroteskNeue"/>
              </a:rPr>
              <a:t>The novel whose protagonist is a time-traveling historian has won several literary awards.</a:t>
            </a:r>
          </a:p>
          <a:p>
            <a:pPr marL="152396" indent="0" algn="l">
              <a:lnSpc>
                <a:spcPct val="200000"/>
              </a:lnSpc>
              <a:buNone/>
            </a:pPr>
            <a:endParaRPr lang="en-US" b="0" i="0" dirty="0">
              <a:effectLst/>
              <a:latin typeface="fkGroteskNeue"/>
            </a:endParaRPr>
          </a:p>
          <a:p>
            <a:pPr marL="1523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8040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E5FF395-697C-F7F3-EFB9-F833F6068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Translate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following</a:t>
            </a:r>
            <a:r>
              <a:rPr lang="tr-TR" dirty="0"/>
              <a:t> </a:t>
            </a:r>
            <a:r>
              <a:rPr lang="tr-TR" dirty="0" err="1"/>
              <a:t>into</a:t>
            </a:r>
            <a:r>
              <a:rPr lang="tr-TR" dirty="0"/>
              <a:t> </a:t>
            </a:r>
            <a:r>
              <a:rPr lang="tr-TR" dirty="0" err="1"/>
              <a:t>Turkish</a:t>
            </a:r>
            <a:endParaRPr lang="en-US" dirty="0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D8C9A419-6229-5F0F-69C2-FA28869FD98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600" b="0" i="0" u="none" strike="noStrike" baseline="0" dirty="0">
                <a:latin typeface="LiberationSans"/>
              </a:rPr>
              <a:t>The war </a:t>
            </a:r>
            <a:r>
              <a:rPr lang="en-US" sz="1600" b="1" i="0" u="none" strike="noStrike" baseline="0" dirty="0">
                <a:latin typeface="LiberationSans-Bold"/>
              </a:rPr>
              <a:t>could have been </a:t>
            </a:r>
            <a:r>
              <a:rPr lang="en-US" sz="1600" b="0" i="0" u="none" strike="noStrike" baseline="0" dirty="0">
                <a:latin typeface="LiberationSans"/>
              </a:rPr>
              <a:t>ended.</a:t>
            </a:r>
          </a:p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600" b="0" i="0" u="none" strike="noStrike" baseline="0" dirty="0">
                <a:latin typeface="LiberationSans"/>
              </a:rPr>
              <a:t>German </a:t>
            </a:r>
            <a:r>
              <a:rPr lang="en-US" sz="1600" b="1" i="0" u="none" strike="noStrike" baseline="0" dirty="0">
                <a:latin typeface="LiberationSans-Bold"/>
              </a:rPr>
              <a:t>used to be </a:t>
            </a:r>
            <a:r>
              <a:rPr lang="en-US" sz="1600" b="0" i="0" u="none" strike="noStrike" baseline="0" dirty="0">
                <a:latin typeface="LiberationSans"/>
              </a:rPr>
              <a:t>taught in this school ten years ago.</a:t>
            </a:r>
          </a:p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600" b="0" i="0" u="none" strike="noStrike" baseline="0" dirty="0">
                <a:latin typeface="LiberationSans"/>
              </a:rPr>
              <a:t>He </a:t>
            </a:r>
            <a:r>
              <a:rPr lang="en-US" sz="1600" b="1" i="0" u="none" strike="noStrike" baseline="0" dirty="0">
                <a:latin typeface="LiberationSans-Bold"/>
              </a:rPr>
              <a:t>had better be </a:t>
            </a:r>
            <a:r>
              <a:rPr lang="en-US" sz="1600" b="0" i="0" u="none" strike="noStrike" baseline="0" dirty="0">
                <a:latin typeface="LiberationSans"/>
              </a:rPr>
              <a:t>taught </a:t>
            </a:r>
            <a:r>
              <a:rPr lang="en-US" sz="1600" b="0" i="0" u="none" strike="noStrike" baseline="0" dirty="0" err="1">
                <a:latin typeface="LiberationSans"/>
              </a:rPr>
              <a:t>maths</a:t>
            </a:r>
            <a:r>
              <a:rPr lang="en-US" sz="1600" b="0" i="0" u="none" strike="noStrike" baseline="0" dirty="0">
                <a:latin typeface="LiberationSans"/>
              </a:rPr>
              <a:t>.</a:t>
            </a:r>
          </a:p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600" b="1" i="0" u="none" strike="noStrike" baseline="0" dirty="0">
                <a:latin typeface="LiberationSans-Bold"/>
              </a:rPr>
              <a:t>He might have </a:t>
            </a:r>
            <a:r>
              <a:rPr lang="en-US" sz="1600" b="1" i="0" u="none" strike="noStrike" baseline="0" dirty="0" err="1">
                <a:latin typeface="LiberationSans-Bold"/>
              </a:rPr>
              <a:t>beeen</a:t>
            </a:r>
            <a:r>
              <a:rPr lang="en-US" sz="1600" b="1" i="0" u="none" strike="noStrike" baseline="0" dirty="0">
                <a:latin typeface="LiberationSans-Bold"/>
              </a:rPr>
              <a:t> </a:t>
            </a:r>
            <a:r>
              <a:rPr lang="en-US" sz="1600" b="0" i="0" u="none" strike="noStrike" baseline="0" dirty="0">
                <a:latin typeface="LiberationSans"/>
              </a:rPr>
              <a:t>wounded in the accident.</a:t>
            </a:r>
          </a:p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600" b="0" i="0" u="none" strike="noStrike" baseline="0" dirty="0">
                <a:latin typeface="LiberationSans"/>
              </a:rPr>
              <a:t>This difficulty </a:t>
            </a:r>
            <a:r>
              <a:rPr lang="en-US" sz="1600" b="1" i="0" u="none" strike="noStrike" baseline="0" dirty="0">
                <a:latin typeface="LiberationSans-Bold"/>
              </a:rPr>
              <a:t>can be </a:t>
            </a:r>
            <a:r>
              <a:rPr lang="en-US" sz="1600" b="0" i="0" u="none" strike="noStrike" baseline="0" dirty="0">
                <a:latin typeface="LiberationSans"/>
              </a:rPr>
              <a:t>avoided in several ways.</a:t>
            </a:r>
          </a:p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600" b="0" i="0" u="none" strike="noStrike" baseline="0" dirty="0">
                <a:latin typeface="LiberationSans"/>
              </a:rPr>
              <a:t>The boat </a:t>
            </a:r>
            <a:r>
              <a:rPr lang="en-US" sz="1600" b="1" i="0" u="none" strike="noStrike" baseline="0" dirty="0">
                <a:latin typeface="LiberationSans-Bold"/>
              </a:rPr>
              <a:t>can't have left </a:t>
            </a:r>
            <a:r>
              <a:rPr lang="en-US" sz="1600" b="0" i="0" u="none" strike="noStrike" baseline="0" dirty="0">
                <a:latin typeface="LiberationSans"/>
              </a:rPr>
              <a:t>already, it is not due to go until ten.</a:t>
            </a:r>
          </a:p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600" b="1" i="0" u="none" strike="noStrike" baseline="0" dirty="0">
                <a:latin typeface="LiberationSans-Bold"/>
              </a:rPr>
              <a:t>I needn't have married </a:t>
            </a:r>
            <a:r>
              <a:rPr lang="en-US" sz="1600" b="0" i="0" u="none" strike="noStrike" baseline="0" dirty="0">
                <a:latin typeface="LiberationSans"/>
              </a:rPr>
              <a:t>Jane, I could only have married someone else.</a:t>
            </a:r>
          </a:p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600" b="0" i="0" u="none" strike="noStrike" baseline="0" dirty="0">
                <a:latin typeface="LiberationSans"/>
              </a:rPr>
              <a:t>He </a:t>
            </a:r>
            <a:r>
              <a:rPr lang="en-US" sz="1600" b="1" i="0" u="none" strike="noStrike" baseline="0" dirty="0">
                <a:latin typeface="LiberationSans-Bold"/>
              </a:rPr>
              <a:t>had to </a:t>
            </a:r>
            <a:r>
              <a:rPr lang="en-US" sz="1600" b="0" i="0" u="none" strike="noStrike" baseline="0" dirty="0">
                <a:latin typeface="LiberationSans"/>
              </a:rPr>
              <a:t>get punished.</a:t>
            </a:r>
          </a:p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600" b="0" i="0" u="none" strike="noStrike" baseline="0" dirty="0">
                <a:latin typeface="LiberationSans"/>
              </a:rPr>
              <a:t>This method </a:t>
            </a:r>
            <a:r>
              <a:rPr lang="en-US" sz="1600" b="1" i="0" u="none" strike="noStrike" baseline="0" dirty="0">
                <a:latin typeface="LiberationSans-Bold"/>
              </a:rPr>
              <a:t>can be said </a:t>
            </a:r>
            <a:r>
              <a:rPr lang="en-US" sz="1600" b="0" i="0" u="none" strike="noStrike" baseline="0" dirty="0">
                <a:latin typeface="LiberationSans"/>
              </a:rPr>
              <a:t>to be the best of all.</a:t>
            </a:r>
          </a:p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600" b="0" i="0" u="none" strike="noStrike" baseline="0" dirty="0">
                <a:latin typeface="LiberationSans"/>
              </a:rPr>
              <a:t>She </a:t>
            </a:r>
            <a:r>
              <a:rPr lang="en-US" sz="1600" b="1" i="0" u="none" strike="noStrike" baseline="0" dirty="0">
                <a:latin typeface="LiberationSans-Bold"/>
              </a:rPr>
              <a:t>had to </a:t>
            </a:r>
            <a:r>
              <a:rPr lang="en-US" sz="1600" b="0" i="0" u="none" strike="noStrike" baseline="0" dirty="0">
                <a:latin typeface="LiberationSans"/>
              </a:rPr>
              <a:t>go straight home</a:t>
            </a:r>
            <a:r>
              <a:rPr lang="tr-TR" sz="1600" b="0" i="0" u="none" strike="noStrike" baseline="0" dirty="0">
                <a:latin typeface="LiberationSans"/>
              </a:rPr>
              <a:t> </a:t>
            </a:r>
            <a:r>
              <a:rPr lang="en-US" sz="1600" b="0" i="0" u="none" strike="noStrike" baseline="0" dirty="0">
                <a:latin typeface="LiberationSans"/>
              </a:rPr>
              <a:t>from school.</a:t>
            </a:r>
            <a:endParaRPr lang="en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681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DE4EF16-0CDA-0AA1-A6C1-642A61545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Passive</a:t>
            </a:r>
            <a:r>
              <a:rPr lang="tr-TR" dirty="0"/>
              <a:t> Voice</a:t>
            </a:r>
            <a:endParaRPr lang="en-US" dirty="0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897DB67-9720-6813-B275-01ED6FA4C0C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2F031336-DED6-3AEB-221C-361721F49F4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4216" t="20809" r="10048" b="6381"/>
          <a:stretch/>
        </p:blipFill>
        <p:spPr>
          <a:xfrm>
            <a:off x="286870" y="1397762"/>
            <a:ext cx="10685189" cy="4993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28704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29BE5B1-C366-CB17-4B74-9CE2DCEB5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0084CA2-7219-974E-A773-FCF821C68CC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2396" indent="0">
              <a:lnSpc>
                <a:spcPct val="150000"/>
              </a:lnSpc>
              <a:buNone/>
            </a:pPr>
            <a:r>
              <a:rPr lang="en-US" dirty="0"/>
              <a:t>1. Teachers require the students to watch an educational video on the new subject. The students ______________________ an educational video on the new subject</a:t>
            </a:r>
            <a:r>
              <a:rPr lang="tr-TR" dirty="0"/>
              <a:t>.</a:t>
            </a:r>
          </a:p>
          <a:p>
            <a:pPr marL="152396" indent="0">
              <a:lnSpc>
                <a:spcPct val="150000"/>
              </a:lnSpc>
              <a:buNone/>
            </a:pPr>
            <a:r>
              <a:rPr lang="en-US" dirty="0"/>
              <a:t> 2. My bank manager is signing the document as we speak. The document _______________ as we speak.</a:t>
            </a:r>
            <a:endParaRPr lang="tr-TR" dirty="0"/>
          </a:p>
          <a:p>
            <a:pPr marL="152396" indent="0">
              <a:lnSpc>
                <a:spcPct val="150000"/>
              </a:lnSpc>
              <a:buNone/>
            </a:pPr>
            <a:r>
              <a:rPr lang="en-US" dirty="0"/>
              <a:t> 3. Many people will be celebrating the football team’s victory in the streets tonight! The football team’s victory ___________________ in the streets tonight.</a:t>
            </a:r>
            <a:endParaRPr lang="tr-TR" dirty="0"/>
          </a:p>
          <a:p>
            <a:pPr marL="152396" indent="0">
              <a:lnSpc>
                <a:spcPct val="150000"/>
              </a:lnSpc>
              <a:buNone/>
            </a:pPr>
            <a:r>
              <a:rPr lang="en-US" dirty="0"/>
              <a:t> 4. People have been giving out emergency medical supplies to the villagers. Emergency medical supplies ____________________ to the villagers.</a:t>
            </a:r>
            <a:endParaRPr lang="tr-TR" dirty="0"/>
          </a:p>
          <a:p>
            <a:pPr marL="152396" indent="0">
              <a:lnSpc>
                <a:spcPct val="150000"/>
              </a:lnSpc>
              <a:buNone/>
            </a:pPr>
            <a:r>
              <a:rPr lang="en-US" dirty="0"/>
              <a:t> 5. In India, people believe that cows are holy. In India, _______________ that cows are holy. 6. Someone has stolen my bicycle from outside the supermarket. My bicycle _________________ from outside the supermarket.</a:t>
            </a:r>
          </a:p>
        </p:txBody>
      </p:sp>
    </p:spTree>
    <p:extLst>
      <p:ext uri="{BB962C8B-B14F-4D97-AF65-F5344CB8AC3E}">
        <p14:creationId xmlns:p14="http://schemas.microsoft.com/office/powerpoint/2010/main" val="36931785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AD3BB3B-FCFF-3B96-AEE5-E8DFFAD647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0967" y="593367"/>
            <a:ext cx="10765904" cy="173000"/>
          </a:xfrm>
        </p:spPr>
        <p:txBody>
          <a:bodyPr/>
          <a:lstStyle/>
          <a:p>
            <a:r>
              <a:rPr lang="en-US" sz="1800" dirty="0"/>
              <a:t>Determine if these sentences are in the active or passive voice. If a sentence is in the active voice, identify its subject and verb. If a sentence is in the passive voice, rewrite it so that it is in the active voice. (If a passive sentence has no “doer,” make one up!)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20C87964-ABE3-C917-32F6-D04E0F4DBDF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2396" indent="0">
              <a:buNone/>
            </a:pPr>
            <a:r>
              <a:rPr lang="en-US" dirty="0"/>
              <a:t>1. The</a:t>
            </a:r>
            <a:r>
              <a:rPr lang="tr-TR" dirty="0"/>
              <a:t> </a:t>
            </a:r>
            <a:r>
              <a:rPr lang="en-US" dirty="0"/>
              <a:t>coffee was still boiling after it was served. </a:t>
            </a:r>
            <a:endParaRPr lang="tr-TR" dirty="0"/>
          </a:p>
          <a:p>
            <a:pPr marL="152396" indent="0">
              <a:buNone/>
            </a:pPr>
            <a:r>
              <a:rPr lang="en-US" dirty="0"/>
              <a:t>2. The</a:t>
            </a:r>
            <a:r>
              <a:rPr lang="tr-TR" dirty="0"/>
              <a:t> </a:t>
            </a:r>
            <a:r>
              <a:rPr lang="en-US" dirty="0"/>
              <a:t>students worked on their papers all night. </a:t>
            </a:r>
            <a:endParaRPr lang="tr-TR" dirty="0"/>
          </a:p>
          <a:p>
            <a:pPr marL="152396" indent="0">
              <a:buNone/>
            </a:pPr>
            <a:r>
              <a:rPr lang="en-US" dirty="0"/>
              <a:t>3. The</a:t>
            </a:r>
            <a:r>
              <a:rPr lang="tr-TR" dirty="0"/>
              <a:t> </a:t>
            </a:r>
            <a:r>
              <a:rPr lang="en-US" dirty="0"/>
              <a:t>wind</a:t>
            </a:r>
            <a:r>
              <a:rPr lang="tr-TR" dirty="0"/>
              <a:t> </a:t>
            </a:r>
            <a:r>
              <a:rPr lang="en-US" dirty="0"/>
              <a:t>was</a:t>
            </a:r>
            <a:r>
              <a:rPr lang="tr-TR" dirty="0"/>
              <a:t> </a:t>
            </a:r>
            <a:r>
              <a:rPr lang="en-US" dirty="0"/>
              <a:t>making</a:t>
            </a:r>
            <a:r>
              <a:rPr lang="tr-TR" dirty="0"/>
              <a:t> </a:t>
            </a:r>
            <a:r>
              <a:rPr lang="en-US" dirty="0"/>
              <a:t>the tree sway. </a:t>
            </a:r>
            <a:endParaRPr lang="tr-TR" dirty="0"/>
          </a:p>
          <a:p>
            <a:pPr marL="152396" indent="0">
              <a:buNone/>
            </a:pPr>
            <a:r>
              <a:rPr lang="en-US" dirty="0"/>
              <a:t>4. Kana</a:t>
            </a:r>
            <a:r>
              <a:rPr lang="tr-TR" dirty="0"/>
              <a:t> </a:t>
            </a:r>
            <a:r>
              <a:rPr lang="en-US" dirty="0"/>
              <a:t>has been holding her hand up to answer the question. </a:t>
            </a:r>
            <a:endParaRPr lang="tr-TR" dirty="0"/>
          </a:p>
          <a:p>
            <a:pPr marL="152396" indent="0">
              <a:buNone/>
            </a:pPr>
            <a:r>
              <a:rPr lang="en-US" dirty="0"/>
              <a:t>5. The</a:t>
            </a:r>
            <a:r>
              <a:rPr lang="tr-TR" dirty="0"/>
              <a:t> </a:t>
            </a:r>
            <a:r>
              <a:rPr lang="en-US" dirty="0"/>
              <a:t>three dogs were being walked. </a:t>
            </a:r>
            <a:endParaRPr lang="tr-TR" dirty="0"/>
          </a:p>
          <a:p>
            <a:pPr marL="152396" indent="0">
              <a:buNone/>
            </a:pPr>
            <a:r>
              <a:rPr lang="en-US" dirty="0"/>
              <a:t>6. The</a:t>
            </a:r>
            <a:r>
              <a:rPr lang="tr-TR" dirty="0"/>
              <a:t> </a:t>
            </a:r>
            <a:r>
              <a:rPr lang="en-US" dirty="0"/>
              <a:t>earth continually spins on its axis.</a:t>
            </a:r>
            <a:endParaRPr lang="tr-TR" dirty="0"/>
          </a:p>
          <a:p>
            <a:pPr marL="152396" indent="0">
              <a:buNone/>
            </a:pPr>
            <a:r>
              <a:rPr lang="en-US" dirty="0"/>
              <a:t> 7. The</a:t>
            </a:r>
            <a:r>
              <a:rPr lang="tr-TR" dirty="0"/>
              <a:t> </a:t>
            </a:r>
            <a:r>
              <a:rPr lang="en-US" dirty="0"/>
              <a:t>students were released from class. </a:t>
            </a:r>
            <a:endParaRPr lang="tr-TR" dirty="0"/>
          </a:p>
          <a:p>
            <a:pPr marL="152396" indent="0">
              <a:buNone/>
            </a:pPr>
            <a:r>
              <a:rPr lang="en-US" dirty="0"/>
              <a:t>8. Nathaniel gave his speech flawlessly.</a:t>
            </a:r>
            <a:endParaRPr lang="tr-TR" dirty="0"/>
          </a:p>
          <a:p>
            <a:pPr marL="152396" indent="0">
              <a:buNone/>
            </a:pPr>
            <a:r>
              <a:rPr lang="en-US" dirty="0"/>
              <a:t> 9. Without interruption, the scarf was knit by Margot.</a:t>
            </a:r>
            <a:endParaRPr lang="tr-TR" dirty="0"/>
          </a:p>
          <a:p>
            <a:pPr marL="152396" indent="0">
              <a:buNone/>
            </a:pPr>
            <a:r>
              <a:rPr lang="en-US" dirty="0"/>
              <a:t> 10. We were driven to the beach by Caleb in his minivan.</a:t>
            </a:r>
            <a:endParaRPr lang="tr-TR" dirty="0"/>
          </a:p>
          <a:p>
            <a:pPr marL="152396" indent="0">
              <a:buNone/>
            </a:pPr>
            <a:r>
              <a:rPr lang="en-US" dirty="0"/>
              <a:t> 11. The class was taught by Heather in the evenings.</a:t>
            </a:r>
            <a:r>
              <a:rPr lang="tr-TR" dirty="0"/>
              <a:t> </a:t>
            </a:r>
          </a:p>
          <a:p>
            <a:pPr marL="152396" indent="0">
              <a:buNone/>
            </a:pPr>
            <a:r>
              <a:rPr lang="en-US" dirty="0"/>
              <a:t> 12. Café Moka closed early, so Danielle brewed her own pot of coffee.</a:t>
            </a:r>
            <a:endParaRPr lang="tr-TR" dirty="0"/>
          </a:p>
          <a:p>
            <a:pPr marL="152396" indent="0">
              <a:buNone/>
            </a:pPr>
            <a:r>
              <a:rPr lang="en-US" dirty="0"/>
              <a:t> 13. The professor and her aid passed out the exam, and it was taken by the students. </a:t>
            </a:r>
            <a:endParaRPr lang="tr-TR" dirty="0"/>
          </a:p>
          <a:p>
            <a:pPr marL="152396" indent="0">
              <a:buNone/>
            </a:pPr>
            <a:r>
              <a:rPr lang="en-US" dirty="0"/>
              <a:t>14. Griff explained the importance of proofreading one’s sentences. </a:t>
            </a:r>
            <a:endParaRPr lang="tr-TR" dirty="0"/>
          </a:p>
          <a:p>
            <a:pPr marL="152396" indent="0">
              <a:buNone/>
            </a:pPr>
            <a:r>
              <a:rPr lang="en-US" dirty="0"/>
              <a:t>15. The exercise sheet was finished by you! See next</a:t>
            </a:r>
          </a:p>
        </p:txBody>
      </p:sp>
    </p:spTree>
    <p:extLst>
      <p:ext uri="{BB962C8B-B14F-4D97-AF65-F5344CB8AC3E}">
        <p14:creationId xmlns:p14="http://schemas.microsoft.com/office/powerpoint/2010/main" val="838032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A619A9E-E864-CEAA-964F-E0E10CA6C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DC90FB7-DF3C-B89E-B5FD-66D0FF8EB7B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1. Answer: Passive voice. Revision: The coffee still boiled after Angela served it. </a:t>
            </a:r>
            <a:endParaRPr lang="tr-TR" dirty="0"/>
          </a:p>
          <a:p>
            <a:r>
              <a:rPr lang="en-US" dirty="0"/>
              <a:t>2</a:t>
            </a:r>
            <a:r>
              <a:rPr lang="tr-TR" dirty="0"/>
              <a:t>. </a:t>
            </a:r>
            <a:r>
              <a:rPr lang="en-US" dirty="0"/>
              <a:t>Answer: Active voice. Subject: the students. Verb: worked.</a:t>
            </a:r>
            <a:endParaRPr lang="tr-TR" dirty="0"/>
          </a:p>
          <a:p>
            <a:r>
              <a:rPr lang="tr-TR" dirty="0"/>
              <a:t>3</a:t>
            </a:r>
            <a:r>
              <a:rPr lang="en-US" dirty="0"/>
              <a:t>. Answer: Passive voice. Revision: The wind made the tree sway. </a:t>
            </a:r>
            <a:endParaRPr lang="tr-TR" dirty="0"/>
          </a:p>
          <a:p>
            <a:r>
              <a:rPr lang="tr-TR" dirty="0"/>
              <a:t>4.</a:t>
            </a:r>
            <a:r>
              <a:rPr lang="en-US" dirty="0"/>
              <a:t> Answer: Passive voice. Revision: Kana held her hand up to answer the question.</a:t>
            </a:r>
            <a:endParaRPr lang="tr-TR" dirty="0"/>
          </a:p>
          <a:p>
            <a:r>
              <a:rPr lang="en-US" dirty="0"/>
              <a:t>5. Answer: Passive voice. Revision: Joe walked his three dogs.</a:t>
            </a:r>
            <a:endParaRPr lang="tr-TR" dirty="0"/>
          </a:p>
          <a:p>
            <a:r>
              <a:rPr lang="en-US" dirty="0"/>
              <a:t>6. Answer: Active voice. Subject: the earth. Verb: spins.</a:t>
            </a:r>
            <a:endParaRPr lang="tr-TR" dirty="0"/>
          </a:p>
          <a:p>
            <a:r>
              <a:rPr lang="en-US" dirty="0"/>
              <a:t>7. Answer: Passive voice. Revision: The teacher released the students from class</a:t>
            </a:r>
            <a:endParaRPr lang="tr-TR" dirty="0"/>
          </a:p>
          <a:p>
            <a:r>
              <a:rPr lang="en-US" dirty="0"/>
              <a:t>8. Answer: Active voice. Subject: Nathaniel. Verb: gave.</a:t>
            </a:r>
            <a:endParaRPr lang="tr-TR" dirty="0"/>
          </a:p>
          <a:p>
            <a:r>
              <a:rPr lang="en-US" dirty="0"/>
              <a:t>9. Answer: Passive voice. Revision: Without interruption, Margot knit the scarf.</a:t>
            </a:r>
            <a:endParaRPr lang="tr-TR" dirty="0"/>
          </a:p>
          <a:p>
            <a:r>
              <a:rPr lang="en-US" dirty="0"/>
              <a:t>10. Answer: Passive voice. Revision: Caleb drove us to the beach in his minivan. </a:t>
            </a:r>
            <a:endParaRPr lang="tr-TR" dirty="0"/>
          </a:p>
          <a:p>
            <a:r>
              <a:rPr lang="en-US" dirty="0"/>
              <a:t>11. Answer: Passive voice. Revision: Heather taught the class in the evenings. </a:t>
            </a:r>
            <a:endParaRPr lang="tr-TR" dirty="0"/>
          </a:p>
          <a:p>
            <a:r>
              <a:rPr lang="en-US" dirty="0"/>
              <a:t>12. Answer: Active voice. Subjects: Café Moka, Danielle. Verbs: closed, brewed.</a:t>
            </a:r>
            <a:endParaRPr lang="tr-TR" dirty="0"/>
          </a:p>
          <a:p>
            <a:r>
              <a:rPr lang="tr-TR" dirty="0"/>
              <a:t>1</a:t>
            </a:r>
            <a:r>
              <a:rPr lang="en-US" dirty="0"/>
              <a:t>3. Answer: Active voice, Passive voice. Subjects: the professor and her aid. Verb: passed. Revision: The professor and her aid passed out the exam, and the students took it. </a:t>
            </a:r>
            <a:endParaRPr lang="tr-TR" dirty="0"/>
          </a:p>
          <a:p>
            <a:r>
              <a:rPr lang="en-US" dirty="0"/>
              <a:t>14. Answer: Active voice. Subject: Griff. Verb: explained.</a:t>
            </a:r>
            <a:endParaRPr lang="tr-TR" dirty="0"/>
          </a:p>
          <a:p>
            <a:r>
              <a:rPr lang="en-US" dirty="0"/>
              <a:t>15. Answer: Passive voice. Revision: You finished the exercise sheet!</a:t>
            </a:r>
          </a:p>
        </p:txBody>
      </p:sp>
    </p:spTree>
    <p:extLst>
      <p:ext uri="{BB962C8B-B14F-4D97-AF65-F5344CB8AC3E}">
        <p14:creationId xmlns:p14="http://schemas.microsoft.com/office/powerpoint/2010/main" val="9463018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2">
  <a:themeElements>
    <a:clrScheme name="Simple Light">
      <a:dk1>
        <a:srgbClr val="000000"/>
      </a:dk1>
      <a:lt1>
        <a:srgbClr val="F5F2EE"/>
      </a:lt1>
      <a:dk2>
        <a:srgbClr val="000000"/>
      </a:dk2>
      <a:lt2>
        <a:srgbClr val="EEEEEE"/>
      </a:lt2>
      <a:accent1>
        <a:srgbClr val="3F3533"/>
      </a:accent1>
      <a:accent2>
        <a:srgbClr val="3F3533"/>
      </a:accent2>
      <a:accent3>
        <a:srgbClr val="3F3533"/>
      </a:accent3>
      <a:accent4>
        <a:srgbClr val="3F3533"/>
      </a:accent4>
      <a:accent5>
        <a:srgbClr val="3F3533"/>
      </a:accent5>
      <a:accent6>
        <a:srgbClr val="3F3533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2" id="{E502DBCC-DA05-430B-9564-B93D02D57224}" vid="{EABBD63C-9692-4F4E-8774-17FD5B8F5AA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Tema2</Template>
  <TotalTime>2942</TotalTime>
  <Words>1138</Words>
  <Application>Microsoft Office PowerPoint</Application>
  <PresentationFormat>Geniş ekran</PresentationFormat>
  <Paragraphs>76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9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9" baseType="lpstr">
      <vt:lpstr>Arial</vt:lpstr>
      <vt:lpstr>fkGroteskNeue</vt:lpstr>
      <vt:lpstr>Lato</vt:lpstr>
      <vt:lpstr>LiberationSans</vt:lpstr>
      <vt:lpstr>LiberationSans-Bold</vt:lpstr>
      <vt:lpstr>Merriweather Light</vt:lpstr>
      <vt:lpstr>Montserrat</vt:lpstr>
      <vt:lpstr>TimesNewRomanPSMT</vt:lpstr>
      <vt:lpstr>Vidaloka</vt:lpstr>
      <vt:lpstr>Tema2</vt:lpstr>
      <vt:lpstr>Revision for midterm</vt:lpstr>
      <vt:lpstr>Combine following sentence with Relative clauses</vt:lpstr>
      <vt:lpstr>PowerPoint Sunusu</vt:lpstr>
      <vt:lpstr>Identfy Non-defining &amp; Defining </vt:lpstr>
      <vt:lpstr>Translate the following into Turkish</vt:lpstr>
      <vt:lpstr>Passive Voice</vt:lpstr>
      <vt:lpstr>PowerPoint Sunusu</vt:lpstr>
      <vt:lpstr>Determine if these sentences are in the active or passive voice. If a sentence is in the active voice, identify its subject and verb. If a sentence is in the passive voice, rewrite it so that it is in the active voice. (If a passive sentence has no “doer,” make one up!)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Beyza Şahin</dc:creator>
  <cp:lastModifiedBy>Beyza Şahin</cp:lastModifiedBy>
  <cp:revision>4</cp:revision>
  <dcterms:created xsi:type="dcterms:W3CDTF">2025-03-24T19:03:34Z</dcterms:created>
  <dcterms:modified xsi:type="dcterms:W3CDTF">2025-03-26T20:05:45Z</dcterms:modified>
</cp:coreProperties>
</file>