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1"/>
  </p:sldMasterIdLst>
  <p:notesMasterIdLst>
    <p:notesMasterId r:id="rId24"/>
  </p:notesMasterIdLst>
  <p:sldIdLst>
    <p:sldId id="305" r:id="rId2"/>
    <p:sldId id="283" r:id="rId3"/>
    <p:sldId id="295" r:id="rId4"/>
    <p:sldId id="307" r:id="rId5"/>
    <p:sldId id="286" r:id="rId6"/>
    <p:sldId id="301" r:id="rId7"/>
    <p:sldId id="308" r:id="rId8"/>
    <p:sldId id="309" r:id="rId9"/>
    <p:sldId id="310" r:id="rId10"/>
    <p:sldId id="284" r:id="rId11"/>
    <p:sldId id="312" r:id="rId12"/>
    <p:sldId id="311" r:id="rId13"/>
    <p:sldId id="296" r:id="rId14"/>
    <p:sldId id="297" r:id="rId15"/>
    <p:sldId id="290" r:id="rId16"/>
    <p:sldId id="302" r:id="rId17"/>
    <p:sldId id="303" r:id="rId18"/>
    <p:sldId id="306" r:id="rId19"/>
    <p:sldId id="291" r:id="rId20"/>
    <p:sldId id="292" r:id="rId21"/>
    <p:sldId id="313" r:id="rId22"/>
    <p:sldId id="293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7"/>
  </p:normalViewPr>
  <p:slideViewPr>
    <p:cSldViewPr snapToGrid="0">
      <p:cViewPr varScale="1">
        <p:scale>
          <a:sx n="119" d="100"/>
          <a:sy n="119" d="100"/>
        </p:scale>
        <p:origin x="21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BC87B-CB86-4F8F-BFE8-CDBB05A90328}" type="datetimeFigureOut">
              <a:rPr lang="tr-TR" smtClean="0"/>
              <a:t>30.12.2025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0D2E3-2F47-4035-BB19-2441ACABC20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426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79143-D7DB-8442-8124-DF120AE9AF4D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073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B1727-7358-2543-AF97-7CAF20FE0384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4106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14C1C-53B6-FC40-99DB-5E0D48091A1D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0827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47151-F2BB-6344-BA14-C97F74870A15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0658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2AFE9-CB91-9B42-9ACA-20B23E2893C6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9732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4F915-6714-C747-8A81-45B83F956D3F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2256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C112-5126-B04E-9889-384D1076D434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7023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F79AB-7656-1140-9B85-0498CD5E73C6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0388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7F8D2-CC6D-E842-9C15-1AC5C3D0B8FE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7523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5A98-E873-014B-B3FF-7C84C5ED0DEB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294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A3895-042E-5E40-BFBA-1DE70287B881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30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E8956-74DB-9F47-9E92-6C9A11CE0315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985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FCF62-A509-CC42-9194-48FD45BE2BC1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193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95F87-09AD-F449-B6BF-63EF88A65261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7695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2F38D-6141-844A-894F-875CB35CF8D4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8637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3872E-43E4-F444-841E-F7875D7BA5FC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3645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F663A-5964-3348-8989-7B15580DFE3E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487D4C4-A31F-43C3-849A-36AF9EC1E5F7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179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erkesicin.tcmb.gov.tr/wps/wcm/connect/ekonomi/hie/icerik/isguc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herkesicin.tcmb.gov.tr/wps/wcm/connect/ekonomi/hie/icerik/disfinansma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64254" y="277091"/>
            <a:ext cx="10427745" cy="1627909"/>
          </a:xfrm>
        </p:spPr>
        <p:txBody>
          <a:bodyPr>
            <a:normAutofit fontScale="90000"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TEMEL </a:t>
            </a:r>
            <a:r>
              <a:rPr lang="tr-TR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MAKROEKONOMİ SORUNLARI</a:t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İstihdam, İşsizlik ve İşgücü Piyasası, İç ve Dış Borçlar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E2836-578C-9947-A336-377B9EA2F188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FE371310-2646-8047-BB52-6E03649A9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>
              <a:hlinkClick r:id="rId2"/>
            </a:endParaRPr>
          </a:p>
          <a:p>
            <a:r>
              <a:rPr lang="tr-TR" dirty="0">
                <a:hlinkClick r:id="rId2"/>
              </a:rPr>
              <a:t>(İşsizlik ve İşgücü Nedir?)</a:t>
            </a:r>
          </a:p>
          <a:p>
            <a:endParaRPr lang="tr-TR" dirty="0">
              <a:hlinkClick r:id="rId2"/>
            </a:endParaRPr>
          </a:p>
          <a:p>
            <a:r>
              <a:rPr lang="tr-TR" dirty="0">
                <a:hlinkClick r:id="rId2"/>
              </a:rPr>
              <a:t>https://herkesicin.tcmb.gov.tr/wps/wcm/connect/ekonomi/hie/icerik/isgucu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4381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914400"/>
            <a:ext cx="8915400" cy="5832763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r>
              <a:rPr lang="tr-TR" sz="2800" dirty="0"/>
              <a:t>Bir ülkede işsizler ile çalışanların (istihdam edilmiş olanların) toplamı </a:t>
            </a:r>
            <a:r>
              <a:rPr lang="tr-TR" sz="2800" b="1" dirty="0"/>
              <a:t>işgücü</a:t>
            </a:r>
            <a:r>
              <a:rPr lang="tr-TR" sz="2800" dirty="0"/>
              <a:t>nü (</a:t>
            </a:r>
            <a:r>
              <a:rPr lang="tr-TR" sz="2800" dirty="0" err="1"/>
              <a:t>labor</a:t>
            </a:r>
            <a:r>
              <a:rPr lang="tr-TR" sz="2800" dirty="0"/>
              <a:t> </a:t>
            </a:r>
            <a:r>
              <a:rPr lang="tr-TR" sz="2800" dirty="0" err="1"/>
              <a:t>force</a:t>
            </a:r>
            <a:r>
              <a:rPr lang="tr-TR" sz="2800" dirty="0"/>
              <a:t>) oluşturur.</a:t>
            </a:r>
          </a:p>
          <a:p>
            <a:r>
              <a:rPr lang="tr-TR" sz="2800" dirty="0"/>
              <a:t>İşsizler sayısının işgücüne bölümü ise </a:t>
            </a:r>
            <a:r>
              <a:rPr lang="tr-TR" sz="2800" b="1" dirty="0"/>
              <a:t>işsizlik oranı</a:t>
            </a:r>
            <a:r>
              <a:rPr lang="tr-TR" sz="2800" dirty="0"/>
              <a:t>nı (</a:t>
            </a:r>
            <a:r>
              <a:rPr lang="tr-TR" sz="2800" dirty="0" err="1"/>
              <a:t>unemployment</a:t>
            </a:r>
            <a:r>
              <a:rPr lang="tr-TR" sz="2800" dirty="0"/>
              <a:t> rate) verir.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9A44-ED2F-5640-A087-EFFEC1196065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6621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İşsizlik Oranı Nasıl Hesaplanır?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2561503" y="1506071"/>
                <a:ext cx="8915400" cy="5241092"/>
              </a:xfrm>
            </p:spPr>
            <p:txBody>
              <a:bodyPr>
                <a:noAutofit/>
              </a:bodyPr>
              <a:lstStyle/>
              <a:p>
                <a:endParaRPr lang="tr-TR" sz="2800" dirty="0"/>
              </a:p>
              <a:p>
                <a:r>
                  <a:rPr lang="tr-TR" sz="2800" dirty="0"/>
                  <a:t>İşsizlik oranı     </a:t>
                </a:r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İş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𝑠𝑖𝑧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𝑠𝑎𝑦𝚤𝑠𝚤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İş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</m:den>
                    </m:f>
                    <m:r>
                      <a:rPr lang="tr-TR" sz="280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tr-TR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100     </m:t>
                    </m:r>
                  </m:oMath>
                </a14:m>
                <a:r>
                  <a:rPr lang="tr-TR" sz="2800" dirty="0"/>
                  <a:t>formülü ile hesaplanır. </a:t>
                </a:r>
              </a:p>
              <a:p>
                <a:r>
                  <a:rPr lang="tr-TR" sz="3000" dirty="0"/>
                  <a:t>Bu oran, işgücü piyasasının durumunu gösterir.</a:t>
                </a:r>
              </a:p>
              <a:p>
                <a:endParaRPr lang="tr-TR" sz="3000" dirty="0"/>
              </a:p>
              <a:p>
                <a:endParaRPr lang="tr-TR" sz="3000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61503" y="1506071"/>
                <a:ext cx="8915400" cy="5241092"/>
              </a:xfrm>
              <a:blipFill>
                <a:blip r:embed="rId2"/>
                <a:stretch>
                  <a:fillRect l="-1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3F1B-3C05-3745-A7E4-37B1BDC9E9B8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2135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Türkiye’de İşsizlik Verileri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r>
              <a:rPr lang="tr-TR" sz="2800" dirty="0"/>
              <a:t>Türkiye’de işsizlik verileri TÜİK tarafından açıklanır.</a:t>
            </a:r>
          </a:p>
          <a:p>
            <a:r>
              <a:rPr lang="tr-TR" sz="2800" dirty="0"/>
              <a:t>Aylık ve yıllık olarak yayımlanır.</a:t>
            </a:r>
          </a:p>
          <a:p>
            <a:r>
              <a:rPr lang="tr-TR" sz="2800" dirty="0"/>
              <a:t>Türkiye İstatistik Kurumu’nun (TÜİK) </a:t>
            </a:r>
            <a:r>
              <a:rPr lang="tr-TR" sz="2800" b="1" dirty="0"/>
              <a:t>Hane Halkı İşgücü Anketleri</a:t>
            </a:r>
            <a:r>
              <a:rPr lang="tr-TR" sz="2800" dirty="0"/>
              <a:t> sonuçları yurt içi işgücü piyasasındaki gelişmeleri göstermektedir.</a:t>
            </a:r>
          </a:p>
          <a:p>
            <a:r>
              <a:rPr lang="tr-TR" sz="2800" dirty="0"/>
              <a:t>Genç işsizlik ve kadın işsizliği ayrıca takip edilir.</a:t>
            </a:r>
          </a:p>
          <a:p>
            <a:endParaRPr lang="tr-TR" sz="2800" dirty="0"/>
          </a:p>
          <a:p>
            <a:endParaRPr lang="tr-TR" sz="2800" dirty="0"/>
          </a:p>
          <a:p>
            <a:endParaRPr lang="tr-TR" sz="28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A3F1B-3C05-3745-A7E4-37B1BDC9E9B8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504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871369"/>
            <a:ext cx="8915400" cy="5875794"/>
          </a:xfrm>
        </p:spPr>
        <p:txBody>
          <a:bodyPr>
            <a:noAutofit/>
          </a:bodyPr>
          <a:lstStyle/>
          <a:p>
            <a:r>
              <a:rPr lang="tr-TR" sz="2800" dirty="0"/>
              <a:t>TÜİK işsizlik oranını hesaplarken işgücü olarak sivil işgücünü ele almaktadır. </a:t>
            </a:r>
          </a:p>
          <a:p>
            <a:r>
              <a:rPr lang="tr-TR" sz="2800" dirty="0"/>
              <a:t>İşsizlik oranı kent ve kır ayrımına göre verilmektedir.</a:t>
            </a:r>
          </a:p>
          <a:p>
            <a:r>
              <a:rPr lang="tr-TR" sz="2800" dirty="0"/>
              <a:t>Ayrıca ekonomideki eksik istihdam ile eksik istihdam oranları da verilir.</a:t>
            </a:r>
          </a:p>
          <a:p>
            <a:r>
              <a:rPr lang="tr-TR" sz="2800" b="1" dirty="0"/>
              <a:t>Eksik istihdam</a:t>
            </a:r>
            <a:r>
              <a:rPr lang="tr-TR" sz="2800" dirty="0"/>
              <a:t>, düzenli işi olmayan, geçici işlerde çalışan kimseleri kapsar.</a:t>
            </a:r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EC04-E38A-D645-82BD-78111BA6910C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03313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2561503" y="839096"/>
                <a:ext cx="8915400" cy="5908067"/>
              </a:xfrm>
            </p:spPr>
            <p:txBody>
              <a:bodyPr>
                <a:noAutofit/>
              </a:bodyPr>
              <a:lstStyle/>
              <a:p>
                <a:r>
                  <a:rPr lang="tr-TR" sz="2800" dirty="0"/>
                  <a:t>İşsizlik oranının yanı sıra istihdam ile ilgili iki önemli oran daha vardır. Bunlar, </a:t>
                </a:r>
                <a:r>
                  <a:rPr lang="tr-TR" sz="2800" b="1" dirty="0"/>
                  <a:t>işgücüne katılım oranı </a:t>
                </a:r>
                <a:r>
                  <a:rPr lang="tr-TR" sz="2800" dirty="0"/>
                  <a:t>ve </a:t>
                </a:r>
                <a:r>
                  <a:rPr lang="tr-TR" sz="2800" b="1" dirty="0"/>
                  <a:t>istihdam-nüfus oranı</a:t>
                </a:r>
                <a:r>
                  <a:rPr lang="tr-TR" sz="2800" dirty="0"/>
                  <a:t>dır.</a:t>
                </a:r>
              </a:p>
              <a:p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İş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𝑔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ü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ü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𝑛𝑒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𝑘𝑎𝑡𝚤𝑙𝚤𝑚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𝑜𝑟𝑎𝑛𝚤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İş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𝑎𝑙𝚤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𝑚𝑎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𝑦𝑎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𝚤𝑛𝑑𝑎𝑘𝑖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𝑓𝑢𝑠</m:t>
                        </m:r>
                      </m:den>
                    </m:f>
                  </m:oMath>
                </a14:m>
                <a:endParaRPr lang="tr-TR" sz="2800" dirty="0"/>
              </a:p>
              <a:p>
                <a:endParaRPr lang="tr-TR" sz="2800" dirty="0"/>
              </a:p>
              <a:p>
                <a14:m>
                  <m:oMath xmlns:m="http://schemas.openxmlformats.org/officeDocument/2006/math">
                    <m:r>
                      <a:rPr lang="tr-TR" sz="2800" i="1">
                        <a:latin typeface="Cambria Math" panose="02040503050406030204" pitchFamily="18" charset="0"/>
                      </a:rPr>
                      <m:t>İ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𝑠𝑡𝑖h𝑑𝑎𝑚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ü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𝑓𝑢𝑠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𝑜𝑟𝑎𝑛𝚤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𝑎𝑙𝚤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𝑎𝑛𝑙𝑎𝑟𝚤𝑛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𝑠𝑎𝑦𝚤𝑠𝚤</m:t>
                        </m:r>
                      </m:num>
                      <m:den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𝑎𝑙𝚤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𝑚𝑎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𝑦𝑎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𝚤𝑛𝑑𝑎𝑘𝑖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𝑓𝑢𝑠</m:t>
                        </m:r>
                      </m:den>
                    </m:f>
                  </m:oMath>
                </a14:m>
                <a:endParaRPr lang="tr-TR" sz="2800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61503" y="839096"/>
                <a:ext cx="8915400" cy="5908067"/>
              </a:xfrm>
              <a:blipFill>
                <a:blip r:embed="rId2"/>
                <a:stretch>
                  <a:fillRect l="-1280" t="-1288" r="-8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170CB-AF8E-994B-8CB2-D197CA368FA2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3345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849854"/>
            <a:ext cx="8915400" cy="589730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000" b="1" dirty="0"/>
              <a:t>Makroekonomik Analizlerdeki İşsizlik ve Tam İstihdam Kavramları</a:t>
            </a:r>
          </a:p>
          <a:p>
            <a:r>
              <a:rPr lang="tr-TR" sz="2800" dirty="0" err="1"/>
              <a:t>Friksiyonel</a:t>
            </a:r>
            <a:r>
              <a:rPr lang="tr-TR" sz="2800" dirty="0"/>
              <a:t> ve yapısal işsizlik ekonomide her zaman var olduğu için bu ikisinin toplamına </a:t>
            </a:r>
            <a:r>
              <a:rPr lang="tr-TR" sz="2800" b="1" dirty="0"/>
              <a:t>doğal işsizlik </a:t>
            </a:r>
            <a:r>
              <a:rPr lang="tr-TR" sz="2800" dirty="0"/>
              <a:t>ve doğal işsiz sayısının iş gücü sayısına bölünmesi ile elde edilen katsayıya ise </a:t>
            </a:r>
            <a:r>
              <a:rPr lang="tr-TR" sz="2800" b="1" dirty="0"/>
              <a:t>doğal işsizlik oranı </a:t>
            </a:r>
            <a:r>
              <a:rPr lang="tr-TR" sz="2800" dirty="0"/>
              <a:t>denir.</a:t>
            </a:r>
          </a:p>
          <a:p>
            <a:r>
              <a:rPr lang="tr-TR" sz="2800" dirty="0"/>
              <a:t>Doğal işsizlik oranı, </a:t>
            </a:r>
            <a:r>
              <a:rPr lang="tr-TR" sz="2800" dirty="0" err="1"/>
              <a:t>friksiyonel</a:t>
            </a:r>
            <a:r>
              <a:rPr lang="tr-TR" sz="2800" dirty="0"/>
              <a:t> işsizlik oranı (</a:t>
            </a:r>
            <a:r>
              <a:rPr lang="tr-TR" sz="2800" dirty="0" err="1"/>
              <a:t>u</a:t>
            </a:r>
            <a:r>
              <a:rPr lang="tr-TR" sz="2800" baseline="-25000" dirty="0" err="1"/>
              <a:t>F</a:t>
            </a:r>
            <a:r>
              <a:rPr lang="tr-TR" sz="2800" dirty="0"/>
              <a:t>) ile yapısal işsizlik oranının (</a:t>
            </a:r>
            <a:r>
              <a:rPr lang="tr-TR" sz="2800" dirty="0" err="1"/>
              <a:t>u</a:t>
            </a:r>
            <a:r>
              <a:rPr lang="tr-TR" sz="2800" baseline="-25000" dirty="0" err="1"/>
              <a:t>S</a:t>
            </a:r>
            <a:r>
              <a:rPr lang="tr-TR" sz="2800" dirty="0"/>
              <a:t>) toplamına eşittir.</a:t>
            </a:r>
          </a:p>
          <a:p>
            <a:endParaRPr lang="tr-TR" sz="3000" dirty="0"/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EAFDC-4FBA-BB45-B280-27424FE0EDD6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3804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1982788" y="882127"/>
                <a:ext cx="10209212" cy="5865036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𝐷𝑜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𝑎𝑙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İş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𝑠𝑖𝑧𝑙𝑖𝑘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𝑂𝑟𝑎𝑛𝚤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)=</m:t>
                    </m:r>
                    <m:f>
                      <m:f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𝐹𝑟𝑖𝑘𝑠𝑖𝑦𝑜𝑛𝑒𝑙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𝑠𝑖𝑧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𝑠𝑎𝑦𝚤𝑠𝚤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𝑌𝑎𝑝𝚤𝑠𝑎𝑙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𝑠𝑖𝑧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𝑠𝑎𝑦𝚤𝑠𝚤</m:t>
                        </m:r>
                      </m:num>
                      <m:den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İş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ü</m:t>
                        </m:r>
                      </m:den>
                    </m:f>
                  </m:oMath>
                </a14:m>
                <a:endParaRPr lang="tr-TR" sz="2800" dirty="0"/>
              </a:p>
              <a:p>
                <a:pPr marL="0" indent="0">
                  <a:buNone/>
                </a:pPr>
                <a:r>
                  <a:rPr lang="tr-TR" sz="2800" dirty="0"/>
                  <a:t>	 </a:t>
                </a:r>
                <a14:m>
                  <m:oMath xmlns:m="http://schemas.openxmlformats.org/officeDocument/2006/math"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                                    </m:t>
                    </m:r>
                    <m:r>
                      <a:rPr lang="tr-TR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𝐹𝑟𝑖𝑘𝑠𝑖𝑦𝑜𝑛𝑒𝑙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𝑠𝑖𝑧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𝑠𝑎𝑦𝚤𝑠𝚤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İş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ü</m:t>
                        </m:r>
                      </m:den>
                    </m:f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𝑌𝑎𝑝𝚤𝑠𝑎𝑙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ş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𝑠𝑖𝑧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𝑠𝑎𝑦𝚤𝑠𝚤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İş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ü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ü</m:t>
                        </m:r>
                      </m:den>
                    </m:f>
                  </m:oMath>
                </a14:m>
                <a:endParaRPr lang="tr-TR" sz="2800" dirty="0"/>
              </a:p>
              <a:p>
                <a:pPr marL="0" indent="0">
                  <a:buNone/>
                </a:pPr>
                <a:r>
                  <a:rPr lang="tr-TR" sz="2800" dirty="0"/>
                  <a:t>	                              = </a:t>
                </a:r>
                <a:r>
                  <a:rPr lang="tr-TR" sz="2800" dirty="0" err="1"/>
                  <a:t>u</a:t>
                </a:r>
                <a:r>
                  <a:rPr lang="tr-TR" sz="2800" baseline="-25000" dirty="0" err="1"/>
                  <a:t>F</a:t>
                </a:r>
                <a:r>
                  <a:rPr lang="tr-TR" sz="2800" baseline="-25000" dirty="0"/>
                  <a:t> </a:t>
                </a:r>
                <a:r>
                  <a:rPr lang="tr-TR" sz="2800" dirty="0"/>
                  <a:t>+ </a:t>
                </a:r>
                <a:r>
                  <a:rPr lang="tr-TR" sz="2800" dirty="0" err="1"/>
                  <a:t>u</a:t>
                </a:r>
                <a:r>
                  <a:rPr lang="tr-TR" sz="2800" baseline="-25000" dirty="0" err="1"/>
                  <a:t>S</a:t>
                </a:r>
                <a:endParaRPr lang="tr-TR" sz="2800" baseline="-25000" dirty="0"/>
              </a:p>
              <a:p>
                <a:pPr marL="0" indent="0">
                  <a:buNone/>
                </a:pPr>
                <a:endParaRPr lang="tr-TR" sz="2800" baseline="-25000" dirty="0"/>
              </a:p>
              <a:p>
                <a:r>
                  <a:rPr lang="tr-TR" sz="2800" dirty="0"/>
                  <a:t>Bu oranı yüzde olarak belirtmek için her birini 100 ile çarparız.</a:t>
                </a:r>
              </a:p>
              <a:p>
                <a:endParaRPr lang="tr-TR" sz="2800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2788" y="882127"/>
                <a:ext cx="10209212" cy="5865036"/>
              </a:xfrm>
              <a:blipFill>
                <a:blip r:embed="rId2"/>
                <a:stretch>
                  <a:fillRect l="-1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5D986-152F-DE46-BDE4-00D50FB9451B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624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839096"/>
            <a:ext cx="9145588" cy="5908067"/>
          </a:xfrm>
        </p:spPr>
        <p:txBody>
          <a:bodyPr>
            <a:noAutofit/>
          </a:bodyPr>
          <a:lstStyle/>
          <a:p>
            <a:r>
              <a:rPr lang="tr-TR" sz="2800" dirty="0"/>
              <a:t>Ekonomide her zaman minimum bir doğal işsizlik bulunacağından önemli olan, var ise, </a:t>
            </a:r>
            <a:r>
              <a:rPr lang="tr-TR" sz="2800" dirty="0" err="1"/>
              <a:t>konjonktürel</a:t>
            </a:r>
            <a:r>
              <a:rPr lang="tr-TR" sz="2800" dirty="0"/>
              <a:t> işsizliğin yok edilmesidir.</a:t>
            </a:r>
          </a:p>
          <a:p>
            <a:r>
              <a:rPr lang="tr-TR" sz="2800" b="1" dirty="0"/>
              <a:t>Tam istihdam, </a:t>
            </a:r>
            <a:r>
              <a:rPr lang="tr-TR" sz="2800" dirty="0"/>
              <a:t>ekonomide </a:t>
            </a:r>
            <a:r>
              <a:rPr lang="tr-TR" sz="2800" dirty="0" err="1"/>
              <a:t>konjonktürel</a:t>
            </a:r>
            <a:r>
              <a:rPr lang="tr-TR" sz="2800" dirty="0"/>
              <a:t> işsizliğin bulunmadığı, yalnızca doğal işsizliğin bulunduğu durumu ifade eder.</a:t>
            </a:r>
          </a:p>
          <a:p>
            <a:r>
              <a:rPr lang="tr-TR" sz="2800" b="1" dirty="0"/>
              <a:t>Tam istihdam düzeyinde üretim</a:t>
            </a:r>
            <a:r>
              <a:rPr lang="tr-TR" sz="2800" dirty="0"/>
              <a:t>, bir miktar </a:t>
            </a:r>
            <a:r>
              <a:rPr lang="tr-TR" sz="2800" dirty="0" err="1"/>
              <a:t>friksiyonel</a:t>
            </a:r>
            <a:r>
              <a:rPr lang="tr-TR" sz="2800" dirty="0"/>
              <a:t> ve yapısal işsizlik bulunduğu, </a:t>
            </a:r>
            <a:r>
              <a:rPr lang="tr-TR" sz="2800" dirty="0" err="1"/>
              <a:t>konjonktürel</a:t>
            </a:r>
            <a:r>
              <a:rPr lang="tr-TR" sz="2800" dirty="0"/>
              <a:t> işsizliğin bulunmadığı üretim düzeyidir.</a:t>
            </a:r>
            <a:endParaRPr lang="tr-TR" sz="3000" dirty="0"/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47C53-E991-8049-9846-B12F8B63A4EF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753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İç ve Dış Borçlar Sorunu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2DB70-FE4D-DD4F-8B20-A15F98E6042A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E01CD2FA-C03D-4641-8467-D6F794A7F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>
              <a:hlinkClick r:id="rId2"/>
            </a:endParaRPr>
          </a:p>
          <a:p>
            <a:r>
              <a:rPr lang="tr-TR" dirty="0">
                <a:hlinkClick r:id="rId2"/>
              </a:rPr>
              <a:t>(Dış Finansman İhtiyacı Nedir?)</a:t>
            </a:r>
          </a:p>
          <a:p>
            <a:endParaRPr lang="tr-TR" dirty="0">
              <a:hlinkClick r:id="rId2"/>
            </a:endParaRPr>
          </a:p>
          <a:p>
            <a:r>
              <a:rPr lang="tr-TR" dirty="0">
                <a:hlinkClick r:id="rId2"/>
              </a:rPr>
              <a:t>https://herkesicin.tcmb.gov.tr/wps/wcm/connect/ekonomi/hie/icerik/disfinansman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92122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839096"/>
            <a:ext cx="8915400" cy="5908067"/>
          </a:xfrm>
        </p:spPr>
        <p:txBody>
          <a:bodyPr>
            <a:noAutofit/>
          </a:bodyPr>
          <a:lstStyle/>
          <a:p>
            <a:r>
              <a:rPr lang="tr-TR" sz="2800" dirty="0"/>
              <a:t>Bütçe ve dış ticaret açıkları (cari işlemler açığı) iç ve dış borçlanmalara neden olur.</a:t>
            </a:r>
          </a:p>
          <a:p>
            <a:r>
              <a:rPr lang="tr-TR" sz="2800" dirty="0"/>
              <a:t>Bir devletin iç ve dış borçları arttıkça ekonomik hedeflere ulaşılması güçleşir.</a:t>
            </a:r>
          </a:p>
          <a:p>
            <a:r>
              <a:rPr lang="tr-TR" sz="2800" dirty="0"/>
              <a:t>Türkiye’de olduğu gibi, devlet bu borçların faizlerini ve anaparasını ödemekte zorlanır ve bu da ekonomik büyüme, adil gelir dağılımı, etkinlik ve istikrar hedeflerini olumsuz etkiler.</a:t>
            </a:r>
          </a:p>
          <a:p>
            <a:endParaRPr lang="tr-TR" sz="3000" dirty="0"/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FFDF4-9342-1040-9B2B-9610EE592472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846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Temel Kavramlar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000461"/>
            <a:ext cx="8915400" cy="5746702"/>
          </a:xfrm>
        </p:spPr>
        <p:txBody>
          <a:bodyPr>
            <a:noAutofit/>
          </a:bodyPr>
          <a:lstStyle/>
          <a:p>
            <a:endParaRPr lang="tr-TR" sz="3000" dirty="0"/>
          </a:p>
          <a:p>
            <a:endParaRPr lang="tr-TR" sz="3000" dirty="0"/>
          </a:p>
          <a:p>
            <a:r>
              <a:rPr lang="tr-TR" sz="3000" b="1" dirty="0"/>
              <a:t>İstihdam: </a:t>
            </a:r>
            <a:r>
              <a:rPr lang="tr-TR" sz="3000" dirty="0"/>
              <a:t>Çalışma çağındaki nüfusun üretim sürecine katılması.</a:t>
            </a:r>
          </a:p>
          <a:p>
            <a:r>
              <a:rPr lang="tr-TR" sz="3000" b="1" dirty="0"/>
              <a:t>İşgücü: </a:t>
            </a:r>
            <a:r>
              <a:rPr lang="tr-TR" sz="3000" dirty="0"/>
              <a:t>Çalışanlar + işsizler.</a:t>
            </a:r>
          </a:p>
          <a:p>
            <a:r>
              <a:rPr lang="tr-TR" sz="3000" b="1" dirty="0"/>
              <a:t>İşgücüne katılım oranı: </a:t>
            </a:r>
            <a:r>
              <a:rPr lang="tr-TR" sz="3000" dirty="0"/>
              <a:t>İşgücünün çalışma çağındaki nüfusa oranı.</a:t>
            </a:r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D43B-A9CE-5845-9279-F6767C1CBC32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1216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Bütçe Açıkları ve İç Borçlar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endParaRPr lang="tr-TR" sz="3000" dirty="0"/>
          </a:p>
          <a:p>
            <a:r>
              <a:rPr lang="tr-TR" sz="3000" dirty="0"/>
              <a:t>Türkiye’de 1980’den bu yana devlet bütçesinin her yıl açık verdiğini görürüz. </a:t>
            </a:r>
          </a:p>
          <a:p>
            <a:r>
              <a:rPr lang="tr-TR" sz="3000" dirty="0"/>
              <a:t>Devletin gelirleri giderlerini karşılayamamakta, devlet her yıl borç almaya ve faiz ödemeye devam etmektedir.</a:t>
            </a:r>
          </a:p>
          <a:p>
            <a:r>
              <a:rPr lang="tr-TR" sz="3000" dirty="0"/>
              <a:t>Bazı yıllar devletin gelirleri faiz ödemeleri dışındaki giderleri bile karşılayamamakta ve faiz dışı denge açık vermektedir.</a:t>
            </a:r>
          </a:p>
          <a:p>
            <a:endParaRPr lang="tr-TR" sz="3000" dirty="0"/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04AE8-3813-614F-9A43-91013C993356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2513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Bütçe Açıkları ve İç Borçlar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endParaRPr lang="tr-TR" sz="3000" dirty="0"/>
          </a:p>
          <a:p>
            <a:r>
              <a:rPr lang="tr-TR" sz="3000" dirty="0"/>
              <a:t>Oysa ki istenen, faiz dışı dengenin fazla vermesi ve bu faiz dışı fazlanın milli gelire oranının %6’nın üstünde olmasıdır.</a:t>
            </a:r>
          </a:p>
          <a:p>
            <a:r>
              <a:rPr lang="tr-TR" sz="3000" dirty="0"/>
              <a:t>O zaman devletin iç borçları döndürülebilir (ödenebilir) olmakta ve bu oran arttıkça da iç borçlar sorunu bir çözüm yoluna girmiş sayılır.</a:t>
            </a:r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04AE8-3813-614F-9A43-91013C993356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4228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Ödemeler Dengesi ve Dış Borçlar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9145588" cy="5241092"/>
          </a:xfrm>
        </p:spPr>
        <p:txBody>
          <a:bodyPr>
            <a:noAutofit/>
          </a:bodyPr>
          <a:lstStyle/>
          <a:p>
            <a:r>
              <a:rPr lang="tr-TR" sz="2800" dirty="0"/>
              <a:t>Ödemeler dengesinde, dış ticaret dengesi ile cari işlemler dengesi yer alır.</a:t>
            </a:r>
          </a:p>
          <a:p>
            <a:r>
              <a:rPr lang="tr-TR" sz="2800" dirty="0"/>
              <a:t>Bir ülkenin mal ihracatı ile mal ithalatı arasındaki farka </a:t>
            </a:r>
            <a:r>
              <a:rPr lang="tr-TR" sz="2800" b="1" dirty="0"/>
              <a:t>dış ticaret dengesi </a:t>
            </a:r>
            <a:r>
              <a:rPr lang="tr-TR" sz="2800" dirty="0"/>
              <a:t>denir.</a:t>
            </a:r>
          </a:p>
          <a:p>
            <a:r>
              <a:rPr lang="tr-TR" sz="2800" dirty="0"/>
              <a:t>Bir ülkenin mal ve hizmet ihracatı ile mal ve hizmet ithalatı arasındaki farka net yatırım gelirlerinin ve cari transferlerinin eklenmesi ile elde edilen değerlere </a:t>
            </a:r>
            <a:r>
              <a:rPr lang="tr-TR" sz="2800" b="1" dirty="0"/>
              <a:t>cari işlemler dengesi </a:t>
            </a:r>
            <a:r>
              <a:rPr lang="tr-TR" sz="2800" dirty="0"/>
              <a:t>denir.</a:t>
            </a:r>
          </a:p>
          <a:p>
            <a:r>
              <a:rPr lang="tr-TR" sz="2800" dirty="0"/>
              <a:t>İhracat ile ithalat arasındaki fark pozitif ise bir fazlalık, negatif ise bir açık söz konusudur.</a:t>
            </a:r>
          </a:p>
          <a:p>
            <a:endParaRPr lang="tr-TR" sz="2800" dirty="0"/>
          </a:p>
          <a:p>
            <a:endParaRPr lang="tr-TR" sz="3000" dirty="0"/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B41AB-F881-1D4F-AC48-E8C36AC0AFB6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1206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İşsizlik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endParaRPr lang="tr-TR" sz="3000" dirty="0"/>
          </a:p>
          <a:p>
            <a:r>
              <a:rPr lang="tr-TR" sz="3000" dirty="0"/>
              <a:t>Çalışmak istediği halde iş bulamayan kişilerin durumu.</a:t>
            </a:r>
          </a:p>
          <a:p>
            <a:r>
              <a:rPr lang="tr-TR" sz="3000" dirty="0"/>
              <a:t>İşsizlik, ekonomik ve sosyal bir sorundur.</a:t>
            </a:r>
          </a:p>
          <a:p>
            <a:r>
              <a:rPr lang="tr-TR" sz="3000" dirty="0"/>
              <a:t>İşsiz sayılmak için: çalışmamak, iş aramak ve çalışmaya hazır olmak gerekir.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706FA-6304-C442-905A-F7FD74705E9F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6987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İşsizlik Sorunu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r>
              <a:rPr lang="tr-TR" sz="2800" dirty="0"/>
              <a:t>Kaynaklar tam olarak kullanılmadığında toplum, mevcut kaynaklar ve teknoloji düzeyi ile üretebileceğinden daha azını üretiyor olacak ve ekonomide verimsizlik söz konusu olacaktır.</a:t>
            </a:r>
          </a:p>
          <a:p>
            <a:r>
              <a:rPr lang="tr-TR" sz="2800" dirty="0"/>
              <a:t>Bir toplumda işsizliğin yüksek olmasının ekonomik maliyetinin yanı sıra sosyal maliyeti de vardır.</a:t>
            </a:r>
          </a:p>
          <a:p>
            <a:r>
              <a:rPr lang="tr-TR" sz="2800" dirty="0"/>
              <a:t>Birçok </a:t>
            </a:r>
            <a:r>
              <a:rPr lang="tr-TR" sz="2800" dirty="0" err="1"/>
              <a:t>psiko</a:t>
            </a:r>
            <a:r>
              <a:rPr lang="tr-TR" sz="2800" dirty="0"/>
              <a:t>-sosyal sorun özellikle işsizliğin çok olduğu dönemlerde artış gösterir.</a:t>
            </a:r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73FC-70F4-014D-BD75-94AAD7709882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756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İşsizlik Türleri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r>
              <a:rPr lang="tr-TR" sz="2800" b="1" dirty="0" err="1"/>
              <a:t>Frictional</a:t>
            </a:r>
            <a:r>
              <a:rPr lang="tr-TR" sz="2800" b="1" dirty="0"/>
              <a:t> (Arızi) İşsizlik: </a:t>
            </a:r>
            <a:r>
              <a:rPr lang="tr-TR" sz="2800" dirty="0"/>
              <a:t>İş değiştirme sürecinde oluşur.</a:t>
            </a:r>
          </a:p>
          <a:p>
            <a:r>
              <a:rPr lang="tr-TR" sz="2800" b="1" dirty="0"/>
              <a:t>Yapısal İşsizlik: </a:t>
            </a:r>
            <a:r>
              <a:rPr lang="tr-TR" sz="2800" dirty="0"/>
              <a:t>Ekonomik yapının değişmesiyle ortaya çıkar.</a:t>
            </a:r>
          </a:p>
          <a:p>
            <a:r>
              <a:rPr lang="tr-TR" sz="2800" b="1" dirty="0" err="1"/>
              <a:t>Konjonktürel</a:t>
            </a:r>
            <a:r>
              <a:rPr lang="tr-TR" sz="2800" b="1" dirty="0"/>
              <a:t> (Döngüsel) İşsizlik: </a:t>
            </a:r>
            <a:r>
              <a:rPr lang="tr-TR" sz="2800" dirty="0"/>
              <a:t>Ekonomik durgunluk dönemlerinde artar.</a:t>
            </a:r>
          </a:p>
          <a:p>
            <a:r>
              <a:rPr lang="tr-TR" sz="2800" b="1" dirty="0"/>
              <a:t>Mevsimsel İşsizlik: </a:t>
            </a:r>
            <a:r>
              <a:rPr lang="tr-TR" sz="2800" dirty="0"/>
              <a:t>Mevsime bağlı sektörlerde görülür.</a:t>
            </a:r>
          </a:p>
          <a:p>
            <a:endParaRPr lang="tr-TR" sz="3000" dirty="0"/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0200-E832-3242-BC36-F3CB0BCA5DDE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Dr.Öğr.Üyesi</a:t>
            </a:r>
            <a:r>
              <a:rPr lang="tr-TR" dirty="0"/>
              <a:t> Dilara </a:t>
            </a:r>
            <a:r>
              <a:rPr lang="tr-TR" dirty="0" err="1"/>
              <a:t>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2985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753035"/>
            <a:ext cx="8915400" cy="5994128"/>
          </a:xfrm>
        </p:spPr>
        <p:txBody>
          <a:bodyPr>
            <a:noAutofit/>
          </a:bodyPr>
          <a:lstStyle/>
          <a:p>
            <a:r>
              <a:rPr lang="tr-TR" sz="2800" dirty="0" err="1"/>
              <a:t>Friksiyonel</a:t>
            </a:r>
            <a:r>
              <a:rPr lang="tr-TR" sz="2800" dirty="0"/>
              <a:t> ve yapısal işsizlik her zaman vardır. </a:t>
            </a:r>
            <a:r>
              <a:rPr lang="tr-TR" sz="2800" dirty="0" err="1"/>
              <a:t>Konjonktürel</a:t>
            </a:r>
            <a:r>
              <a:rPr lang="tr-TR" sz="2800" dirty="0"/>
              <a:t> işsizlik ise ekonominin canlanıp genişlemesi ile yok edilebilir. Önemli olan bunun için gerekli ekonomi politikası araçlarının doğru olarak kullanılmasıdır.</a:t>
            </a:r>
          </a:p>
          <a:p>
            <a:r>
              <a:rPr lang="tr-TR" sz="2800" dirty="0" err="1"/>
              <a:t>Friksiyonel</a:t>
            </a:r>
            <a:r>
              <a:rPr lang="tr-TR" sz="2800" dirty="0"/>
              <a:t> işsizlik iş arayanlarla işçi arayanları bir araya getirecek daha etkin bir örgütlenme ve iletişim ile, yapısal işsizlik ise yeniden eğitim programları ile azaltılabilir.</a:t>
            </a:r>
          </a:p>
          <a:p>
            <a:endParaRPr lang="tr-TR" sz="2800" dirty="0"/>
          </a:p>
          <a:p>
            <a:endParaRPr lang="tr-TR" sz="3000" dirty="0"/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92CF4-EDB3-7549-80EB-727E992E908D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0627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İşgücü Piyasasının Yapısı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r>
              <a:rPr lang="tr-TR" sz="2800" dirty="0"/>
              <a:t>İşgücü arzı (çalışmak isteyenler).</a:t>
            </a:r>
          </a:p>
          <a:p>
            <a:r>
              <a:rPr lang="tr-TR" sz="2800" dirty="0"/>
              <a:t>İşgücü talebi (firmaların işçi talebi).</a:t>
            </a:r>
          </a:p>
          <a:p>
            <a:r>
              <a:rPr lang="tr-TR" sz="2800" dirty="0"/>
              <a:t>Ücret ise, işgücü piyasasında dengeyi belirler.</a:t>
            </a:r>
            <a:endParaRPr lang="tr-TR" sz="3000" dirty="0"/>
          </a:p>
          <a:p>
            <a:endParaRPr lang="tr-TR" sz="3000" dirty="0"/>
          </a:p>
          <a:p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9A44-ED2F-5640-A087-EFFEC1196065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7483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İşgücü Arzını Etkileyen Faktörler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800" dirty="0"/>
          </a:p>
          <a:p>
            <a:r>
              <a:rPr lang="tr-TR" sz="2800" dirty="0"/>
              <a:t>Nüfus yapısı</a:t>
            </a:r>
          </a:p>
          <a:p>
            <a:r>
              <a:rPr lang="tr-TR" sz="2800" dirty="0"/>
              <a:t>Eğitim düzeyi</a:t>
            </a:r>
          </a:p>
          <a:p>
            <a:r>
              <a:rPr lang="tr-TR" sz="2800" dirty="0"/>
              <a:t>Ücret düzeyi</a:t>
            </a:r>
          </a:p>
          <a:p>
            <a:r>
              <a:rPr lang="tr-TR" sz="2800" dirty="0"/>
              <a:t>Kadın istihdamı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9A44-ED2F-5640-A087-EFFEC1196065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7409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7091"/>
            <a:ext cx="8911687" cy="1627909"/>
          </a:xfrm>
        </p:spPr>
        <p:txBody>
          <a:bodyPr>
            <a:normAutofit/>
          </a:bodyPr>
          <a:lstStyle/>
          <a:p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İşgücü Talebini Etkileyen Faktörler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61503" y="1506071"/>
            <a:ext cx="8915400" cy="5241092"/>
          </a:xfrm>
        </p:spPr>
        <p:txBody>
          <a:bodyPr>
            <a:noAutofit/>
          </a:bodyPr>
          <a:lstStyle/>
          <a:p>
            <a:endParaRPr lang="tr-TR" sz="2800" dirty="0"/>
          </a:p>
          <a:p>
            <a:endParaRPr lang="tr-TR" sz="2800" dirty="0"/>
          </a:p>
          <a:p>
            <a:r>
              <a:rPr lang="tr-TR" sz="2800" dirty="0"/>
              <a:t>Ekonomik büyüme</a:t>
            </a:r>
          </a:p>
          <a:p>
            <a:r>
              <a:rPr lang="tr-TR" sz="2800" dirty="0"/>
              <a:t>Teknoloji</a:t>
            </a:r>
          </a:p>
          <a:p>
            <a:r>
              <a:rPr lang="tr-TR" sz="2800" dirty="0"/>
              <a:t>İşgücü maliyetleri</a:t>
            </a:r>
            <a:endParaRPr lang="tr-TR" sz="30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19A44-ED2F-5640-A087-EFFEC1196065}" type="datetime1">
              <a:rPr lang="tr-TR" smtClean="0"/>
              <a:t>30.12.2025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Dr.Öğr.Üyesi Dilara Demirez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8670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11425</TotalTime>
  <Words>1092</Words>
  <Application>Microsoft Macintosh PowerPoint</Application>
  <PresentationFormat>Geniş ekran</PresentationFormat>
  <Paragraphs>154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8" baseType="lpstr">
      <vt:lpstr>Arial</vt:lpstr>
      <vt:lpstr>Calibri</vt:lpstr>
      <vt:lpstr>Cambria Math</vt:lpstr>
      <vt:lpstr>Century Gothic</vt:lpstr>
      <vt:lpstr>Wingdings 3</vt:lpstr>
      <vt:lpstr>Duman</vt:lpstr>
      <vt:lpstr>9. TEMEL MAKROEKONOMİ SORUNLARI İstihdam, İşsizlik ve İşgücü Piyasası, İç ve Dış Borçlar</vt:lpstr>
      <vt:lpstr> Temel Kavramlar</vt:lpstr>
      <vt:lpstr> İşsizlik Nedir?</vt:lpstr>
      <vt:lpstr> İşsizlik Sorunu</vt:lpstr>
      <vt:lpstr> İşsizlik Türleri</vt:lpstr>
      <vt:lpstr>PowerPoint Sunusu</vt:lpstr>
      <vt:lpstr> İşgücü Piyasasının Yapısı</vt:lpstr>
      <vt:lpstr> İşgücü Arzını Etkileyen Faktörler </vt:lpstr>
      <vt:lpstr> İşgücü Talebini Etkileyen Faktörler </vt:lpstr>
      <vt:lpstr>PowerPoint Sunusu</vt:lpstr>
      <vt:lpstr> İşsizlik Oranı Nasıl Hesaplanır?</vt:lpstr>
      <vt:lpstr> Türkiye’de İşsizlik Verileri</vt:lpstr>
      <vt:lpstr>PowerPoint Sunusu</vt:lpstr>
      <vt:lpstr>PowerPoint Sunusu</vt:lpstr>
      <vt:lpstr>PowerPoint Sunusu</vt:lpstr>
      <vt:lpstr>PowerPoint Sunusu</vt:lpstr>
      <vt:lpstr>PowerPoint Sunusu</vt:lpstr>
      <vt:lpstr> İç ve Dış Borçlar Sorunu</vt:lpstr>
      <vt:lpstr>PowerPoint Sunusu</vt:lpstr>
      <vt:lpstr> Bütçe Açıkları ve İç Borçlar</vt:lpstr>
      <vt:lpstr> Bütçe Açıkları ve İç Borçlar</vt:lpstr>
      <vt:lpstr> Ödemeler Dengesi ve Dış Borçlar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İKT 104 GENEL İKTİSAT</dc:title>
  <dc:creator>Windows Kullanıcısı</dc:creator>
  <cp:lastModifiedBy>Microsoft Office User</cp:lastModifiedBy>
  <cp:revision>243</cp:revision>
  <dcterms:created xsi:type="dcterms:W3CDTF">2020-01-23T07:14:01Z</dcterms:created>
  <dcterms:modified xsi:type="dcterms:W3CDTF">2025-12-30T09:54:31Z</dcterms:modified>
</cp:coreProperties>
</file>