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68" r:id="rId2"/>
    <p:sldId id="271" r:id="rId3"/>
    <p:sldId id="269" r:id="rId4"/>
    <p:sldId id="270" r:id="rId5"/>
    <p:sldId id="273" r:id="rId6"/>
    <p:sldId id="274" r:id="rId7"/>
    <p:sldId id="275" r:id="rId8"/>
    <p:sldId id="276" r:id="rId9"/>
    <p:sldId id="277" r:id="rId10"/>
    <p:sldId id="278" r:id="rId11"/>
    <p:sldId id="284" r:id="rId12"/>
    <p:sldId id="280" r:id="rId13"/>
    <p:sldId id="279" r:id="rId14"/>
    <p:sldId id="281" r:id="rId15"/>
    <p:sldId id="282" r:id="rId16"/>
  </p:sldIdLst>
  <p:sldSz cx="12192000" cy="6858000"/>
  <p:notesSz cx="6858000" cy="9144000"/>
  <p:defaultTextStyle>
    <a:defPPr rtl="0">
      <a:defRPr lang="tr-T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3E57"/>
    <a:srgbClr val="184259"/>
    <a:srgbClr val="9C4E4E"/>
    <a:srgbClr val="700000"/>
    <a:srgbClr val="5E2001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52" autoAdjust="0"/>
  </p:normalViewPr>
  <p:slideViewPr>
    <p:cSldViewPr snapToGrid="0">
      <p:cViewPr varScale="1">
        <p:scale>
          <a:sx n="80" d="100"/>
          <a:sy n="80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72BF7510-B9ED-40E0-8274-4F64AD62B8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/>
          </a:p>
        </p:txBody>
      </p:sp>
      <p:sp>
        <p:nvSpPr>
          <p:cNvPr id="3" name="Tarih Yer Tutucusu 2">
            <a:extLst>
              <a:ext uri="{FF2B5EF4-FFF2-40B4-BE49-F238E27FC236}">
                <a16:creationId xmlns:a16="http://schemas.microsoft.com/office/drawing/2014/main" id="{D95E24B0-B97F-4932-93CD-4307D6181D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F780B33-B83B-4A73-9677-572AEB81FD6D}" type="datetime1">
              <a:rPr lang="tr-TR" smtClean="0"/>
              <a:t>17.02.2025</a:t>
            </a:fld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FC3A0DF-A8A7-4EF4-96E5-757FFFC2A9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2BEC987-E8F6-4FD2-BFB2-04815BD1D2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C078EF9-7F2B-4B20-A25C-9E80C1697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011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noProof="0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A470F-8FBA-43E3-A7B4-30188F34E487}" type="datetime1">
              <a:rPr lang="tr-TR" smtClean="0"/>
              <a:pPr/>
              <a:t>17.02.2025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r-TR" noProof="0"/>
          </a:p>
        </p:txBody>
      </p:sp>
      <p:sp>
        <p:nvSpPr>
          <p:cNvPr id="5" name="Notlar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noProof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6AAF9CF-D1E5-49FD-94F7-B246BB67E246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629285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6AAF9CF-D1E5-49FD-94F7-B246BB67E24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0715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bg bwMode="blackGray">
      <p:bgPr>
        <a:gradFill flip="none" rotWithShape="1">
          <a:gsLst>
            <a:gs pos="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840914" cy="1260000"/>
          </a:xfrm>
        </p:spPr>
        <p:txBody>
          <a:bodyPr rtlCol="0" anchor="ctr" anchorCtr="0">
            <a:normAutofit/>
          </a:bodyPr>
          <a:lstStyle>
            <a:lvl1pPr>
              <a:defRPr sz="3000"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1" y="1869601"/>
            <a:ext cx="10840914" cy="3921600"/>
          </a:xfrm>
        </p:spPr>
        <p:txBody>
          <a:bodyPr rtlCol="0" anchor="t" anchorCtr="0"/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AC247E-B1F8-4B5C-AC4D-DC4B92DF5334}" type="datetime1">
              <a:rPr lang="tr-TR" noProof="0" smtClean="0"/>
              <a:t>17.02.2025</a:t>
            </a:fld>
            <a:endParaRPr lang="tr-TR" noProof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Alt Bilgi Ekleyin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tr-TR" noProof="0" smtClean="0"/>
              <a:t>‹#›</a:t>
            </a:fld>
            <a:endParaRPr lang="tr-TR" noProof="0"/>
          </a:p>
        </p:txBody>
      </p:sp>
      <p:cxnSp>
        <p:nvCxnSpPr>
          <p:cNvPr id="8" name="Düz Bağlayıcı 7">
            <a:extLst>
              <a:ext uri="{FF2B5EF4-FFF2-40B4-BE49-F238E27FC236}">
                <a16:creationId xmlns:a16="http://schemas.microsoft.com/office/drawing/2014/main" id="{328F7C25-BFB6-430F-87B6-7D0D2C749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-185517" y="1223433"/>
            <a:ext cx="504000" cy="0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26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>
          <a:xfrm>
            <a:off x="685801" y="609601"/>
            <a:ext cx="10840913" cy="3124199"/>
          </a:xfrm>
        </p:spPr>
        <p:txBody>
          <a:bodyPr rtlCol="0" anchor="ctr">
            <a:normAutofit/>
          </a:bodyPr>
          <a:lstStyle>
            <a:lvl1pPr algn="l">
              <a:defRPr sz="3000" b="0" cap="none"/>
            </a:lvl1pPr>
          </a:lstStyle>
          <a:p>
            <a:pPr rtl="0"/>
            <a:r>
              <a:rPr lang="tr-TR" noProof="0"/>
              <a:t>ASIL BAŞLIK STİLİNİ DÜZENLEMEK İÇİN TIKLAYIN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5800" y="3733800"/>
            <a:ext cx="10840914" cy="20574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04B86A6-930D-4FF4-BBC1-059186C82820}" type="datetime1">
              <a:rPr lang="tr-TR" noProof="0" smtClean="0"/>
              <a:t>17.02.2025</a:t>
            </a:fld>
            <a:endParaRPr lang="tr-TR" noProof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Alt Bilgi Ekleyin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38332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840914" cy="1260000"/>
          </a:xfrm>
        </p:spPr>
        <p:txBody>
          <a:bodyPr rtlCol="0">
            <a:normAutofit/>
          </a:bodyPr>
          <a:lstStyle>
            <a:lvl1pPr>
              <a:defRPr sz="3000"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44FFDA-99B0-4E3F-9B2D-E1E61673B5C7}" type="datetime1">
              <a:rPr lang="tr-TR" noProof="0" smtClean="0"/>
              <a:t>17.02.2025</a:t>
            </a:fld>
            <a:endParaRPr lang="tr-TR" noProof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Alt Bilgi Ekleyin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510649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5E62D48-7891-477F-9226-E47E2F4CC991}" type="datetime1">
              <a:rPr lang="tr-TR" noProof="0" smtClean="0"/>
              <a:t>17.02.2025</a:t>
            </a:fld>
            <a:endParaRPr lang="tr-TR" noProof="0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Alt Bilgi Ekleyin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245370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 bwMode="blackGray">
      <p:bgPr>
        <a:gradFill flip="none" rotWithShape="1">
          <a:gsLst>
            <a:gs pos="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" y="1786"/>
            <a:ext cx="12188825" cy="6856214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476500" y="2716272"/>
            <a:ext cx="8683625" cy="2421464"/>
          </a:xfrm>
        </p:spPr>
        <p:txBody>
          <a:bodyPr rtlCol="0"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 hasCustomPrompt="1"/>
          </p:nvPr>
        </p:nvSpPr>
        <p:spPr>
          <a:xfrm>
            <a:off x="2476500" y="5137736"/>
            <a:ext cx="8683625" cy="732840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tr-TR" noProof="0"/>
              <a:t>Asıl alt başlık stilini düzenlemek için tıklatın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 rtlCol="0"/>
          <a:lstStyle/>
          <a:p>
            <a:pPr rtl="0"/>
            <a:fld id="{88D75420-1292-4DB4-81EA-409341298598}" type="datetime1">
              <a:rPr lang="tr-TR" noProof="0" smtClean="0"/>
              <a:t>17.02.2025</a:t>
            </a:fld>
            <a:endParaRPr lang="tr-TR" noProof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 rtlCol="0"/>
          <a:lstStyle/>
          <a:p>
            <a:pPr rtl="0"/>
            <a:r>
              <a:rPr lang="tr-TR" noProof="0"/>
              <a:t>Alt Bilgi Ekleyin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 rtlCol="0"/>
          <a:lstStyle/>
          <a:p>
            <a:pPr rtl="0"/>
            <a:fld id="{5D99DD2A-B520-4620-9B43-64B657BA2D42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4062937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52450" y="1874308"/>
            <a:ext cx="3814235" cy="1260000"/>
          </a:xfrm>
        </p:spPr>
        <p:txBody>
          <a:bodyPr rtlCol="0" anchor="ctr" anchorCtr="0">
            <a:noAutofit/>
          </a:bodyPr>
          <a:lstStyle>
            <a:lvl1pPr algn="r">
              <a:defRPr sz="3000" b="0"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48200" y="0"/>
            <a:ext cx="7543800" cy="6856214"/>
          </a:xfrm>
        </p:spPr>
        <p:txBody>
          <a:bodyPr rtlCol="0" anchor="ctr">
            <a:normAutofit/>
          </a:bodyPr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552450" y="3134308"/>
            <a:ext cx="3814235" cy="2016600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36C0E3-789A-4E26-8777-76D24EA5B3F6}" type="datetime1">
              <a:rPr lang="tr-TR" noProof="0" smtClean="0"/>
              <a:t>17.02.2025</a:t>
            </a:fld>
            <a:endParaRPr lang="tr-TR" noProof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Alt Bilgi Ekleyin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2006338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Açıklaması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Resim 10" descr="Celestia-R1---OverlayContentHD.png">
            <a:extLst>
              <a:ext uri="{FF2B5EF4-FFF2-40B4-BE49-F238E27FC236}">
                <a16:creationId xmlns:a16="http://schemas.microsoft.com/office/drawing/2014/main" id="{A1E35E73-B2F7-41DF-AAD2-58E6BE2710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840914" cy="1260000"/>
          </a:xfrm>
        </p:spPr>
        <p:txBody>
          <a:bodyPr rtlCol="0" anchor="ctr" anchorCtr="0">
            <a:normAutofit/>
          </a:bodyPr>
          <a:lstStyle>
            <a:lvl1pPr>
              <a:defRPr sz="3000"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5799" y="1881824"/>
            <a:ext cx="10840914" cy="1032826"/>
          </a:xfrm>
        </p:spPr>
        <p:txBody>
          <a:bodyPr rtlCol="0" anchor="t" anchorCtr="0">
            <a:no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B1F7A4D-C0FE-419A-85AE-6FE2CBE9B930}" type="datetime1">
              <a:rPr lang="tr-TR" noProof="0" smtClean="0"/>
              <a:t>17.02.2025</a:t>
            </a:fld>
            <a:endParaRPr lang="tr-TR" noProof="0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Alt Bilgi Ekleyin</a:t>
            </a:r>
          </a:p>
        </p:txBody>
      </p:sp>
      <p:sp>
        <p:nvSpPr>
          <p:cNvPr id="6" name="Metin Yer Tutucusu 5">
            <a:extLst>
              <a:ext uri="{FF2B5EF4-FFF2-40B4-BE49-F238E27FC236}">
                <a16:creationId xmlns:a16="http://schemas.microsoft.com/office/drawing/2014/main" id="{B47DAE59-9D63-4159-8F3E-560C31F19A8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16192" y="3837470"/>
            <a:ext cx="1310050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3pPr algn="ctr">
              <a:defRPr sz="1200"/>
            </a:lvl3pPr>
            <a:lvl5pPr marL="1828800" indent="0">
              <a:buNone/>
              <a:defRPr/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tr-TR" noProof="0" smtClean="0"/>
              <a:t>‹#›</a:t>
            </a:fld>
            <a:endParaRPr lang="tr-TR" noProof="0"/>
          </a:p>
        </p:txBody>
      </p:sp>
      <p:sp>
        <p:nvSpPr>
          <p:cNvPr id="12" name="Metin Yer Tutucusu 2">
            <a:extLst>
              <a:ext uri="{FF2B5EF4-FFF2-40B4-BE49-F238E27FC236}">
                <a16:creationId xmlns:a16="http://schemas.microsoft.com/office/drawing/2014/main" id="{4249143D-80A5-4E4C-BBFD-F253500CE226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85799" y="2914650"/>
            <a:ext cx="10840914" cy="502126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20" name="Metin Yer Tutucusu 5">
            <a:extLst>
              <a:ext uri="{FF2B5EF4-FFF2-40B4-BE49-F238E27FC236}">
                <a16:creationId xmlns:a16="http://schemas.microsoft.com/office/drawing/2014/main" id="{B06123F0-984B-4EF8-9945-3621C401B7A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465366" y="3837470"/>
            <a:ext cx="1310050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3pPr algn="ctr">
              <a:defRPr sz="1200"/>
            </a:lvl3pPr>
            <a:lvl5pPr marL="1828800" indent="0">
              <a:buNone/>
              <a:defRPr/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21" name="Metin Yer Tutucusu 5">
            <a:extLst>
              <a:ext uri="{FF2B5EF4-FFF2-40B4-BE49-F238E27FC236}">
                <a16:creationId xmlns:a16="http://schemas.microsoft.com/office/drawing/2014/main" id="{A669C074-A9BE-4B07-ACEE-3B34AAC8B9E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548424" y="3837470"/>
            <a:ext cx="1310050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3pPr algn="ctr">
              <a:defRPr sz="1200"/>
            </a:lvl3pPr>
            <a:lvl5pPr marL="1828800" indent="0">
              <a:buNone/>
              <a:defRPr/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19" name="Metin Yer Tutucusu 5">
            <a:extLst>
              <a:ext uri="{FF2B5EF4-FFF2-40B4-BE49-F238E27FC236}">
                <a16:creationId xmlns:a16="http://schemas.microsoft.com/office/drawing/2014/main" id="{84A40D78-D6DD-41A7-A132-9D48DF8649A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82308" y="3837470"/>
            <a:ext cx="1310050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3pPr algn="ctr">
              <a:defRPr sz="1200"/>
            </a:lvl3pPr>
            <a:lvl5pPr marL="1828800" indent="0">
              <a:buNone/>
              <a:defRPr/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18" name="Metin Yer Tutucusu 5">
            <a:extLst>
              <a:ext uri="{FF2B5EF4-FFF2-40B4-BE49-F238E27FC236}">
                <a16:creationId xmlns:a16="http://schemas.microsoft.com/office/drawing/2014/main" id="{4A9CFAA7-850F-4C92-A9BE-56452E5CA04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99250" y="3837470"/>
            <a:ext cx="1310050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3pPr algn="ctr">
              <a:defRPr sz="1200"/>
            </a:lvl3pPr>
            <a:lvl5pPr marL="1828800" indent="0">
              <a:buNone/>
              <a:defRPr/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CC5A0CF1-9FE7-4149-97DC-5221639144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-185517" y="1242483"/>
            <a:ext cx="504000" cy="0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63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57326" y="995967"/>
            <a:ext cx="6238874" cy="1260000"/>
          </a:xfrm>
        </p:spPr>
        <p:txBody>
          <a:bodyPr rtlCol="0" anchor="ctr" anchorCtr="0">
            <a:noAutofit/>
          </a:bodyPr>
          <a:lstStyle>
            <a:lvl1pPr algn="r">
              <a:defRPr sz="3000" b="0"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14" name="Resim Yer Tutucusu 2"/>
          <p:cNvSpPr>
            <a:spLocks noGrp="1" noChangeAspect="1"/>
          </p:cNvSpPr>
          <p:nvPr>
            <p:ph type="pic" idx="1"/>
          </p:nvPr>
        </p:nvSpPr>
        <p:spPr bwMode="blackGray">
          <a:xfrm>
            <a:off x="8014200" y="995968"/>
            <a:ext cx="3492000" cy="4866064"/>
          </a:xfrm>
          <a:prstGeom prst="roundRect">
            <a:avLst>
              <a:gd name="adj" fmla="val 2371"/>
            </a:avLst>
          </a:prstGeom>
          <a:solidFill>
            <a:schemeClr val="bg2">
              <a:lumMod val="75000"/>
              <a:lumOff val="25000"/>
            </a:schemeClr>
          </a:solidFill>
          <a:ln w="28575" cap="sq" cmpd="sng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085849" y="2255967"/>
            <a:ext cx="6610351" cy="3476618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E975BA1-4CBF-41CA-A5CF-48AE8E4AD8FC}" type="datetime1">
              <a:rPr lang="tr-TR" noProof="0" smtClean="0"/>
              <a:t>17.02.2025</a:t>
            </a:fld>
            <a:endParaRPr lang="tr-TR" noProof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Alt Bilgi Ekleyin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396938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im Yazılı Sağ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657974" y="995968"/>
            <a:ext cx="4848225" cy="1260000"/>
          </a:xfrm>
        </p:spPr>
        <p:txBody>
          <a:bodyPr rtlCol="0" anchor="ctr" anchorCtr="0">
            <a:normAutofit/>
          </a:bodyPr>
          <a:lstStyle>
            <a:lvl1pPr algn="l">
              <a:defRPr sz="3000" b="0"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14" name="Resim Yer Tutucusu 2"/>
          <p:cNvSpPr>
            <a:spLocks noGrp="1" noChangeAspect="1"/>
          </p:cNvSpPr>
          <p:nvPr>
            <p:ph type="pic" idx="1"/>
          </p:nvPr>
        </p:nvSpPr>
        <p:spPr bwMode="blackGray">
          <a:xfrm>
            <a:off x="727574" y="914400"/>
            <a:ext cx="5749425" cy="4818185"/>
          </a:xfrm>
          <a:prstGeom prst="roundRect">
            <a:avLst>
              <a:gd name="adj" fmla="val 2371"/>
            </a:avLst>
          </a:prstGeom>
          <a:solidFill>
            <a:schemeClr val="bg2">
              <a:lumMod val="75000"/>
              <a:lumOff val="25000"/>
            </a:schemeClr>
          </a:solidFill>
          <a:ln w="28575" cap="sq" cmpd="sng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657974" y="2255968"/>
            <a:ext cx="4848225" cy="3476617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F854AD-E4B2-4DDF-BBF6-548B5D2B86F2}" type="datetime1">
              <a:rPr lang="tr-TR" noProof="0" smtClean="0"/>
              <a:t>17.02.2025</a:t>
            </a:fld>
            <a:endParaRPr lang="tr-TR" noProof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Alt Bilgi Ekleyin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3832959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Resim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Metin Kutusu 14"/>
          <p:cNvSpPr txBox="1"/>
          <p:nvPr/>
        </p:nvSpPr>
        <p:spPr bwMode="white">
          <a:xfrm>
            <a:off x="10571243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tr-TR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Metin Kutusu 10"/>
          <p:cNvSpPr txBox="1"/>
          <p:nvPr/>
        </p:nvSpPr>
        <p:spPr bwMode="white">
          <a:xfrm>
            <a:off x="100262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tr-TR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>
          <a:xfrm>
            <a:off x="1320801" y="609601"/>
            <a:ext cx="9550399" cy="2743199"/>
          </a:xfrm>
        </p:spPr>
        <p:txBody>
          <a:bodyPr rtlCol="0" anchor="ctr">
            <a:normAutofit/>
          </a:bodyPr>
          <a:lstStyle>
            <a:lvl1pPr algn="ctr">
              <a:defRPr sz="3000" b="0" i="1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tr-TR" noProof="0"/>
              <a:t>ANA BAŞLIK STİLİNİ DÜZENLEMEK İÇİN TIKLAYIN</a:t>
            </a:r>
          </a:p>
        </p:txBody>
      </p:sp>
      <p:sp>
        <p:nvSpPr>
          <p:cNvPr id="10" name="Metin Yer Tutucusu 9"/>
          <p:cNvSpPr>
            <a:spLocks noGrp="1"/>
          </p:cNvSpPr>
          <p:nvPr>
            <p:ph type="body" sz="quarter" idx="13"/>
          </p:nvPr>
        </p:nvSpPr>
        <p:spPr>
          <a:xfrm>
            <a:off x="1426408" y="3352800"/>
            <a:ext cx="9339184" cy="381000"/>
          </a:xfrm>
        </p:spPr>
        <p:txBody>
          <a:bodyPr rtlCol="0"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7" name="Dikdörtgen: Yuvarlatılmış Köşeler 6">
            <a:extLst>
              <a:ext uri="{FF2B5EF4-FFF2-40B4-BE49-F238E27FC236}">
                <a16:creationId xmlns:a16="http://schemas.microsoft.com/office/drawing/2014/main" id="{1AD7857E-8E0E-4AC1-ABDC-E42462C788DE}"/>
              </a:ext>
            </a:extLst>
          </p:cNvPr>
          <p:cNvSpPr/>
          <p:nvPr userDrawn="1"/>
        </p:nvSpPr>
        <p:spPr>
          <a:xfrm>
            <a:off x="1750844" y="3962401"/>
            <a:ext cx="8690313" cy="1908173"/>
          </a:xfrm>
          <a:prstGeom prst="roundRect">
            <a:avLst>
              <a:gd name="adj" fmla="val 6552"/>
            </a:avLst>
          </a:prstGeom>
          <a:solidFill>
            <a:schemeClr val="accent3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857375" y="4021138"/>
            <a:ext cx="8486775" cy="1760537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A187CD-788F-432C-B73E-516F41519DC7}" type="datetime1">
              <a:rPr lang="tr-TR" noProof="0" smtClean="0"/>
              <a:t>17.02.2025</a:t>
            </a:fld>
            <a:endParaRPr lang="tr-TR" noProof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153409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Resim 10" descr="Celestia-R1---OverlayContentHD.png">
            <a:extLst>
              <a:ext uri="{FF2B5EF4-FFF2-40B4-BE49-F238E27FC236}">
                <a16:creationId xmlns:a16="http://schemas.microsoft.com/office/drawing/2014/main" id="{A1E35E73-B2F7-41DF-AAD2-58E6BE2710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1" y="609599"/>
            <a:ext cx="10840914" cy="1260000"/>
          </a:xfrm>
        </p:spPr>
        <p:txBody>
          <a:bodyPr rtlCol="0">
            <a:normAutofit/>
          </a:bodyPr>
          <a:lstStyle>
            <a:lvl1pPr>
              <a:defRPr sz="3000"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5799" y="1869599"/>
            <a:ext cx="5202071" cy="91622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85800" y="2870201"/>
            <a:ext cx="5202071" cy="2916000"/>
          </a:xfrm>
          <a:prstGeom prst="roundRect">
            <a:avLst>
              <a:gd name="adj" fmla="val 2496"/>
            </a:avLst>
          </a:prstGeom>
          <a:ln w="28575">
            <a:solidFill>
              <a:schemeClr val="accent3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t">
            <a:normAutofit/>
          </a:bodyPr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298270" y="1869599"/>
            <a:ext cx="5228444" cy="91622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298270" y="2870201"/>
            <a:ext cx="5202071" cy="2916000"/>
          </a:xfrm>
          <a:prstGeom prst="roundRect">
            <a:avLst>
              <a:gd name="adj" fmla="val 2798"/>
            </a:avLst>
          </a:prstGeom>
          <a:ln w="28575">
            <a:solidFill>
              <a:schemeClr val="accent3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t">
            <a:normAutofit/>
          </a:bodyPr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CA3E16-C05F-48BF-AA15-BF6D5E98EF8B}" type="datetime1">
              <a:rPr lang="tr-TR" noProof="0" smtClean="0"/>
              <a:t>17.02.2025</a:t>
            </a:fld>
            <a:endParaRPr lang="tr-TR" noProof="0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Alt Bilgi Ekleyin</a:t>
            </a: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tr-TR" noProof="0" smtClean="0"/>
              <a:t>‹#›</a:t>
            </a:fld>
            <a:endParaRPr lang="tr-TR" noProof="0"/>
          </a:p>
        </p:txBody>
      </p:sp>
      <p:cxnSp>
        <p:nvCxnSpPr>
          <p:cNvPr id="12" name="Düz Bağlayıcı 11">
            <a:extLst>
              <a:ext uri="{FF2B5EF4-FFF2-40B4-BE49-F238E27FC236}">
                <a16:creationId xmlns:a16="http://schemas.microsoft.com/office/drawing/2014/main" id="{8031B0A9-3E16-4C5B-A6CE-045BCB91A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57150" y="939761"/>
            <a:ext cx="3666" cy="491143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96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840914" cy="1260000"/>
          </a:xfrm>
        </p:spPr>
        <p:txBody>
          <a:bodyPr rtlCol="0">
            <a:normAutofit/>
          </a:bodyPr>
          <a:lstStyle>
            <a:lvl1pPr>
              <a:defRPr sz="3000"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9" name="Dikdörtgen: Yuvarlatılmış Köşeler 8">
            <a:extLst>
              <a:ext uri="{FF2B5EF4-FFF2-40B4-BE49-F238E27FC236}">
                <a16:creationId xmlns:a16="http://schemas.microsoft.com/office/drawing/2014/main" id="{E44449DE-635B-4B23-9B8B-C95A5B8764DB}"/>
              </a:ext>
            </a:extLst>
          </p:cNvPr>
          <p:cNvSpPr/>
          <p:nvPr userDrawn="1"/>
        </p:nvSpPr>
        <p:spPr>
          <a:xfrm>
            <a:off x="663356" y="1790228"/>
            <a:ext cx="10863358" cy="4080348"/>
          </a:xfrm>
          <a:prstGeom prst="roundRect">
            <a:avLst>
              <a:gd name="adj" fmla="val 2634"/>
            </a:avLst>
          </a:prstGeom>
          <a:solidFill>
            <a:schemeClr val="accent3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85802" y="1869600"/>
            <a:ext cx="5040000" cy="3921601"/>
          </a:xfrm>
          <a:prstGeom prst="roundRect">
            <a:avLst>
              <a:gd name="adj" fmla="val 1970"/>
            </a:avLst>
          </a:prstGeom>
          <a:ln w="28575">
            <a:noFill/>
          </a:ln>
          <a:effectLst/>
        </p:spPr>
        <p:txBody>
          <a:bodyPr rtlCol="0" anchor="t" anchorCtr="0">
            <a:normAutofit/>
          </a:bodyPr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488644" y="1869601"/>
            <a:ext cx="5040000" cy="3921600"/>
          </a:xfrm>
          <a:prstGeom prst="roundRect">
            <a:avLst>
              <a:gd name="adj" fmla="val 2211"/>
            </a:avLst>
          </a:prstGeom>
          <a:ln w="28575">
            <a:noFill/>
          </a:ln>
          <a:effectLst/>
        </p:spPr>
        <p:txBody>
          <a:bodyPr rtlCol="0" anchor="t" anchorCtr="0">
            <a:normAutofit/>
          </a:bodyPr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33E83E-3B5B-44F1-8DDD-F3D105862671}" type="datetime1">
              <a:rPr lang="tr-TR" noProof="0" smtClean="0"/>
              <a:t>17.02.2025</a:t>
            </a:fld>
            <a:endParaRPr lang="tr-TR" noProof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/>
              <a:t>Alt Bilgi Ekleyin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tr-TR" noProof="0" smtClean="0"/>
              <a:t>‹#›</a:t>
            </a:fld>
            <a:endParaRPr lang="tr-TR" noProof="0"/>
          </a:p>
        </p:txBody>
      </p:sp>
      <p:cxnSp>
        <p:nvCxnSpPr>
          <p:cNvPr id="10" name="Düz Bağlayıcı 9">
            <a:extLst>
              <a:ext uri="{FF2B5EF4-FFF2-40B4-BE49-F238E27FC236}">
                <a16:creationId xmlns:a16="http://schemas.microsoft.com/office/drawing/2014/main" id="{E8539E0A-8009-4A6E-A7A1-5AEFA5220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57150" y="996911"/>
            <a:ext cx="3666" cy="491143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52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gradFill flip="none" rotWithShape="1">
          <a:gsLst>
            <a:gs pos="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 bwMode="white">
          <a:xfrm>
            <a:off x="685801" y="609600"/>
            <a:ext cx="10840914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 bwMode="white">
          <a:xfrm>
            <a:off x="685801" y="2142067"/>
            <a:ext cx="10840914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901C6FA3-61F4-4D38-BD3C-CF075134D9F6}" type="datetime1">
              <a:rPr lang="tr-TR" noProof="0" smtClean="0"/>
              <a:t>17.02.2025</a:t>
            </a:fld>
            <a:endParaRPr lang="tr-TR" noProof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r>
              <a:rPr lang="tr-TR" noProof="0"/>
              <a:t>Alt Bilgi Ekleyin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0266059" y="5870575"/>
            <a:ext cx="1260655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5D99DD2A-B520-4620-9B43-64B657BA2D42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30090699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8" r:id="rId3"/>
    <p:sldLayoutId id="2147483679" r:id="rId4"/>
    <p:sldLayoutId id="2147483669" r:id="rId5"/>
    <p:sldLayoutId id="2147483680" r:id="rId6"/>
    <p:sldLayoutId id="2147483672" r:id="rId7"/>
    <p:sldLayoutId id="2147483665" r:id="rId8"/>
    <p:sldLayoutId id="2147483664" r:id="rId9"/>
    <p:sldLayoutId id="2147483671" r:id="rId10"/>
    <p:sldLayoutId id="2147483666" r:id="rId11"/>
    <p:sldLayoutId id="2147483667" r:id="rId12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sütun simgesi">
            <a:extLst>
              <a:ext uri="{FF2B5EF4-FFF2-40B4-BE49-F238E27FC236}">
                <a16:creationId xmlns:a16="http://schemas.microsoft.com/office/drawing/2014/main" id="{FC7E2CCC-C53E-454B-9DE0-F2484BA0F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9577705" y="1524000"/>
            <a:ext cx="1905000" cy="1905000"/>
          </a:xfrm>
          <a:prstGeom prst="rect">
            <a:avLst/>
          </a:prstGeom>
          <a:ln>
            <a:noFill/>
          </a:ln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7635B398-1E7F-44AD-8356-8345134C95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tr-TR" dirty="0"/>
              <a:t>Öz geçmiş ve sunum hazırlama</a:t>
            </a:r>
          </a:p>
        </p:txBody>
      </p:sp>
    </p:spTree>
    <p:extLst>
      <p:ext uri="{BB962C8B-B14F-4D97-AF65-F5344CB8AC3E}">
        <p14:creationId xmlns:p14="http://schemas.microsoft.com/office/powerpoint/2010/main" val="2352749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BD8A9F7B-58AE-3497-C5CB-9E6FB876A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6500" y="1914525"/>
            <a:ext cx="8683625" cy="3956051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tr-TR" sz="1800" b="0" i="1" u="none" strike="noStrike" cap="non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tr-TR" sz="1800" b="0" i="1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Sunum öncesinde 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dinleyici kitlenin yaş, cinsiyet, eğitim, sosyal rol ve statü ile ilgili </a:t>
            </a:r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zellikleri hakkında bilgi alınmalı; konuşmanın içeriği, </a:t>
            </a:r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slubu, yeri ve süresi bunlara göre belirlenmelidir. Bilgisayar destekli veya basılı görsel yardımcılardan yararlanmak sözlü sunumu daha etkili ve kalıcı kılar.</a:t>
            </a:r>
            <a:endParaRPr lang="tr-T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052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FA2CC0A2-042B-017F-79A6-E1968A624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6500" y="2028825"/>
            <a:ext cx="8683625" cy="3841751"/>
          </a:xfrm>
        </p:spPr>
        <p:txBody>
          <a:bodyPr/>
          <a:lstStyle/>
          <a:p>
            <a:pPr algn="just"/>
            <a:endParaRPr lang="tr-T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Sunumdaki slaytlar 6 satırı geçmemelidir.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İlk bölümlerde sunum içeriği ile ilgili mutlaka bilgi verilmelidir.</a:t>
            </a:r>
          </a:p>
          <a:p>
            <a:pPr algn="just"/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(Örnek: sunumun konusu, amacı, yöntemi, sonuçlar, kaynakça)</a:t>
            </a:r>
          </a:p>
        </p:txBody>
      </p:sp>
    </p:spTree>
    <p:extLst>
      <p:ext uri="{BB962C8B-B14F-4D97-AF65-F5344CB8AC3E}">
        <p14:creationId xmlns:p14="http://schemas.microsoft.com/office/powerpoint/2010/main" val="616460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9626DA-E2CA-A78C-29CF-AB6E56A35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1007536"/>
            <a:ext cx="8683625" cy="2421464"/>
          </a:xfrm>
        </p:spPr>
        <p:txBody>
          <a:bodyPr/>
          <a:lstStyle/>
          <a:p>
            <a:pPr algn="ctr"/>
            <a:r>
              <a:rPr lang="tr-TR" sz="1800" b="1" i="0" u="none" strike="noStrike" baseline="0" dirty="0">
                <a:latin typeface="MinionPro-BoldCn"/>
              </a:rPr>
              <a:t>Konuşmacı, sunum sırasında nelere dikkat etmelidir?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9405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680E19B7-FFE4-1FAF-F67D-6FEE264FC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6500" y="1971675"/>
            <a:ext cx="8683625" cy="3898901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tr-TR" sz="1800" b="0" i="1" u="none" strike="noStrike" cap="non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tr-TR" sz="1800" b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Orada 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bulunanların okuma yapmak </a:t>
            </a:r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zere değil konuşma dinlemek </a:t>
            </a:r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zere gelmiş kişiler olduklarını bilerek sunum yapılmalıdır. 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Dolayısıyla konuşma metni ekrana yansıtılarak olduğu gibi okunmamalıdır. 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Eğer konuşmanın ciddi bağlayıcılığı varsa metindeki ilgili kısmı okumak mantıklıdır. 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Sunum yapılırken insanlarla ara ara göz teması kurulmalıdır.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tr-T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640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8A3C2832-B701-BF18-45D2-A2F996087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6500" y="2076450"/>
            <a:ext cx="8683625" cy="3794126"/>
          </a:xfrm>
        </p:spPr>
        <p:txBody>
          <a:bodyPr/>
          <a:lstStyle/>
          <a:p>
            <a:pPr algn="just"/>
            <a:endParaRPr lang="tr-TR" sz="1800" b="0" i="0" u="none" strike="noStrike" cap="non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1800" b="0" i="0" u="none" strike="noStrike" cap="non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v-SE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Gereğinden fazla kuramsal bir sunum olmaması icin anekdot,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örnek vb. yardımcı unsurlardan yararlanılmalıdır.</a:t>
            </a:r>
          </a:p>
          <a:p>
            <a:pPr algn="just"/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Arada sorularla dinleyici uyanık tutulmalıdır.</a:t>
            </a:r>
          </a:p>
          <a:p>
            <a:pPr algn="just"/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Önemli bir konudan bahsedeceği zaman ses tonuna mutlaka dikkat etmelidir.</a:t>
            </a:r>
          </a:p>
        </p:txBody>
      </p:sp>
    </p:spTree>
    <p:extLst>
      <p:ext uri="{BB962C8B-B14F-4D97-AF65-F5344CB8AC3E}">
        <p14:creationId xmlns:p14="http://schemas.microsoft.com/office/powerpoint/2010/main" val="3345968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4D341A0D-D919-2FF0-C1CC-EBFDEA680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6500" y="2162175"/>
            <a:ext cx="8683625" cy="3708401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tr-T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tr-T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Sunum sonrasında, 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konuşmacı kendisine yöneltilecek muhtemel sorulara verilecek cevaplar için </a:t>
            </a:r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nceden hazırlık yapmalıdır.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tr-T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789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35CF66DB-C6F0-DF9D-6A30-86B462DE1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6500" y="1962150"/>
            <a:ext cx="8683625" cy="3908426"/>
          </a:xfrm>
        </p:spPr>
        <p:txBody>
          <a:bodyPr>
            <a:normAutofit/>
          </a:bodyPr>
          <a:lstStyle/>
          <a:p>
            <a:pPr algn="ctr"/>
            <a:r>
              <a:rPr lang="tr-TR" b="1" dirty="0"/>
              <a:t>ö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geçmiş NEDİR?</a:t>
            </a:r>
          </a:p>
          <a:p>
            <a:pPr algn="ctr"/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  <a:spcAft>
                <a:spcPts val="600"/>
              </a:spcAft>
            </a:pPr>
            <a:r>
              <a:rPr lang="de-DE" sz="1800" b="0" i="0" u="none" strike="noStrike" cap="non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de-DE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800" b="0" i="0" u="none" strike="noStrike" cap="non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geçmiş</a:t>
            </a:r>
            <a:r>
              <a:rPr lang="de-DE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1800" b="0" i="0" u="none" strike="noStrike" cap="non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herhangi</a:t>
            </a:r>
            <a:r>
              <a:rPr lang="de-DE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800" b="0" i="0" u="none" strike="noStrike" cap="non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de-DE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800" b="0" i="0" u="none" strike="noStrike" cap="non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kurum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kuruluş tarafından özel amaçlarla istenen ve kişinin hayatını, öğrenimini, yeteneğini, deneyimini, iş yapma gücünü belirten, kısaca kişiyi tüm özellikleri ile tanıtan kısa bir yazı türüdür.</a:t>
            </a:r>
            <a:endParaRPr lang="tr-T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859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F6553862-CF61-14EE-5AD9-021CF898E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6500" y="1628775"/>
            <a:ext cx="8683625" cy="4241801"/>
          </a:xfrm>
        </p:spPr>
        <p:txBody>
          <a:bodyPr>
            <a:normAutofit/>
          </a:bodyPr>
          <a:lstStyle/>
          <a:p>
            <a:pPr algn="just"/>
            <a:endParaRPr lang="tr-TR" dirty="0"/>
          </a:p>
          <a:p>
            <a:pPr algn="ctr"/>
            <a:endParaRPr lang="tr-TR" dirty="0"/>
          </a:p>
          <a:p>
            <a:pPr algn="just"/>
            <a:r>
              <a:rPr lang="tr-TR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Öz geçmiş, kamu veya özel kuruluşların iş başvurusu sırasında kişilerin niteliklerini kısaca anlatmalarını istediği yazı türüdür.</a:t>
            </a:r>
          </a:p>
          <a:p>
            <a:pPr algn="just"/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Kuruluşların istediği niteliklere sahip kişiyi tercih edebilmesine olanak sağlar. Bu şekilde kuruluşlar, birçok kişiyle birebir görüşmeden önce öz geçmişe bakarak eleme yapma şansına sahip olur.</a:t>
            </a:r>
          </a:p>
          <a:p>
            <a:pPr algn="just"/>
            <a:r>
              <a:rPr lang="tr-TR" sz="1800" b="0" i="0" u="none" strike="noStrike" cap="none" baseline="0" dirty="0">
                <a:latin typeface="MinionPro-Regular"/>
              </a:rPr>
              <a:t>3- Öz geçmiş, uluslararası bilimsel bir terim olarak “</a:t>
            </a:r>
            <a:r>
              <a:rPr lang="tr-TR" sz="1800" b="0" i="0" u="none" strike="noStrike" cap="none" baseline="0" dirty="0" err="1">
                <a:latin typeface="MinionPro-Regular"/>
              </a:rPr>
              <a:t>curriculum</a:t>
            </a:r>
            <a:r>
              <a:rPr lang="tr-TR" sz="1800" b="0" i="0" u="none" strike="noStrike" cap="none" baseline="0" dirty="0">
                <a:latin typeface="MinionPro-Regular"/>
              </a:rPr>
              <a:t> </a:t>
            </a:r>
            <a:r>
              <a:rPr lang="tr-TR" sz="1800" b="0" i="0" u="none" strike="noStrike" cap="none" baseline="0" dirty="0" err="1">
                <a:latin typeface="MinionPro-Regular"/>
              </a:rPr>
              <a:t>vitae</a:t>
            </a:r>
            <a:r>
              <a:rPr lang="tr-TR" sz="1800" b="0" i="0" u="none" strike="noStrike" cap="none" baseline="0" dirty="0">
                <a:latin typeface="MinionPro-Regular"/>
              </a:rPr>
              <a:t> (CV)” olarak adlandırılır.</a:t>
            </a:r>
          </a:p>
        </p:txBody>
      </p:sp>
    </p:spTree>
    <p:extLst>
      <p:ext uri="{BB962C8B-B14F-4D97-AF65-F5344CB8AC3E}">
        <p14:creationId xmlns:p14="http://schemas.microsoft.com/office/powerpoint/2010/main" val="572810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0B0E880D-25C9-90CD-74AF-3662466B28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6500" y="2038350"/>
            <a:ext cx="8683625" cy="3832226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tr-TR" sz="1800" b="0" i="0" u="none" strike="noStrike" cap="none" baseline="0" dirty="0">
              <a:latin typeface="MinionPro-Regular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tr-TR" sz="1800" b="0" i="0" u="none" strike="noStrike" cap="none" baseline="0" dirty="0">
                <a:latin typeface="MinionPro-Regular"/>
              </a:rPr>
              <a:t>4- Öz geçmişte yazılan bilgilerin doğru ve ispatlanabilir nitelikte olmasına özen gösterilmelidir.</a:t>
            </a:r>
            <a:endParaRPr lang="tr-T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 G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erekli bilgiler tek sayfada en iyi biçimde ortaya konulmalıdır.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 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 hazırlanmış bir öz geçmişte adayın kim olduğu, bugüne kadar neler yaptığı, becerilerinin neler olduğu, neleri bildiği ve adayın gelecek hedefleri belgelenir.</a:t>
            </a:r>
            <a:endParaRPr lang="tr-T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516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68031B5A-477F-1E7A-F395-ED22C8D051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6500" y="2200275"/>
            <a:ext cx="8683625" cy="3670301"/>
          </a:xfrm>
        </p:spPr>
        <p:txBody>
          <a:bodyPr/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Nasıl yazılır?</a:t>
            </a:r>
          </a:p>
          <a:p>
            <a:pPr algn="ctr"/>
            <a:endParaRPr lang="tr-TR" sz="1800" b="0" i="0" u="none" strike="noStrike" cap="non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-Bazı kurumların adaylarda aradığı bilgileri içeren hazır formlar mevcuttur.</a:t>
            </a:r>
          </a:p>
          <a:p>
            <a:pPr algn="just"/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Eğer öz geçmiş isteyen kurumun belirli bir formu yoksa sıralamaya ad, adres ve telefon numarası, medeni durum gibi kişisel bilgiler vermekle başlanır.</a:t>
            </a:r>
          </a:p>
          <a:p>
            <a:pPr algn="just"/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İlk işten başlayarak çalışılan işyerleri, yapılan görevler, alınan </a:t>
            </a:r>
            <a:r>
              <a:rPr lang="tr-TR" sz="1800" b="0" i="0" u="none" strike="noStrike" cap="non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ünvanlar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belirtilir.</a:t>
            </a:r>
          </a:p>
          <a:p>
            <a:pPr algn="just"/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Eğitimle ilgili bilgiler, ilköğretim sonrası alan ve düzeyleri de belirtilerek tarih sırası ile yazılır.</a:t>
            </a:r>
            <a:endParaRPr lang="tr-T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797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4DCC8C57-0B58-8824-D12D-C83C88D592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6500" y="1895475"/>
            <a:ext cx="8683625" cy="3975101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tr-TR" sz="1800" b="0" i="0" u="none" strike="noStrike" cap="non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-Sahip olunan beceriler, girmek istenen işle bağlantıyı ortaya çıkaracak bir şekilde sıralanır.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Alınmış olan eğitimler, özel kurslar, seminerler ve akademik çalışmalar belirtilir.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Kişisel veya sosyal başarılar, üye olunan kuruluşlar, sosyal faaliyetler ve özel ilgi alanları yazılır.</a:t>
            </a:r>
          </a:p>
        </p:txBody>
      </p:sp>
    </p:spTree>
    <p:extLst>
      <p:ext uri="{BB962C8B-B14F-4D97-AF65-F5344CB8AC3E}">
        <p14:creationId xmlns:p14="http://schemas.microsoft.com/office/powerpoint/2010/main" val="3650444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8E97A3D8-6E2F-146C-DCA7-7C64142F4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6500" y="2371725"/>
            <a:ext cx="8683625" cy="349885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 geçmişte referans yazmak zorunluluğu yoktur. Ancak istenildiği takdirde referans alınabilecek kişilerin adları, meslekleri ve iş adresleri, telefonları verilmelidir. Bazı referanslar öz geçmiş sayfasından ayrı olarak mektup biçiminde oluşturulabilir.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 geçmiş beyaz, düz bir kâğıda yazılır. Öz geçmişin el yazısı ile yazılması tercih edilmediğinden bilgisayar ile yazılmalıdır.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Haberleşmek için açık adres yazılmalı, e-posta adresi olarak kişinin adı ve soyadı veya kısaltılmış biçimi kullanılmalı, sanal ve takma adlar kullanılmamalıdır.</a:t>
            </a:r>
            <a:endParaRPr lang="tr-T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tr-T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522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02C2390D-2317-ABCA-1D28-FF2A151539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7754" y="0"/>
            <a:ext cx="62840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71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C6ECB1ED-3BB1-9F21-E30F-79840AF893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6500" y="2228850"/>
            <a:ext cx="8683625" cy="3641726"/>
          </a:xfrm>
        </p:spPr>
        <p:txBody>
          <a:bodyPr/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Sunum Hazırlama teknikleri</a:t>
            </a:r>
          </a:p>
          <a:p>
            <a:pPr algn="just"/>
            <a:endParaRPr lang="tr-TR" sz="1800" b="0" i="0" u="none" strike="noStrike" cap="non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Sözlü sunum aynı ses tonunda, kişinin yalnızca aralıksız konuşmasından oluşacak </a:t>
            </a:r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da-DK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ekilde değil; i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da-DK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erik, ses, beden dili uyumuyla ve 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da-DK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eşitli g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da-DK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rsel yardımcılarla</a:t>
            </a:r>
            <a:r>
              <a:rPr lang="tr-TR" sz="1800" b="0" i="0" u="none" strike="noStrike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zenginleştirilmiş olarak dinamik bir yapıda gerçekleştirilmelidir.</a:t>
            </a:r>
            <a:endParaRPr lang="tr-T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323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Default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61155213_TF22736411_Win32" id="{86D5E8BC-92E5-446C-8D2A-B15E65B759BF}" vid="{7EF8B3C7-ADD5-4C42-98FC-EDCE60133634}"/>
    </a:ext>
  </a:extLst>
</a:theme>
</file>

<file path=ppt/theme/theme2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Tarih sunusunda ünlü olay</Template>
  <TotalTime>175</TotalTime>
  <Words>594</Words>
  <Application>Microsoft Office PowerPoint</Application>
  <PresentationFormat>Geniş ekran</PresentationFormat>
  <Paragraphs>51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2" baseType="lpstr">
      <vt:lpstr>Arial</vt:lpstr>
      <vt:lpstr>Calibri</vt:lpstr>
      <vt:lpstr>Corbel</vt:lpstr>
      <vt:lpstr>MinionPro-BoldCn</vt:lpstr>
      <vt:lpstr>MinionPro-Regular</vt:lpstr>
      <vt:lpstr>Times New Roman</vt:lpstr>
      <vt:lpstr>Gökyüzü</vt:lpstr>
      <vt:lpstr>Öz geçmiş ve sunum hazırlama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Konuşmacı, sunum sırasında nelere dikkat etmelidir?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Seyfettin ÖZDEMİREL</dc:creator>
  <cp:lastModifiedBy>Seyfettin ÖZDEMİREL</cp:lastModifiedBy>
  <cp:revision>27</cp:revision>
  <dcterms:created xsi:type="dcterms:W3CDTF">2025-02-12T12:01:33Z</dcterms:created>
  <dcterms:modified xsi:type="dcterms:W3CDTF">2025-02-17T11:49:59Z</dcterms:modified>
</cp:coreProperties>
</file>