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00" y="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4B55-4ED0-4E41-97EB-0A85B6E533C0}" type="datetimeFigureOut">
              <a:rPr lang="tr-TR" smtClean="0"/>
              <a:t>5.12.2023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F8F8-95DF-4514-A6AD-98B17EDF9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332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4B55-4ED0-4E41-97EB-0A85B6E533C0}" type="datetimeFigureOut">
              <a:rPr lang="tr-TR" smtClean="0"/>
              <a:t>5.12.2023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F8F8-95DF-4514-A6AD-98B17EDF9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269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4B55-4ED0-4E41-97EB-0A85B6E533C0}" type="datetimeFigureOut">
              <a:rPr lang="tr-TR" smtClean="0"/>
              <a:t>5.12.2023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F8F8-95DF-4514-A6AD-98B17EDF9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82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4B55-4ED0-4E41-97EB-0A85B6E533C0}" type="datetimeFigureOut">
              <a:rPr lang="tr-TR" smtClean="0"/>
              <a:t>5.12.2023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F8F8-95DF-4514-A6AD-98B17EDF9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76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4B55-4ED0-4E41-97EB-0A85B6E533C0}" type="datetimeFigureOut">
              <a:rPr lang="tr-TR" smtClean="0"/>
              <a:t>5.12.2023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F8F8-95DF-4514-A6AD-98B17EDF9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21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4B55-4ED0-4E41-97EB-0A85B6E533C0}" type="datetimeFigureOut">
              <a:rPr lang="tr-TR" smtClean="0"/>
              <a:t>5.12.2023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F8F8-95DF-4514-A6AD-98B17EDF9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56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4B55-4ED0-4E41-97EB-0A85B6E533C0}" type="datetimeFigureOut">
              <a:rPr lang="tr-TR" smtClean="0"/>
              <a:t>5.12.2023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F8F8-95DF-4514-A6AD-98B17EDF9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90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4B55-4ED0-4E41-97EB-0A85B6E533C0}" type="datetimeFigureOut">
              <a:rPr lang="tr-TR" smtClean="0"/>
              <a:t>5.12.2023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F8F8-95DF-4514-A6AD-98B17EDF9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09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4B55-4ED0-4E41-97EB-0A85B6E533C0}" type="datetimeFigureOut">
              <a:rPr lang="tr-TR" smtClean="0"/>
              <a:t>5.12.2023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F8F8-95DF-4514-A6AD-98B17EDF9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52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4B55-4ED0-4E41-97EB-0A85B6E533C0}" type="datetimeFigureOut">
              <a:rPr lang="tr-TR" smtClean="0"/>
              <a:t>5.12.2023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F8F8-95DF-4514-A6AD-98B17EDF9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50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4B55-4ED0-4E41-97EB-0A85B6E533C0}" type="datetimeFigureOut">
              <a:rPr lang="tr-TR" smtClean="0"/>
              <a:t>5.12.2023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5F8F8-95DF-4514-A6AD-98B17EDF9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427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04B55-4ED0-4E41-97EB-0A85B6E533C0}" type="datetimeFigureOut">
              <a:rPr lang="tr-TR" smtClean="0"/>
              <a:t>5.12.2023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5F8F8-95DF-4514-A6AD-98B17EDF97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95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Discourse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Relevance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Theory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DIANE BLAKEMORE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124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Coherence</a:t>
            </a:r>
            <a:r>
              <a:rPr lang="tr-TR" sz="4000" dirty="0" smtClean="0"/>
              <a:t> </a:t>
            </a:r>
            <a:r>
              <a:rPr lang="tr-TR" sz="4000" dirty="0" err="1" smtClean="0"/>
              <a:t>and</a:t>
            </a:r>
            <a:r>
              <a:rPr lang="tr-TR" sz="4000" dirty="0" smtClean="0"/>
              <a:t> </a:t>
            </a:r>
            <a:r>
              <a:rPr lang="tr-TR" sz="4000" dirty="0" err="1" smtClean="0"/>
              <a:t>Discourse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en-US" sz="2800" dirty="0" smtClean="0"/>
              <a:t>In approaches which view discourse in</a:t>
            </a:r>
            <a:r>
              <a:rPr lang="tr-TR" sz="2800" dirty="0" smtClean="0"/>
              <a:t> </a:t>
            </a:r>
            <a:r>
              <a:rPr lang="en-US" sz="2800" dirty="0" smtClean="0"/>
              <a:t>terms of communicative behavior, the aim is to discover the social conventions which</a:t>
            </a:r>
            <a:r>
              <a:rPr lang="tr-TR" sz="2800" dirty="0" smtClean="0"/>
              <a:t> </a:t>
            </a:r>
            <a:r>
              <a:rPr lang="en-US" sz="2800" dirty="0" smtClean="0"/>
              <a:t>determine which utterances may occur and what they may be combined with</a:t>
            </a:r>
            <a:r>
              <a:rPr lang="en-US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57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tr-TR" dirty="0" err="1" smtClean="0"/>
              <a:t>focus</a:t>
            </a:r>
            <a:r>
              <a:rPr lang="tr-TR" dirty="0" smtClean="0"/>
              <a:t> </a:t>
            </a:r>
            <a:r>
              <a:rPr lang="en-US" dirty="0" smtClean="0"/>
              <a:t> is </a:t>
            </a:r>
            <a:r>
              <a:rPr lang="tr-TR" dirty="0" smtClean="0"/>
              <a:t>on </a:t>
            </a:r>
            <a:r>
              <a:rPr lang="en-US" i="1" dirty="0" smtClean="0"/>
              <a:t>the acceptability of discourse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According to one example of this approach, discourse is acceptable to the extent</a:t>
            </a:r>
            <a:r>
              <a:rPr lang="tr-TR" dirty="0" smtClean="0"/>
              <a:t> </a:t>
            </a:r>
            <a:r>
              <a:rPr lang="en-US" dirty="0" smtClean="0"/>
              <a:t>that it exhibits </a:t>
            </a:r>
            <a:r>
              <a:rPr lang="en-US" u="sng" dirty="0" smtClean="0"/>
              <a:t>coherence relations between its segments</a:t>
            </a:r>
            <a:r>
              <a:rPr lang="tr-TR" u="sng" dirty="0" smtClean="0"/>
              <a:t>.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310133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C</a:t>
            </a:r>
            <a:r>
              <a:rPr lang="en-US" dirty="0" err="1" smtClean="0"/>
              <a:t>oherence</a:t>
            </a:r>
            <a:r>
              <a:rPr lang="en-US" dirty="0" smtClean="0"/>
              <a:t> relations are necessary for the acceptability of discourse </a:t>
            </a:r>
            <a:r>
              <a:rPr lang="tr-TR" dirty="0" smtClean="0"/>
              <a:t> (</a:t>
            </a:r>
            <a:r>
              <a:rPr lang="en-US" dirty="0" smtClean="0"/>
              <a:t> for</a:t>
            </a:r>
            <a:r>
              <a:rPr lang="tr-TR" dirty="0" smtClean="0"/>
              <a:t> </a:t>
            </a:r>
            <a:r>
              <a:rPr lang="en-US" dirty="0" smtClean="0"/>
              <a:t>its successful comprehension</a:t>
            </a:r>
            <a:r>
              <a:rPr lang="tr-TR" dirty="0" smtClean="0"/>
              <a:t>)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7158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i="1" dirty="0" err="1" smtClean="0"/>
              <a:t>Relevance</a:t>
            </a:r>
            <a:r>
              <a:rPr lang="tr-TR" sz="4000" i="1" dirty="0" smtClean="0"/>
              <a:t> </a:t>
            </a:r>
            <a:r>
              <a:rPr lang="tr-TR" sz="4000" i="1" dirty="0" err="1" smtClean="0"/>
              <a:t>and</a:t>
            </a:r>
            <a:r>
              <a:rPr lang="tr-TR" sz="4000" i="1" dirty="0" smtClean="0"/>
              <a:t> </a:t>
            </a:r>
            <a:r>
              <a:rPr lang="tr-TR" sz="4000" i="1" dirty="0" err="1" smtClean="0"/>
              <a:t>Coherence</a:t>
            </a:r>
            <a:endParaRPr lang="tr-TR" sz="4000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From the speaker’s point of view, it is simply not worth engaging in such an act</a:t>
            </a:r>
            <a:r>
              <a:rPr lang="tr-TR" sz="2800" dirty="0" smtClean="0"/>
              <a:t>  </a:t>
            </a:r>
            <a:r>
              <a:rPr lang="en-US" sz="2800" dirty="0" smtClean="0"/>
              <a:t>unless the audience pays attention to it. 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en-US" sz="2800" dirty="0" smtClean="0"/>
              <a:t>But equally, from the hearer’s point of view</a:t>
            </a:r>
          </a:p>
          <a:p>
            <a:pPr marL="0" indent="0">
              <a:buNone/>
            </a:pPr>
            <a:r>
              <a:rPr lang="en-US" sz="2800" dirty="0" smtClean="0"/>
              <a:t>it is not worth paying attention to an act of communication </a:t>
            </a:r>
            <a:r>
              <a:rPr lang="tr-TR" sz="2800" dirty="0" err="1" smtClean="0"/>
              <a:t>if</a:t>
            </a:r>
            <a:r>
              <a:rPr lang="en-US" sz="2800" dirty="0" smtClean="0"/>
              <a:t> there is</a:t>
            </a:r>
            <a:r>
              <a:rPr lang="tr-TR" sz="2800" dirty="0" err="1" smtClean="0"/>
              <a:t>n’t</a:t>
            </a:r>
            <a:r>
              <a:rPr lang="en-US" sz="2800" dirty="0" smtClean="0"/>
              <a:t> information worth processing – or relevant.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2597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This means that a</a:t>
            </a:r>
            <a:r>
              <a:rPr lang="tr-TR" sz="2800" dirty="0" smtClean="0"/>
              <a:t> </a:t>
            </a:r>
            <a:r>
              <a:rPr lang="en-US" sz="2800" dirty="0" smtClean="0"/>
              <a:t>speaker who requests the hearer’s attention,</a:t>
            </a:r>
            <a:r>
              <a:rPr lang="tr-TR" sz="2800" dirty="0" smtClean="0"/>
              <a:t> </a:t>
            </a:r>
            <a:r>
              <a:rPr lang="en-US" sz="2800" dirty="0" smtClean="0"/>
              <a:t>communicates his</a:t>
            </a:r>
            <a:r>
              <a:rPr lang="tr-TR" sz="2800" dirty="0" smtClean="0"/>
              <a:t>/</a:t>
            </a:r>
            <a:r>
              <a:rPr lang="en-US" sz="2800" dirty="0" smtClean="0"/>
              <a:t>her assumption that his or her utterance is relevant.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0080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Relevance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in terms of </a:t>
            </a:r>
            <a:r>
              <a:rPr lang="en-US" i="1" dirty="0" smtClean="0"/>
              <a:t>contextual effect </a:t>
            </a:r>
            <a:r>
              <a:rPr lang="en-US" dirty="0" smtClean="0"/>
              <a:t>and </a:t>
            </a:r>
            <a:r>
              <a:rPr lang="en-US" i="1" dirty="0" smtClean="0"/>
              <a:t>processing effort</a:t>
            </a:r>
            <a:r>
              <a:rPr lang="en-US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9419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/>
              <a:t>e</a:t>
            </a:r>
            <a:r>
              <a:rPr lang="tr-TR" dirty="0" err="1" smtClean="0"/>
              <a:t>xample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en-US" sz="2800" dirty="0" smtClean="0"/>
              <a:t>(13) A: What did Jane say?</a:t>
            </a:r>
          </a:p>
          <a:p>
            <a:pPr marL="0" indent="0">
              <a:buNone/>
            </a:pPr>
            <a:r>
              <a:rPr lang="tr-TR" sz="2800" dirty="0" smtClean="0"/>
              <a:t>            </a:t>
            </a:r>
            <a:r>
              <a:rPr lang="en-US" sz="2800" dirty="0" smtClean="0"/>
              <a:t>B: It’s 3 o’clock.</a:t>
            </a:r>
            <a:endParaRPr lang="tr-TR" sz="2800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2800" dirty="0" smtClean="0"/>
              <a:t>Q1: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en-US" sz="2400" dirty="0" smtClean="0"/>
              <a:t>contextual assumptions used in the interpretation of B’s utterance that are used in the interpretation of</a:t>
            </a:r>
            <a:r>
              <a:rPr lang="tr-TR" sz="2400" dirty="0" smtClean="0"/>
              <a:t> </a:t>
            </a:r>
            <a:r>
              <a:rPr lang="en-US" sz="2400" dirty="0" smtClean="0"/>
              <a:t>A’s</a:t>
            </a:r>
            <a:r>
              <a:rPr lang="tr-TR" sz="2400" dirty="0" smtClean="0"/>
              <a:t>?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Q2: Do </a:t>
            </a:r>
            <a:r>
              <a:rPr lang="en-US" sz="2400" dirty="0" smtClean="0"/>
              <a:t>contextual assumptions used in establishing the relevance of B’s</a:t>
            </a:r>
            <a:r>
              <a:rPr lang="tr-TR" sz="2400" dirty="0" smtClean="0"/>
              <a:t> </a:t>
            </a:r>
            <a:r>
              <a:rPr lang="en-US" sz="2400" dirty="0" smtClean="0"/>
              <a:t>utterance include the content of A’s utterance</a:t>
            </a:r>
            <a:r>
              <a:rPr lang="tr-TR" sz="2400" dirty="0" smtClean="0"/>
              <a:t>?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2818099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246</Words>
  <Application>Microsoft Office PowerPoint</Application>
  <PresentationFormat>Ekran Gösterisi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Discourse and Relevance Theory</vt:lpstr>
      <vt:lpstr>Coherence and Discourse</vt:lpstr>
      <vt:lpstr>PowerPoint Sunusu</vt:lpstr>
      <vt:lpstr>PowerPoint Sunusu</vt:lpstr>
      <vt:lpstr>Relevance and Coherence</vt:lpstr>
      <vt:lpstr>PowerPoint Sunusu</vt:lpstr>
      <vt:lpstr>Relevance </vt:lpstr>
      <vt:lpstr>For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Discourse and Relevance Theory</dc:title>
  <dc:creator>DELL</dc:creator>
  <cp:lastModifiedBy>Betul ALTAS</cp:lastModifiedBy>
  <cp:revision>38</cp:revision>
  <dcterms:created xsi:type="dcterms:W3CDTF">2020-11-29T16:00:43Z</dcterms:created>
  <dcterms:modified xsi:type="dcterms:W3CDTF">2023-12-05T06:11:21Z</dcterms:modified>
</cp:coreProperties>
</file>