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6" r:id="rId2"/>
    <p:sldId id="258" r:id="rId3"/>
    <p:sldId id="259" r:id="rId4"/>
    <p:sldId id="262" r:id="rId5"/>
    <p:sldId id="263" r:id="rId6"/>
    <p:sldId id="264" r:id="rId7"/>
    <p:sldId id="265" r:id="rId8"/>
    <p:sldId id="266" r:id="rId9"/>
    <p:sldId id="327"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328" r:id="rId38"/>
    <p:sldId id="294" r:id="rId39"/>
    <p:sldId id="295" r:id="rId40"/>
    <p:sldId id="296" r:id="rId41"/>
    <p:sldId id="297" r:id="rId42"/>
    <p:sldId id="298" r:id="rId43"/>
    <p:sldId id="299" r:id="rId44"/>
    <p:sldId id="300" r:id="rId45"/>
    <p:sldId id="301" r:id="rId46"/>
    <p:sldId id="302" r:id="rId47"/>
    <p:sldId id="303" r:id="rId48"/>
    <p:sldId id="329" r:id="rId49"/>
    <p:sldId id="304" r:id="rId50"/>
    <p:sldId id="305" r:id="rId51"/>
    <p:sldId id="306" r:id="rId52"/>
    <p:sldId id="307" r:id="rId53"/>
    <p:sldId id="309" r:id="rId54"/>
    <p:sldId id="310" r:id="rId55"/>
    <p:sldId id="311" r:id="rId56"/>
    <p:sldId id="326" r:id="rId57"/>
    <p:sldId id="312" r:id="rId58"/>
    <p:sldId id="313" r:id="rId59"/>
    <p:sldId id="314" r:id="rId60"/>
    <p:sldId id="315" r:id="rId61"/>
    <p:sldId id="317" r:id="rId62"/>
    <p:sldId id="318" r:id="rId63"/>
    <p:sldId id="319" r:id="rId64"/>
    <p:sldId id="320" r:id="rId65"/>
    <p:sldId id="322" r:id="rId66"/>
    <p:sldId id="323" r:id="rId67"/>
    <p:sldId id="324" r:id="rId68"/>
    <p:sldId id="325" r:id="rId69"/>
    <p:sldId id="321" r:id="rId70"/>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7" d="100"/>
          <a:sy n="77" d="100"/>
        </p:scale>
        <p:origin x="806"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Başlık Slaydı">
    <p:spTree>
      <p:nvGrpSpPr>
        <p:cNvPr id="1" name=""/>
        <p:cNvGrpSpPr/>
        <p:nvPr/>
      </p:nvGrpSpPr>
      <p:grpSpPr>
        <a:xfrm>
          <a:off x="0" y="0"/>
          <a:ext cx="0" cy="0"/>
          <a:chOff x="0" y="0"/>
          <a:chExt cx="0" cy="0"/>
        </a:xfrm>
      </p:grpSpPr>
      <p:sp>
        <p:nvSpPr>
          <p:cNvPr id="10" name="Rectangle 9"/>
          <p:cNvSpPr/>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tr-TR"/>
              <a:t>Asıl başlık stilini düzenlemek için tıklayın</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tr-TR"/>
              <a:t>Asıl alt başlık stilini düzenlemek için tıklayın</a:t>
            </a:r>
            <a:endParaRPr lang="en-US" dirty="0"/>
          </a:p>
        </p:txBody>
      </p:sp>
      <p:sp>
        <p:nvSpPr>
          <p:cNvPr id="4" name="Date Placeholder 3"/>
          <p:cNvSpPr>
            <a:spLocks noGrp="1"/>
          </p:cNvSpPr>
          <p:nvPr>
            <p:ph type="dt" sz="half" idx="10"/>
          </p:nvPr>
        </p:nvSpPr>
        <p:spPr/>
        <p:txBody>
          <a:bodyPr/>
          <a:lstStyle>
            <a:lvl1pPr algn="l">
              <a:defRPr/>
            </a:lvl1pPr>
          </a:lstStyle>
          <a:p>
            <a:fld id="{ED1E3EEC-51E3-4C0E-BF7B-C5C2670021E8}" type="datetimeFigureOut">
              <a:rPr lang="tr-TR" smtClean="0"/>
              <a:t>15.05.2026</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34022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Vertical Text Placeholder 2"/>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15.05.2026</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55495526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Dikey Başlık ve Metin">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tr-TR"/>
              <a:t>Asıl başlık stilini düzenlemek için tıklayın</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15.05.2026</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18289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Content Placeholder 2"/>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15.05.2026</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23809115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Bölüm Üst Bilgisi">
    <p:spTree>
      <p:nvGrpSpPr>
        <p:cNvPr id="1" name=""/>
        <p:cNvGrpSpPr/>
        <p:nvPr/>
      </p:nvGrpSpPr>
      <p:grpSpPr>
        <a:xfrm>
          <a:off x="0" y="0"/>
          <a:ext cx="0" cy="0"/>
          <a:chOff x="0" y="0"/>
          <a:chExt cx="0" cy="0"/>
        </a:xfrm>
      </p:grpSpPr>
      <p:sp>
        <p:nvSpPr>
          <p:cNvPr id="9" name="Rectangle 8"/>
          <p:cNvSpPr/>
          <p:nvPr/>
        </p:nvSpPr>
        <p:spPr>
          <a:xfrm>
            <a:off x="0" y="0"/>
            <a:ext cx="12192000" cy="457200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tr-TR"/>
              <a:t>Asıl başlık stilini düzenlemek için tıklayın</a:t>
            </a:r>
            <a:endParaRPr lang="en-US" dirty="0"/>
          </a:p>
        </p:txBody>
      </p:sp>
      <p:sp>
        <p:nvSpPr>
          <p:cNvPr id="3" name="Text Placeholder 2"/>
          <p:cNvSpPr>
            <a:spLocks noGrp="1"/>
          </p:cNvSpPr>
          <p:nvPr>
            <p:ph type="body" idx="1"/>
          </p:nvPr>
        </p:nvSpPr>
        <p:spPr>
          <a:xfrm>
            <a:off x="8610600" y="4960137"/>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a:t>Asıl metin stillerini düzenlemek için tıklayın</a:t>
            </a:r>
          </a:p>
        </p:txBody>
      </p:sp>
      <p:sp>
        <p:nvSpPr>
          <p:cNvPr id="4" name="Date Placeholder 3"/>
          <p:cNvSpPr>
            <a:spLocks noGrp="1"/>
          </p:cNvSpPr>
          <p:nvPr>
            <p:ph type="dt" sz="half" idx="10"/>
          </p:nvPr>
        </p:nvSpPr>
        <p:spPr/>
        <p:txBody>
          <a:bodyPr/>
          <a:lstStyle/>
          <a:p>
            <a:fld id="{ED1E3EEC-51E3-4C0E-BF7B-C5C2670021E8}" type="datetimeFigureOut">
              <a:rPr lang="tr-TR" smtClean="0"/>
              <a:t>15.05.2026</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94286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tr-TR"/>
              <a:t>Asıl başlık stilini düzenlemek için tıklayın</a:t>
            </a:r>
            <a:endParaRPr lang="en-US" dirty="0"/>
          </a:p>
        </p:txBody>
      </p:sp>
      <p:sp>
        <p:nvSpPr>
          <p:cNvPr id="3" name="Content Placeholder 2"/>
          <p:cNvSpPr>
            <a:spLocks noGrp="1"/>
          </p:cNvSpPr>
          <p:nvPr>
            <p:ph sz="half" idx="1"/>
          </p:nvPr>
        </p:nvSpPr>
        <p:spPr>
          <a:xfrm>
            <a:off x="1024127" y="2286000"/>
            <a:ext cx="4754880" cy="4023360"/>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5" name="Date Placeholder 4"/>
          <p:cNvSpPr>
            <a:spLocks noGrp="1"/>
          </p:cNvSpPr>
          <p:nvPr>
            <p:ph type="dt" sz="half" idx="10"/>
          </p:nvPr>
        </p:nvSpPr>
        <p:spPr/>
        <p:txBody>
          <a:bodyPr/>
          <a:lstStyle/>
          <a:p>
            <a:fld id="{ED1E3EEC-51E3-4C0E-BF7B-C5C2670021E8}" type="datetimeFigureOut">
              <a:rPr lang="tr-TR" smtClean="0"/>
              <a:t>15.05.2026</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37761364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tr-TR"/>
              <a:t>Asıl başlık stilini düzenlemek için tıklayın</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Content Placeholder 3"/>
          <p:cNvSpPr>
            <a:spLocks noGrp="1"/>
          </p:cNvSpPr>
          <p:nvPr>
            <p:ph sz="half" idx="2"/>
          </p:nvPr>
        </p:nvSpPr>
        <p:spPr>
          <a:xfrm>
            <a:off x="1024128" y="2967788"/>
            <a:ext cx="4754880" cy="3341572"/>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5" name="Text Placeholder 4"/>
          <p:cNvSpPr>
            <a:spLocks noGrp="1"/>
          </p:cNvSpPr>
          <p:nvPr>
            <p:ph type="body" sz="quarter" idx="3"/>
          </p:nvPr>
        </p:nvSpPr>
        <p:spPr>
          <a:xfrm>
            <a:off x="5990888"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tr-TR"/>
              <a:t>Asıl metin stillerini düzenlemek için tıklayın</a:t>
            </a:r>
          </a:p>
        </p:txBody>
      </p:sp>
      <p:sp>
        <p:nvSpPr>
          <p:cNvPr id="6" name="Content Placeholder 5"/>
          <p:cNvSpPr>
            <a:spLocks noGrp="1"/>
          </p:cNvSpPr>
          <p:nvPr>
            <p:ph sz="quarter" idx="4"/>
          </p:nvPr>
        </p:nvSpPr>
        <p:spPr>
          <a:xfrm>
            <a:off x="5990888" y="2967788"/>
            <a:ext cx="4754880" cy="3341572"/>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7" name="Date Placeholder 6"/>
          <p:cNvSpPr>
            <a:spLocks noGrp="1"/>
          </p:cNvSpPr>
          <p:nvPr>
            <p:ph type="dt" sz="half" idx="10"/>
          </p:nvPr>
        </p:nvSpPr>
        <p:spPr/>
        <p:txBody>
          <a:bodyPr/>
          <a:lstStyle/>
          <a:p>
            <a:fld id="{ED1E3EEC-51E3-4C0E-BF7B-C5C2670021E8}" type="datetimeFigureOut">
              <a:rPr lang="tr-TR" smtClean="0"/>
              <a:t>15.05.2026</a:t>
            </a:fld>
            <a:endParaRPr lang="tr-TR"/>
          </a:p>
        </p:txBody>
      </p:sp>
      <p:sp>
        <p:nvSpPr>
          <p:cNvPr id="8" name="Footer Placeholder 7"/>
          <p:cNvSpPr>
            <a:spLocks noGrp="1"/>
          </p:cNvSpPr>
          <p:nvPr>
            <p:ph type="ftr" sz="quarter" idx="11"/>
          </p:nvPr>
        </p:nvSpPr>
        <p:spPr/>
        <p:txBody>
          <a:bodyPr/>
          <a:lstStyle/>
          <a:p>
            <a:endParaRPr lang="tr-TR"/>
          </a:p>
        </p:txBody>
      </p:sp>
      <p:sp>
        <p:nvSpPr>
          <p:cNvPr id="9" name="Slide Number Placeholder 8"/>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5322256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Date Placeholder 2"/>
          <p:cNvSpPr>
            <a:spLocks noGrp="1"/>
          </p:cNvSpPr>
          <p:nvPr>
            <p:ph type="dt" sz="half" idx="10"/>
          </p:nvPr>
        </p:nvSpPr>
        <p:spPr/>
        <p:txBody>
          <a:bodyPr/>
          <a:lstStyle/>
          <a:p>
            <a:fld id="{ED1E3EEC-51E3-4C0E-BF7B-C5C2670021E8}" type="datetimeFigureOut">
              <a:rPr lang="tr-TR" smtClean="0"/>
              <a:t>15.05.2026</a:t>
            </a:fld>
            <a:endParaRPr lang="tr-TR"/>
          </a:p>
        </p:txBody>
      </p:sp>
      <p:sp>
        <p:nvSpPr>
          <p:cNvPr id="4" name="Footer Placeholder 3"/>
          <p:cNvSpPr>
            <a:spLocks noGrp="1"/>
          </p:cNvSpPr>
          <p:nvPr>
            <p:ph type="ftr" sz="quarter" idx="11"/>
          </p:nvPr>
        </p:nvSpPr>
        <p:spPr/>
        <p:txBody>
          <a:bodyPr/>
          <a:lstStyle/>
          <a:p>
            <a:endParaRPr lang="tr-TR"/>
          </a:p>
        </p:txBody>
      </p:sp>
      <p:sp>
        <p:nvSpPr>
          <p:cNvPr id="5" name="Slide Number Placeholder 4"/>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9864967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D1E3EEC-51E3-4C0E-BF7B-C5C2670021E8}" type="datetimeFigureOut">
              <a:rPr lang="tr-TR" smtClean="0"/>
              <a:t>15.05.2026</a:t>
            </a:fld>
            <a:endParaRPr lang="tr-TR"/>
          </a:p>
        </p:txBody>
      </p:sp>
      <p:sp>
        <p:nvSpPr>
          <p:cNvPr id="3" name="Footer Placeholder 2"/>
          <p:cNvSpPr>
            <a:spLocks noGrp="1"/>
          </p:cNvSpPr>
          <p:nvPr>
            <p:ph type="ftr" sz="quarter" idx="11"/>
          </p:nvPr>
        </p:nvSpPr>
        <p:spPr/>
        <p:txBody>
          <a:bodyPr/>
          <a:lstStyle/>
          <a:p>
            <a:endParaRPr lang="tr-TR"/>
          </a:p>
        </p:txBody>
      </p:sp>
      <p:sp>
        <p:nvSpPr>
          <p:cNvPr id="4" name="Slide Number Placeholder 3"/>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4672296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tr-TR"/>
              <a:t>Asıl başlık stilini düzenlemek için tıklayın</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tıklayın</a:t>
            </a:r>
          </a:p>
        </p:txBody>
      </p:sp>
      <p:sp>
        <p:nvSpPr>
          <p:cNvPr id="5" name="Date Placeholder 4"/>
          <p:cNvSpPr>
            <a:spLocks noGrp="1"/>
          </p:cNvSpPr>
          <p:nvPr>
            <p:ph type="dt" sz="half" idx="10"/>
          </p:nvPr>
        </p:nvSpPr>
        <p:spPr/>
        <p:txBody>
          <a:bodyPr/>
          <a:lstStyle/>
          <a:p>
            <a:fld id="{ED1E3EEC-51E3-4C0E-BF7B-C5C2670021E8}" type="datetimeFigureOut">
              <a:rPr lang="tr-TR" smtClean="0"/>
              <a:t>15.05.2026</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26613727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Başlıklı Resim">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tr-TR"/>
              <a:t>Asıl başlık stilini düzenlemek için tıklayın</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tr-TR"/>
              <a:t>Resim eklemek için simgeye tıklayın</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Date Placeholder 4"/>
          <p:cNvSpPr>
            <a:spLocks noGrp="1"/>
          </p:cNvSpPr>
          <p:nvPr>
            <p:ph type="dt" sz="half" idx="10"/>
          </p:nvPr>
        </p:nvSpPr>
        <p:spPr/>
        <p:txBody>
          <a:bodyPr/>
          <a:lstStyle/>
          <a:p>
            <a:fld id="{ED1E3EEC-51E3-4C0E-BF7B-C5C2670021E8}" type="datetimeFigureOut">
              <a:rPr lang="tr-TR" smtClean="0"/>
              <a:t>15.05.2026</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46012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tr-TR"/>
              <a:t>Asıl başlık stilini düzenlemek için tıklayın</a:t>
            </a:r>
            <a:endParaRPr lang="en-US" dirty="0"/>
          </a:p>
        </p:txBody>
      </p:sp>
      <p:sp>
        <p:nvSpPr>
          <p:cNvPr id="3" name="Text Placeholder 2"/>
          <p:cNvSpPr>
            <a:spLocks noGrp="1"/>
          </p:cNvSpPr>
          <p:nvPr>
            <p:ph type="body" idx="1"/>
          </p:nvPr>
        </p:nvSpPr>
        <p:spPr>
          <a:xfrm>
            <a:off x="1024128" y="2286000"/>
            <a:ext cx="9720073" cy="4023360"/>
          </a:xfrm>
          <a:prstGeom prst="rect">
            <a:avLst/>
          </a:prstGeom>
        </p:spPr>
        <p:txBody>
          <a:bodyPr vert="horz" lIns="45720" tIns="45720" rIns="45720" bIns="45720" rtlCol="0">
            <a:normAutofit/>
          </a:bodyPr>
          <a:lstStyle/>
          <a:p>
            <a:pPr lvl="0"/>
            <a:r>
              <a:rPr lang="tr-TR" dirty="0"/>
              <a:t>Asıl metin stillerini düzenlemek için tıklayın</a:t>
            </a:r>
          </a:p>
          <a:p>
            <a:pPr lvl="1"/>
            <a:r>
              <a:rPr lang="tr-TR" dirty="0"/>
              <a:t>İkinci düzey</a:t>
            </a:r>
          </a:p>
          <a:p>
            <a:pPr lvl="2"/>
            <a:r>
              <a:rPr lang="tr-TR" dirty="0"/>
              <a:t>Üçüncü düzey</a:t>
            </a:r>
          </a:p>
          <a:p>
            <a:pPr lvl="3"/>
            <a:r>
              <a:rPr lang="tr-TR" dirty="0"/>
              <a:t>Dördüncü düzey</a:t>
            </a:r>
          </a:p>
          <a:p>
            <a:pPr lvl="4"/>
            <a:r>
              <a:rPr lang="tr-TR" dirty="0"/>
              <a:t>Beşinci düzey</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ED1E3EEC-51E3-4C0E-BF7B-C5C2670021E8}" type="datetimeFigureOut">
              <a:rPr lang="tr-TR" smtClean="0"/>
              <a:t>15.05.2026</a:t>
            </a:fld>
            <a:endParaRPr lang="tr-TR"/>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tr-TR"/>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064CD500-86EB-4B01-99A1-23B8C97C80EE}" type="slidenum">
              <a:rPr lang="tr-TR" smtClean="0"/>
              <a:t>‹#›</a:t>
            </a:fld>
            <a:endParaRPr lang="tr-TR"/>
          </a:p>
        </p:txBody>
      </p:sp>
      <p:cxnSp>
        <p:nvCxnSpPr>
          <p:cNvPr id="7" name="Straight Connector 6"/>
          <p:cNvCxnSpPr/>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34323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FBD08EB-5280-848B-96AC-12FB1C001DF5}"/>
              </a:ext>
            </a:extLst>
          </p:cNvPr>
          <p:cNvSpPr>
            <a:spLocks noGrp="1"/>
          </p:cNvSpPr>
          <p:nvPr>
            <p:ph type="ctrTitle"/>
          </p:nvPr>
        </p:nvSpPr>
        <p:spPr/>
        <p:txBody>
          <a:bodyPr>
            <a:normAutofit/>
          </a:bodyPr>
          <a:lstStyle/>
          <a:p>
            <a:pPr algn="ctr"/>
            <a:r>
              <a:rPr lang="tr-TR" sz="4400" b="1" dirty="0">
                <a:latin typeface="Times New Roman" panose="02020603050405020304" pitchFamily="18" charset="0"/>
                <a:cs typeface="Times New Roman" panose="02020603050405020304" pitchFamily="18" charset="0"/>
              </a:rPr>
              <a:t>TÜRKÇENİN SÖZ VARLIĞI</a:t>
            </a:r>
          </a:p>
        </p:txBody>
      </p:sp>
    </p:spTree>
    <p:extLst>
      <p:ext uri="{BB962C8B-B14F-4D97-AF65-F5344CB8AC3E}">
        <p14:creationId xmlns:p14="http://schemas.microsoft.com/office/powerpoint/2010/main" val="265670756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42C99E4C-0FAD-7E6E-81BD-1D496F86B963}"/>
              </a:ext>
            </a:extLst>
          </p:cNvPr>
          <p:cNvSpPr>
            <a:spLocks noGrp="1"/>
          </p:cNvSpPr>
          <p:nvPr>
            <p:ph idx="1"/>
          </p:nvPr>
        </p:nvSpPr>
        <p:spPr>
          <a:xfrm>
            <a:off x="4547043" y="1879043"/>
            <a:ext cx="6676469" cy="4035856"/>
          </a:xfrm>
        </p:spPr>
        <p:txBody>
          <a:bodyPr>
            <a:normAutofit/>
          </a:bodyPr>
          <a:lstStyle/>
          <a:p>
            <a:pPr marL="0" indent="0" algn="just">
              <a:lnSpc>
                <a:spcPct val="150000"/>
              </a:lnSpc>
              <a:spcBef>
                <a:spcPts val="600"/>
              </a:spcBef>
              <a:buNone/>
            </a:pPr>
            <a:r>
              <a:rPr lang="tr-TR" b="1" dirty="0">
                <a:solidFill>
                  <a:schemeClr val="bg1"/>
                </a:solidFill>
              </a:rPr>
              <a:t>Deyimler</a:t>
            </a:r>
          </a:p>
          <a:p>
            <a:pPr marL="0" indent="0" algn="just">
              <a:lnSpc>
                <a:spcPct val="150000"/>
              </a:lnSpc>
              <a:spcBef>
                <a:spcPts val="600"/>
              </a:spcBef>
              <a:buNone/>
            </a:pPr>
            <a:r>
              <a:rPr lang="tr-TR" sz="1800" i="0" u="none" strike="noStrike" baseline="0" dirty="0">
                <a:solidFill>
                  <a:schemeClr val="bg1"/>
                </a:solidFill>
              </a:rPr>
              <a:t>Deyim kavramını karşılamak üzere Osmanlı Türkçesinde </a:t>
            </a:r>
            <a:r>
              <a:rPr lang="tr-TR" sz="1800" b="1" i="0" u="none" strike="noStrike" baseline="0" dirty="0">
                <a:solidFill>
                  <a:schemeClr val="bg1"/>
                </a:solidFill>
              </a:rPr>
              <a:t>darbımesel, tabir, ıstılah, temsil </a:t>
            </a:r>
            <a:r>
              <a:rPr lang="tr-TR" sz="1800" i="0" u="none" strike="noStrike" baseline="0" dirty="0">
                <a:solidFill>
                  <a:schemeClr val="bg1"/>
                </a:solidFill>
              </a:rPr>
              <a:t>vb. terimler kullanılmış; ancak </a:t>
            </a:r>
            <a:r>
              <a:rPr lang="tr-TR" sz="1800" b="1" i="0" u="none" strike="noStrike" baseline="0" dirty="0">
                <a:solidFill>
                  <a:schemeClr val="bg1"/>
                </a:solidFill>
              </a:rPr>
              <a:t>darbımesel</a:t>
            </a:r>
            <a:r>
              <a:rPr lang="tr-TR" sz="1800" i="0" u="none" strike="noStrike" baseline="0" dirty="0">
                <a:solidFill>
                  <a:schemeClr val="bg1"/>
                </a:solidFill>
              </a:rPr>
              <a:t> zamanla yalnız atasözü kavramı için kullanılır olmuştur. Cumhuriyet döneminde ise </a:t>
            </a:r>
            <a:r>
              <a:rPr lang="tr-TR" sz="1800" b="1" i="0" u="none" strike="noStrike" baseline="0" dirty="0">
                <a:solidFill>
                  <a:schemeClr val="bg1"/>
                </a:solidFill>
              </a:rPr>
              <a:t>tabir</a:t>
            </a:r>
            <a:r>
              <a:rPr lang="tr-TR" sz="1800" i="0" u="none" strike="noStrike" baseline="0" dirty="0">
                <a:solidFill>
                  <a:schemeClr val="bg1"/>
                </a:solidFill>
              </a:rPr>
              <a:t> ile </a:t>
            </a:r>
            <a:r>
              <a:rPr lang="tr-TR" sz="1800" b="1" i="0" u="none" strike="noStrike" baseline="0" dirty="0">
                <a:solidFill>
                  <a:schemeClr val="bg1"/>
                </a:solidFill>
              </a:rPr>
              <a:t>deyim</a:t>
            </a:r>
            <a:r>
              <a:rPr lang="tr-TR" sz="1800" i="0" u="none" strike="noStrike" baseline="0" dirty="0">
                <a:solidFill>
                  <a:schemeClr val="bg1"/>
                </a:solidFill>
              </a:rPr>
              <a:t> sözcükleri kullanılmış, zaman geçtikçe </a:t>
            </a:r>
            <a:r>
              <a:rPr lang="tr-TR" sz="1800" b="1" i="0" u="none" strike="noStrike" baseline="0" dirty="0">
                <a:solidFill>
                  <a:schemeClr val="bg1"/>
                </a:solidFill>
              </a:rPr>
              <a:t>deyim</a:t>
            </a:r>
            <a:r>
              <a:rPr lang="tr-TR" sz="1800" i="0" u="none" strike="noStrike" baseline="0" dirty="0">
                <a:solidFill>
                  <a:schemeClr val="bg1"/>
                </a:solidFill>
              </a:rPr>
              <a:t> sözcüğü yerleşmiş ve bu kavram için tek sözcük durumuna gelmiştir.</a:t>
            </a:r>
            <a:endParaRPr lang="tr-TR" dirty="0">
              <a:solidFill>
                <a:schemeClr val="bg1"/>
              </a:solidFill>
            </a:endParaRPr>
          </a:p>
          <a:p>
            <a:pPr marL="0" indent="0" algn="just">
              <a:lnSpc>
                <a:spcPct val="150000"/>
              </a:lnSpc>
              <a:spcBef>
                <a:spcPts val="600"/>
              </a:spcBef>
              <a:buNone/>
            </a:pPr>
            <a:endParaRPr lang="tr-TR" b="1" dirty="0">
              <a:solidFill>
                <a:schemeClr val="bg1"/>
              </a:solidFill>
            </a:endParaRPr>
          </a:p>
        </p:txBody>
      </p:sp>
    </p:spTree>
    <p:extLst>
      <p:ext uri="{BB962C8B-B14F-4D97-AF65-F5344CB8AC3E}">
        <p14:creationId xmlns:p14="http://schemas.microsoft.com/office/powerpoint/2010/main" val="3765171881"/>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5B0DF3F-225C-83D6-0322-03E2BB4271EA}"/>
              </a:ext>
            </a:extLst>
          </p:cNvPr>
          <p:cNvSpPr>
            <a:spLocks noGrp="1"/>
          </p:cNvSpPr>
          <p:nvPr>
            <p:ph idx="1"/>
          </p:nvPr>
        </p:nvSpPr>
        <p:spPr>
          <a:xfrm>
            <a:off x="4547043" y="2773885"/>
            <a:ext cx="6676469" cy="3141013"/>
          </a:xfrm>
        </p:spPr>
        <p:txBody>
          <a:bodyPr>
            <a:normAutofit/>
          </a:bodyPr>
          <a:lstStyle/>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-Deyimler anlatıma açıklık kazandıran ve renk katan söz varlığı ögeleridir.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-İki veya daha fazla sözcükten oluşan, anlatım gücünü artırmak için az çok mantık dışına kayan, gerçek anlamından uzak, ilgi çekici bir anlam yüküne sahip, bazı sözcükleri değişmeyip bazıları değişebilen, toplum tarafından ortak­laşa benimsenen kalıplaşmış söz gruplarına </a:t>
            </a:r>
            <a:r>
              <a:rPr lang="tr-TR" sz="1800" b="1" dirty="0">
                <a:solidFill>
                  <a:srgbClr val="000000"/>
                </a:solidFill>
                <a:effectLst/>
                <a:latin typeface="Times New Roman" panose="02020603050405020304" pitchFamily="18" charset="0"/>
                <a:ea typeface="Times New Roman" panose="02020603050405020304" pitchFamily="18" charset="0"/>
              </a:rPr>
              <a:t>deyim</a:t>
            </a:r>
            <a:r>
              <a:rPr lang="tr-TR" sz="1800" dirty="0">
                <a:solidFill>
                  <a:srgbClr val="000000"/>
                </a:solidFill>
                <a:effectLst/>
                <a:latin typeface="Times New Roman" panose="02020603050405020304" pitchFamily="18" charset="0"/>
                <a:ea typeface="Times New Roman" panose="02020603050405020304" pitchFamily="18" charset="0"/>
              </a:rPr>
              <a:t> denir. </a:t>
            </a:r>
            <a:endParaRPr lang="tr-TR" kern="600" dirty="0">
              <a:solidFill>
                <a:schemeClr val="bg1"/>
              </a:solidFill>
            </a:endParaRPr>
          </a:p>
        </p:txBody>
      </p:sp>
    </p:spTree>
    <p:extLst>
      <p:ext uri="{BB962C8B-B14F-4D97-AF65-F5344CB8AC3E}">
        <p14:creationId xmlns:p14="http://schemas.microsoft.com/office/powerpoint/2010/main" val="4203698391"/>
      </p:ext>
    </p:extLst>
  </p:cSld>
  <p:clrMapOvr>
    <a:overrideClrMapping bg1="dk1" tx1="lt1" bg2="dk2" tx2="lt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59E57E9-F610-230D-FDC4-8EDDD68A3A2F}"/>
              </a:ext>
            </a:extLst>
          </p:cNvPr>
          <p:cNvSpPr>
            <a:spLocks noGrp="1"/>
          </p:cNvSpPr>
          <p:nvPr>
            <p:ph idx="1"/>
          </p:nvPr>
        </p:nvSpPr>
        <p:spPr>
          <a:xfrm>
            <a:off x="4547043" y="2100105"/>
            <a:ext cx="6676469" cy="3814793"/>
          </a:xfrm>
        </p:spPr>
        <p:txBody>
          <a:bodyPr>
            <a:normAutofit/>
          </a:bodyPr>
          <a:lstStyle/>
          <a:p>
            <a:pPr marL="0" indent="0" algn="just">
              <a:lnSpc>
                <a:spcPct val="110000"/>
              </a:lnSpc>
              <a:buNone/>
            </a:pPr>
            <a:r>
              <a:rPr lang="tr-TR" sz="1800" b="1" dirty="0">
                <a:solidFill>
                  <a:srgbClr val="000000"/>
                </a:solidFill>
                <a:effectLst/>
                <a:ea typeface="Arial" panose="020B0604020202020204" pitchFamily="34" charset="0"/>
              </a:rPr>
              <a:t>Deyimlerin Kaynağı</a:t>
            </a:r>
            <a:endParaRPr lang="tr-TR" sz="1800" b="1" dirty="0">
              <a:solidFill>
                <a:srgbClr val="00ADEF"/>
              </a:solidFill>
              <a:effectLst/>
              <a:ea typeface="Times New Roman" panose="02020603050405020304" pitchFamily="18"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Bir söz kalıbı, ilk olarak herhangi bir dil unsuru gibi, herhangi bir sebeple, herhangi bir kişi tarafından rastgele bir ifade olarak kullanılır. Dinleyenler tarafından o andaki duygu ortamında beğenilen bu söz kalıbı, belki bazı değişmelere de uğrayarak değişik ortam­larda, değişik kişilerce, benzer sebeplerle tekrar edilir ve zaman içerisinde ses ve anlam yönleriyle kalıplaşıp donuklaşarak insanların dilinde yaygınlaşır. </a:t>
            </a:r>
            <a:endParaRPr lang="tr-TR" dirty="0"/>
          </a:p>
        </p:txBody>
      </p:sp>
    </p:spTree>
    <p:extLst>
      <p:ext uri="{BB962C8B-B14F-4D97-AF65-F5344CB8AC3E}">
        <p14:creationId xmlns:p14="http://schemas.microsoft.com/office/powerpoint/2010/main" val="667172778"/>
      </p:ext>
    </p:extLst>
  </p:cSld>
  <p:clrMapOvr>
    <a:overrideClrMapping bg1="dk1" tx1="lt1" bg2="dk2" tx2="lt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9989843-B9F6-BF47-F3DC-F59E3268D9D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Yazı diline yansıyan de­yimlerin yaygınlaşma ve yaşama şansı hem daha yüksektir, hem de bu deyimler yazı di­linin tutuculuğu nispetinde daha sık bir kalıplaşmaya uğrarlar. Yazı diline yansıyamayan, konuşma dilinde kalan deyimler ise hem daha kısa ömürlü, hem de daha değişken olurlar. Deyimlerden çok büyük bir kısmı dilin konuşucularının ürünüdür. Çok azı ise başka dil­lerden çeviri yoluyla oluşturulurlar.</a:t>
            </a:r>
            <a:endParaRPr lang="tr-TR" dirty="0"/>
          </a:p>
        </p:txBody>
      </p:sp>
    </p:spTree>
    <p:extLst>
      <p:ext uri="{BB962C8B-B14F-4D97-AF65-F5344CB8AC3E}">
        <p14:creationId xmlns:p14="http://schemas.microsoft.com/office/powerpoint/2010/main" val="3476988233"/>
      </p:ext>
    </p:extLst>
  </p:cSld>
  <p:clrMapOvr>
    <a:overrideClrMapping bg1="dk1" tx1="lt1" bg2="dk2" tx2="lt2" accent1="accent1" accent2="accent2" accent3="accent3" accent4="accent4" accent5="accent5" accent6="accent6" hlink="hlink" folHlink="folHlink"/>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AB40CA6-DA37-E5C5-DCEC-88B0ABC799F8}"/>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Deyimlerin kaynakları açıklanırken sık sık toplumun farklı kesimlerine ait belirsiz tip­lere gönderme yapıldığı görülür. Bu tipler genellikle; adamın biri, ağa, bakkal, bey, cadı, çırak, delikanlı, derviş, dilenci, hırsız, kadı, köylü, memur, molla, oduncu, padişah, papaz, şehzade, şeyh, tüccar, usta vb.dir (Sinan, </a:t>
            </a:r>
            <a:r>
              <a:rPr lang="en-US" sz="1800" dirty="0">
                <a:solidFill>
                  <a:schemeClr val="bg1"/>
                </a:solidFill>
                <a:effectLst/>
                <a:latin typeface="Times New Roman" panose="02020603050405020304" pitchFamily="18" charset="0"/>
                <a:ea typeface="Times New Roman" panose="02020603050405020304" pitchFamily="18" charset="0"/>
              </a:rPr>
              <a:t>2001).</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304739735"/>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D52388C-FA9D-BD12-FF88-0B2622718599}"/>
              </a:ext>
            </a:extLst>
          </p:cNvPr>
          <p:cNvSpPr>
            <a:spLocks noGrp="1"/>
          </p:cNvSpPr>
          <p:nvPr>
            <p:ph idx="1"/>
          </p:nvPr>
        </p:nvSpPr>
        <p:spPr>
          <a:xfrm>
            <a:off x="4547043" y="2080009"/>
            <a:ext cx="6676469" cy="3834889"/>
          </a:xfrm>
        </p:spPr>
        <p:txBody>
          <a:bodyPr>
            <a:normAutofit/>
          </a:bodyPr>
          <a:lstStyle/>
          <a:p>
            <a:pPr marL="0" indent="12700" algn="just">
              <a:lnSpc>
                <a:spcPct val="110000"/>
              </a:lnSpc>
              <a:buNone/>
            </a:pPr>
            <a:r>
              <a:rPr lang="tr-TR" sz="1800" b="1" dirty="0">
                <a:solidFill>
                  <a:srgbClr val="000000"/>
                </a:solidFill>
                <a:effectLst/>
                <a:latin typeface="Arial" panose="020B0604020202020204" pitchFamily="34" charset="0"/>
                <a:ea typeface="Arial" panose="020B0604020202020204" pitchFamily="34" charset="0"/>
              </a:rPr>
              <a:t>Türkçe Deyimler</a:t>
            </a:r>
            <a:endParaRPr lang="tr-TR" sz="1800" b="1" dirty="0">
              <a:solidFill>
                <a:srgbClr val="00ADEF"/>
              </a:solidFill>
              <a:effectLst/>
              <a:latin typeface="Times New Roman" panose="02020603050405020304" pitchFamily="18" charset="0"/>
              <a:ea typeface="Times New Roman" panose="02020603050405020304" pitchFamily="18"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Türkçe, köklü ve zengin bir dildir. Bir dilin köklü bir tarihe sahip olması, bir anlamda de­yim varlığının da zenginleşmesi demektir. Çünkü deyim oluşması, biraz da zamanla ilgili bir durumdur.</a:t>
            </a: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Türkçe, bugünkü bilgilerimizle ilk yazılı metinler olarak adlandırdığımız Orhun Yazıtlarında çok yüksek bir anlatım gücüne sahiptir. Bu güçlü anlatımı oluştu­ran sebeplerden biri de deyim kullanımıdır.</a:t>
            </a:r>
            <a:endParaRPr lang="tr-TR" dirty="0"/>
          </a:p>
        </p:txBody>
      </p:sp>
    </p:spTree>
    <p:extLst>
      <p:ext uri="{BB962C8B-B14F-4D97-AF65-F5344CB8AC3E}">
        <p14:creationId xmlns:p14="http://schemas.microsoft.com/office/powerpoint/2010/main" val="3738056646"/>
      </p:ext>
    </p:extLst>
  </p:cSld>
  <p:clrMapOvr>
    <a:overrideClrMapping bg1="dk1" tx1="lt1" bg2="dk2" tx2="lt2" accent1="accent1" accent2="accent2" accent3="accent3" accent4="accent4" accent5="accent5" accent6="accent6" hlink="hlink" folHlink="folHlink"/>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FE003F8-1289-A6BE-BACC-69F96A8BD439}"/>
              </a:ext>
            </a:extLst>
          </p:cNvPr>
          <p:cNvSpPr>
            <a:spLocks noGrp="1"/>
          </p:cNvSpPr>
          <p:nvPr>
            <p:ph idx="1"/>
          </p:nvPr>
        </p:nvSpPr>
        <p:spPr>
          <a:xfrm>
            <a:off x="4547043" y="733530"/>
            <a:ext cx="6676469" cy="5480353"/>
          </a:xfrm>
        </p:spPr>
        <p:txBody>
          <a:bodyPr>
            <a:normAutofit/>
          </a:bodyPr>
          <a:lstStyle/>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Orhun </a:t>
            </a:r>
            <a:r>
              <a:rPr lang="tr-TR" sz="1800" dirty="0" err="1">
                <a:solidFill>
                  <a:srgbClr val="000000"/>
                </a:solidFill>
                <a:effectLst/>
                <a:latin typeface="Times New Roman" panose="02020603050405020304" pitchFamily="18" charset="0"/>
                <a:ea typeface="Times New Roman" panose="02020603050405020304" pitchFamily="18" charset="0"/>
              </a:rPr>
              <a:t>Yazıtları’nda</a:t>
            </a:r>
            <a:r>
              <a:rPr lang="tr-TR" sz="1800" dirty="0">
                <a:solidFill>
                  <a:srgbClr val="000000"/>
                </a:solidFill>
                <a:effectLst/>
                <a:latin typeface="Times New Roman" panose="02020603050405020304" pitchFamily="18" charset="0"/>
                <a:ea typeface="Times New Roman" panose="02020603050405020304" pitchFamily="18" charset="0"/>
              </a:rPr>
              <a:t> kullanılan bazı deyimleri şöyle sıralayabiliriz:</a:t>
            </a:r>
          </a:p>
          <a:p>
            <a:pPr marL="0" indent="0" algn="just">
              <a:buNone/>
            </a:pPr>
            <a:r>
              <a:rPr lang="tr-TR" sz="1800" dirty="0">
                <a:solidFill>
                  <a:srgbClr val="000000"/>
                </a:solidFill>
                <a:latin typeface="Times New Roman" panose="02020603050405020304" pitchFamily="18" charset="0"/>
                <a:ea typeface="Times New Roman" panose="02020603050405020304" pitchFamily="18" charset="0"/>
              </a:rPr>
              <a:t>a</a:t>
            </a:r>
            <a:r>
              <a:rPr lang="tr-TR" sz="1800" dirty="0">
                <a:solidFill>
                  <a:srgbClr val="000000"/>
                </a:solidFill>
                <a:effectLst/>
                <a:latin typeface="Times New Roman" panose="02020603050405020304" pitchFamily="18" charset="0"/>
                <a:ea typeface="Times New Roman" panose="02020603050405020304" pitchFamily="18" charset="0"/>
              </a:rPr>
              <a:t>dak </a:t>
            </a:r>
            <a:r>
              <a:rPr lang="tr-TR" sz="1800" dirty="0" err="1">
                <a:solidFill>
                  <a:srgbClr val="000000"/>
                </a:solidFill>
                <a:effectLst/>
                <a:latin typeface="Times New Roman" panose="02020603050405020304" pitchFamily="18" charset="0"/>
                <a:ea typeface="Times New Roman" panose="02020603050405020304" pitchFamily="18" charset="0"/>
              </a:rPr>
              <a:t>kamşatmak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(=ayağı dolaşmak),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atı </a:t>
            </a:r>
            <a:r>
              <a:rPr lang="tr-TR" sz="1800" dirty="0" err="1">
                <a:solidFill>
                  <a:srgbClr val="000000"/>
                </a:solidFill>
                <a:effectLst/>
                <a:latin typeface="Times New Roman" panose="02020603050405020304" pitchFamily="18" charset="0"/>
                <a:ea typeface="Times New Roman" panose="02020603050405020304" pitchFamily="18" charset="0"/>
              </a:rPr>
              <a:t>küsi</a:t>
            </a:r>
            <a:r>
              <a:rPr lang="tr-TR" sz="1800" dirty="0">
                <a:solidFill>
                  <a:srgbClr val="000000"/>
                </a:solidFill>
                <a:effectLst/>
                <a:latin typeface="Times New Roman" panose="02020603050405020304" pitchFamily="18" charset="0"/>
                <a:ea typeface="Times New Roman" panose="02020603050405020304" pitchFamily="18" charset="0"/>
              </a:rPr>
              <a:t> yok </a:t>
            </a:r>
            <a:r>
              <a:rPr lang="tr-TR" sz="1800" dirty="0" err="1">
                <a:solidFill>
                  <a:srgbClr val="000000"/>
                </a:solidFill>
                <a:effectLst/>
                <a:latin typeface="Times New Roman" panose="02020603050405020304" pitchFamily="18" charset="0"/>
                <a:ea typeface="Times New Roman" panose="02020603050405020304" pitchFamily="18" charset="0"/>
              </a:rPr>
              <a:t>bolmak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(=adı sanı yok olmak),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başlıgıg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yüküntürmek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latin typeface="Times New Roman" panose="02020603050405020304" pitchFamily="18" charset="0"/>
                <a:ea typeface="Times New Roman" panose="02020603050405020304" pitchFamily="18" charset="0"/>
              </a:rPr>
              <a:t>d</a:t>
            </a:r>
            <a:r>
              <a:rPr lang="tr-TR" sz="1800" dirty="0" err="1">
                <a:solidFill>
                  <a:srgbClr val="000000"/>
                </a:solidFill>
                <a:effectLst/>
                <a:latin typeface="Times New Roman" panose="02020603050405020304" pitchFamily="18" charset="0"/>
                <a:ea typeface="Times New Roman" panose="02020603050405020304" pitchFamily="18" charset="0"/>
              </a:rPr>
              <a:t>izligig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sökürmek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(=başlıya baş eğdirmek, dizliye diz çöktürmek),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içre aşsız taşra </a:t>
            </a:r>
            <a:r>
              <a:rPr lang="tr-TR" sz="1800" dirty="0" err="1">
                <a:solidFill>
                  <a:srgbClr val="000000"/>
                </a:solidFill>
                <a:effectLst/>
                <a:latin typeface="Times New Roman" panose="02020603050405020304" pitchFamily="18" charset="0"/>
                <a:ea typeface="Times New Roman" panose="02020603050405020304" pitchFamily="18" charset="0"/>
              </a:rPr>
              <a:t>tonsuz</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bolmak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(-içerisi aşsız, dışarısı giyimsiz; karnı aç ve çıplak (olmak),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kızıl kanın </a:t>
            </a:r>
            <a:r>
              <a:rPr lang="tr-TR" sz="1800" dirty="0" err="1">
                <a:solidFill>
                  <a:srgbClr val="000000"/>
                </a:solidFill>
                <a:effectLst/>
                <a:latin typeface="Times New Roman" panose="02020603050405020304" pitchFamily="18" charset="0"/>
                <a:ea typeface="Times New Roman" panose="02020603050405020304" pitchFamily="18" charset="0"/>
              </a:rPr>
              <a:t>tökütmek</a:t>
            </a:r>
            <a:r>
              <a:rPr lang="tr-TR" sz="1800" dirty="0">
                <a:solidFill>
                  <a:srgbClr val="000000"/>
                </a:solidFill>
                <a:effectLst/>
                <a:latin typeface="Times New Roman" panose="02020603050405020304" pitchFamily="18" charset="0"/>
                <a:ea typeface="Times New Roman" panose="02020603050405020304" pitchFamily="18" charset="0"/>
              </a:rPr>
              <a:t>, kara terin </a:t>
            </a:r>
            <a:r>
              <a:rPr lang="tr-TR" sz="1800" dirty="0" err="1">
                <a:solidFill>
                  <a:srgbClr val="000000"/>
                </a:solidFill>
                <a:effectLst/>
                <a:latin typeface="Times New Roman" panose="02020603050405020304" pitchFamily="18" charset="0"/>
                <a:ea typeface="Times New Roman" panose="02020603050405020304" pitchFamily="18" charset="0"/>
              </a:rPr>
              <a:t>yügürtmek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(=kızıl ka­nını akıtmak, kara terini dökmek),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işig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küçüg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birmek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(=işi gücü vermek, (birine) hizmet etmek),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ölü </a:t>
            </a:r>
            <a:r>
              <a:rPr lang="tr-TR" sz="1800" dirty="0" err="1">
                <a:solidFill>
                  <a:srgbClr val="000000"/>
                </a:solidFill>
                <a:effectLst/>
                <a:latin typeface="Times New Roman" panose="02020603050405020304" pitchFamily="18" charset="0"/>
                <a:ea typeface="Times New Roman" panose="02020603050405020304" pitchFamily="18" charset="0"/>
              </a:rPr>
              <a:t>yitü</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kazganmak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(=öle yite, ölecek gibi çalışıp kazanmak),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sabın</a:t>
            </a:r>
            <a:r>
              <a:rPr lang="tr-TR" sz="1800" dirty="0">
                <a:solidFill>
                  <a:srgbClr val="000000"/>
                </a:solidFill>
                <a:effectLst/>
                <a:latin typeface="Times New Roman" panose="02020603050405020304" pitchFamily="18" charset="0"/>
                <a:ea typeface="Times New Roman" panose="02020603050405020304" pitchFamily="18" charset="0"/>
              </a:rPr>
              <a:t> sımak </a:t>
            </a:r>
            <a:r>
              <a:rPr lang="tr-TR" sz="1800" i="1" dirty="0">
                <a:solidFill>
                  <a:srgbClr val="000000"/>
                </a:solidFill>
                <a:effectLst/>
                <a:latin typeface="Times New Roman" panose="02020603050405020304" pitchFamily="18" charset="0"/>
                <a:ea typeface="Times New Roman" panose="02020603050405020304" pitchFamily="18" charset="0"/>
              </a:rPr>
              <a:t>(=sözünü kırmak),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uça </a:t>
            </a:r>
            <a:r>
              <a:rPr lang="tr-TR" sz="1800" dirty="0" err="1">
                <a:solidFill>
                  <a:srgbClr val="000000"/>
                </a:solidFill>
                <a:effectLst/>
                <a:latin typeface="Times New Roman" panose="02020603050405020304" pitchFamily="18" charset="0"/>
                <a:ea typeface="Times New Roman" panose="02020603050405020304" pitchFamily="18" charset="0"/>
              </a:rPr>
              <a:t>barmak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=ölüp gitmek)</a:t>
            </a:r>
            <a:r>
              <a:rPr lang="tr-TR" sz="1800" dirty="0">
                <a:solidFill>
                  <a:srgbClr val="000000"/>
                </a:solidFill>
                <a:effectLst/>
                <a:latin typeface="Times New Roman" panose="02020603050405020304" pitchFamily="18" charset="0"/>
                <a:ea typeface="Times New Roman" panose="02020603050405020304" pitchFamily="18" charset="0"/>
              </a:rPr>
              <a:t> gibi... (Aksan, </a:t>
            </a:r>
            <a:r>
              <a:rPr lang="en-US" sz="1800" dirty="0">
                <a:solidFill>
                  <a:srgbClr val="000000"/>
                </a:solidFill>
                <a:effectLst/>
                <a:latin typeface="Times New Roman" panose="02020603050405020304" pitchFamily="18" charset="0"/>
                <a:ea typeface="Times New Roman" panose="02020603050405020304" pitchFamily="18" charset="0"/>
              </a:rPr>
              <a:t>2004).</a:t>
            </a:r>
            <a:endParaRPr lang="tr-TR" dirty="0"/>
          </a:p>
        </p:txBody>
      </p:sp>
    </p:spTree>
    <p:extLst>
      <p:ext uri="{BB962C8B-B14F-4D97-AF65-F5344CB8AC3E}">
        <p14:creationId xmlns:p14="http://schemas.microsoft.com/office/powerpoint/2010/main" val="4010628168"/>
      </p:ext>
    </p:extLst>
  </p:cSld>
  <p:clrMapOvr>
    <a:overrideClrMapping bg1="dk1" tx1="lt1" bg2="dk2" tx2="lt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839C049-1602-6A5E-29ED-A21A6F7F3EA6}"/>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Orhun Yazıtlarında geçen “</a:t>
            </a:r>
            <a:r>
              <a:rPr lang="tr-TR" sz="1800" dirty="0" err="1">
                <a:solidFill>
                  <a:srgbClr val="000000"/>
                </a:solidFill>
                <a:effectLst/>
                <a:latin typeface="Times New Roman" panose="02020603050405020304" pitchFamily="18" charset="0"/>
                <a:ea typeface="Times New Roman" panose="02020603050405020304" pitchFamily="18" charset="0"/>
              </a:rPr>
              <a:t>körür</a:t>
            </a:r>
            <a:r>
              <a:rPr lang="tr-TR" sz="1800" dirty="0">
                <a:solidFill>
                  <a:srgbClr val="000000"/>
                </a:solidFill>
                <a:effectLst/>
                <a:latin typeface="Times New Roman" panose="02020603050405020304" pitchFamily="18" charset="0"/>
                <a:ea typeface="Times New Roman" panose="02020603050405020304" pitchFamily="18" charset="0"/>
              </a:rPr>
              <a:t> közüm </a:t>
            </a:r>
            <a:r>
              <a:rPr lang="tr-TR" sz="1800" dirty="0" err="1">
                <a:solidFill>
                  <a:srgbClr val="000000"/>
                </a:solidFill>
                <a:effectLst/>
                <a:latin typeface="Times New Roman" panose="02020603050405020304" pitchFamily="18" charset="0"/>
                <a:ea typeface="Times New Roman" panose="02020603050405020304" pitchFamily="18" charset="0"/>
              </a:rPr>
              <a:t>körmez</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teg</a:t>
            </a:r>
            <a:r>
              <a:rPr lang="tr-TR" sz="1800" dirty="0">
                <a:solidFill>
                  <a:srgbClr val="000000"/>
                </a:solidFill>
                <a:effectLst/>
                <a:latin typeface="Times New Roman" panose="02020603050405020304" pitchFamily="18" charset="0"/>
                <a:ea typeface="Times New Roman" panose="02020603050405020304" pitchFamily="18" charset="0"/>
              </a:rPr>
              <a:t>, bilir </a:t>
            </a:r>
            <a:r>
              <a:rPr lang="tr-TR" sz="1800" dirty="0" err="1">
                <a:solidFill>
                  <a:srgbClr val="000000"/>
                </a:solidFill>
                <a:effectLst/>
                <a:latin typeface="Times New Roman" panose="02020603050405020304" pitchFamily="18" charset="0"/>
                <a:ea typeface="Times New Roman" panose="02020603050405020304" pitchFamily="18" charset="0"/>
              </a:rPr>
              <a:t>biligim</a:t>
            </a:r>
            <a:r>
              <a:rPr lang="tr-TR" sz="1800" dirty="0">
                <a:solidFill>
                  <a:srgbClr val="000000"/>
                </a:solidFill>
                <a:effectLst/>
                <a:latin typeface="Times New Roman" panose="02020603050405020304" pitchFamily="18" charset="0"/>
                <a:ea typeface="Times New Roman" panose="02020603050405020304" pitchFamily="18" charset="0"/>
              </a:rPr>
              <a:t> bilmez </a:t>
            </a:r>
            <a:r>
              <a:rPr lang="tr-TR" sz="1800" dirty="0" err="1">
                <a:solidFill>
                  <a:srgbClr val="000000"/>
                </a:solidFill>
                <a:effectLst/>
                <a:latin typeface="Times New Roman" panose="02020603050405020304" pitchFamily="18" charset="0"/>
                <a:ea typeface="Times New Roman" panose="02020603050405020304" pitchFamily="18" charset="0"/>
              </a:rPr>
              <a:t>teg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boldı</a:t>
            </a:r>
            <a:r>
              <a:rPr lang="tr-TR" sz="1800" dirty="0">
                <a:solidFill>
                  <a:srgbClr val="000000"/>
                </a:solidFill>
                <a:effectLst/>
                <a:latin typeface="Times New Roman" panose="02020603050405020304" pitchFamily="18" charset="0"/>
                <a:ea typeface="Times New Roman" panose="02020603050405020304" pitchFamily="18" charset="0"/>
              </a:rPr>
              <a:t>” deyimini Bilge Kağan kardeşi </a:t>
            </a:r>
            <a:r>
              <a:rPr lang="tr-TR" sz="1800" dirty="0" err="1">
                <a:solidFill>
                  <a:srgbClr val="000000"/>
                </a:solidFill>
                <a:effectLst/>
                <a:latin typeface="Times New Roman" panose="02020603050405020304" pitchFamily="18" charset="0"/>
                <a:ea typeface="Times New Roman" panose="02020603050405020304" pitchFamily="18" charset="0"/>
              </a:rPr>
              <a:t>Köl</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Tigin’in</a:t>
            </a:r>
            <a:r>
              <a:rPr lang="tr-TR" sz="1800" dirty="0">
                <a:solidFill>
                  <a:srgbClr val="000000"/>
                </a:solidFill>
                <a:effectLst/>
                <a:latin typeface="Times New Roman" panose="02020603050405020304" pitchFamily="18" charset="0"/>
                <a:ea typeface="Times New Roman" panose="02020603050405020304" pitchFamily="18" charset="0"/>
              </a:rPr>
              <a:t> ölümü üzerine söylemiştir. Sizce Bilge Kağan bu sözle ne anlatmaktadır?</a:t>
            </a:r>
            <a:endParaRPr lang="tr-TR" dirty="0"/>
          </a:p>
        </p:txBody>
      </p:sp>
    </p:spTree>
    <p:extLst>
      <p:ext uri="{BB962C8B-B14F-4D97-AF65-F5344CB8AC3E}">
        <p14:creationId xmlns:p14="http://schemas.microsoft.com/office/powerpoint/2010/main" val="629521301"/>
      </p:ext>
    </p:extLst>
  </p:cSld>
  <p:clrMapOvr>
    <a:overrideClrMapping bg1="dk1" tx1="lt1" bg2="dk2" tx2="lt2" accent1="accent1" accent2="accent2" accent3="accent3" accent4="accent4" accent5="accent5" accent6="accent6" hlink="hlink" folHlink="folHlink"/>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C3FAE8C-3470-D54B-8451-F1997A964F6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err="1">
                <a:solidFill>
                  <a:schemeClr val="bg1"/>
                </a:solidFill>
                <a:effectLst/>
                <a:latin typeface="Times New Roman" panose="02020603050405020304" pitchFamily="18" charset="0"/>
                <a:ea typeface="Times New Roman" panose="02020603050405020304" pitchFamily="18" charset="0"/>
              </a:rPr>
              <a:t>Köl</a:t>
            </a:r>
            <a:r>
              <a:rPr lang="tr-TR" sz="1800" dirty="0">
                <a:solidFill>
                  <a:schemeClr val="bg1"/>
                </a:solidFill>
                <a:effectLst/>
                <a:latin typeface="Times New Roman" panose="02020603050405020304" pitchFamily="18" charset="0"/>
                <a:ea typeface="Times New Roman" panose="02020603050405020304" pitchFamily="18" charset="0"/>
              </a:rPr>
              <a:t> </a:t>
            </a:r>
            <a:r>
              <a:rPr lang="tr-TR" sz="1800" dirty="0" err="1">
                <a:solidFill>
                  <a:schemeClr val="bg1"/>
                </a:solidFill>
                <a:effectLst/>
                <a:latin typeface="Times New Roman" panose="02020603050405020304" pitchFamily="18" charset="0"/>
                <a:ea typeface="Times New Roman" panose="02020603050405020304" pitchFamily="18" charset="0"/>
              </a:rPr>
              <a:t>Tigin</a:t>
            </a:r>
            <a:r>
              <a:rPr lang="tr-TR" sz="1800" dirty="0">
                <a:solidFill>
                  <a:schemeClr val="bg1"/>
                </a:solidFill>
                <a:effectLst/>
                <a:latin typeface="Times New Roman" panose="02020603050405020304" pitchFamily="18" charset="0"/>
                <a:ea typeface="Times New Roman" panose="02020603050405020304" pitchFamily="18" charset="0"/>
              </a:rPr>
              <a:t>, ağabeyi Bilge Kağan için sıradan bir kardeş olmanın çok ötesinde, onun hem gören gözü hem de bilen aklıdır. Kendisi için çok değerli ve yeri doldurulamaz olan bir kardeşin ölümü­nü bu kadar keskin ve derin ifade edebilmek ancak böyle bir deyimle mümkün olabilirdi.</a:t>
            </a: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892152733"/>
      </p:ext>
    </p:extLst>
  </p:cSld>
  <p:clrMapOvr>
    <a:overrideClrMapping bg1="dk1" tx1="lt1" bg2="dk2" tx2="lt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4DAEA48-A2ED-6574-045A-B878369216A1}"/>
              </a:ext>
            </a:extLst>
          </p:cNvPr>
          <p:cNvSpPr>
            <a:spLocks noGrp="1"/>
          </p:cNvSpPr>
          <p:nvPr>
            <p:ph idx="1"/>
          </p:nvPr>
        </p:nvSpPr>
        <p:spPr>
          <a:xfrm>
            <a:off x="4505578" y="1467060"/>
            <a:ext cx="6676469" cy="3905228"/>
          </a:xfrm>
        </p:spPr>
        <p:txBody>
          <a:bodyPr>
            <a:normAutofit/>
          </a:bodyPr>
          <a:lstStyle/>
          <a:p>
            <a:pPr algn="just">
              <a:lnSpc>
                <a:spcPct val="105000"/>
              </a:lnSpc>
              <a:buNone/>
            </a:pPr>
            <a:r>
              <a:rPr lang="tr-TR" sz="1800" b="1" dirty="0">
                <a:solidFill>
                  <a:srgbClr val="000000"/>
                </a:solidFill>
                <a:effectLst/>
                <a:ea typeface="Arial" panose="020B0604020202020204" pitchFamily="34" charset="0"/>
              </a:rPr>
              <a:t>Türkiye Türkçesinin Deyim Varlığından Örnekler</a:t>
            </a:r>
            <a:endParaRPr lang="tr-TR" sz="1800" b="1" dirty="0">
              <a:solidFill>
                <a:srgbClr val="00ADEF"/>
              </a:solidFill>
              <a:effectLst/>
              <a:ea typeface="Times New Roman" panose="02020603050405020304" pitchFamily="18" charset="0"/>
            </a:endParaRP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Deyimler, kavramlarla ilişkilendirilerek sınıflandırıldığında toplum için hangi kavramın daha meşgul edici olduğu da anlaşılmaktadır.</a:t>
            </a: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Mesela bir sözlükte geçen şu deyimlere bakalım: </a:t>
            </a:r>
            <a:r>
              <a:rPr lang="tr-TR" sz="1800" i="1" dirty="0">
                <a:solidFill>
                  <a:srgbClr val="000000"/>
                </a:solidFill>
                <a:effectLst/>
                <a:latin typeface="Times New Roman" panose="02020603050405020304" pitchFamily="18" charset="0"/>
                <a:ea typeface="Times New Roman" panose="02020603050405020304" pitchFamily="18" charset="0"/>
              </a:rPr>
              <a:t>Eli çabuk tutmak, bir çırpıda yapmak, sıcağı sıcağına..., bugün­den tezi yok, aceleye gelmek, ayağı üzengide, tez elden, ateş almaya gelmek, yel yeperek yelken kürek, mürekkebi kurumamak, ayağının tozu ile, yangından mal kaçırır gibi, ayağını çabuk tutmak, dün bir bugün iki, başı bacadan aşmadı ya, iki ayağını bir pabuca sokmak, gaza bas­mak, içi tez, dar yürekli vb.</a:t>
            </a:r>
            <a:endParaRPr lang="tr-TR" dirty="0"/>
          </a:p>
        </p:txBody>
      </p:sp>
    </p:spTree>
    <p:extLst>
      <p:ext uri="{BB962C8B-B14F-4D97-AF65-F5344CB8AC3E}">
        <p14:creationId xmlns:p14="http://schemas.microsoft.com/office/powerpoint/2010/main" val="1579931641"/>
      </p:ext>
    </p:extLst>
  </p:cSld>
  <p:clrMapOvr>
    <a:overrideClrMapping bg1="dk1" tx1="lt1" bg2="dk2" tx2="lt2" accent1="accent1" accent2="accent2" accent3="accent3" accent4="accent4" accent5="accent5" accent6="accent6" hlink="hlink" folHlink="folHlink"/>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7B5CA0E-8021-5966-11F2-837C38364D5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inionPro-Regular"/>
              </a:rPr>
              <a:t>Türkçe; geçmişi bilinmeyen zamanlara uzanan, tarihin pek çok eski dil ve medeniyetiyle ilişkide bulunmuş, pek çok eski medeniyet dilinden sözcükler almış ve onlara sözcükler vermiş, çok erken devirlerde dallanıp budaklanarak lehçelere ayrılmış, farklı coğrafyalarda çeşitli medeniyetler üretmiş, değişik coğrafyalarda binlerce eser vermiş bir dildir. Türkçe, günümüzde çok geniş bir coğrafyada yaşayan iki yüz milyonun üzerindeki insanın ana dilidir.</a:t>
            </a:r>
            <a:endParaRPr lang="tr-TR"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04313343"/>
      </p:ext>
    </p:extLst>
  </p:cSld>
  <p:clrMapOvr>
    <a:overrideClrMapping bg1="dk1" tx1="lt1" bg2="dk2" tx2="lt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42DCCA8A-F292-1B94-D4F1-8A12FD498A10}"/>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Bahsedilen bütün deyimler </a:t>
            </a:r>
            <a:r>
              <a:rPr lang="tr-TR" sz="1800" i="1" dirty="0">
                <a:solidFill>
                  <a:srgbClr val="000000"/>
                </a:solidFill>
                <a:effectLst/>
                <a:latin typeface="Times New Roman" panose="02020603050405020304" pitchFamily="18" charset="0"/>
                <a:ea typeface="Times New Roman" panose="02020603050405020304" pitchFamily="18" charset="0"/>
              </a:rPr>
              <a:t>acele, acele etmek </a:t>
            </a:r>
            <a:r>
              <a:rPr lang="tr-TR" sz="1800" dirty="0">
                <a:solidFill>
                  <a:srgbClr val="000000"/>
                </a:solidFill>
                <a:effectLst/>
                <a:latin typeface="Times New Roman" panose="02020603050405020304" pitchFamily="18" charset="0"/>
                <a:ea typeface="Times New Roman" panose="02020603050405020304" pitchFamily="18" charset="0"/>
              </a:rPr>
              <a:t>kavramıyla ilişkilidir. Bir kavramla ilgili olarak bu kadar deyimin türetilmiş olması, bizi bu kavramın insanların zihnini fazlaca meşgul ettiği sonucuna ulaştırır.</a:t>
            </a:r>
            <a:endParaRPr lang="tr-TR" dirty="0"/>
          </a:p>
        </p:txBody>
      </p:sp>
    </p:spTree>
    <p:extLst>
      <p:ext uri="{BB962C8B-B14F-4D97-AF65-F5344CB8AC3E}">
        <p14:creationId xmlns:p14="http://schemas.microsoft.com/office/powerpoint/2010/main" val="2757655353"/>
      </p:ext>
    </p:extLst>
  </p:cSld>
  <p:clrMapOvr>
    <a:overrideClrMapping bg1="dk1" tx1="lt1" bg2="dk2" tx2="lt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F028081-9DD8-DA8D-ABB9-7C3DB48663C6}"/>
              </a:ext>
            </a:extLst>
          </p:cNvPr>
          <p:cNvSpPr>
            <a:spLocks noGrp="1"/>
          </p:cNvSpPr>
          <p:nvPr>
            <p:ph idx="1"/>
          </p:nvPr>
        </p:nvSpPr>
        <p:spPr>
          <a:xfrm>
            <a:off x="4551972" y="1999625"/>
            <a:ext cx="6676469" cy="3171696"/>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Bu deyimlere göre ne düşünebiliriz?</a:t>
            </a:r>
          </a:p>
          <a:p>
            <a:pPr marL="0" indent="0" algn="just">
              <a:lnSpc>
                <a:spcPct val="150000"/>
              </a:lnSpc>
              <a:buNone/>
            </a:pPr>
            <a:r>
              <a:rPr lang="tr-TR" sz="1800" dirty="0">
                <a:solidFill>
                  <a:srgbClr val="000000"/>
                </a:solidFill>
                <a:latin typeface="Times New Roman" panose="02020603050405020304" pitchFamily="18" charset="0"/>
                <a:ea typeface="Times New Roman" panose="02020603050405020304" pitchFamily="18" charset="0"/>
              </a:rPr>
              <a:t>d</a:t>
            </a:r>
            <a:r>
              <a:rPr lang="tr-TR" sz="1800" dirty="0">
                <a:solidFill>
                  <a:srgbClr val="000000"/>
                </a:solidFill>
                <a:effectLst/>
                <a:latin typeface="Times New Roman" panose="02020603050405020304" pitchFamily="18" charset="0"/>
                <a:ea typeface="Times New Roman" panose="02020603050405020304" pitchFamily="18" charset="0"/>
              </a:rPr>
              <a:t>iş göstermek, dizlerini döv­mek, dizlerinin bağı çözülmek, gözü yollarda kalmak, gözünü alamamak, gözlerini kan bürümek, gözlerini oymak, gözü bağlı, gözü fal taşı gibi açılmak, gözüne uyku girmemek, gözüne yandığımın, gözünü kapamak, gözüyle görmek, dişine güvenmek, dişine mangır değmek, dişini dökmek, dişini sıkmak, dişini sökmek vb.</a:t>
            </a:r>
            <a:endParaRPr lang="tr-TR" dirty="0"/>
          </a:p>
        </p:txBody>
      </p:sp>
    </p:spTree>
    <p:extLst>
      <p:ext uri="{BB962C8B-B14F-4D97-AF65-F5344CB8AC3E}">
        <p14:creationId xmlns:p14="http://schemas.microsoft.com/office/powerpoint/2010/main" val="4165520010"/>
      </p:ext>
    </p:extLst>
  </p:cSld>
  <p:clrMapOvr>
    <a:overrideClrMapping bg1="dk1" tx1="lt1" bg2="dk2" tx2="lt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B6A75C6-F6B7-6671-12C2-351C36E0FAD2}"/>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i="1" dirty="0">
                <a:solidFill>
                  <a:schemeClr val="bg1"/>
                </a:solidFill>
              </a:rPr>
              <a:t>Diz, diş, göz </a:t>
            </a:r>
            <a:r>
              <a:rPr lang="tr-TR" dirty="0">
                <a:solidFill>
                  <a:schemeClr val="bg1"/>
                </a:solidFill>
              </a:rPr>
              <a:t>gibi organ adlarına dayalı deyimlerin kurulduğu anlaşılmaktadır.</a:t>
            </a:r>
          </a:p>
        </p:txBody>
      </p:sp>
    </p:spTree>
    <p:extLst>
      <p:ext uri="{BB962C8B-B14F-4D97-AF65-F5344CB8AC3E}">
        <p14:creationId xmlns:p14="http://schemas.microsoft.com/office/powerpoint/2010/main" val="3787523435"/>
      </p:ext>
    </p:extLst>
  </p:cSld>
  <p:clrMapOvr>
    <a:overrideClrMapping bg1="dk1" tx1="lt1" bg2="dk2" tx2="lt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0B8780A-0BD3-13E5-D53C-3B2BBEC7D57C}"/>
              </a:ext>
            </a:extLst>
          </p:cNvPr>
          <p:cNvSpPr>
            <a:spLocks noGrp="1"/>
          </p:cNvSpPr>
          <p:nvPr>
            <p:ph idx="1"/>
          </p:nvPr>
        </p:nvSpPr>
        <p:spPr>
          <a:xfrm>
            <a:off x="4505578" y="1824421"/>
            <a:ext cx="6676469" cy="3141013"/>
          </a:xfrm>
        </p:spPr>
        <p:txBody>
          <a:bodyPr>
            <a:normAutofit/>
          </a:bodyPr>
          <a:lstStyle/>
          <a:p>
            <a:pPr marL="0" indent="0" algn="ctr">
              <a:buNone/>
            </a:pPr>
            <a:r>
              <a:rPr lang="tr-TR" dirty="0">
                <a:solidFill>
                  <a:schemeClr val="bg1"/>
                </a:solidFill>
              </a:rPr>
              <a:t>Bazen deyimlerin oluşması bir hikâyeyle sağlanmıştır.</a:t>
            </a:r>
          </a:p>
          <a:p>
            <a:pPr marL="0" indent="0" algn="ctr">
              <a:buNone/>
            </a:pPr>
            <a:endParaRPr lang="tr-TR" dirty="0">
              <a:solidFill>
                <a:schemeClr val="bg1"/>
              </a:solidFill>
            </a:endParaRPr>
          </a:p>
          <a:p>
            <a:pPr marL="0" indent="0" algn="ctr">
              <a:buNone/>
            </a:pPr>
            <a:endParaRPr lang="tr-TR" dirty="0">
              <a:solidFill>
                <a:schemeClr val="bg1"/>
              </a:solidFill>
            </a:endParaRPr>
          </a:p>
          <a:p>
            <a:pPr marL="0" indent="0" algn="ctr">
              <a:buNone/>
            </a:pPr>
            <a:r>
              <a:rPr lang="tr-TR" dirty="0">
                <a:solidFill>
                  <a:schemeClr val="bg1"/>
                </a:solidFill>
              </a:rPr>
              <a:t>Mesela </a:t>
            </a:r>
            <a:r>
              <a:rPr lang="tr-TR" i="1" dirty="0">
                <a:solidFill>
                  <a:schemeClr val="bg1"/>
                </a:solidFill>
              </a:rPr>
              <a:t>‘’Atı alan Üsküdar’ı geçti’’ </a:t>
            </a:r>
            <a:r>
              <a:rPr lang="tr-TR" dirty="0">
                <a:solidFill>
                  <a:schemeClr val="bg1"/>
                </a:solidFill>
              </a:rPr>
              <a:t>deyimi nasıl oluşmuş olabilir? </a:t>
            </a:r>
          </a:p>
        </p:txBody>
      </p:sp>
    </p:spTree>
    <p:extLst>
      <p:ext uri="{BB962C8B-B14F-4D97-AF65-F5344CB8AC3E}">
        <p14:creationId xmlns:p14="http://schemas.microsoft.com/office/powerpoint/2010/main" val="960343186"/>
      </p:ext>
    </p:extLst>
  </p:cSld>
  <p:clrMapOvr>
    <a:overrideClrMapping bg1="dk1" tx1="lt1" bg2="dk2" tx2="lt2" accent1="accent1" accent2="accent2" accent3="accent3" accent4="accent4" accent5="accent5" accent6="accent6" hlink="hlink" folHlink="folHlink"/>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pic>
        <p:nvPicPr>
          <p:cNvPr id="11" name="İçerik Yer Tutucusu 10" descr="metin, ekran görüntüsü, yazı tipi, doküman, belge içeren bir resim">
            <a:extLst>
              <a:ext uri="{FF2B5EF4-FFF2-40B4-BE49-F238E27FC236}">
                <a16:creationId xmlns:a16="http://schemas.microsoft.com/office/drawing/2014/main" id="{4308E268-2BA0-66DD-91FD-CC69DEE79780}"/>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225303" y="642493"/>
            <a:ext cx="7323231" cy="5570418"/>
          </a:xfrm>
        </p:spPr>
      </p:pic>
    </p:spTree>
    <p:extLst>
      <p:ext uri="{BB962C8B-B14F-4D97-AF65-F5344CB8AC3E}">
        <p14:creationId xmlns:p14="http://schemas.microsoft.com/office/powerpoint/2010/main" val="2315285644"/>
      </p:ext>
    </p:extLst>
  </p:cSld>
  <p:clrMapOvr>
    <a:overrideClrMapping bg1="dk1" tx1="lt1" bg2="dk2" tx2="lt2" accent1="accent1" accent2="accent2" accent3="accent3" accent4="accent4" accent5="accent5" accent6="accent6" hlink="hlink" folHlink="folHlink"/>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C5EFF7D-735E-5CB5-85A8-5D52F1C8D074}"/>
              </a:ext>
            </a:extLst>
          </p:cNvPr>
          <p:cNvSpPr>
            <a:spLocks noGrp="1"/>
          </p:cNvSpPr>
          <p:nvPr>
            <p:ph idx="1"/>
          </p:nvPr>
        </p:nvSpPr>
        <p:spPr>
          <a:xfrm>
            <a:off x="4547043" y="2150347"/>
            <a:ext cx="6676469" cy="3764551"/>
          </a:xfrm>
        </p:spPr>
        <p:txBody>
          <a:bodyPr>
            <a:normAutofit/>
          </a:bodyPr>
          <a:lstStyle/>
          <a:p>
            <a:pPr algn="just">
              <a:buNone/>
            </a:pPr>
            <a:r>
              <a:rPr lang="tr-TR" sz="1800" b="1" dirty="0">
                <a:solidFill>
                  <a:schemeClr val="bg1"/>
                </a:solidFill>
                <a:effectLst/>
                <a:latin typeface="+mj-lt"/>
                <a:ea typeface="Arial" panose="020B0604020202020204" pitchFamily="34" charset="0"/>
                <a:cs typeface="Arial" panose="020B0604020202020204" pitchFamily="34" charset="0"/>
              </a:rPr>
              <a:t>Atasözleri</a:t>
            </a:r>
            <a:endParaRPr lang="tr-TR" sz="1800" b="1" dirty="0">
              <a:solidFill>
                <a:schemeClr val="bg1"/>
              </a:solidFill>
              <a:effectLst/>
              <a:latin typeface="+mj-lt"/>
              <a:ea typeface="Arial" panose="020B0604020202020204" pitchFamily="34" charset="0"/>
            </a:endParaRPr>
          </a:p>
          <a:p>
            <a:pPr marL="0" indent="0" algn="just">
              <a:lnSpc>
                <a:spcPct val="150000"/>
              </a:lnSpc>
              <a:buNone/>
            </a:pPr>
            <a:r>
              <a:rPr lang="tr-TR" sz="1800" dirty="0">
                <a:solidFill>
                  <a:srgbClr val="000000"/>
                </a:solidFill>
                <a:effectLst/>
                <a:latin typeface="Times New Roman" panose="02020603050405020304" pitchFamily="18" charset="0"/>
                <a:ea typeface="Arial" panose="020B0604020202020204" pitchFamily="34" charset="0"/>
              </a:rPr>
              <a:t>Dillerin söz varlığının önemli ve vazgeçilmez bir unsuru olan atasözleri, toplumların hayatın akışı içerisinde oluşan </a:t>
            </a:r>
            <a:r>
              <a:rPr lang="tr-TR" sz="1800" b="1" dirty="0">
                <a:solidFill>
                  <a:srgbClr val="000000"/>
                </a:solidFill>
                <a:effectLst/>
                <a:latin typeface="Times New Roman" panose="02020603050405020304" pitchFamily="18" charset="0"/>
                <a:ea typeface="Arial" panose="020B0604020202020204" pitchFamily="34" charset="0"/>
              </a:rPr>
              <a:t>bilge yönlerini, kazandıkları deneyimleri, dünyaya ba­kışlarını, anlatım yeteneklerini yansıtan</a:t>
            </a:r>
            <a:r>
              <a:rPr lang="tr-TR" sz="1800" dirty="0">
                <a:solidFill>
                  <a:srgbClr val="000000"/>
                </a:solidFill>
                <a:effectLst/>
                <a:latin typeface="Times New Roman" panose="02020603050405020304" pitchFamily="18" charset="0"/>
                <a:ea typeface="Arial" panose="020B0604020202020204" pitchFamily="34" charset="0"/>
              </a:rPr>
              <a:t> ve </a:t>
            </a:r>
            <a:r>
              <a:rPr lang="tr-TR" sz="1800" b="1" dirty="0">
                <a:solidFill>
                  <a:srgbClr val="000000"/>
                </a:solidFill>
                <a:effectLst/>
                <a:latin typeface="Times New Roman" panose="02020603050405020304" pitchFamily="18" charset="0"/>
                <a:ea typeface="Arial" panose="020B0604020202020204" pitchFamily="34" charset="0"/>
              </a:rPr>
              <a:t>çok uzun süre düşünce dünyasında yaşamaya devam edebilen </a:t>
            </a:r>
            <a:r>
              <a:rPr lang="tr-TR" sz="1800" dirty="0">
                <a:solidFill>
                  <a:srgbClr val="000000"/>
                </a:solidFill>
                <a:effectLst/>
                <a:latin typeface="Times New Roman" panose="02020603050405020304" pitchFamily="18" charset="0"/>
                <a:ea typeface="Arial" panose="020B0604020202020204" pitchFamily="34" charset="0"/>
              </a:rPr>
              <a:t>bir tür kalıplaşmış sözlerdir. </a:t>
            </a:r>
            <a:endParaRPr lang="tr-TR" dirty="0"/>
          </a:p>
        </p:txBody>
      </p:sp>
    </p:spTree>
    <p:extLst>
      <p:ext uri="{BB962C8B-B14F-4D97-AF65-F5344CB8AC3E}">
        <p14:creationId xmlns:p14="http://schemas.microsoft.com/office/powerpoint/2010/main" val="433105944"/>
      </p:ext>
    </p:extLst>
  </p:cSld>
  <p:clrMapOvr>
    <a:overrideClrMapping bg1="dk1" tx1="lt1" bg2="dk2" tx2="lt2" accent1="accent1" accent2="accent2" accent3="accent3" accent4="accent4" accent5="accent5" accent6="accent6" hlink="hlink" folHlink="folHlink"/>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61DEAAD-F3A4-BCE5-6843-621974A8D21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İnsanlığın ilk yazılı metinlerinden iti­baren karşılaşılan atasözlerine farklı uluslar; </a:t>
            </a:r>
            <a:r>
              <a:rPr lang="tr-TR" sz="1800" i="1" dirty="0">
                <a:solidFill>
                  <a:schemeClr val="bg1"/>
                </a:solidFill>
                <a:effectLst/>
                <a:latin typeface="Times New Roman" panose="02020603050405020304" pitchFamily="18" charset="0"/>
                <a:ea typeface="Times New Roman" panose="02020603050405020304" pitchFamily="18" charset="0"/>
              </a:rPr>
              <a:t>kanatlı söz, nasihat, cevherli söz, ibret verici söz, altın söz, dilin </a:t>
            </a:r>
            <a:r>
              <a:rPr lang="tr-TR" sz="1800" i="1" dirty="0" err="1">
                <a:solidFill>
                  <a:schemeClr val="bg1"/>
                </a:solidFill>
                <a:effectLst/>
                <a:latin typeface="Times New Roman" panose="02020603050405020304" pitchFamily="18" charset="0"/>
                <a:ea typeface="Times New Roman" panose="02020603050405020304" pitchFamily="18" charset="0"/>
              </a:rPr>
              <a:t>gülzarı</a:t>
            </a:r>
            <a:r>
              <a:rPr lang="tr-TR" sz="1800" i="1" dirty="0">
                <a:solidFill>
                  <a:schemeClr val="bg1"/>
                </a:solidFill>
                <a:effectLst/>
                <a:latin typeface="Times New Roman" panose="02020603050405020304" pitchFamily="18" charset="0"/>
                <a:ea typeface="Times New Roman" panose="02020603050405020304" pitchFamily="18" charset="0"/>
              </a:rPr>
              <a:t>, halk mektebi, halk hikmeti, ruhun doktoru, aklın gözü </a:t>
            </a:r>
            <a:r>
              <a:rPr lang="tr-TR" sz="1800" dirty="0">
                <a:solidFill>
                  <a:schemeClr val="bg1"/>
                </a:solidFill>
                <a:effectLst/>
                <a:latin typeface="Times New Roman" panose="02020603050405020304" pitchFamily="18" charset="0"/>
                <a:ea typeface="Times New Roman" panose="02020603050405020304" pitchFamily="18" charset="0"/>
              </a:rPr>
              <a:t>gibi anlamlara gelen adlar vermişlerdir. Atasözü kavramının Türk dünyasında da </a:t>
            </a:r>
            <a:r>
              <a:rPr lang="tr-TR" sz="1800" i="1" dirty="0">
                <a:solidFill>
                  <a:schemeClr val="bg1"/>
                </a:solidFill>
                <a:effectLst/>
                <a:latin typeface="Times New Roman" panose="02020603050405020304" pitchFamily="18" charset="0"/>
                <a:ea typeface="Times New Roman" panose="02020603050405020304" pitchFamily="18" charset="0"/>
              </a:rPr>
              <a:t>atalar sözü, eskiler sözü, </a:t>
            </a:r>
            <a:r>
              <a:rPr lang="tr-TR" sz="1800" i="1" dirty="0" err="1">
                <a:solidFill>
                  <a:schemeClr val="bg1"/>
                </a:solidFill>
                <a:effectLst/>
                <a:latin typeface="Times New Roman" panose="02020603050405020304" pitchFamily="18" charset="0"/>
                <a:ea typeface="Times New Roman" panose="02020603050405020304" pitchFamily="18" charset="0"/>
              </a:rPr>
              <a:t>makal</a:t>
            </a:r>
            <a:r>
              <a:rPr lang="tr-TR" sz="1800" i="1" dirty="0">
                <a:solidFill>
                  <a:schemeClr val="bg1"/>
                </a:solidFill>
                <a:effectLst/>
                <a:latin typeface="Times New Roman" panose="02020603050405020304" pitchFamily="18" charset="0"/>
                <a:ea typeface="Times New Roman" panose="02020603050405020304" pitchFamily="18" charset="0"/>
              </a:rPr>
              <a:t>, nakil </a:t>
            </a:r>
            <a:r>
              <a:rPr lang="tr-TR" sz="1800" dirty="0">
                <a:solidFill>
                  <a:schemeClr val="bg1"/>
                </a:solidFill>
                <a:effectLst/>
                <a:latin typeface="Times New Roman" panose="02020603050405020304" pitchFamily="18" charset="0"/>
                <a:ea typeface="Times New Roman" panose="02020603050405020304" pitchFamily="18" charset="0"/>
              </a:rPr>
              <a:t>gibi çeşitli adları vardır (Çobanoğlu, </a:t>
            </a:r>
            <a:r>
              <a:rPr lang="en-US" sz="1800" dirty="0">
                <a:solidFill>
                  <a:schemeClr val="bg1"/>
                </a:solidFill>
                <a:effectLst/>
                <a:latin typeface="Times New Roman" panose="02020603050405020304" pitchFamily="18" charset="0"/>
                <a:ea typeface="Times New Roman" panose="02020603050405020304" pitchFamily="18" charset="0"/>
              </a:rPr>
              <a:t>2004).</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102515144"/>
      </p:ext>
    </p:extLst>
  </p:cSld>
  <p:clrMapOvr>
    <a:overrideClrMapping bg1="dk1" tx1="lt1" bg2="dk2" tx2="lt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76A4F33-7AAA-15FB-1208-762866C6E712}"/>
              </a:ext>
            </a:extLst>
          </p:cNvPr>
          <p:cNvSpPr>
            <a:spLocks noGrp="1"/>
          </p:cNvSpPr>
          <p:nvPr>
            <p:ph idx="1"/>
          </p:nvPr>
        </p:nvSpPr>
        <p:spPr>
          <a:xfrm>
            <a:off x="4551972" y="2573570"/>
            <a:ext cx="6676469" cy="3141013"/>
          </a:xfrm>
        </p:spPr>
        <p:txBody>
          <a:bodyPr>
            <a:normAutofit fontScale="92500" lnSpcReduction="10000"/>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Atasözüne konu teşkil edecek olayın toplumun geniş kesimlerini ilgilendirecek bir niteliğe sahip olması gerekir ki insan­lar, durumu özetleyen söze sahip çıkıp onu </a:t>
            </a:r>
            <a:r>
              <a:rPr lang="tr-TR" sz="1800" b="1" dirty="0">
                <a:solidFill>
                  <a:srgbClr val="000000"/>
                </a:solidFill>
                <a:effectLst/>
                <a:latin typeface="Times New Roman" panose="02020603050405020304" pitchFamily="18" charset="0"/>
                <a:ea typeface="Times New Roman" panose="02020603050405020304" pitchFamily="18" charset="0"/>
              </a:rPr>
              <a:t>sonraki kuşaklara aktarma </a:t>
            </a:r>
            <a:r>
              <a:rPr lang="tr-TR" sz="1800" dirty="0">
                <a:solidFill>
                  <a:srgbClr val="000000"/>
                </a:solidFill>
                <a:effectLst/>
                <a:latin typeface="Times New Roman" panose="02020603050405020304" pitchFamily="18" charset="0"/>
                <a:ea typeface="Times New Roman" panose="02020603050405020304" pitchFamily="18" charset="0"/>
              </a:rPr>
              <a:t>gereği duysunlar. Atasözlerinin </a:t>
            </a:r>
            <a:r>
              <a:rPr lang="tr-TR" sz="1800" b="1" dirty="0">
                <a:solidFill>
                  <a:srgbClr val="000000"/>
                </a:solidFill>
                <a:effectLst/>
                <a:latin typeface="Times New Roman" panose="02020603050405020304" pitchFamily="18" charset="0"/>
                <a:ea typeface="Times New Roman" panose="02020603050405020304" pitchFamily="18" charset="0"/>
              </a:rPr>
              <a:t>ders verici olma </a:t>
            </a:r>
            <a:r>
              <a:rPr lang="tr-TR" sz="1800" dirty="0">
                <a:solidFill>
                  <a:srgbClr val="000000"/>
                </a:solidFill>
                <a:effectLst/>
                <a:latin typeface="Times New Roman" panose="02020603050405020304" pitchFamily="18" charset="0"/>
                <a:ea typeface="Times New Roman" panose="02020603050405020304" pitchFamily="18" charset="0"/>
              </a:rPr>
              <a:t>nitelikleri en temel özellikleridir ve yine </a:t>
            </a:r>
            <a:r>
              <a:rPr lang="tr-TR" sz="1800" b="1" dirty="0">
                <a:solidFill>
                  <a:srgbClr val="000000"/>
                </a:solidFill>
                <a:effectLst/>
                <a:latin typeface="Times New Roman" panose="02020603050405020304" pitchFamily="18" charset="0"/>
                <a:ea typeface="Times New Roman" panose="02020603050405020304" pitchFamily="18" charset="0"/>
              </a:rPr>
              <a:t>insan ihtiyacıyla </a:t>
            </a:r>
            <a:r>
              <a:rPr lang="tr-TR" sz="1800" dirty="0">
                <a:solidFill>
                  <a:srgbClr val="000000"/>
                </a:solidFill>
                <a:effectLst/>
                <a:latin typeface="Times New Roman" panose="02020603050405020304" pitchFamily="18" charset="0"/>
                <a:ea typeface="Times New Roman" panose="02020603050405020304" pitchFamily="18" charset="0"/>
              </a:rPr>
              <a:t>ilgilidir. Yukarıdaki tanımdan çıkan bir başka özellik de atasözlerinin </a:t>
            </a:r>
            <a:r>
              <a:rPr lang="tr-TR" sz="1800" b="1" dirty="0">
                <a:solidFill>
                  <a:srgbClr val="000000"/>
                </a:solidFill>
                <a:effectLst/>
                <a:latin typeface="Times New Roman" panose="02020603050405020304" pitchFamily="18" charset="0"/>
                <a:ea typeface="Times New Roman" panose="02020603050405020304" pitchFamily="18" charset="0"/>
              </a:rPr>
              <a:t>kesin bir yargı </a:t>
            </a:r>
            <a:r>
              <a:rPr lang="tr-TR" sz="1800" dirty="0">
                <a:solidFill>
                  <a:srgbClr val="000000"/>
                </a:solidFill>
                <a:effectLst/>
                <a:latin typeface="Times New Roman" panose="02020603050405020304" pitchFamily="18" charset="0"/>
                <a:ea typeface="Times New Roman" panose="02020603050405020304" pitchFamily="18" charset="0"/>
              </a:rPr>
              <a:t>bil­dirmeleri gerekir ki bu yönleriyle deyimlerden kesin olarak ayrılırlar. Bu yapıların başka bir özellikleri ise </a:t>
            </a:r>
            <a:r>
              <a:rPr lang="tr-TR" sz="1800" b="1" dirty="0">
                <a:solidFill>
                  <a:srgbClr val="000000"/>
                </a:solidFill>
                <a:effectLst/>
                <a:latin typeface="Times New Roman" panose="02020603050405020304" pitchFamily="18" charset="0"/>
                <a:ea typeface="Times New Roman" panose="02020603050405020304" pitchFamily="18" charset="0"/>
              </a:rPr>
              <a:t>deyimler gibi kalıplaşmış </a:t>
            </a:r>
            <a:r>
              <a:rPr lang="tr-TR" sz="1800" dirty="0">
                <a:solidFill>
                  <a:srgbClr val="000000"/>
                </a:solidFill>
                <a:effectLst/>
                <a:latin typeface="Times New Roman" panose="02020603050405020304" pitchFamily="18" charset="0"/>
                <a:ea typeface="Times New Roman" panose="02020603050405020304" pitchFamily="18" charset="0"/>
              </a:rPr>
              <a:t>olmalarıdır.</a:t>
            </a:r>
            <a:endParaRPr lang="tr-TR" dirty="0"/>
          </a:p>
        </p:txBody>
      </p:sp>
    </p:spTree>
    <p:extLst>
      <p:ext uri="{BB962C8B-B14F-4D97-AF65-F5344CB8AC3E}">
        <p14:creationId xmlns:p14="http://schemas.microsoft.com/office/powerpoint/2010/main" val="409873477"/>
      </p:ext>
    </p:extLst>
  </p:cSld>
  <p:clrMapOvr>
    <a:overrideClrMapping bg1="dk1" tx1="lt1" bg2="dk2" tx2="lt2" accent1="accent1" accent2="accent2" accent3="accent3" accent4="accent4" accent5="accent5" accent6="accent6" hlink="hlink" folHlink="folHlink"/>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447374E-0298-0F90-B65F-2A5CE3D20EDD}"/>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Atasözlerinin bir başka özelliği de sürekli </a:t>
            </a:r>
            <a:r>
              <a:rPr lang="tr-TR" sz="1800" b="1" dirty="0">
                <a:solidFill>
                  <a:schemeClr val="bg1"/>
                </a:solidFill>
                <a:effectLst/>
                <a:latin typeface="Times New Roman" panose="02020603050405020304" pitchFamily="18" charset="0"/>
                <a:ea typeface="Times New Roman" panose="02020603050405020304" pitchFamily="18" charset="0"/>
              </a:rPr>
              <a:t>tekrarlanmalarıdır</a:t>
            </a:r>
            <a:r>
              <a:rPr lang="tr-TR" sz="1800" dirty="0">
                <a:solidFill>
                  <a:schemeClr val="bg1"/>
                </a:solidFill>
                <a:effectLst/>
                <a:latin typeface="Times New Roman" panose="02020603050405020304" pitchFamily="18" charset="0"/>
                <a:ea typeface="Times New Roman" panose="02020603050405020304" pitchFamily="18" charset="0"/>
              </a:rPr>
              <a:t>. Uygun durumda hemen akla gelip tekrarlanmaları bu sözlerin yaşama alanlarını genişlettiği gibi, yaşama sürelerini de uzatır.</a:t>
            </a:r>
          </a:p>
          <a:p>
            <a:pPr marL="0" indent="0" algn="just">
              <a:lnSpc>
                <a:spcPct val="150000"/>
              </a:lnSpc>
              <a:spcBef>
                <a:spcPts val="600"/>
              </a:spcBef>
              <a:buNone/>
            </a:pPr>
            <a:r>
              <a:rPr lang="tr-TR" sz="1800" dirty="0">
                <a:solidFill>
                  <a:srgbClr val="000000"/>
                </a:solidFill>
                <a:effectLst/>
                <a:latin typeface="Times New Roman" panose="02020603050405020304" pitchFamily="18" charset="0"/>
                <a:ea typeface="Times New Roman" panose="02020603050405020304" pitchFamily="18" charset="0"/>
              </a:rPr>
              <a:t>Hemen hemen tamamı tek cümleden oluşan atasözleri genellikle iki kısımdan oluşur ve ikinci kısım birinci kısımda ifade edilen fikri ve anlamı kuvvetlendirir. Pek çok atasö­zünün yapısına dikkat edildiğinde genellikle ortadan ikiye bölünmüş bir cümleyle karşı­laşılır. </a:t>
            </a:r>
            <a:endParaRPr lang="tr-TR" dirty="0"/>
          </a:p>
        </p:txBody>
      </p:sp>
    </p:spTree>
    <p:extLst>
      <p:ext uri="{BB962C8B-B14F-4D97-AF65-F5344CB8AC3E}">
        <p14:creationId xmlns:p14="http://schemas.microsoft.com/office/powerpoint/2010/main" val="2928679959"/>
      </p:ext>
    </p:extLst>
  </p:cSld>
  <p:clrMapOvr>
    <a:overrideClrMapping bg1="dk1" tx1="lt1" bg2="dk2" tx2="lt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D7F9648-1866-8587-BAAB-36DB9C342472}"/>
              </a:ext>
            </a:extLst>
          </p:cNvPr>
          <p:cNvSpPr>
            <a:spLocks noGrp="1"/>
          </p:cNvSpPr>
          <p:nvPr>
            <p:ph idx="1"/>
          </p:nvPr>
        </p:nvSpPr>
        <p:spPr>
          <a:xfrm>
            <a:off x="4547043" y="2773885"/>
            <a:ext cx="6676469" cy="3141013"/>
          </a:xfrm>
        </p:spPr>
        <p:txBody>
          <a:bodyPr>
            <a:normAutofit fontScale="92500" lnSpcReduction="10000"/>
          </a:bodyPr>
          <a:lstStyle/>
          <a:p>
            <a:pPr marL="0" indent="0" algn="just">
              <a:lnSpc>
                <a:spcPct val="150000"/>
              </a:lnSpc>
              <a:spcBef>
                <a:spcPts val="600"/>
              </a:spcBef>
              <a:buNone/>
            </a:pPr>
            <a:r>
              <a:rPr lang="tr-TR" sz="1800" dirty="0">
                <a:solidFill>
                  <a:srgbClr val="000000"/>
                </a:solidFill>
                <a:effectLst/>
                <a:latin typeface="Times New Roman" panose="02020603050405020304" pitchFamily="18" charset="0"/>
                <a:ea typeface="Times New Roman" panose="02020603050405020304" pitchFamily="18" charset="0"/>
              </a:rPr>
              <a:t>Şu atasözleri bu durumu gösterir niteliktedir; </a:t>
            </a:r>
            <a:r>
              <a:rPr lang="tr-TR" sz="1800" i="1" dirty="0">
                <a:solidFill>
                  <a:srgbClr val="000000"/>
                </a:solidFill>
                <a:effectLst/>
                <a:latin typeface="Times New Roman" panose="02020603050405020304" pitchFamily="18" charset="0"/>
                <a:ea typeface="Times New Roman" panose="02020603050405020304" pitchFamily="18" charset="0"/>
              </a:rPr>
              <a:t>“Ağırlık altın kale, hafiflik başa bela’’, “Sabreden derviş, muradına ermiş”, “Aç ne yemez, tok ne demez”, “Eken bilmez, biçen bilir”, “Ne doğrarsan aşına, o çıkar kaşığına”, “Bakarsan bağ bakmazsan dağ olur”, “Ecel geldi cihana, baş ağrısı bahane”..</a:t>
            </a:r>
            <a:r>
              <a:rPr lang="tr-TR" sz="1800" dirty="0">
                <a:solidFill>
                  <a:srgbClr val="000000"/>
                </a:solidFill>
                <a:effectLst/>
                <a:latin typeface="Times New Roman" panose="02020603050405020304" pitchFamily="18" charset="0"/>
                <a:ea typeface="Times New Roman" panose="02020603050405020304" pitchFamily="18" charset="0"/>
              </a:rPr>
              <a:t>. Buraya alınan atasözlerinin iki kısımdan oluştuğu ve bu iki kısmın da birbiriyle kafiyeli olduğu görülmektedir (Çobanoğlu, </a:t>
            </a:r>
            <a:r>
              <a:rPr lang="en-US" sz="1800" dirty="0">
                <a:solidFill>
                  <a:srgbClr val="000000"/>
                </a:solidFill>
                <a:effectLst/>
                <a:latin typeface="Times New Roman" panose="02020603050405020304" pitchFamily="18" charset="0"/>
                <a:ea typeface="Times New Roman" panose="02020603050405020304" pitchFamily="18" charset="0"/>
              </a:rPr>
              <a:t>2004). </a:t>
            </a:r>
            <a:r>
              <a:rPr lang="tr-TR" sz="1800" dirty="0">
                <a:solidFill>
                  <a:srgbClr val="000000"/>
                </a:solidFill>
                <a:effectLst/>
                <a:latin typeface="Times New Roman" panose="02020603050405020304" pitchFamily="18" charset="0"/>
                <a:ea typeface="Times New Roman" panose="02020603050405020304" pitchFamily="18" charset="0"/>
              </a:rPr>
              <a:t>Bu sözlerin akılda kalmasının önemli nedenlerinden biri de nazım özelliği gösteren ve kulağa hoş gelen bu ahenkli yapılarıdır.</a:t>
            </a:r>
            <a:endParaRPr lang="tr-TR" dirty="0"/>
          </a:p>
        </p:txBody>
      </p:sp>
    </p:spTree>
    <p:extLst>
      <p:ext uri="{BB962C8B-B14F-4D97-AF65-F5344CB8AC3E}">
        <p14:creationId xmlns:p14="http://schemas.microsoft.com/office/powerpoint/2010/main" val="1576659924"/>
      </p:ext>
    </p:extLst>
  </p:cSld>
  <p:clrMapOvr>
    <a:overrideClrMapping bg1="dk1" tx1="lt1" bg2="dk2" tx2="lt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96E8E058-2607-BD85-AEB8-7D44F5201ED8}"/>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2E91378-DF38-68A5-D13D-D43CEF340537}"/>
              </a:ext>
            </a:extLst>
          </p:cNvPr>
          <p:cNvSpPr>
            <a:spLocks noGrp="1"/>
          </p:cNvSpPr>
          <p:nvPr>
            <p:ph idx="1"/>
          </p:nvPr>
        </p:nvSpPr>
        <p:spPr>
          <a:xfrm>
            <a:off x="4547043" y="2773885"/>
            <a:ext cx="6676469" cy="3141013"/>
          </a:xfrm>
        </p:spPr>
        <p:txBody>
          <a:bodyPr>
            <a:normAutofit/>
          </a:bodyPr>
          <a:lstStyle/>
          <a:p>
            <a:pPr marL="0" indent="0" algn="ctr">
              <a:spcBef>
                <a:spcPts val="600"/>
              </a:spcBef>
              <a:spcAft>
                <a:spcPts val="600"/>
              </a:spcAft>
              <a:buNone/>
            </a:pPr>
            <a:endParaRPr lang="tr-TR" dirty="0">
              <a:latin typeface="Times New Roman" panose="02020603050405020304" pitchFamily="18" charset="0"/>
              <a:cs typeface="Times New Roman" panose="02020603050405020304" pitchFamily="18" charset="0"/>
            </a:endParaRPr>
          </a:p>
          <a:p>
            <a:pPr marL="0" indent="0" algn="ctr">
              <a:spcBef>
                <a:spcPts val="600"/>
              </a:spcBef>
              <a:spcAft>
                <a:spcPts val="600"/>
              </a:spcAft>
              <a:buNone/>
            </a:pPr>
            <a:endParaRPr lang="tr-TR" dirty="0">
              <a:solidFill>
                <a:schemeClr val="bg1"/>
              </a:solidFill>
              <a:latin typeface="Times New Roman" panose="02020603050405020304" pitchFamily="18" charset="0"/>
              <a:cs typeface="Times New Roman" panose="02020603050405020304" pitchFamily="18" charset="0"/>
            </a:endParaRPr>
          </a:p>
          <a:p>
            <a:pPr marL="0" indent="0" algn="ctr">
              <a:spcBef>
                <a:spcPts val="600"/>
              </a:spcBef>
              <a:spcAft>
                <a:spcPts val="600"/>
              </a:spcAft>
              <a:buNone/>
            </a:pPr>
            <a:r>
              <a:rPr lang="tr-TR" dirty="0">
                <a:solidFill>
                  <a:schemeClr val="bg1"/>
                </a:solidFill>
                <a:latin typeface="Times New Roman" panose="02020603050405020304" pitchFamily="18" charset="0"/>
                <a:cs typeface="Times New Roman" panose="02020603050405020304" pitchFamily="18" charset="0"/>
              </a:rPr>
              <a:t>Söz varlığı deyince ne anlıyoruz?</a:t>
            </a:r>
          </a:p>
        </p:txBody>
      </p:sp>
    </p:spTree>
    <p:extLst>
      <p:ext uri="{BB962C8B-B14F-4D97-AF65-F5344CB8AC3E}">
        <p14:creationId xmlns:p14="http://schemas.microsoft.com/office/powerpoint/2010/main" val="2746712291"/>
      </p:ext>
    </p:extLst>
  </p:cSld>
  <p:clrMapOvr>
    <a:overrideClrMapping bg1="dk1" tx1="lt1" bg2="dk2" tx2="lt2" accent1="accent1" accent2="accent2" accent3="accent3" accent4="accent4" accent5="accent5" accent6="accent6" hlink="hlink" folHlink="folHlink"/>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FB6A44F-91D8-EC3A-820B-0E592E938A52}"/>
              </a:ext>
            </a:extLst>
          </p:cNvPr>
          <p:cNvSpPr>
            <a:spLocks noGrp="1"/>
          </p:cNvSpPr>
          <p:nvPr>
            <p:ph idx="1"/>
          </p:nvPr>
        </p:nvSpPr>
        <p:spPr>
          <a:xfrm>
            <a:off x="4547043" y="1889090"/>
            <a:ext cx="6676469" cy="4025808"/>
          </a:xfrm>
        </p:spPr>
        <p:txBody>
          <a:bodyPr>
            <a:normAutofit/>
          </a:bodyPr>
          <a:lstStyle/>
          <a:p>
            <a:pPr marL="342900" indent="177800" algn="just">
              <a:lnSpc>
                <a:spcPct val="119000"/>
              </a:lnSpc>
              <a:buNone/>
            </a:pPr>
            <a:r>
              <a:rPr lang="tr-TR" sz="1800" b="1" dirty="0">
                <a:solidFill>
                  <a:schemeClr val="bg1"/>
                </a:solidFill>
                <a:effectLst/>
                <a:latin typeface="Times New Roman" panose="02020603050405020304" pitchFamily="18" charset="0"/>
                <a:ea typeface="Times New Roman" panose="02020603050405020304" pitchFamily="18" charset="0"/>
              </a:rPr>
              <a:t>Atasözlerinin Konuları</a:t>
            </a:r>
          </a:p>
          <a:p>
            <a:pPr marL="342900" indent="177800" algn="just">
              <a:lnSpc>
                <a:spcPct val="119000"/>
              </a:lnSpc>
              <a:buNone/>
            </a:pPr>
            <a:endParaRPr lang="tr-TR" sz="1800" dirty="0">
              <a:solidFill>
                <a:schemeClr val="bg1"/>
              </a:solidFill>
              <a:latin typeface="Times New Roman" panose="02020603050405020304" pitchFamily="18" charset="0"/>
              <a:ea typeface="Times New Roman" panose="02020603050405020304" pitchFamily="18" charset="0"/>
            </a:endParaRP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‘’At ölür meydan kalır, yiğit ölür şan kalır.”</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“Aman diyene kılıç kalkmaz.”</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“Ağırlık altın kale, hafiflik başa bela.”</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“Sabırla koruk helva olur, dut yaprağı atlas.”</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“Gelmek misafirin, gitmek ev sahibinin elinde.”</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“Yuvayı dişi kuş yapar.”</a:t>
            </a:r>
          </a:p>
          <a:p>
            <a:endParaRPr lang="tr-TR" dirty="0"/>
          </a:p>
        </p:txBody>
      </p:sp>
    </p:spTree>
    <p:extLst>
      <p:ext uri="{BB962C8B-B14F-4D97-AF65-F5344CB8AC3E}">
        <p14:creationId xmlns:p14="http://schemas.microsoft.com/office/powerpoint/2010/main" val="3527180512"/>
      </p:ext>
    </p:extLst>
  </p:cSld>
  <p:clrMapOvr>
    <a:overrideClrMapping bg1="dk1" tx1="lt1" bg2="dk2" tx2="lt2" accent1="accent1" accent2="accent2" accent3="accent3" accent4="accent4" accent5="accent5" accent6="accent6" hlink="hlink" folHlink="folHlink"/>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7D2BE16-462A-44DB-1347-DEEF65EC9714}"/>
              </a:ext>
            </a:extLst>
          </p:cNvPr>
          <p:cNvSpPr>
            <a:spLocks noGrp="1"/>
          </p:cNvSpPr>
          <p:nvPr>
            <p:ph idx="1"/>
          </p:nvPr>
        </p:nvSpPr>
        <p:spPr>
          <a:xfrm>
            <a:off x="4598367" y="783772"/>
            <a:ext cx="6676469" cy="4879918"/>
          </a:xfrm>
        </p:spPr>
        <p:txBody>
          <a:bodyPr>
            <a:normAutofit fontScale="85000" lnSpcReduction="10000"/>
          </a:bodyPr>
          <a:lstStyle/>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“Ağlarsa anam ağlar, kalanı yalan ağlar.”</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“Baban varken dost tanı, atın varken yol tanı.”</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“Bir baba dokuz evladı besler, dokuz evlat bir babayı besleyemez.”</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“Çocuğun yediği helal, giydiği haram.”</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“Gelin çiçek, her dediği gerçek; kaynana yılan, her dediği yalan.” </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“Kaynana pamuk ipliği olup raftan düşse gelinin başını yarar.”</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 “Kardeşin büyüğü baba, küçüğü evlat yerine geçer.”</a:t>
            </a:r>
          </a:p>
          <a:p>
            <a:pPr marL="0" indent="19050" algn="just">
              <a:lnSpc>
                <a:spcPct val="119000"/>
              </a:lnSpc>
              <a:spcAft>
                <a:spcPts val="700"/>
              </a:spcAft>
            </a:pPr>
            <a:r>
              <a:rPr lang="tr-TR" sz="2400" dirty="0">
                <a:solidFill>
                  <a:schemeClr val="bg1"/>
                </a:solidFill>
                <a:effectLst/>
                <a:latin typeface="Times New Roman" panose="02020603050405020304" pitchFamily="18" charset="0"/>
                <a:ea typeface="Times New Roman" panose="02020603050405020304" pitchFamily="18" charset="0"/>
              </a:rPr>
              <a:t>“Hısım akraba ile ye iç, alışveriş etme.”</a:t>
            </a:r>
          </a:p>
          <a:p>
            <a:pPr marL="0" indent="19050"/>
            <a:endParaRPr lang="tr-TR" dirty="0"/>
          </a:p>
        </p:txBody>
      </p:sp>
    </p:spTree>
    <p:extLst>
      <p:ext uri="{BB962C8B-B14F-4D97-AF65-F5344CB8AC3E}">
        <p14:creationId xmlns:p14="http://schemas.microsoft.com/office/powerpoint/2010/main" val="1475884276"/>
      </p:ext>
    </p:extLst>
  </p:cSld>
  <p:clrMapOvr>
    <a:overrideClrMapping bg1="dk1" tx1="lt1" bg2="dk2" tx2="lt2" accent1="accent1" accent2="accent2" accent3="accent3" accent4="accent4" accent5="accent5" accent6="accent6" hlink="hlink" folHlink="folHlink"/>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B26D416-F618-AFD5-9A1E-6A7D9A10A1F5}"/>
              </a:ext>
            </a:extLst>
          </p:cNvPr>
          <p:cNvSpPr>
            <a:spLocks noGrp="1"/>
          </p:cNvSpPr>
          <p:nvPr>
            <p:ph idx="1"/>
          </p:nvPr>
        </p:nvSpPr>
        <p:spPr>
          <a:xfrm>
            <a:off x="4547043" y="2773885"/>
            <a:ext cx="6676469" cy="3141013"/>
          </a:xfrm>
        </p:spPr>
        <p:txBody>
          <a:bodyPr>
            <a:normAutofit/>
          </a:bodyPr>
          <a:lstStyle/>
          <a:p>
            <a:pPr marL="0" indent="0" algn="just">
              <a:lnSpc>
                <a:spcPct val="119000"/>
              </a:lnSpc>
              <a:buNone/>
            </a:pPr>
            <a:r>
              <a:rPr lang="tr-TR" sz="1800" i="1" dirty="0">
                <a:solidFill>
                  <a:schemeClr val="bg1"/>
                </a:solidFill>
                <a:effectLst/>
                <a:latin typeface="Times New Roman" panose="02020603050405020304" pitchFamily="18" charset="0"/>
                <a:ea typeface="Times New Roman" panose="02020603050405020304" pitchFamily="18" charset="0"/>
              </a:rPr>
              <a:t>Yiğitlik, mertlik, ağırbaşlılık, sabır, konukseverlik, aile, anne-</a:t>
            </a:r>
            <a:r>
              <a:rPr lang="tr-TR" sz="1800" i="1" dirty="0">
                <a:solidFill>
                  <a:schemeClr val="bg1"/>
                </a:solidFill>
                <a:latin typeface="Times New Roman" panose="02020603050405020304" pitchFamily="18" charset="0"/>
                <a:ea typeface="Times New Roman" panose="02020603050405020304" pitchFamily="18" charset="0"/>
              </a:rPr>
              <a:t>b</a:t>
            </a:r>
            <a:r>
              <a:rPr lang="tr-TR" sz="1800" i="1" dirty="0">
                <a:solidFill>
                  <a:schemeClr val="bg1"/>
                </a:solidFill>
                <a:effectLst/>
                <a:latin typeface="Times New Roman" panose="02020603050405020304" pitchFamily="18" charset="0"/>
                <a:ea typeface="Times New Roman" panose="02020603050405020304" pitchFamily="18" charset="0"/>
              </a:rPr>
              <a:t>aba, evlat, çocuk, gelin-kaynana, kardeş, akrabalık </a:t>
            </a:r>
            <a:r>
              <a:rPr lang="tr-TR" sz="1800" dirty="0">
                <a:solidFill>
                  <a:schemeClr val="bg1"/>
                </a:solidFill>
                <a:effectLst/>
                <a:latin typeface="Times New Roman" panose="02020603050405020304" pitchFamily="18" charset="0"/>
                <a:ea typeface="Times New Roman" panose="02020603050405020304" pitchFamily="18" charset="0"/>
              </a:rPr>
              <a:t>gibi kavramlar atasözlerine ait konulardan bazılarıdır. </a:t>
            </a:r>
          </a:p>
          <a:p>
            <a:pPr marL="0" indent="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Ayrıca, </a:t>
            </a:r>
            <a:r>
              <a:rPr lang="tr-TR" sz="1800" i="1" dirty="0">
                <a:solidFill>
                  <a:schemeClr val="bg1"/>
                </a:solidFill>
                <a:effectLst/>
                <a:latin typeface="Times New Roman" panose="02020603050405020304" pitchFamily="18" charset="0"/>
                <a:ea typeface="Times New Roman" panose="02020603050405020304" pitchFamily="18" charset="0"/>
              </a:rPr>
              <a:t>komşuluk, dostluk, görgü kuralları, sağlık, ölüm, ekonomik ko­nular, tarım ve hayvancılık, doğa, evren, iklim vb</a:t>
            </a:r>
            <a:r>
              <a:rPr lang="tr-TR" sz="1800" dirty="0">
                <a:solidFill>
                  <a:schemeClr val="bg1"/>
                </a:solidFill>
                <a:effectLst/>
                <a:latin typeface="Times New Roman" panose="02020603050405020304" pitchFamily="18" charset="0"/>
                <a:ea typeface="Times New Roman" panose="02020603050405020304" pitchFamily="18" charset="0"/>
              </a:rPr>
              <a:t>. konulara ait atasözü örnekleri saymak mümkündür (Çobanoğlu, </a:t>
            </a:r>
            <a:r>
              <a:rPr lang="en-US" sz="1800" dirty="0">
                <a:solidFill>
                  <a:schemeClr val="bg1"/>
                </a:solidFill>
                <a:effectLst/>
                <a:latin typeface="Times New Roman" panose="02020603050405020304" pitchFamily="18" charset="0"/>
                <a:ea typeface="Times New Roman" panose="02020603050405020304" pitchFamily="18" charset="0"/>
              </a:rPr>
              <a:t>2004).</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lnSpc>
                <a:spcPct val="119000"/>
              </a:lnSpc>
              <a:buNone/>
            </a:pP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endParaRPr lang="tr-TR" dirty="0">
              <a:solidFill>
                <a:schemeClr val="bg1"/>
              </a:solidFill>
            </a:endParaRPr>
          </a:p>
        </p:txBody>
      </p:sp>
    </p:spTree>
    <p:extLst>
      <p:ext uri="{BB962C8B-B14F-4D97-AF65-F5344CB8AC3E}">
        <p14:creationId xmlns:p14="http://schemas.microsoft.com/office/powerpoint/2010/main" val="2678670082"/>
      </p:ext>
    </p:extLst>
  </p:cSld>
  <p:clrMapOvr>
    <a:overrideClrMapping bg1="dk1" tx1="lt1" bg2="dk2" tx2="lt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0E9C32E-F454-DA47-36E4-AEE68C0869A9}"/>
              </a:ext>
            </a:extLst>
          </p:cNvPr>
          <p:cNvSpPr>
            <a:spLocks noGrp="1"/>
          </p:cNvSpPr>
          <p:nvPr>
            <p:ph idx="1"/>
          </p:nvPr>
        </p:nvSpPr>
        <p:spPr>
          <a:xfrm>
            <a:off x="4547043" y="2220687"/>
            <a:ext cx="6676469" cy="3694212"/>
          </a:xfrm>
        </p:spPr>
        <p:txBody>
          <a:bodyPr>
            <a:normAutofit/>
          </a:bodyPr>
          <a:lstStyle/>
          <a:p>
            <a:pPr>
              <a:lnSpc>
                <a:spcPct val="110000"/>
              </a:lnSpc>
              <a:buNone/>
            </a:pPr>
            <a:r>
              <a:rPr lang="tr-TR" sz="1800" b="1" dirty="0">
                <a:solidFill>
                  <a:srgbClr val="000000"/>
                </a:solidFill>
                <a:effectLst/>
                <a:latin typeface="Arial" panose="020B0604020202020204" pitchFamily="34" charset="0"/>
                <a:ea typeface="Arial" panose="020B0604020202020204" pitchFamily="34" charset="0"/>
              </a:rPr>
              <a:t>Deyimler ve Atasözleri</a:t>
            </a:r>
          </a:p>
          <a:p>
            <a:pPr marL="0" indent="0" algn="just">
              <a:lnSpc>
                <a:spcPct val="110000"/>
              </a:lnSpc>
              <a:buNone/>
            </a:pPr>
            <a:r>
              <a:rPr lang="tr-TR" sz="1800" dirty="0">
                <a:solidFill>
                  <a:schemeClr val="bg1"/>
                </a:solidFill>
                <a:effectLst/>
                <a:latin typeface="Times New Roman" panose="02020603050405020304" pitchFamily="18" charset="0"/>
                <a:ea typeface="Times New Roman" panose="02020603050405020304" pitchFamily="18" charset="0"/>
              </a:rPr>
              <a:t>Deyimler ve atasözleri zaman zaman birbirine karıştırılmaktadır. Bu iki kalıplaşmış yapı arasında biçime ve anlama bağlı birtakım farklar vardır. Bunlar:</a:t>
            </a:r>
          </a:p>
          <a:p>
            <a:pPr marL="0" lvl="0" indent="0" algn="just">
              <a:lnSpc>
                <a:spcPct val="115000"/>
              </a:lnSpc>
              <a:buClr>
                <a:srgbClr val="000000"/>
              </a:buClr>
              <a:buSzPts val="950"/>
              <a:buNone/>
              <a:tabLst>
                <a:tab pos="4375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1-Deyimler daha çok benzetme, kıyaslama yoluyla bir durumu açıklamak; atasözleri ise bir durum veya olayı tecrübeye dayalı bir yargıya bağlamak amacıyla kullanılırlar.</a:t>
            </a:r>
          </a:p>
          <a:p>
            <a:endParaRPr lang="tr-TR" dirty="0"/>
          </a:p>
        </p:txBody>
      </p:sp>
    </p:spTree>
    <p:extLst>
      <p:ext uri="{BB962C8B-B14F-4D97-AF65-F5344CB8AC3E}">
        <p14:creationId xmlns:p14="http://schemas.microsoft.com/office/powerpoint/2010/main" val="852463726"/>
      </p:ext>
    </p:extLst>
  </p:cSld>
  <p:clrMapOvr>
    <a:overrideClrMapping bg1="dk1" tx1="lt1" bg2="dk2" tx2="lt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096FCE9-F032-5312-3846-0EF52FAD9B02}"/>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Atasözleri de deyimler gibi kalıplaşmış ifadelerdir. Ancak kalıplaşmanın biçimin­de bazı farklılıklar vardır. Atasözlerindeki kalıplaşma deyimlere göre daha sıkıdır. Deyimlerde yer alan sözcükler başta, ortada ve sonda birtakım değişiklikler göste­rebilirler.</a:t>
            </a:r>
          </a:p>
          <a:p>
            <a:pPr marL="0" indent="0">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1753133542"/>
      </p:ext>
    </p:extLst>
  </p:cSld>
  <p:clrMapOvr>
    <a:overrideClrMapping bg1="dk1" tx1="lt1" bg2="dk2" tx2="lt2" accent1="accent1" accent2="accent2" accent3="accent3" accent4="accent4" accent5="accent5" accent6="accent6" hlink="hlink" folHlink="folHlink"/>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6C569EF-BE9D-72D1-CDAE-5C9890078D83}"/>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Deyimler amaç bakımından da atasözlerinden farklıdır. Deyimlerin amacı bir du­rumu ya da kavramı özel bir kalıp içinde çekici ve etkili bir anlatımla belirtmek iken atasözleri öğüt verme, yol gösterme ya da tecrübe aktarma amacı güderler. Bu yönüyle bazı kalıp sözler her iki gruba da dâhil edilebilirler (Sinan, </a:t>
            </a:r>
            <a:r>
              <a:rPr lang="en-US"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2001).</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212511838"/>
      </p:ext>
    </p:extLst>
  </p:cSld>
  <p:clrMapOvr>
    <a:overrideClrMapping bg1="dk1" tx1="lt1" bg2="dk2" tx2="lt2" accent1="accent1" accent2="accent2" accent3="accent3" accent4="accent4" accent5="accent5" accent6="accent6" hlink="hlink" folHlink="folHlink"/>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29245CE-4949-A50E-4095-F613986517B9}"/>
              </a:ext>
            </a:extLst>
          </p:cNvPr>
          <p:cNvSpPr>
            <a:spLocks noGrp="1"/>
          </p:cNvSpPr>
          <p:nvPr>
            <p:ph idx="1"/>
          </p:nvPr>
        </p:nvSpPr>
        <p:spPr>
          <a:xfrm>
            <a:off x="4547043" y="2190541"/>
            <a:ext cx="6676469" cy="3724357"/>
          </a:xfrm>
        </p:spPr>
        <p:txBody>
          <a:bodyPr>
            <a:normAutofit lnSpcReduction="10000"/>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İkilemeler</a:t>
            </a:r>
            <a:endParaRPr lang="tr-TR" sz="1800" b="1"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ea typeface="Arial" panose="020B0604020202020204" pitchFamily="34" charset="0"/>
              </a:rPr>
              <a:t>İkileme, anlatım gücünü artırmak, anlamı pekiştirmek, kavramı zenginleştirmek amacıy­la aynı sözcüğün tekrar edilmesi veya anlamları birbirine yakın veya karşıt olan ya da ses­leri birbirini andıran iki sözcüğün yan yana kullanılmasıdır (Hatiboğlu, </a:t>
            </a:r>
            <a:r>
              <a:rPr lang="en-US" sz="1800" dirty="0">
                <a:solidFill>
                  <a:schemeClr val="bg1"/>
                </a:solidFill>
                <a:effectLst/>
                <a:ea typeface="Arial" panose="020B0604020202020204" pitchFamily="34" charset="0"/>
              </a:rPr>
              <a:t>1981). </a:t>
            </a:r>
            <a:endParaRPr lang="tr-TR" sz="1800"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İkilemeler, dil çalışmalarında kapsamlı olarak ele alınan, tek sözcük gibi anlam ifade edecek biçimde kullanılan dil birliklerindendir. Alanda </a:t>
            </a:r>
            <a:r>
              <a:rPr lang="tr-TR" sz="1800" b="1" dirty="0">
                <a:solidFill>
                  <a:schemeClr val="bg1"/>
                </a:solidFill>
                <a:effectLst/>
                <a:latin typeface="Times New Roman" panose="02020603050405020304" pitchFamily="18" charset="0"/>
                <a:ea typeface="Times New Roman" panose="02020603050405020304" pitchFamily="18" charset="0"/>
              </a:rPr>
              <a:t>tekrar öbeği, bağlam öbeği, ikilemeli ad, yinelemeli ad, ikiz kelime, kelime koşması</a:t>
            </a:r>
            <a:r>
              <a:rPr lang="tr-TR" sz="1800" dirty="0">
                <a:solidFill>
                  <a:schemeClr val="bg1"/>
                </a:solidFill>
                <a:effectLst/>
                <a:latin typeface="Times New Roman" panose="02020603050405020304" pitchFamily="18" charset="0"/>
                <a:ea typeface="Times New Roman" panose="02020603050405020304" pitchFamily="18" charset="0"/>
              </a:rPr>
              <a:t> gibi farklı terimlerle anılırlar.</a:t>
            </a:r>
          </a:p>
          <a:p>
            <a:pPr marL="0" indent="0" algn="just">
              <a:buNone/>
            </a:pPr>
            <a:endParaRPr lang="tr-TR" dirty="0">
              <a:solidFill>
                <a:schemeClr val="bg1"/>
              </a:solidFill>
            </a:endParaRPr>
          </a:p>
        </p:txBody>
      </p:sp>
    </p:spTree>
    <p:extLst>
      <p:ext uri="{BB962C8B-B14F-4D97-AF65-F5344CB8AC3E}">
        <p14:creationId xmlns:p14="http://schemas.microsoft.com/office/powerpoint/2010/main" val="3190835974"/>
      </p:ext>
    </p:extLst>
  </p:cSld>
  <p:clrMapOvr>
    <a:overrideClrMapping bg1="dk1" tx1="lt1" bg2="dk2" tx2="lt2" accent1="accent1" accent2="accent2" accent3="accent3" accent4="accent4" accent5="accent5" accent6="accent6" hlink="hlink" folHlink="folHlink"/>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4C136E10-C0A5-643C-0793-07489F4C0E61}"/>
              </a:ext>
            </a:extLst>
          </p:cNvPr>
          <p:cNvSpPr>
            <a:spLocks noGrp="1"/>
          </p:cNvSpPr>
          <p:nvPr>
            <p:ph idx="1"/>
          </p:nvPr>
        </p:nvSpPr>
        <p:spPr>
          <a:xfrm>
            <a:off x="4547043" y="2773885"/>
            <a:ext cx="6676469" cy="3141013"/>
          </a:xfrm>
        </p:spPr>
        <p:txBody>
          <a:bodyPr>
            <a:normAutofit/>
          </a:bodyPr>
          <a:lstStyle/>
          <a:p>
            <a:pPr algn="ctr"/>
            <a:r>
              <a:rPr lang="tr-TR" dirty="0">
                <a:solidFill>
                  <a:schemeClr val="bg1"/>
                </a:solidFill>
              </a:rPr>
              <a:t>Birkaç ikileme örneği söyler misiniz?</a:t>
            </a:r>
          </a:p>
        </p:txBody>
      </p:sp>
    </p:spTree>
    <p:extLst>
      <p:ext uri="{BB962C8B-B14F-4D97-AF65-F5344CB8AC3E}">
        <p14:creationId xmlns:p14="http://schemas.microsoft.com/office/powerpoint/2010/main" val="270141833"/>
      </p:ext>
    </p:extLst>
  </p:cSld>
  <p:clrMapOvr>
    <a:overrideClrMapping bg1="dk1" tx1="lt1" bg2="dk2" tx2="lt2" accent1="accent1" accent2="accent2" accent3="accent3" accent4="accent4" accent5="accent5" accent6="accent6" hlink="hlink" folHlink="folHlink"/>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A9974C2-4B10-0491-A71C-C0F191C7599C}"/>
              </a:ext>
            </a:extLst>
          </p:cNvPr>
          <p:cNvSpPr>
            <a:spLocks noGrp="1"/>
          </p:cNvSpPr>
          <p:nvPr>
            <p:ph idx="1"/>
          </p:nvPr>
        </p:nvSpPr>
        <p:spPr>
          <a:xfrm>
            <a:off x="4551973" y="1099457"/>
            <a:ext cx="6676469" cy="5026458"/>
          </a:xfrm>
        </p:spPr>
        <p:txBody>
          <a:bodyPr>
            <a:normAutofit/>
          </a:bodyPr>
          <a:lstStyle/>
          <a:p>
            <a:pPr marL="0" indent="0" algn="just">
              <a:lnSpc>
                <a:spcPct val="150000"/>
              </a:lnSpc>
              <a:spcBef>
                <a:spcPts val="600"/>
              </a:spcBef>
              <a:buNone/>
            </a:pPr>
            <a:r>
              <a:rPr lang="tr-TR" sz="1800" b="1" dirty="0">
                <a:solidFill>
                  <a:schemeClr val="bg1"/>
                </a:solidFill>
                <a:effectLst/>
                <a:ea typeface="Arial" panose="020B0604020202020204" pitchFamily="34" charset="0"/>
              </a:rPr>
              <a:t>Sözcük Yapısı Bakımından İkilemeler</a:t>
            </a:r>
            <a:endParaRPr lang="tr-TR" sz="1800" b="1" dirty="0">
              <a:solidFill>
                <a:schemeClr val="bg1"/>
              </a:solidFill>
              <a:effectLst/>
              <a:ea typeface="Times New Roman" panose="02020603050405020304" pitchFamily="18" charset="0"/>
            </a:endParaRP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-Türkçede anlam inceliği sağlamak, kavramı pekiştirmek için hemen hemen her tür söz­cükten ikileme kurulabilir.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-İkilemede yer alan sözcüklerin ikisi de Türkçe, biri Türkçe biri alıntı, ya da her ikisi de alıntı olabilir.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 sözcüklerden yapılan ikilemelerin çoğu yan­sımalardan kurulur: Şakır şakır, şıkır </a:t>
            </a:r>
            <a:r>
              <a:rPr lang="tr-TR" sz="1800" dirty="0" err="1">
                <a:solidFill>
                  <a:schemeClr val="bg1"/>
                </a:solidFill>
                <a:effectLst/>
                <a:ea typeface="Times New Roman" panose="02020603050405020304" pitchFamily="18" charset="0"/>
              </a:rPr>
              <a:t>şıkır</a:t>
            </a:r>
            <a:r>
              <a:rPr lang="tr-TR" sz="1800" dirty="0">
                <a:solidFill>
                  <a:schemeClr val="bg1"/>
                </a:solidFill>
                <a:effectLst/>
                <a:ea typeface="Times New Roman" panose="02020603050405020304" pitchFamily="18" charset="0"/>
              </a:rPr>
              <a:t>, tak tak vb.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 sözcüklerle yapılan ikileme­lerden bir kısmı ise halen kullanılmakta olan bir sözcükle eski devirlerde kullanılmış olan bir sözcüğün yan yana gelmesiyle kurulmuştur. </a:t>
            </a:r>
            <a:r>
              <a:rPr lang="tr-TR" sz="1800" i="1" dirty="0">
                <a:solidFill>
                  <a:schemeClr val="bg1"/>
                </a:solidFill>
                <a:effectLst/>
                <a:ea typeface="Times New Roman" panose="02020603050405020304" pitchFamily="18" charset="0"/>
              </a:rPr>
              <a:t>Eğri büğrü, yorgun argın, yarım yamalak, soy sop</a:t>
            </a:r>
            <a:r>
              <a:rPr lang="tr-TR" sz="1800" dirty="0">
                <a:solidFill>
                  <a:schemeClr val="bg1"/>
                </a:solidFill>
                <a:effectLst/>
                <a:ea typeface="Times New Roman" panose="02020603050405020304" pitchFamily="18" charset="0"/>
              </a:rPr>
              <a:t> </a:t>
            </a:r>
            <a:r>
              <a:rPr lang="tr-TR" sz="1800" dirty="0" err="1">
                <a:solidFill>
                  <a:schemeClr val="bg1"/>
                </a:solidFill>
                <a:effectLst/>
                <a:ea typeface="Times New Roman" panose="02020603050405020304" pitchFamily="18" charset="0"/>
              </a:rPr>
              <a:t>vb</a:t>
            </a:r>
            <a:endParaRPr lang="tr-TR" dirty="0">
              <a:solidFill>
                <a:schemeClr val="bg1"/>
              </a:solidFill>
            </a:endParaRPr>
          </a:p>
        </p:txBody>
      </p:sp>
    </p:spTree>
    <p:extLst>
      <p:ext uri="{BB962C8B-B14F-4D97-AF65-F5344CB8AC3E}">
        <p14:creationId xmlns:p14="http://schemas.microsoft.com/office/powerpoint/2010/main" val="3692888920"/>
      </p:ext>
    </p:extLst>
  </p:cSld>
  <p:clrMapOvr>
    <a:overrideClrMapping bg1="dk1" tx1="lt1" bg2="dk2" tx2="lt2" accent1="accent1" accent2="accent2" accent3="accent3" accent4="accent4" accent5="accent5" accent6="accent6" hlink="hlink" folHlink="folHlink"/>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E9A9D33-2EFD-7120-997B-78EA793E7BDC}"/>
              </a:ext>
            </a:extLst>
          </p:cNvPr>
          <p:cNvSpPr>
            <a:spLocks noGrp="1"/>
          </p:cNvSpPr>
          <p:nvPr>
            <p:ph idx="1"/>
          </p:nvPr>
        </p:nvSpPr>
        <p:spPr>
          <a:xfrm>
            <a:off x="4547043" y="2596323"/>
            <a:ext cx="6676469" cy="3318576"/>
          </a:xfrm>
        </p:spPr>
        <p:txBody>
          <a:bodyPr>
            <a:normAutofit fontScale="92500" lnSpcReduction="10000"/>
          </a:bodyPr>
          <a:lstStyle/>
          <a:p>
            <a:pPr marL="0" indent="0" algn="just">
              <a:lnSpc>
                <a:spcPct val="150000"/>
              </a:lnSpc>
              <a:spcBef>
                <a:spcPts val="600"/>
              </a:spcBef>
              <a:spcAft>
                <a:spcPts val="0"/>
              </a:spcAft>
              <a:buNone/>
            </a:pPr>
            <a:r>
              <a:rPr lang="tr-TR" sz="1800" i="1" dirty="0">
                <a:solidFill>
                  <a:schemeClr val="bg1"/>
                </a:solidFill>
                <a:effectLst/>
                <a:latin typeface="Times New Roman" panose="02020603050405020304" pitchFamily="18" charset="0"/>
                <a:ea typeface="Times New Roman" panose="02020603050405020304" pitchFamily="18" charset="0"/>
              </a:rPr>
              <a:t>-Güçlü kuvvetli, kılık kıyafet</a:t>
            </a:r>
            <a:r>
              <a:rPr lang="tr-TR" sz="1800" dirty="0">
                <a:solidFill>
                  <a:schemeClr val="bg1"/>
                </a:solidFill>
                <a:effectLst/>
                <a:latin typeface="Times New Roman" panose="02020603050405020304" pitchFamily="18" charset="0"/>
                <a:ea typeface="Times New Roman" panose="02020603050405020304" pitchFamily="18" charset="0"/>
              </a:rPr>
              <a:t> gibi bazı ikilemelerin ise ilk sözcüğü Türkçe ikinci sözcükleri alıntıdır. </a:t>
            </a:r>
          </a:p>
          <a:p>
            <a:pPr marL="0" indent="0" algn="just">
              <a:lnSpc>
                <a:spcPct val="150000"/>
              </a:lnSpc>
              <a:spcBef>
                <a:spcPts val="600"/>
              </a:spcBef>
              <a:spcAft>
                <a:spcPts val="0"/>
              </a:spcAft>
              <a:buNone/>
            </a:pPr>
            <a:r>
              <a:rPr lang="tr-TR" sz="1800" i="1" dirty="0">
                <a:solidFill>
                  <a:schemeClr val="bg1"/>
                </a:solidFill>
                <a:effectLst/>
                <a:latin typeface="Times New Roman" panose="02020603050405020304" pitchFamily="18" charset="0"/>
                <a:ea typeface="Times New Roman" panose="02020603050405020304" pitchFamily="18" charset="0"/>
              </a:rPr>
              <a:t>-Rica minnet, hâl hatır, ayan beyan, ecir sabır, haraç mezat</a:t>
            </a:r>
            <a:r>
              <a:rPr lang="tr-TR" sz="1800" dirty="0">
                <a:solidFill>
                  <a:schemeClr val="bg1"/>
                </a:solidFill>
                <a:effectLst/>
                <a:latin typeface="Times New Roman" panose="02020603050405020304" pitchFamily="18" charset="0"/>
                <a:ea typeface="Times New Roman" panose="02020603050405020304" pitchFamily="18" charset="0"/>
              </a:rPr>
              <a:t> ikilemele­rinde ise her iki sözcük de alıntıdır.</a:t>
            </a:r>
          </a:p>
          <a:p>
            <a:pPr marL="0" indent="0" algn="just">
              <a:lnSpc>
                <a:spcPct val="150000"/>
              </a:lnSpc>
              <a:spcBef>
                <a:spcPts val="600"/>
              </a:spcBef>
              <a:spcAft>
                <a:spcPts val="0"/>
              </a:spcAft>
              <a:buNone/>
            </a:pPr>
            <a:r>
              <a:rPr lang="tr-TR" sz="1800" dirty="0">
                <a:solidFill>
                  <a:schemeClr val="bg1"/>
                </a:solidFill>
                <a:effectLst/>
                <a:latin typeface="Times New Roman" panose="02020603050405020304" pitchFamily="18" charset="0"/>
                <a:ea typeface="Times New Roman" panose="02020603050405020304" pitchFamily="18" charset="0"/>
              </a:rPr>
              <a:t>-Üç beş, sekiz on gibi sayılarla; </a:t>
            </a:r>
            <a:r>
              <a:rPr lang="tr-TR" sz="1800" i="1" dirty="0">
                <a:solidFill>
                  <a:schemeClr val="bg1"/>
                </a:solidFill>
                <a:effectLst/>
                <a:latin typeface="Times New Roman" panose="02020603050405020304" pitchFamily="18" charset="0"/>
                <a:ea typeface="Times New Roman" panose="02020603050405020304" pitchFamily="18" charset="0"/>
              </a:rPr>
              <a:t>güzeller güzeli, yiğitler yiğidi, </a:t>
            </a:r>
            <a:r>
              <a:rPr lang="tr-TR" sz="1800" i="1" dirty="0" err="1">
                <a:solidFill>
                  <a:schemeClr val="bg1"/>
                </a:solidFill>
                <a:effectLst/>
                <a:latin typeface="Times New Roman" panose="02020603050405020304" pitchFamily="18" charset="0"/>
                <a:ea typeface="Times New Roman" panose="02020603050405020304" pitchFamily="18" charset="0"/>
              </a:rPr>
              <a:t>arslanlar</a:t>
            </a:r>
            <a:r>
              <a:rPr lang="tr-TR" sz="1800" i="1" dirty="0">
                <a:solidFill>
                  <a:schemeClr val="bg1"/>
                </a:solidFill>
                <a:effectLst/>
                <a:latin typeface="Times New Roman" panose="02020603050405020304" pitchFamily="18" charset="0"/>
                <a:ea typeface="Times New Roman" panose="02020603050405020304" pitchFamily="18" charset="0"/>
              </a:rPr>
              <a:t> </a:t>
            </a:r>
            <a:r>
              <a:rPr lang="tr-TR" sz="1800" i="1" dirty="0" err="1">
                <a:solidFill>
                  <a:schemeClr val="bg1"/>
                </a:solidFill>
                <a:effectLst/>
                <a:latin typeface="Times New Roman" panose="02020603050405020304" pitchFamily="18" charset="0"/>
                <a:ea typeface="Times New Roman" panose="02020603050405020304" pitchFamily="18" charset="0"/>
              </a:rPr>
              <a:t>arslanı</a:t>
            </a:r>
            <a:r>
              <a:rPr lang="tr-TR" sz="1800" dirty="0">
                <a:solidFill>
                  <a:schemeClr val="bg1"/>
                </a:solidFill>
                <a:effectLst/>
                <a:latin typeface="Times New Roman" panose="02020603050405020304" pitchFamily="18" charset="0"/>
                <a:ea typeface="Times New Roman" panose="02020603050405020304" pitchFamily="18" charset="0"/>
              </a:rPr>
              <a:t> gibi tam­lamalarla da ikilemeler kurulmaktadır.</a:t>
            </a:r>
          </a:p>
          <a:p>
            <a:pPr marL="0" indent="0" algn="just">
              <a:lnSpc>
                <a:spcPct val="150000"/>
              </a:lnSpc>
              <a:spcBef>
                <a:spcPts val="600"/>
              </a:spcBef>
              <a:spcAft>
                <a:spcPts val="0"/>
              </a:spcAft>
              <a:buNone/>
            </a:pPr>
            <a:r>
              <a:rPr lang="tr-TR" sz="1800" dirty="0">
                <a:solidFill>
                  <a:schemeClr val="bg1"/>
                </a:solidFill>
                <a:latin typeface="Times New Roman" panose="02020603050405020304" pitchFamily="18" charset="0"/>
                <a:ea typeface="Times New Roman" panose="02020603050405020304" pitchFamily="18" charset="0"/>
              </a:rPr>
              <a:t>-</a:t>
            </a:r>
            <a:r>
              <a:rPr lang="tr-TR" sz="1800" dirty="0">
                <a:solidFill>
                  <a:schemeClr val="bg1"/>
                </a:solidFill>
                <a:effectLst/>
                <a:latin typeface="Times New Roman" panose="02020603050405020304" pitchFamily="18" charset="0"/>
                <a:ea typeface="Times New Roman" panose="02020603050405020304" pitchFamily="18" charset="0"/>
              </a:rPr>
              <a:t>“m” sesi kullanılarak da çok fazla ikileme kurulur: </a:t>
            </a:r>
            <a:r>
              <a:rPr lang="tr-TR" sz="1800" i="1" dirty="0">
                <a:solidFill>
                  <a:schemeClr val="bg1"/>
                </a:solidFill>
                <a:effectLst/>
                <a:latin typeface="Times New Roman" panose="02020603050405020304" pitchFamily="18" charset="0"/>
                <a:ea typeface="Times New Roman" panose="02020603050405020304" pitchFamily="18" charset="0"/>
              </a:rPr>
              <a:t>Az </a:t>
            </a:r>
            <a:r>
              <a:rPr lang="tr-TR" sz="1800" i="1" dirty="0" err="1">
                <a:solidFill>
                  <a:schemeClr val="bg1"/>
                </a:solidFill>
                <a:effectLst/>
                <a:latin typeface="Times New Roman" panose="02020603050405020304" pitchFamily="18" charset="0"/>
                <a:ea typeface="Times New Roman" panose="02020603050405020304" pitchFamily="18" charset="0"/>
              </a:rPr>
              <a:t>maz</a:t>
            </a:r>
            <a:r>
              <a:rPr lang="tr-TR" sz="1800" i="1" dirty="0">
                <a:solidFill>
                  <a:schemeClr val="bg1"/>
                </a:solidFill>
                <a:effectLst/>
                <a:latin typeface="Times New Roman" panose="02020603050405020304" pitchFamily="18" charset="0"/>
                <a:ea typeface="Times New Roman" panose="02020603050405020304" pitchFamily="18" charset="0"/>
              </a:rPr>
              <a:t>, şaka maka, yol mol, kitap </a:t>
            </a:r>
            <a:r>
              <a:rPr lang="tr-TR" sz="1800" i="1" dirty="0" err="1">
                <a:solidFill>
                  <a:schemeClr val="bg1"/>
                </a:solidFill>
                <a:effectLst/>
                <a:latin typeface="Times New Roman" panose="02020603050405020304" pitchFamily="18" charset="0"/>
                <a:ea typeface="Times New Roman" panose="02020603050405020304" pitchFamily="18" charset="0"/>
              </a:rPr>
              <a:t>mitap</a:t>
            </a:r>
            <a:r>
              <a:rPr lang="tr-TR" sz="1800" i="1" dirty="0">
                <a:solidFill>
                  <a:schemeClr val="bg1"/>
                </a:solidFill>
                <a:effectLst/>
                <a:latin typeface="Times New Roman" panose="02020603050405020304" pitchFamily="18" charset="0"/>
                <a:ea typeface="Times New Roman" panose="02020603050405020304" pitchFamily="18" charset="0"/>
              </a:rPr>
              <a:t>, defter </a:t>
            </a:r>
            <a:r>
              <a:rPr lang="tr-TR" sz="1800" i="1" dirty="0" err="1">
                <a:solidFill>
                  <a:schemeClr val="bg1"/>
                </a:solidFill>
                <a:effectLst/>
                <a:latin typeface="Times New Roman" panose="02020603050405020304" pitchFamily="18" charset="0"/>
                <a:ea typeface="Times New Roman" panose="02020603050405020304" pitchFamily="18" charset="0"/>
              </a:rPr>
              <a:t>mefter</a:t>
            </a:r>
            <a:r>
              <a:rPr lang="tr-TR" sz="1800" i="1" dirty="0">
                <a:solidFill>
                  <a:schemeClr val="bg1"/>
                </a:solidFill>
                <a:effectLst/>
                <a:latin typeface="Times New Roman" panose="02020603050405020304" pitchFamily="18" charset="0"/>
                <a:ea typeface="Times New Roman" panose="02020603050405020304" pitchFamily="18" charset="0"/>
              </a:rPr>
              <a:t> vb.</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lnSpc>
                <a:spcPct val="150000"/>
              </a:lnSpc>
              <a:spcBef>
                <a:spcPts val="600"/>
              </a:spcBef>
              <a:spcAft>
                <a:spcPts val="0"/>
              </a:spcAft>
              <a:buNone/>
            </a:pPr>
            <a:endParaRPr lang="tr-TR" dirty="0"/>
          </a:p>
        </p:txBody>
      </p:sp>
    </p:spTree>
    <p:extLst>
      <p:ext uri="{BB962C8B-B14F-4D97-AF65-F5344CB8AC3E}">
        <p14:creationId xmlns:p14="http://schemas.microsoft.com/office/powerpoint/2010/main" val="419795931"/>
      </p:ext>
    </p:extLst>
  </p:cSld>
  <p:clrMapOvr>
    <a:overrideClrMapping bg1="dk1" tx1="lt1" bg2="dk2" tx2="lt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D3B3F797-1813-020B-8A30-E7E46DF692F9}"/>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BCAD11F-2995-4412-DC46-B9B2AFC55C58}"/>
              </a:ext>
            </a:extLst>
          </p:cNvPr>
          <p:cNvSpPr>
            <a:spLocks noGrp="1"/>
          </p:cNvSpPr>
          <p:nvPr>
            <p:ph idx="1"/>
          </p:nvPr>
        </p:nvSpPr>
        <p:spPr>
          <a:xfrm>
            <a:off x="4547043" y="2773885"/>
            <a:ext cx="6676469" cy="3141013"/>
          </a:xfrm>
        </p:spPr>
        <p:txBody>
          <a:bodyPr>
            <a:normAutofit/>
          </a:bodyPr>
          <a:lstStyle/>
          <a:p>
            <a:pPr marL="0" indent="0" algn="just">
              <a:buNone/>
            </a:pPr>
            <a:r>
              <a:rPr lang="tr-TR" sz="1800" i="0" u="none" strike="noStrike" baseline="0" dirty="0">
                <a:solidFill>
                  <a:schemeClr val="bg1"/>
                </a:solidFill>
                <a:latin typeface="+mj-lt"/>
              </a:rPr>
              <a:t>Türkçenin ya da herhangi bir dilin söz varlığı denildiğinde, yalnızca o dilin sözlüğünde yer alan sözcükler değil; deyimler, atasözleri, kalıp sözler, ikilemeler, terimler, argolaşmış sözler, ilişki sözleri, alkış ve kargışlar gibi çeşitli anlatım kalıpları akla gelmelidir.</a:t>
            </a:r>
          </a:p>
          <a:p>
            <a:pPr marL="0" indent="0" algn="just">
              <a:buNone/>
            </a:pPr>
            <a:r>
              <a:rPr lang="tr-TR" sz="1800" b="0" i="0" u="none" strike="noStrike" baseline="0" dirty="0">
                <a:solidFill>
                  <a:schemeClr val="bg1"/>
                </a:solidFill>
                <a:latin typeface="+mj-lt"/>
              </a:rPr>
              <a:t>Söz varlığı yerine, söz dağarcığı, sözcük dağarcığı, kelime dağarcığı, kelime hazinesi, kelime kadrosu, kelime serveti gib</a:t>
            </a:r>
            <a:r>
              <a:rPr lang="tr-TR" sz="1800" dirty="0">
                <a:solidFill>
                  <a:schemeClr val="bg1"/>
                </a:solidFill>
                <a:latin typeface="+mj-lt"/>
              </a:rPr>
              <a:t>i</a:t>
            </a:r>
            <a:r>
              <a:rPr lang="tr-TR" sz="1800" b="0" i="0" u="none" strike="noStrike" baseline="0" dirty="0">
                <a:solidFill>
                  <a:schemeClr val="bg1"/>
                </a:solidFill>
                <a:latin typeface="+mj-lt"/>
              </a:rPr>
              <a:t> terimler de kullanılmaktadır.</a:t>
            </a:r>
            <a:endParaRPr lang="tr-TR" dirty="0">
              <a:solidFill>
                <a:schemeClr val="bg1"/>
              </a:solidFill>
              <a:latin typeface="+mj-lt"/>
              <a:cs typeface="Times New Roman" panose="02020603050405020304" pitchFamily="18" charset="0"/>
            </a:endParaRPr>
          </a:p>
        </p:txBody>
      </p:sp>
    </p:spTree>
    <p:extLst>
      <p:ext uri="{BB962C8B-B14F-4D97-AF65-F5344CB8AC3E}">
        <p14:creationId xmlns:p14="http://schemas.microsoft.com/office/powerpoint/2010/main" val="592232807"/>
      </p:ext>
    </p:extLst>
  </p:cSld>
  <p:clrMapOvr>
    <a:overrideClrMapping bg1="dk1" tx1="lt1" bg2="dk2"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C2957A-6C6F-E372-B9DC-4407C4B29F52}"/>
              </a:ext>
            </a:extLst>
          </p:cNvPr>
          <p:cNvSpPr>
            <a:spLocks noGrp="1"/>
          </p:cNvSpPr>
          <p:nvPr>
            <p:ph idx="1"/>
          </p:nvPr>
        </p:nvSpPr>
        <p:spPr>
          <a:xfrm>
            <a:off x="4547043" y="2160397"/>
            <a:ext cx="6676469" cy="3754502"/>
          </a:xfrm>
        </p:spPr>
        <p:txBody>
          <a:bodyPr>
            <a:normAutofit/>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Alıntı Sözler</a:t>
            </a:r>
            <a:endParaRPr lang="tr-TR" sz="1800" b="1" dirty="0">
              <a:solidFill>
                <a:schemeClr val="bg1"/>
              </a:solidFill>
              <a:effectLst/>
              <a:ea typeface="Arial" panose="020B0604020202020204" pitchFamily="34" charset="0"/>
            </a:endParaRPr>
          </a:p>
          <a:p>
            <a:pPr marL="0" indent="0" algn="just">
              <a:lnSpc>
                <a:spcPct val="119000"/>
              </a:lnSpc>
              <a:buNone/>
            </a:pPr>
            <a:r>
              <a:rPr lang="tr-TR" sz="1800" dirty="0">
                <a:solidFill>
                  <a:schemeClr val="bg1"/>
                </a:solidFill>
                <a:effectLst/>
                <a:ea typeface="Arial" panose="020B0604020202020204" pitchFamily="34" charset="0"/>
              </a:rPr>
              <a:t>Dillerin söz varlıklarının hiç azımsanmayacak bölümlerinden birini alıntı, yani başka bir dilden gelen sözcükler oluşturur.</a:t>
            </a:r>
          </a:p>
          <a:p>
            <a:pPr marL="0" indent="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Diller zaman içerisinde başka dillerle çeşitli biçimlerde ilişkiye girerler ve bu ilişkiler sonucunda birbirlerinden sözcükler alırlar. Bugün yeryüzünde yalnızca kendi sözlerine dayanan hiçbir kültür ve medeniyet dili yoktur. Her dil, az ya da çok başka dillerden et­kilenmiş, onlardan bir kısım sözcükleri kendi söz dağarcığına katmıştır. Diller arasındaki sözcük alışverişinin gereklilikten, özentiden ya da modadan kaynaklanan nedenleri ola­bilir.</a:t>
            </a:r>
          </a:p>
          <a:p>
            <a:pPr marL="0" indent="0" algn="just">
              <a:lnSpc>
                <a:spcPct val="119000"/>
              </a:lnSpc>
              <a:buNone/>
            </a:pPr>
            <a:endParaRPr lang="tr-TR" sz="1800" dirty="0">
              <a:solidFill>
                <a:schemeClr val="bg1"/>
              </a:solidFill>
              <a:effectLst/>
              <a:ea typeface="Times New Roman" panose="02020603050405020304" pitchFamily="18" charset="0"/>
            </a:endParaRPr>
          </a:p>
          <a:p>
            <a:pPr marL="0" indent="0" algn="just">
              <a:buNone/>
            </a:pPr>
            <a:endParaRPr lang="tr-TR" dirty="0">
              <a:solidFill>
                <a:schemeClr val="bg1"/>
              </a:solidFill>
            </a:endParaRPr>
          </a:p>
        </p:txBody>
      </p:sp>
    </p:spTree>
    <p:extLst>
      <p:ext uri="{BB962C8B-B14F-4D97-AF65-F5344CB8AC3E}">
        <p14:creationId xmlns:p14="http://schemas.microsoft.com/office/powerpoint/2010/main" val="2509856747"/>
      </p:ext>
    </p:extLst>
  </p:cSld>
  <p:clrMapOvr>
    <a:overrideClrMapping bg1="dk1" tx1="lt1" bg2="dk2" tx2="lt2" accent1="accent1" accent2="accent2" accent3="accent3" accent4="accent4" accent5="accent5" accent6="accent6" hlink="hlink" folHlink="folHlink"/>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5AF5D21-6FD9-049B-AF2E-91A5265D3DF0}"/>
              </a:ext>
            </a:extLst>
          </p:cNvPr>
          <p:cNvSpPr>
            <a:spLocks noGrp="1"/>
          </p:cNvSpPr>
          <p:nvPr>
            <p:ph idx="1"/>
          </p:nvPr>
        </p:nvSpPr>
        <p:spPr>
          <a:xfrm>
            <a:off x="4547043" y="2773885"/>
            <a:ext cx="6676469" cy="3141013"/>
          </a:xfrm>
        </p:spPr>
        <p:txBody>
          <a:bodyPr>
            <a:normAutofit/>
          </a:bodyPr>
          <a:lstStyle/>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Alıntı sözler </a:t>
            </a:r>
            <a:r>
              <a:rPr lang="tr-TR" sz="1800" b="1" dirty="0">
                <a:solidFill>
                  <a:schemeClr val="bg1"/>
                </a:solidFill>
                <a:effectLst/>
                <a:latin typeface="Times New Roman" panose="02020603050405020304" pitchFamily="18" charset="0"/>
                <a:ea typeface="Times New Roman" panose="02020603050405020304" pitchFamily="18" charset="0"/>
              </a:rPr>
              <a:t>“ödünçleme” </a:t>
            </a:r>
            <a:r>
              <a:rPr lang="tr-TR" sz="1800" dirty="0">
                <a:solidFill>
                  <a:schemeClr val="bg1"/>
                </a:solidFill>
                <a:effectLst/>
                <a:latin typeface="Times New Roman" panose="02020603050405020304" pitchFamily="18" charset="0"/>
                <a:ea typeface="Times New Roman" panose="02020603050405020304" pitchFamily="18" charset="0"/>
              </a:rPr>
              <a:t>olarak da adlandırılmaktadır. Bir dilden başka bir dile geçen söz­ler genellikle geçtiği dilin ses yapısına uydurulmaya çalışılır.</a:t>
            </a: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Türkçenin ilk yazılı metinleri olan Orhun </a:t>
            </a:r>
            <a:r>
              <a:rPr lang="tr-TR" sz="1800" dirty="0" err="1">
                <a:solidFill>
                  <a:schemeClr val="bg1"/>
                </a:solidFill>
                <a:effectLst/>
                <a:latin typeface="Times New Roman" panose="02020603050405020304" pitchFamily="18" charset="0"/>
                <a:ea typeface="Times New Roman" panose="02020603050405020304" pitchFamily="18" charset="0"/>
              </a:rPr>
              <a:t>Yazıtları’nda</a:t>
            </a:r>
            <a:r>
              <a:rPr lang="tr-TR" sz="1800" dirty="0">
                <a:solidFill>
                  <a:schemeClr val="bg1"/>
                </a:solidFill>
                <a:effectLst/>
                <a:latin typeface="Times New Roman" panose="02020603050405020304" pitchFamily="18" charset="0"/>
                <a:ea typeface="Times New Roman" panose="02020603050405020304" pitchFamily="18" charset="0"/>
              </a:rPr>
              <a:t> birkaç yabancı sözcüğe rastla­nmaktadır: </a:t>
            </a:r>
            <a:r>
              <a:rPr lang="tr-TR" sz="1800" i="1" dirty="0" err="1">
                <a:solidFill>
                  <a:schemeClr val="bg1"/>
                </a:solidFill>
                <a:effectLst/>
                <a:latin typeface="Times New Roman" panose="02020603050405020304" pitchFamily="18" charset="0"/>
                <a:ea typeface="Times New Roman" panose="02020603050405020304" pitchFamily="18" charset="0"/>
              </a:rPr>
              <a:t>sengün</a:t>
            </a:r>
            <a:r>
              <a:rPr lang="tr-TR" sz="1800" dirty="0">
                <a:solidFill>
                  <a:schemeClr val="bg1"/>
                </a:solidFill>
                <a:effectLst/>
                <a:latin typeface="Times New Roman" panose="02020603050405020304" pitchFamily="18" charset="0"/>
                <a:ea typeface="Times New Roman" panose="02020603050405020304" pitchFamily="18" charset="0"/>
              </a:rPr>
              <a:t> (general), </a:t>
            </a:r>
            <a:r>
              <a:rPr lang="tr-TR" sz="1800" i="1" dirty="0" err="1">
                <a:solidFill>
                  <a:schemeClr val="bg1"/>
                </a:solidFill>
                <a:effectLst/>
                <a:latin typeface="Times New Roman" panose="02020603050405020304" pitchFamily="18" charset="0"/>
                <a:ea typeface="Times New Roman" panose="02020603050405020304" pitchFamily="18" charset="0"/>
              </a:rPr>
              <a:t>kunçuy</a:t>
            </a:r>
            <a:r>
              <a:rPr lang="tr-TR" sz="1800" dirty="0">
                <a:solidFill>
                  <a:schemeClr val="bg1"/>
                </a:solidFill>
                <a:effectLst/>
                <a:latin typeface="Times New Roman" panose="02020603050405020304" pitchFamily="18" charset="0"/>
                <a:ea typeface="Times New Roman" panose="02020603050405020304" pitchFamily="18" charset="0"/>
              </a:rPr>
              <a:t> (prenses), </a:t>
            </a:r>
            <a:r>
              <a:rPr lang="tr-TR" sz="1800" i="1" dirty="0" err="1">
                <a:solidFill>
                  <a:schemeClr val="bg1"/>
                </a:solidFill>
                <a:effectLst/>
                <a:latin typeface="Times New Roman" panose="02020603050405020304" pitchFamily="18" charset="0"/>
                <a:ea typeface="Times New Roman" panose="02020603050405020304" pitchFamily="18" charset="0"/>
              </a:rPr>
              <a:t>işgiti</a:t>
            </a:r>
            <a:r>
              <a:rPr lang="tr-TR" sz="1800" dirty="0">
                <a:solidFill>
                  <a:schemeClr val="bg1"/>
                </a:solidFill>
                <a:effectLst/>
                <a:latin typeface="Times New Roman" panose="02020603050405020304" pitchFamily="18" charset="0"/>
                <a:ea typeface="Times New Roman" panose="02020603050405020304" pitchFamily="18" charset="0"/>
              </a:rPr>
              <a:t> (ipekli kumaş), </a:t>
            </a:r>
            <a:r>
              <a:rPr lang="tr-TR" sz="1800" i="1" dirty="0" err="1">
                <a:solidFill>
                  <a:schemeClr val="bg1"/>
                </a:solidFill>
                <a:effectLst/>
                <a:latin typeface="Times New Roman" panose="02020603050405020304" pitchFamily="18" charset="0"/>
                <a:ea typeface="Times New Roman" panose="02020603050405020304" pitchFamily="18" charset="0"/>
              </a:rPr>
              <a:t>yençü</a:t>
            </a:r>
            <a:r>
              <a:rPr lang="tr-TR" sz="1800" dirty="0">
                <a:solidFill>
                  <a:schemeClr val="bg1"/>
                </a:solidFill>
                <a:effectLst/>
                <a:latin typeface="Times New Roman" panose="02020603050405020304" pitchFamily="18" charset="0"/>
                <a:ea typeface="Times New Roman" panose="02020603050405020304" pitchFamily="18" charset="0"/>
              </a:rPr>
              <a:t> (inci) gibi sözcüklerdir. </a:t>
            </a:r>
          </a:p>
          <a:p>
            <a:pPr marL="0" indent="0" algn="just">
              <a:lnSpc>
                <a:spcPct val="150000"/>
              </a:lnSpc>
              <a:spcBef>
                <a:spcPts val="600"/>
              </a:spcBef>
              <a:buNone/>
            </a:pPr>
            <a:r>
              <a:rPr lang="tr-TR" sz="1800" dirty="0">
                <a:solidFill>
                  <a:schemeClr val="bg1"/>
                </a:solidFill>
                <a:latin typeface="Times New Roman" panose="02020603050405020304" pitchFamily="18" charset="0"/>
                <a:ea typeface="Times New Roman" panose="02020603050405020304" pitchFamily="18" charset="0"/>
              </a:rPr>
              <a:t>Bu sözcükler hangi dile ait olabilir?</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buNone/>
            </a:pPr>
            <a:endParaRPr lang="tr-TR" dirty="0">
              <a:solidFill>
                <a:schemeClr val="bg1"/>
              </a:solidFill>
            </a:endParaRPr>
          </a:p>
        </p:txBody>
      </p:sp>
    </p:spTree>
    <p:extLst>
      <p:ext uri="{BB962C8B-B14F-4D97-AF65-F5344CB8AC3E}">
        <p14:creationId xmlns:p14="http://schemas.microsoft.com/office/powerpoint/2010/main" val="356863126"/>
      </p:ext>
    </p:extLst>
  </p:cSld>
  <p:clrMapOvr>
    <a:overrideClrMapping bg1="dk1" tx1="lt1" bg2="dk2" tx2="lt2" accent1="accent1" accent2="accent2" accent3="accent3" accent4="accent4" accent5="accent5" accent6="accent6" hlink="hlink" folHlink="folHlink"/>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6117CB4-0B4B-5A0D-8B25-E4902DF3F12F}"/>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0"/>
              </a:spcBef>
              <a:buNone/>
            </a:pPr>
            <a:r>
              <a:rPr lang="tr-TR" dirty="0">
                <a:solidFill>
                  <a:schemeClr val="bg1"/>
                </a:solidFill>
              </a:rPr>
              <a:t>Uygur ve Karahanlı dönemlerinde farklı dinlerin benimsenmesi sonucu alıntı sözcüklerde birtakım artış olsa da bu oran çok düşüktür (%2 gibi). Anadolu Selçuklu ve Beylikler döneminde de çok büyük bir artış görülmez.  </a:t>
            </a:r>
          </a:p>
        </p:txBody>
      </p:sp>
    </p:spTree>
    <p:extLst>
      <p:ext uri="{BB962C8B-B14F-4D97-AF65-F5344CB8AC3E}">
        <p14:creationId xmlns:p14="http://schemas.microsoft.com/office/powerpoint/2010/main" val="3103824722"/>
      </p:ext>
    </p:extLst>
  </p:cSld>
  <p:clrMapOvr>
    <a:overrideClrMapping bg1="dk1" tx1="lt1" bg2="dk2" tx2="lt2" accent1="accent1" accent2="accent2" accent3="accent3" accent4="accent4" accent5="accent5" accent6="accent6" hlink="hlink" folHlink="folHlink"/>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EB68C67-FA80-96CF-0C96-1B104C3400F7}"/>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Tanzimat dönemine kadar Arapça ve Farsçanın ağır etkisinde olan Türk yazı dilinde bu dönemden başlayarak Batı dillerinden, özellikle Fransızcadan alınan sözcükler görü­lür. Bunun nedeni, Türk aydınlarının Batı’yı öncelikle Fransızca ve Fransa üzerinden ta­nımalarıdır. Zaman içerisinde Fransızcanın yerini İngilizce almıştır. Bu durum da önce İngiltere’nin sonra da ABD’nin siyasî ve ekonomik gücüyle ilgilidir.</a:t>
            </a:r>
          </a:p>
          <a:p>
            <a:pPr marL="0" indent="0" algn="just">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1227396517"/>
      </p:ext>
    </p:extLst>
  </p:cSld>
  <p:clrMapOvr>
    <a:overrideClrMapping bg1="dk1" tx1="lt1" bg2="dk2" tx2="lt2" accent1="accent1" accent2="accent2" accent3="accent3" accent4="accent4" accent5="accent5" accent6="accent6" hlink="hlink" folHlink="folHlink"/>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B6DB5C-27EF-38AD-2C0C-F67588B4FB43}"/>
              </a:ext>
            </a:extLst>
          </p:cNvPr>
          <p:cNvSpPr>
            <a:spLocks noGrp="1"/>
          </p:cNvSpPr>
          <p:nvPr>
            <p:ph idx="1"/>
          </p:nvPr>
        </p:nvSpPr>
        <p:spPr>
          <a:xfrm>
            <a:off x="4547043" y="2773885"/>
            <a:ext cx="6676469" cy="3141013"/>
          </a:xfrm>
        </p:spPr>
        <p:txBody>
          <a:bodyPr>
            <a:normAutofit/>
          </a:bodyPr>
          <a:lstStyle/>
          <a:p>
            <a:pPr marL="0" indent="0" algn="ctr">
              <a:buNone/>
            </a:pPr>
            <a:r>
              <a:rPr lang="tr-TR" dirty="0">
                <a:solidFill>
                  <a:schemeClr val="bg1"/>
                </a:solidFill>
              </a:rPr>
              <a:t>Türkçe </a:t>
            </a:r>
            <a:r>
              <a:rPr lang="tr-TR" dirty="0" err="1">
                <a:solidFill>
                  <a:schemeClr val="bg1"/>
                </a:solidFill>
              </a:rPr>
              <a:t>Sözlük’teki</a:t>
            </a:r>
            <a:r>
              <a:rPr lang="tr-TR" dirty="0">
                <a:solidFill>
                  <a:schemeClr val="bg1"/>
                </a:solidFill>
              </a:rPr>
              <a:t> en hacimli sözcüğün olduğu harf (madde) hangisidir? </a:t>
            </a:r>
          </a:p>
        </p:txBody>
      </p:sp>
    </p:spTree>
    <p:extLst>
      <p:ext uri="{BB962C8B-B14F-4D97-AF65-F5344CB8AC3E}">
        <p14:creationId xmlns:p14="http://schemas.microsoft.com/office/powerpoint/2010/main" val="1964295210"/>
      </p:ext>
    </p:extLst>
  </p:cSld>
  <p:clrMapOvr>
    <a:overrideClrMapping bg1="dk1" tx1="lt1" bg2="dk2" tx2="lt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C942074-BC11-5277-C4E0-2624D53B499D}"/>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Pek çok dünya dilini etkilemiş ve onlara sayısız sözcükler vermiş olan Türkçe, yalnızca Arapça ve İngilizce karşısında gerilemiştir. Bunun nedeni de din, teknoloji ve moda ya da özentidir. Bu durumun çok ilgi çekici bir örneği olarak Türkçe sözlükteki m madde­sini gösterebiliriz. Bilindiği üzere Türkçede m sesiyle sözcük başlamaz ancak m maddesi Türkçe sözlüklerin en hacimli maddesidir ve bu madde altındaki sözcüklerin çok büyük bir kısmı Arapçadan alınmadır.</a:t>
            </a:r>
          </a:p>
          <a:p>
            <a:pPr marL="0" indent="0">
              <a:buNone/>
            </a:pPr>
            <a:endParaRPr lang="tr-TR" dirty="0">
              <a:solidFill>
                <a:schemeClr val="bg1"/>
              </a:solidFill>
            </a:endParaRPr>
          </a:p>
        </p:txBody>
      </p:sp>
    </p:spTree>
    <p:extLst>
      <p:ext uri="{BB962C8B-B14F-4D97-AF65-F5344CB8AC3E}">
        <p14:creationId xmlns:p14="http://schemas.microsoft.com/office/powerpoint/2010/main" val="3454901618"/>
      </p:ext>
    </p:extLst>
  </p:cSld>
  <p:clrMapOvr>
    <a:overrideClrMapping bg1="dk1" tx1="lt1" bg2="dk2" tx2="lt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B423F5E-051A-577A-B987-143AB30D16F1}"/>
              </a:ext>
            </a:extLst>
          </p:cNvPr>
          <p:cNvSpPr>
            <a:spLocks noGrp="1"/>
          </p:cNvSpPr>
          <p:nvPr>
            <p:ph idx="1"/>
          </p:nvPr>
        </p:nvSpPr>
        <p:spPr>
          <a:xfrm>
            <a:off x="4547043" y="2190541"/>
            <a:ext cx="6676469" cy="3724357"/>
          </a:xfrm>
        </p:spPr>
        <p:txBody>
          <a:bodyPr>
            <a:normAutofit/>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Ağız Ögeleri</a:t>
            </a:r>
            <a:endParaRPr lang="tr-TR" sz="1800" b="1"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ea typeface="Arial" panose="020B0604020202020204" pitchFamily="34" charset="0"/>
              </a:rPr>
              <a:t>Her dilde zaman içerisinde birtakım ses ve biçim farklılıkları oluşur. Bu farklılıklar, an­laşmayı zorlaştıracak düzeye ulaşmışsa şive ya da lehçe olarak adlandırılan kollar ortaya çıkar. Bu durumun en belirgin nedeni, bir dili konuşan insan ya da boyların birbirlerinden ayrılıp uzunca bir süre değişik coğrafyalarda ve farklı siyasî oluşumların yurttaşları olarak yaşamalarıdır. </a:t>
            </a:r>
            <a:endParaRPr lang="tr-TR" dirty="0">
              <a:solidFill>
                <a:schemeClr val="bg1"/>
              </a:solidFill>
            </a:endParaRPr>
          </a:p>
        </p:txBody>
      </p:sp>
    </p:spTree>
    <p:extLst>
      <p:ext uri="{BB962C8B-B14F-4D97-AF65-F5344CB8AC3E}">
        <p14:creationId xmlns:p14="http://schemas.microsoft.com/office/powerpoint/2010/main" val="1605685015"/>
      </p:ext>
    </p:extLst>
  </p:cSld>
  <p:clrMapOvr>
    <a:overrideClrMapping bg1="dk1" tx1="lt1" bg2="dk2" tx2="lt2" accent1="accent1" accent2="accent2" accent3="accent3" accent4="accent4" accent5="accent5" accent6="accent6" hlink="hlink" folHlink="folHlink"/>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D8EC6B1-A3DC-78AB-46F0-FA8A15600F63}"/>
              </a:ext>
            </a:extLst>
          </p:cNvPr>
          <p:cNvSpPr>
            <a:spLocks noGrp="1"/>
          </p:cNvSpPr>
          <p:nvPr>
            <p:ph idx="1"/>
          </p:nvPr>
        </p:nvSpPr>
        <p:spPr>
          <a:xfrm>
            <a:off x="4547043" y="2773885"/>
            <a:ext cx="6676469" cy="3141013"/>
          </a:xfrm>
        </p:spPr>
        <p:txBody>
          <a:bodyPr>
            <a:normAutofit/>
          </a:bodyPr>
          <a:lstStyle/>
          <a:p>
            <a:pPr marL="0" indent="0" algn="just">
              <a:buNone/>
            </a:pPr>
            <a:r>
              <a:rPr lang="tr-TR" sz="2000" dirty="0">
                <a:solidFill>
                  <a:schemeClr val="bg1"/>
                </a:solidFill>
                <a:effectLst/>
                <a:ea typeface="Arial" panose="020B0604020202020204" pitchFamily="34" charset="0"/>
              </a:rPr>
              <a:t>Ayrı yaşama süresinin uzunluğu ve kollar arasındaki ilişkinin uzun süre kopuk olması bazen bu kolların farklı diller olması sonucunu bile doğurabilir. Nitekim bugün yeryüzünde binlerle ifade edilen dilden söz edilmesinin sebebi budur.</a:t>
            </a:r>
          </a:p>
          <a:p>
            <a:pPr marL="0" indent="0" algn="just">
              <a:buNone/>
            </a:pPr>
            <a:r>
              <a:rPr lang="tr-TR" sz="2000" dirty="0">
                <a:solidFill>
                  <a:schemeClr val="bg1"/>
                </a:solidFill>
                <a:effectLst/>
                <a:latin typeface="Times New Roman" panose="02020603050405020304" pitchFamily="18" charset="0"/>
                <a:ea typeface="Times New Roman" panose="02020603050405020304" pitchFamily="18" charset="0"/>
              </a:rPr>
              <a:t>Bir dilin kollarından birinin yani bir lehçesinin bir ülke ya da bölge içerisinde küçük ses farklılıklarıyla birbirinden ayrılan kollarına </a:t>
            </a:r>
            <a:r>
              <a:rPr lang="tr-TR" sz="2000" i="1" dirty="0">
                <a:solidFill>
                  <a:schemeClr val="bg1"/>
                </a:solidFill>
                <a:effectLst/>
                <a:latin typeface="Times New Roman" panose="02020603050405020304" pitchFamily="18" charset="0"/>
                <a:ea typeface="Times New Roman" panose="02020603050405020304" pitchFamily="18" charset="0"/>
              </a:rPr>
              <a:t>ağız</a:t>
            </a:r>
            <a:r>
              <a:rPr lang="tr-TR" sz="2000" dirty="0">
                <a:solidFill>
                  <a:schemeClr val="bg1"/>
                </a:solidFill>
                <a:effectLst/>
                <a:latin typeface="Times New Roman" panose="02020603050405020304" pitchFamily="18" charset="0"/>
                <a:ea typeface="Times New Roman" panose="02020603050405020304" pitchFamily="18" charset="0"/>
              </a:rPr>
              <a:t> denir.</a:t>
            </a:r>
          </a:p>
          <a:p>
            <a:pPr marL="0" indent="0" algn="just">
              <a:buNone/>
            </a:pPr>
            <a:endParaRPr lang="tr-TR" sz="2000" dirty="0">
              <a:solidFill>
                <a:schemeClr val="bg1"/>
              </a:solidFill>
              <a:effectLst/>
              <a:ea typeface="Times New Roman" panose="02020603050405020304" pitchFamily="18" charset="0"/>
            </a:endParaRPr>
          </a:p>
          <a:p>
            <a:endParaRPr lang="tr-TR" sz="2000" dirty="0">
              <a:solidFill>
                <a:schemeClr val="bg1"/>
              </a:solidFill>
            </a:endParaRPr>
          </a:p>
        </p:txBody>
      </p:sp>
    </p:spTree>
    <p:extLst>
      <p:ext uri="{BB962C8B-B14F-4D97-AF65-F5344CB8AC3E}">
        <p14:creationId xmlns:p14="http://schemas.microsoft.com/office/powerpoint/2010/main" val="1970034954"/>
      </p:ext>
    </p:extLst>
  </p:cSld>
  <p:clrMapOvr>
    <a:overrideClrMapping bg1="dk1" tx1="lt1" bg2="dk2" tx2="lt2" accent1="accent1" accent2="accent2" accent3="accent3" accent4="accent4" accent5="accent5" accent6="accent6" hlink="hlink" folHlink="folHlink"/>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0F951B1-9948-C4D6-EAA4-6D52551D4378}"/>
              </a:ext>
            </a:extLst>
          </p:cNvPr>
          <p:cNvSpPr>
            <a:spLocks noGrp="1"/>
          </p:cNvSpPr>
          <p:nvPr>
            <p:ph idx="1"/>
          </p:nvPr>
        </p:nvSpPr>
        <p:spPr>
          <a:xfrm>
            <a:off x="4547043" y="2773885"/>
            <a:ext cx="6676469" cy="3141013"/>
          </a:xfrm>
        </p:spPr>
        <p:txBody>
          <a:bodyPr>
            <a:normAutofit/>
          </a:bodyPr>
          <a:lstStyle/>
          <a:p>
            <a:endParaRPr lang="tr-TR" dirty="0">
              <a:solidFill>
                <a:schemeClr val="bg1"/>
              </a:solidFill>
            </a:endParaRPr>
          </a:p>
          <a:p>
            <a:r>
              <a:rPr lang="tr-TR" dirty="0">
                <a:solidFill>
                  <a:schemeClr val="bg1"/>
                </a:solidFill>
              </a:rPr>
              <a:t>Sizce ağız unsurlarının oluşmasında neler etkili olmuştur?</a:t>
            </a:r>
          </a:p>
        </p:txBody>
      </p:sp>
    </p:spTree>
    <p:extLst>
      <p:ext uri="{BB962C8B-B14F-4D97-AF65-F5344CB8AC3E}">
        <p14:creationId xmlns:p14="http://schemas.microsoft.com/office/powerpoint/2010/main" val="2163661378"/>
      </p:ext>
    </p:extLst>
  </p:cSld>
  <p:clrMapOvr>
    <a:overrideClrMapping bg1="dk1" tx1="lt1" bg2="dk2" tx2="lt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D3F7FB-1196-4179-FBF9-13053CE459BC}"/>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latin typeface="Times New Roman" panose="02020603050405020304" pitchFamily="18" charset="0"/>
                <a:ea typeface="Times New Roman" panose="02020603050405020304" pitchFamily="18" charset="0"/>
              </a:rPr>
              <a:t>A</a:t>
            </a:r>
            <a:r>
              <a:rPr lang="tr-TR" sz="1800" dirty="0">
                <a:solidFill>
                  <a:schemeClr val="bg1"/>
                </a:solidFill>
                <a:effectLst/>
                <a:latin typeface="Times New Roman" panose="02020603050405020304" pitchFamily="18" charset="0"/>
                <a:ea typeface="Times New Roman" panose="02020603050405020304" pitchFamily="18" charset="0"/>
              </a:rPr>
              <a:t>ğızlar, zamana ve coğrafyaya bağlı olarak tarih, boy farklı­lıkları, komşu dil ve kültürler gibi unsurların etkisiyle ve dilin kendi bünyesinden kaynak­lanan ses değişmelerinin sonucunda oluşurlar.</a:t>
            </a: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Diller, belirtildiği şekilde ağızlara bölünürken bir taraftan da bu ağızlardan biri, bir ülkenin yazı dilinin temelini oluşturur. Yazı diline temel olarak alınan ağız, genellikle o ülkenin kültür, sanayi, ticaret ve yönetim merkezinin ağzıdır. </a:t>
            </a:r>
            <a:endParaRPr lang="tr-TR" dirty="0">
              <a:solidFill>
                <a:schemeClr val="bg1"/>
              </a:solidFill>
            </a:endParaRPr>
          </a:p>
        </p:txBody>
      </p:sp>
    </p:spTree>
    <p:extLst>
      <p:ext uri="{BB962C8B-B14F-4D97-AF65-F5344CB8AC3E}">
        <p14:creationId xmlns:p14="http://schemas.microsoft.com/office/powerpoint/2010/main" val="3335996854"/>
      </p:ext>
    </p:extLst>
  </p:cSld>
  <p:clrMapOvr>
    <a:overrideClrMapping bg1="dk1" tx1="lt1" bg2="dk2" tx2="lt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FAD62EA-3421-5176-3FC5-2B32B0B0EDE4}"/>
              </a:ext>
            </a:extLst>
          </p:cNvPr>
          <p:cNvSpPr>
            <a:spLocks noGrp="1"/>
          </p:cNvSpPr>
          <p:nvPr>
            <p:ph idx="1"/>
          </p:nvPr>
        </p:nvSpPr>
        <p:spPr>
          <a:xfrm>
            <a:off x="4547043" y="2773885"/>
            <a:ext cx="6676469" cy="3141013"/>
          </a:xfrm>
        </p:spPr>
        <p:txBody>
          <a:bodyPr>
            <a:normAutofit/>
          </a:bodyPr>
          <a:lstStyle/>
          <a:p>
            <a:pPr marL="0" indent="0" algn="ctr">
              <a:buNone/>
            </a:pPr>
            <a:endParaRPr lang="tr-TR" dirty="0">
              <a:solidFill>
                <a:schemeClr val="bg1"/>
              </a:solidFill>
            </a:endParaRPr>
          </a:p>
          <a:p>
            <a:pPr marL="0" indent="0" algn="ctr">
              <a:buNone/>
            </a:pPr>
            <a:r>
              <a:rPr lang="tr-TR" dirty="0">
                <a:solidFill>
                  <a:schemeClr val="bg1"/>
                </a:solidFill>
              </a:rPr>
              <a:t>Dil kullanımı nedir? Bir şair veya yazar ile sıradan bir insanın dili kullanımı aynı mıdır?</a:t>
            </a:r>
          </a:p>
        </p:txBody>
      </p:sp>
    </p:spTree>
    <p:extLst>
      <p:ext uri="{BB962C8B-B14F-4D97-AF65-F5344CB8AC3E}">
        <p14:creationId xmlns:p14="http://schemas.microsoft.com/office/powerpoint/2010/main" val="1101882320"/>
      </p:ext>
    </p:extLst>
  </p:cSld>
  <p:clrMapOvr>
    <a:overrideClrMapping bg1="dk1" tx1="lt1" bg2="dk2" tx2="lt2" accent1="accent1" accent2="accent2" accent3="accent3" accent4="accent4" accent5="accent5" accent6="accent6" hlink="hlink" folHlink="folHlink"/>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955187B0-87EE-83FC-143B-036260FBB730}"/>
              </a:ext>
            </a:extLst>
          </p:cNvPr>
          <p:cNvSpPr>
            <a:spLocks noGrp="1"/>
          </p:cNvSpPr>
          <p:nvPr>
            <p:ph idx="1"/>
          </p:nvPr>
        </p:nvSpPr>
        <p:spPr>
          <a:xfrm>
            <a:off x="4547043" y="2773885"/>
            <a:ext cx="6676469" cy="3141013"/>
          </a:xfrm>
        </p:spPr>
        <p:txBody>
          <a:bodyPr>
            <a:normAutofit/>
          </a:bodyPr>
          <a:lstStyle/>
          <a:p>
            <a:pPr marL="0" indent="0" algn="ctr">
              <a:buNone/>
            </a:pPr>
            <a:endParaRPr lang="tr-TR" dirty="0">
              <a:solidFill>
                <a:schemeClr val="bg1"/>
              </a:solidFill>
            </a:endParaRPr>
          </a:p>
          <a:p>
            <a:pPr marL="0" indent="0" algn="ctr">
              <a:buNone/>
            </a:pPr>
            <a:r>
              <a:rPr lang="tr-TR" dirty="0">
                <a:solidFill>
                  <a:schemeClr val="bg1"/>
                </a:solidFill>
              </a:rPr>
              <a:t>Peki, Standart Türkçe hangi ağza dayanmaktadır?</a:t>
            </a:r>
          </a:p>
        </p:txBody>
      </p:sp>
    </p:spTree>
    <p:extLst>
      <p:ext uri="{BB962C8B-B14F-4D97-AF65-F5344CB8AC3E}">
        <p14:creationId xmlns:p14="http://schemas.microsoft.com/office/powerpoint/2010/main" val="3941915993"/>
      </p:ext>
    </p:extLst>
  </p:cSld>
  <p:clrMapOvr>
    <a:overrideClrMapping bg1="dk1" tx1="lt1" bg2="dk2" tx2="lt2" accent1="accent1" accent2="accent2" accent3="accent3" accent4="accent4" accent5="accent5" accent6="accent6" hlink="hlink" folHlink="folHlink"/>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1F318E9-67FF-B477-135A-BC89F2EF8E3A}"/>
              </a:ext>
            </a:extLst>
          </p:cNvPr>
          <p:cNvSpPr>
            <a:spLocks noGrp="1"/>
          </p:cNvSpPr>
          <p:nvPr>
            <p:ph idx="1"/>
          </p:nvPr>
        </p:nvSpPr>
        <p:spPr>
          <a:xfrm>
            <a:off x="4547043" y="1587640"/>
            <a:ext cx="6676469" cy="4648991"/>
          </a:xfrm>
        </p:spPr>
        <p:txBody>
          <a:bodyPr>
            <a:normAutofit/>
          </a:bodyPr>
          <a:lstStyle/>
          <a:p>
            <a:pPr marL="0" indent="0" algn="just">
              <a:lnSpc>
                <a:spcPct val="160000"/>
              </a:lnSpc>
              <a:spcBef>
                <a:spcPts val="600"/>
              </a:spcBef>
              <a:spcAft>
                <a:spcPts val="600"/>
              </a:spcAft>
              <a:buNone/>
            </a:pPr>
            <a:r>
              <a:rPr lang="tr-TR" sz="1800" dirty="0">
                <a:solidFill>
                  <a:schemeClr val="bg1"/>
                </a:solidFill>
                <a:effectLst/>
                <a:latin typeface="Times New Roman" panose="02020603050405020304" pitchFamily="18" charset="0"/>
                <a:ea typeface="Times New Roman" panose="02020603050405020304" pitchFamily="18" charset="0"/>
              </a:rPr>
              <a:t>Türkiye’de Cumhuriyet’in ilanından hemen sonra ağızlarla ilgili çalışmalar başlamış ve öncelikle halk ağızlarından sözcük derlemeleri yapılmıştır. Derlenen bu sözcükler, önce </a:t>
            </a:r>
            <a:r>
              <a:rPr lang="tr-TR" sz="1800" i="1" dirty="0">
                <a:solidFill>
                  <a:schemeClr val="bg1"/>
                </a:solidFill>
                <a:effectLst/>
                <a:latin typeface="Times New Roman" panose="02020603050405020304" pitchFamily="18" charset="0"/>
                <a:ea typeface="Times New Roman" panose="02020603050405020304" pitchFamily="18" charset="0"/>
              </a:rPr>
              <a:t>Halk Ağzından Söz Derleme Dergisi</a:t>
            </a:r>
            <a:r>
              <a:rPr lang="tr-TR" sz="1800" dirty="0">
                <a:solidFill>
                  <a:schemeClr val="bg1"/>
                </a:solidFill>
                <a:effectLst/>
                <a:latin typeface="Times New Roman" panose="02020603050405020304" pitchFamily="18" charset="0"/>
                <a:ea typeface="Times New Roman" panose="02020603050405020304" pitchFamily="18" charset="0"/>
              </a:rPr>
              <a:t> adıyla, sonra daha da geliştirilerek </a:t>
            </a:r>
            <a:r>
              <a:rPr lang="tr-TR" sz="1800" i="1" dirty="0">
                <a:solidFill>
                  <a:schemeClr val="bg1"/>
                </a:solidFill>
                <a:effectLst/>
                <a:latin typeface="Times New Roman" panose="02020603050405020304" pitchFamily="18" charset="0"/>
                <a:ea typeface="Times New Roman" panose="02020603050405020304" pitchFamily="18" charset="0"/>
              </a:rPr>
              <a:t>Derleme Sözlüğü </a:t>
            </a:r>
            <a:br>
              <a:rPr lang="tr-TR" sz="1800" dirty="0">
                <a:solidFill>
                  <a:schemeClr val="bg1"/>
                </a:solidFill>
                <a:effectLst/>
                <a:latin typeface="Times New Roman" panose="02020603050405020304" pitchFamily="18" charset="0"/>
                <a:ea typeface="Times New Roman" panose="02020603050405020304" pitchFamily="18" charset="0"/>
              </a:rPr>
            </a:br>
            <a:r>
              <a:rPr lang="tr-TR" sz="1800" dirty="0">
                <a:solidFill>
                  <a:schemeClr val="bg1"/>
                </a:solidFill>
                <a:effectLst/>
                <a:latin typeface="Times New Roman" panose="02020603050405020304" pitchFamily="18" charset="0"/>
                <a:ea typeface="Times New Roman" panose="02020603050405020304" pitchFamily="18" charset="0"/>
              </a:rPr>
              <a:t>adıyla Türk Dil Kurumu tarafından yayınlanmıştır. Bu sözlükte yazı dilinde olmayan bin­lerce Türkçe sözcük kayda geçtiği gibi, yazı dilinde kullanılan pek çok sözcük de farklı anlamlarıyla tespit edilmiştir. Bu sözlük, Türkçenin çok değerli bir </a:t>
            </a:r>
            <a:r>
              <a:rPr lang="tr-TR" sz="1800" dirty="0" err="1">
                <a:solidFill>
                  <a:schemeClr val="bg1"/>
                </a:solidFill>
                <a:effectLst/>
                <a:latin typeface="Times New Roman" panose="02020603050405020304" pitchFamily="18" charset="0"/>
                <a:ea typeface="Times New Roman" panose="02020603050405020304" pitchFamily="18" charset="0"/>
              </a:rPr>
              <a:t>hâzinesidir</a:t>
            </a:r>
            <a:r>
              <a:rPr lang="tr-TR" sz="1800" dirty="0">
                <a:solidFill>
                  <a:schemeClr val="bg1"/>
                </a:solidFill>
                <a:effectLst/>
                <a:latin typeface="Times New Roman" panose="02020603050405020304" pitchFamily="18" charset="0"/>
                <a:ea typeface="Times New Roman" panose="02020603050405020304" pitchFamily="18" charset="0"/>
              </a:rPr>
              <a:t> ve yazı dili ihtiyaç duyduğu pek çok sözcüğü buradan alabilmektedir.</a:t>
            </a:r>
          </a:p>
          <a:p>
            <a:pPr algn="just">
              <a:lnSpc>
                <a:spcPct val="160000"/>
              </a:lnSpc>
              <a:spcBef>
                <a:spcPts val="600"/>
              </a:spcBef>
              <a:spcAft>
                <a:spcPts val="600"/>
              </a:spcAft>
            </a:pPr>
            <a:endParaRPr lang="tr-TR" dirty="0">
              <a:solidFill>
                <a:schemeClr val="bg1"/>
              </a:solidFill>
            </a:endParaRPr>
          </a:p>
        </p:txBody>
      </p:sp>
    </p:spTree>
    <p:extLst>
      <p:ext uri="{BB962C8B-B14F-4D97-AF65-F5344CB8AC3E}">
        <p14:creationId xmlns:p14="http://schemas.microsoft.com/office/powerpoint/2010/main" val="1087630941"/>
      </p:ext>
    </p:extLst>
  </p:cSld>
  <p:clrMapOvr>
    <a:overrideClrMapping bg1="dk1" tx1="lt1" bg2="dk2" tx2="lt2" accent1="accent1" accent2="accent2" accent3="accent3" accent4="accent4" accent5="accent5" accent6="accent6" hlink="hlink" folHlink="folHlink"/>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74D1BBB-4364-7A4B-9287-F8316E502E2A}"/>
              </a:ext>
            </a:extLst>
          </p:cNvPr>
          <p:cNvSpPr>
            <a:spLocks noGrp="1"/>
          </p:cNvSpPr>
          <p:nvPr>
            <p:ph idx="1"/>
          </p:nvPr>
        </p:nvSpPr>
        <p:spPr>
          <a:xfrm>
            <a:off x="4547043" y="2190541"/>
            <a:ext cx="6676469" cy="3724357"/>
          </a:xfrm>
        </p:spPr>
        <p:txBody>
          <a:bodyPr>
            <a:normAutofit fontScale="92500" lnSpcReduction="20000"/>
          </a:bodyPr>
          <a:lstStyle/>
          <a:p>
            <a:pPr marL="0" indent="0" algn="just">
              <a:lnSpc>
                <a:spcPct val="150000"/>
              </a:lnSpc>
              <a:buNone/>
            </a:pPr>
            <a:r>
              <a:rPr lang="tr-TR" sz="1800" b="1" i="1" dirty="0">
                <a:solidFill>
                  <a:schemeClr val="bg1"/>
                </a:solidFill>
                <a:effectLst/>
                <a:latin typeface="Times New Roman" panose="02020603050405020304" pitchFamily="18" charset="0"/>
                <a:ea typeface="Times New Roman" panose="02020603050405020304" pitchFamily="18" charset="0"/>
              </a:rPr>
              <a:t>Argo</a:t>
            </a:r>
          </a:p>
          <a:p>
            <a:pPr marL="0" indent="0" algn="just">
              <a:lnSpc>
                <a:spcPct val="150000"/>
              </a:lnSpc>
              <a:buNone/>
            </a:pPr>
            <a:r>
              <a:rPr lang="tr-TR" sz="1800" i="1" dirty="0">
                <a:solidFill>
                  <a:schemeClr val="bg1"/>
                </a:solidFill>
                <a:effectLst/>
                <a:latin typeface="Times New Roman" panose="02020603050405020304" pitchFamily="18" charset="0"/>
                <a:ea typeface="Times New Roman" panose="02020603050405020304" pitchFamily="18" charset="0"/>
              </a:rPr>
              <a:t>Argo;</a:t>
            </a:r>
            <a:r>
              <a:rPr lang="tr-TR" sz="1800" dirty="0">
                <a:solidFill>
                  <a:schemeClr val="bg1"/>
                </a:solidFill>
                <a:effectLst/>
                <a:latin typeface="Times New Roman" panose="02020603050405020304" pitchFamily="18" charset="0"/>
                <a:ea typeface="Times New Roman" panose="02020603050405020304" pitchFamily="18" charset="0"/>
              </a:rPr>
              <a:t> toplumda belli bir sosyal sınıfa mensup olanların, daha çok toplum dışı olarak algılanan ve damgalanmış grupların, toplumun diğer kesimlerinden ayrılmak veya giz­lenmek içgüdüsüyle kendilerine sözcük ve deyimlerle oluşturdukları konuşma sistemidir. Genel dilin sözcüklerine bazı özel anlamlar vermek ve özel birtakım sözcükler katmakla oluşan argo, bir çeşit </a:t>
            </a:r>
            <a:r>
              <a:rPr lang="tr-TR" sz="1800" b="1" dirty="0">
                <a:solidFill>
                  <a:schemeClr val="bg1"/>
                </a:solidFill>
                <a:effectLst/>
                <a:latin typeface="Times New Roman" panose="02020603050405020304" pitchFamily="18" charset="0"/>
                <a:ea typeface="Times New Roman" panose="02020603050405020304" pitchFamily="18" charset="0"/>
              </a:rPr>
              <a:t>özel dil </a:t>
            </a:r>
            <a:r>
              <a:rPr lang="tr-TR" sz="1800" dirty="0">
                <a:solidFill>
                  <a:schemeClr val="bg1"/>
                </a:solidFill>
                <a:effectLst/>
                <a:latin typeface="Times New Roman" panose="02020603050405020304" pitchFamily="18" charset="0"/>
                <a:ea typeface="Times New Roman" panose="02020603050405020304" pitchFamily="18" charset="0"/>
              </a:rPr>
              <a:t>sayılabilir.</a:t>
            </a:r>
          </a:p>
          <a:p>
            <a:pPr marL="0" indent="0" algn="just">
              <a:lnSpc>
                <a:spcPct val="150000"/>
              </a:lnSpc>
              <a:buNone/>
            </a:pPr>
            <a:r>
              <a:rPr lang="tr-TR" dirty="0">
                <a:solidFill>
                  <a:schemeClr val="bg1"/>
                </a:solidFill>
              </a:rPr>
              <a:t>(Özel dil ile kastedilen bilim dili değil standart dilden farklı olmasıdır.)</a:t>
            </a:r>
          </a:p>
        </p:txBody>
      </p:sp>
    </p:spTree>
    <p:extLst>
      <p:ext uri="{BB962C8B-B14F-4D97-AF65-F5344CB8AC3E}">
        <p14:creationId xmlns:p14="http://schemas.microsoft.com/office/powerpoint/2010/main" val="3584915870"/>
      </p:ext>
    </p:extLst>
  </p:cSld>
  <p:clrMapOvr>
    <a:overrideClrMapping bg1="dk1" tx1="lt1" bg2="dk2" tx2="lt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765AC0F-9D4D-6C22-436E-DFFCCF855CDF}"/>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Argonun başkaları tarafından anlaşılmamak için başvurduğu yollardan biri yabancı dillerden sözcükler kullanmaktır. Türk argosunda kullanılan yabancı sözcüklerin çok bü­yük bir kısmı Rumcadır. Bunun nedeni ise İstanbul’da yaşayan Rumlar ile argo kullanma­ya eğilimli olan zümrelerin ilişkileridir.</a:t>
            </a:r>
          </a:p>
          <a:p>
            <a:pPr marL="0" indent="0" algn="just">
              <a:lnSpc>
                <a:spcPct val="150000"/>
              </a:lnSpc>
              <a:buNone/>
            </a:pPr>
            <a:endParaRPr lang="tr-TR" dirty="0">
              <a:solidFill>
                <a:schemeClr val="bg1"/>
              </a:solidFill>
            </a:endParaRPr>
          </a:p>
        </p:txBody>
      </p:sp>
    </p:spTree>
    <p:extLst>
      <p:ext uri="{BB962C8B-B14F-4D97-AF65-F5344CB8AC3E}">
        <p14:creationId xmlns:p14="http://schemas.microsoft.com/office/powerpoint/2010/main" val="638641166"/>
      </p:ext>
    </p:extLst>
  </p:cSld>
  <p:clrMapOvr>
    <a:overrideClrMapping bg1="dk1" tx1="lt1" bg2="dk2" tx2="lt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9FB592D-3D4C-603C-BE3A-36013358A011}"/>
              </a:ext>
            </a:extLst>
          </p:cNvPr>
          <p:cNvSpPr>
            <a:spLocks noGrp="1"/>
          </p:cNvSpPr>
          <p:nvPr>
            <p:ph idx="1"/>
          </p:nvPr>
        </p:nvSpPr>
        <p:spPr>
          <a:xfrm>
            <a:off x="4547043" y="2773885"/>
            <a:ext cx="6676469" cy="3141013"/>
          </a:xfrm>
        </p:spPr>
        <p:txBody>
          <a:bodyPr>
            <a:normAutofit lnSpcReduction="10000"/>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Her dilde argoyu meydana getiren kavramlar; hırsızlık, dolandırıcılık, yağmacılık, soy­gunculuk vb. sosyal bozukluklardan meydana gelir. Bu yüzden argo sözlüklerini dolduran sözlerin büyük bir kısmı; kadını, içkiyi, uyuşturucuyu tanımlayan anlamlarla, dövmek, sövmek, ölmek, kaçmak, hırsızlık etmek, hapse girmek, sarhoş olmak, yalan söylemek gibi sözlerden doğmaktadır. Mesela kaçmak, sıvışmak kavramlarını argoda karşılayan sözler: </a:t>
            </a:r>
            <a:r>
              <a:rPr lang="tr-TR" sz="1800" i="1" dirty="0">
                <a:solidFill>
                  <a:srgbClr val="000000"/>
                </a:solidFill>
                <a:effectLst/>
                <a:latin typeface="Times New Roman" panose="02020603050405020304" pitchFamily="18" charset="0"/>
                <a:ea typeface="Times New Roman" panose="02020603050405020304" pitchFamily="18" charset="0"/>
              </a:rPr>
              <a:t>dümeni kırmak, ipini kesmek, kırmak, kirişi kırmak, nokta olmak, toz olmak, tüymek, voltasını almak…</a:t>
            </a:r>
            <a:endParaRPr lang="tr-TR" dirty="0"/>
          </a:p>
        </p:txBody>
      </p:sp>
    </p:spTree>
    <p:extLst>
      <p:ext uri="{BB962C8B-B14F-4D97-AF65-F5344CB8AC3E}">
        <p14:creationId xmlns:p14="http://schemas.microsoft.com/office/powerpoint/2010/main" val="3258542024"/>
      </p:ext>
    </p:extLst>
  </p:cSld>
  <p:clrMapOvr>
    <a:overrideClrMapping bg1="dk1" tx1="lt1" bg2="dk2" tx2="lt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E007F4A-28C5-12EC-8F9D-95BA9FDD4332}"/>
              </a:ext>
            </a:extLst>
          </p:cNvPr>
          <p:cNvSpPr>
            <a:spLocks noGrp="1"/>
          </p:cNvSpPr>
          <p:nvPr>
            <p:ph idx="1"/>
          </p:nvPr>
        </p:nvSpPr>
        <p:spPr>
          <a:xfrm>
            <a:off x="4547043" y="2090057"/>
            <a:ext cx="6676469" cy="3824841"/>
          </a:xfrm>
        </p:spPr>
        <p:txBody>
          <a:bodyPr>
            <a:normAutofit/>
          </a:bodyPr>
          <a:lstStyle/>
          <a:p>
            <a:pPr marL="0" indent="0" algn="just">
              <a:buNone/>
            </a:pPr>
            <a:r>
              <a:rPr lang="tr-TR" b="1" dirty="0">
                <a:solidFill>
                  <a:schemeClr val="bg1"/>
                </a:solidFill>
              </a:rPr>
              <a:t>İlişki Sözleri</a:t>
            </a: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Türkçedeki ilişki sözleri, Türk halkının yaşamış olduğu binlerce yılda görüp geçirdiği sayısız olaylar içerisinden süzülüp gelen nezaketinin en açık göstergesidir. İki kişi sohbet ederken üçüncü bir kişinin iyiliğinden söz edeceksek </a:t>
            </a:r>
            <a:r>
              <a:rPr lang="tr-TR" sz="1800" i="1" dirty="0">
                <a:solidFill>
                  <a:schemeClr val="bg1"/>
                </a:solidFill>
                <a:effectLst/>
                <a:latin typeface="Times New Roman" panose="02020603050405020304" pitchFamily="18" charset="0"/>
                <a:ea typeface="Times New Roman" panose="02020603050405020304" pitchFamily="18" charset="0"/>
              </a:rPr>
              <a:t>“sizden iyi olmasın”</a:t>
            </a:r>
            <a:r>
              <a:rPr lang="tr-TR" sz="1800" dirty="0">
                <a:solidFill>
                  <a:schemeClr val="bg1"/>
                </a:solidFill>
                <a:effectLst/>
                <a:latin typeface="Times New Roman" panose="02020603050405020304" pitchFamily="18" charset="0"/>
                <a:ea typeface="Times New Roman" panose="02020603050405020304" pitchFamily="18" charset="0"/>
              </a:rPr>
              <a:t> diyerek söze başlarız. </a:t>
            </a: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Kaç çocuğu olduğu sorusuna soran kişi yaşça büyükse </a:t>
            </a:r>
            <a:r>
              <a:rPr lang="tr-TR" sz="1800" i="1" dirty="0">
                <a:solidFill>
                  <a:schemeClr val="bg1"/>
                </a:solidFill>
                <a:effectLst/>
                <a:latin typeface="Times New Roman" panose="02020603050405020304" pitchFamily="18" charset="0"/>
                <a:ea typeface="Times New Roman" panose="02020603050405020304" pitchFamily="18" charset="0"/>
              </a:rPr>
              <a:t>“ellerinizden öper”</a:t>
            </a:r>
            <a:r>
              <a:rPr lang="tr-TR" sz="1800" dirty="0">
                <a:solidFill>
                  <a:schemeClr val="bg1"/>
                </a:solidFill>
                <a:effectLst/>
                <a:latin typeface="Times New Roman" panose="02020603050405020304" pitchFamily="18" charset="0"/>
                <a:ea typeface="Times New Roman" panose="02020603050405020304" pitchFamily="18" charset="0"/>
              </a:rPr>
              <a:t> sözleriyle başlanarak cevap verilir. </a:t>
            </a:r>
            <a:endParaRPr lang="tr-TR" sz="1800" dirty="0">
              <a:solidFill>
                <a:schemeClr val="bg1"/>
              </a:solidFill>
              <a:latin typeface="Times New Roman" panose="02020603050405020304" pitchFamily="18" charset="0"/>
              <a:ea typeface="Times New Roman" panose="02020603050405020304" pitchFamily="18" charset="0"/>
            </a:endParaRP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Türk’ün medeniyet dünyasında yetişmiş olan bir insan bir yakınını veya herhangi bir insanı yolcu ederken şunları söyler: </a:t>
            </a:r>
            <a:r>
              <a:rPr lang="tr-TR" sz="1800" i="1" dirty="0">
                <a:solidFill>
                  <a:schemeClr val="bg1"/>
                </a:solidFill>
                <a:effectLst/>
                <a:latin typeface="Times New Roman" panose="02020603050405020304" pitchFamily="18" charset="0"/>
                <a:ea typeface="Times New Roman" panose="02020603050405020304" pitchFamily="18" charset="0"/>
              </a:rPr>
              <a:t>Güle güle, yolun açık olsun, güle güle git güle güle gel, uğurlar olsun, Allah yolunuzu açık etsin, hayırlı yolculuklar, iyi yolculuklar, selametle, uğurunuz açık olsun, Hızır yoldaşın olsun</a:t>
            </a:r>
            <a:r>
              <a:rPr lang="tr-TR" sz="1800" dirty="0">
                <a:solidFill>
                  <a:schemeClr val="bg1"/>
                </a:solidFill>
                <a:effectLst/>
                <a:latin typeface="Times New Roman" panose="02020603050405020304" pitchFamily="18" charset="0"/>
                <a:ea typeface="Times New Roman" panose="02020603050405020304" pitchFamily="18" charset="0"/>
              </a:rPr>
              <a:t> vb.</a:t>
            </a:r>
            <a:endParaRPr lang="tr-TR" dirty="0">
              <a:solidFill>
                <a:schemeClr val="bg1"/>
              </a:solidFill>
            </a:endParaRPr>
          </a:p>
        </p:txBody>
      </p:sp>
    </p:spTree>
    <p:extLst>
      <p:ext uri="{BB962C8B-B14F-4D97-AF65-F5344CB8AC3E}">
        <p14:creationId xmlns:p14="http://schemas.microsoft.com/office/powerpoint/2010/main" val="329729726"/>
      </p:ext>
    </p:extLst>
  </p:cSld>
  <p:clrMapOvr>
    <a:overrideClrMapping bg1="dk1" tx1="lt1" bg2="dk2" tx2="lt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9559CB0D-0551-4117-9A42-9885C98C9BB7}"/>
              </a:ext>
            </a:extLst>
          </p:cNvPr>
          <p:cNvSpPr>
            <a:spLocks noGrp="1"/>
          </p:cNvSpPr>
          <p:nvPr>
            <p:ph idx="1"/>
          </p:nvPr>
        </p:nvSpPr>
        <p:spPr>
          <a:xfrm>
            <a:off x="4547043" y="2773885"/>
            <a:ext cx="6676469" cy="3141013"/>
          </a:xfrm>
        </p:spPr>
        <p:txBody>
          <a:bodyPr>
            <a:normAutofit/>
          </a:bodyPr>
          <a:lstStyle/>
          <a:p>
            <a:pPr algn="ctr"/>
            <a:endParaRPr lang="tr-TR" dirty="0">
              <a:solidFill>
                <a:schemeClr val="bg1"/>
              </a:solidFill>
            </a:endParaRPr>
          </a:p>
          <a:p>
            <a:pPr algn="ctr"/>
            <a:endParaRPr lang="tr-TR" dirty="0">
              <a:solidFill>
                <a:schemeClr val="bg1"/>
              </a:solidFill>
            </a:endParaRPr>
          </a:p>
          <a:p>
            <a:pPr algn="ctr"/>
            <a:r>
              <a:rPr lang="tr-TR" dirty="0">
                <a:solidFill>
                  <a:schemeClr val="bg1"/>
                </a:solidFill>
              </a:rPr>
              <a:t>Alkış ve kargış sözleri size neyi çağrıştırıyor?</a:t>
            </a:r>
          </a:p>
        </p:txBody>
      </p:sp>
    </p:spTree>
    <p:extLst>
      <p:ext uri="{BB962C8B-B14F-4D97-AF65-F5344CB8AC3E}">
        <p14:creationId xmlns:p14="http://schemas.microsoft.com/office/powerpoint/2010/main" val="848848353"/>
      </p:ext>
    </p:extLst>
  </p:cSld>
  <p:clrMapOvr>
    <a:overrideClrMapping bg1="dk1" tx1="lt1" bg2="dk2" tx2="lt2" accent1="accent1" accent2="accent2" accent3="accent3" accent4="accent4" accent5="accent5" accent6="accent6" hlink="hlink" folHlink="folHlink"/>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6644473-1F33-0BAC-4D8F-5590CEE12259}"/>
              </a:ext>
            </a:extLst>
          </p:cNvPr>
          <p:cNvSpPr>
            <a:spLocks noGrp="1"/>
          </p:cNvSpPr>
          <p:nvPr>
            <p:ph idx="1"/>
          </p:nvPr>
        </p:nvSpPr>
        <p:spPr>
          <a:xfrm>
            <a:off x="4547043" y="2160396"/>
            <a:ext cx="6676469" cy="3754502"/>
          </a:xfrm>
        </p:spPr>
        <p:txBody>
          <a:bodyPr>
            <a:normAutofit/>
          </a:bodyPr>
          <a:lstStyle/>
          <a:p>
            <a:pPr marL="0" indent="0" algn="just">
              <a:buNone/>
            </a:pPr>
            <a:r>
              <a:rPr lang="tr-TR" sz="1800" b="1" dirty="0">
                <a:solidFill>
                  <a:schemeClr val="bg1"/>
                </a:solidFill>
                <a:effectLst/>
                <a:latin typeface="+mj-lt"/>
                <a:ea typeface="Arial" panose="020B0604020202020204" pitchFamily="34" charset="0"/>
                <a:cs typeface="Arial" panose="020B0604020202020204" pitchFamily="34" charset="0"/>
              </a:rPr>
              <a:t>Alkış ve Kargışlar (Dua ve Beddualar)</a:t>
            </a:r>
            <a:endParaRPr lang="tr-TR" sz="1800" b="1" dirty="0">
              <a:solidFill>
                <a:schemeClr val="bg1"/>
              </a:solidFill>
              <a:effectLst/>
              <a:latin typeface="+mj-lt"/>
              <a:ea typeface="Arial" panose="020B0604020202020204" pitchFamily="34"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Dilin söz varlığının hiç azımsanmayacak ve ihmal edilmeyecek bir bölümünü de uzman­ların </a:t>
            </a:r>
            <a:r>
              <a:rPr lang="tr-TR" sz="1800" b="1" dirty="0">
                <a:solidFill>
                  <a:srgbClr val="000000"/>
                </a:solidFill>
                <a:effectLst/>
                <a:latin typeface="Times New Roman" panose="02020603050405020304" pitchFamily="18" charset="0"/>
                <a:ea typeface="Times New Roman" panose="02020603050405020304" pitchFamily="18" charset="0"/>
              </a:rPr>
              <a:t>alkış </a:t>
            </a:r>
            <a:r>
              <a:rPr lang="tr-TR" sz="1800" dirty="0">
                <a:solidFill>
                  <a:srgbClr val="000000"/>
                </a:solidFill>
                <a:effectLst/>
                <a:latin typeface="Times New Roman" panose="02020603050405020304" pitchFamily="18" charset="0"/>
                <a:ea typeface="Times New Roman" panose="02020603050405020304" pitchFamily="18" charset="0"/>
              </a:rPr>
              <a:t>ve </a:t>
            </a:r>
            <a:r>
              <a:rPr lang="tr-TR" sz="1800" b="1" dirty="0">
                <a:solidFill>
                  <a:srgbClr val="000000"/>
                </a:solidFill>
                <a:effectLst/>
                <a:latin typeface="Times New Roman" panose="02020603050405020304" pitchFamily="18" charset="0"/>
                <a:ea typeface="Times New Roman" panose="02020603050405020304" pitchFamily="18" charset="0"/>
              </a:rPr>
              <a:t>kargış</a:t>
            </a:r>
            <a:r>
              <a:rPr lang="tr-TR" sz="1800" dirty="0">
                <a:solidFill>
                  <a:srgbClr val="000000"/>
                </a:solidFill>
                <a:effectLst/>
                <a:latin typeface="Times New Roman" panose="02020603050405020304" pitchFamily="18" charset="0"/>
                <a:ea typeface="Times New Roman" panose="02020603050405020304" pitchFamily="18" charset="0"/>
              </a:rPr>
              <a:t> dediği </a:t>
            </a:r>
            <a:r>
              <a:rPr lang="tr-TR" sz="1800" b="1" dirty="0">
                <a:solidFill>
                  <a:srgbClr val="000000"/>
                </a:solidFill>
                <a:effectLst/>
                <a:latin typeface="Times New Roman" panose="02020603050405020304" pitchFamily="18" charset="0"/>
                <a:ea typeface="Times New Roman" panose="02020603050405020304" pitchFamily="18" charset="0"/>
              </a:rPr>
              <a:t>dua</a:t>
            </a:r>
            <a:r>
              <a:rPr lang="tr-TR" sz="1800" dirty="0">
                <a:solidFill>
                  <a:srgbClr val="000000"/>
                </a:solidFill>
                <a:effectLst/>
                <a:latin typeface="Times New Roman" panose="02020603050405020304" pitchFamily="18" charset="0"/>
                <a:ea typeface="Times New Roman" panose="02020603050405020304" pitchFamily="18" charset="0"/>
              </a:rPr>
              <a:t> ve </a:t>
            </a:r>
            <a:r>
              <a:rPr lang="tr-TR" sz="1800" b="1" dirty="0">
                <a:solidFill>
                  <a:srgbClr val="000000"/>
                </a:solidFill>
                <a:effectLst/>
                <a:latin typeface="Times New Roman" panose="02020603050405020304" pitchFamily="18" charset="0"/>
                <a:ea typeface="Times New Roman" panose="02020603050405020304" pitchFamily="18" charset="0"/>
              </a:rPr>
              <a:t>beddualar</a:t>
            </a:r>
            <a:r>
              <a:rPr lang="tr-TR" sz="1800" dirty="0">
                <a:solidFill>
                  <a:srgbClr val="000000"/>
                </a:solidFill>
                <a:effectLst/>
                <a:latin typeface="Times New Roman" panose="02020603050405020304" pitchFamily="18" charset="0"/>
                <a:ea typeface="Times New Roman" panose="02020603050405020304" pitchFamily="18" charset="0"/>
              </a:rPr>
              <a:t> oluşturmaktadır. Alkış, günümüzde biraz değişik bir anlamla kullanılmaktadır. Bugün bir hareketi veya durumu beğenmeyi, onay­lamayı göstermek üzere yapılan hareketi ifade eden </a:t>
            </a:r>
            <a:r>
              <a:rPr lang="tr-TR" sz="1800" i="1" dirty="0">
                <a:solidFill>
                  <a:srgbClr val="000000"/>
                </a:solidFill>
                <a:effectLst/>
                <a:latin typeface="Times New Roman" panose="02020603050405020304" pitchFamily="18" charset="0"/>
                <a:ea typeface="Times New Roman" panose="02020603050405020304" pitchFamily="18" charset="0"/>
              </a:rPr>
              <a:t>alkış</a:t>
            </a:r>
            <a:r>
              <a:rPr lang="tr-TR" sz="1800" dirty="0">
                <a:solidFill>
                  <a:srgbClr val="000000"/>
                </a:solidFill>
                <a:effectLst/>
                <a:latin typeface="Times New Roman" panose="02020603050405020304" pitchFamily="18" charset="0"/>
                <a:ea typeface="Times New Roman" panose="02020603050405020304" pitchFamily="18" charset="0"/>
              </a:rPr>
              <a:t> sözcüğü, eski dilde </a:t>
            </a:r>
            <a:r>
              <a:rPr lang="tr-TR" sz="1800" i="1" dirty="0">
                <a:solidFill>
                  <a:srgbClr val="000000"/>
                </a:solidFill>
                <a:effectLst/>
                <a:latin typeface="Times New Roman" panose="02020603050405020304" pitchFamily="18" charset="0"/>
                <a:ea typeface="Times New Roman" panose="02020603050405020304" pitchFamily="18" charset="0"/>
              </a:rPr>
              <a:t>dua</a:t>
            </a:r>
            <a:r>
              <a:rPr lang="tr-TR" sz="1800" dirty="0">
                <a:solidFill>
                  <a:srgbClr val="000000"/>
                </a:solidFill>
                <a:effectLst/>
                <a:latin typeface="Times New Roman" panose="02020603050405020304" pitchFamily="18" charset="0"/>
                <a:ea typeface="Times New Roman" panose="02020603050405020304" pitchFamily="18" charset="0"/>
              </a:rPr>
              <a:t> anlamına kullanılmıştır. </a:t>
            </a:r>
            <a:endParaRPr lang="tr-TR" b="1" dirty="0">
              <a:solidFill>
                <a:schemeClr val="bg1"/>
              </a:solidFill>
              <a:latin typeface="+mj-lt"/>
            </a:endParaRPr>
          </a:p>
        </p:txBody>
      </p:sp>
    </p:spTree>
    <p:extLst>
      <p:ext uri="{BB962C8B-B14F-4D97-AF65-F5344CB8AC3E}">
        <p14:creationId xmlns:p14="http://schemas.microsoft.com/office/powerpoint/2010/main" val="2527523806"/>
      </p:ext>
    </p:extLst>
  </p:cSld>
  <p:clrMapOvr>
    <a:overrideClrMapping bg1="dk1" tx1="lt1" bg2="dk2" tx2="lt2" accent1="accent1" accent2="accent2" accent3="accent3" accent4="accent4" accent5="accent5" accent6="accent6" hlink="hlink" folHlink="folHlink"/>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E049B20-14F4-F25C-5E76-CC97A523887D}"/>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Kargış yani beddua, alkışın yani duanın tam zıddı bir kavramdır. İnsanlar; herhangi bir biçimde canlarını yakana, kendisine, ailesine, yakınlarına, komşularına, ülke ve mille­tine kötülük edenlere, kendilerini sıkıntıya düşürenlere yine din içerikli olan ve kötülük dileyen sözler söyler ve en yüce güç olarak düşündükleri Tanrıdan bu davranışın cezasını vermesi için dilekte bulunurlar.</a:t>
            </a:r>
          </a:p>
          <a:p>
            <a:pPr marL="0" indent="0" algn="just">
              <a:lnSpc>
                <a:spcPct val="150000"/>
              </a:lnSpc>
              <a:buNone/>
            </a:pPr>
            <a:endParaRPr lang="tr-TR" dirty="0">
              <a:solidFill>
                <a:schemeClr val="bg1"/>
              </a:solidFill>
            </a:endParaRPr>
          </a:p>
        </p:txBody>
      </p:sp>
    </p:spTree>
    <p:extLst>
      <p:ext uri="{BB962C8B-B14F-4D97-AF65-F5344CB8AC3E}">
        <p14:creationId xmlns:p14="http://schemas.microsoft.com/office/powerpoint/2010/main" val="2935351002"/>
      </p:ext>
    </p:extLst>
  </p:cSld>
  <p:clrMapOvr>
    <a:overrideClrMapping bg1="dk1" tx1="lt1" bg2="dk2" tx2="lt2" accent1="accent1" accent2="accent2" accent3="accent3" accent4="accent4" accent5="accent5" accent6="accent6" hlink="hlink" folHlink="folHlink"/>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856AA27-110B-F193-BBFB-CBFE302DFC93}"/>
              </a:ext>
            </a:extLst>
          </p:cNvPr>
          <p:cNvSpPr>
            <a:spLocks noGrp="1"/>
          </p:cNvSpPr>
          <p:nvPr>
            <p:ph idx="1"/>
          </p:nvPr>
        </p:nvSpPr>
        <p:spPr>
          <a:xfrm>
            <a:off x="4547043" y="2773885"/>
            <a:ext cx="6676469" cy="3141013"/>
          </a:xfrm>
        </p:spPr>
        <p:txBody>
          <a:bodyPr>
            <a:normAutofit fontScale="77500" lnSpcReduction="20000"/>
          </a:bodyPr>
          <a:lstStyle/>
          <a:p>
            <a:pPr marL="0" indent="0" algn="just">
              <a:lnSpc>
                <a:spcPct val="132000"/>
              </a:lnSpc>
              <a:buClr>
                <a:srgbClr val="00ADEF"/>
              </a:buClr>
              <a:buSzPts val="850"/>
              <a:buNone/>
              <a:tabLst>
                <a:tab pos="22479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Bir dilde duygu, düşünce ve kavramları dile getirebilmek için sözcük sayısının çok olmasından daha önemli unsurlar vardır.’’ aşağıdakilerden hangisinde bu unsurlar birlikte ve doğru olarak verilmiştir?</a:t>
            </a: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A-Çok fazla sözcük, çok fazla yazı demektir</a:t>
            </a: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B-Kendi deneyim ve birikimlerini kuşaktan kuşağa ak­tarabilme</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İ</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ç yapısındaki gelişmeler ve dışarıdan gelen etkiler</a:t>
            </a:r>
          </a:p>
          <a:p>
            <a:pPr marL="0" indent="0" algn="just">
              <a:lnSpc>
                <a:spcPct val="132000"/>
              </a:lnSpc>
              <a:buClr>
                <a:srgbClr val="000000"/>
              </a:buClr>
              <a:buSzPts val="850"/>
              <a:buNone/>
              <a:tabLst>
                <a:tab pos="38417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D-Sözcük türetme ve soyutlama gücü</a:t>
            </a:r>
          </a:p>
          <a:p>
            <a:pPr marL="0" indent="0" algn="just">
              <a:lnSpc>
                <a:spcPct val="132000"/>
              </a:lnSpc>
              <a:spcAft>
                <a:spcPts val="1200"/>
              </a:spcAft>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E-Sözcüklere yeni anlam ve işlevler yükleme</a:t>
            </a:r>
          </a:p>
          <a:p>
            <a:pPr marL="0" indent="0">
              <a:buNone/>
            </a:pPr>
            <a:endParaRPr lang="tr-TR" dirty="0">
              <a:solidFill>
                <a:schemeClr val="bg1"/>
              </a:solidFill>
            </a:endParaRPr>
          </a:p>
        </p:txBody>
      </p:sp>
    </p:spTree>
    <p:extLst>
      <p:ext uri="{BB962C8B-B14F-4D97-AF65-F5344CB8AC3E}">
        <p14:creationId xmlns:p14="http://schemas.microsoft.com/office/powerpoint/2010/main" val="3751578753"/>
      </p:ext>
    </p:extLst>
  </p:cSld>
  <p:clrMapOvr>
    <a:overrideClrMapping bg1="dk1" tx1="lt1" bg2="dk2" tx2="lt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94CB390D-0F65-E0C0-34EB-B5DF5071CB1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j-lt"/>
              </a:rPr>
              <a:t>Dil kullanımı, cümlelerin düzgün kurulması ya da noktalama işaretlerinin yerli yerinde kullanılması demek değildir. Dilin güzel kullanımı; anlam inceliklerine dikkat edilerek duygu ve düşüncelerin muhatap kişi ya da kitleyi etkisi altına alacak biçimde ve dil kurallarına uygun olarak ifade edilmesidir.</a:t>
            </a:r>
            <a:endParaRPr lang="tr-TR" dirty="0">
              <a:solidFill>
                <a:schemeClr val="bg1"/>
              </a:solidFill>
              <a:latin typeface="+mj-lt"/>
            </a:endParaRPr>
          </a:p>
        </p:txBody>
      </p:sp>
    </p:spTree>
    <p:extLst>
      <p:ext uri="{BB962C8B-B14F-4D97-AF65-F5344CB8AC3E}">
        <p14:creationId xmlns:p14="http://schemas.microsoft.com/office/powerpoint/2010/main" val="3350028977"/>
      </p:ext>
    </p:extLst>
  </p:cSld>
  <p:clrMapOvr>
    <a:overrideClrMapping bg1="dk1" tx1="lt1" bg2="dk2" tx2="lt2" accent1="accent1" accent2="accent2" accent3="accent3" accent4="accent4" accent5="accent5" accent6="accent6" hlink="hlink" folHlink="folHlink"/>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E5BBB2D-A15D-F510-78D7-BA154443608D}"/>
              </a:ext>
            </a:extLst>
          </p:cNvPr>
          <p:cNvSpPr>
            <a:spLocks noGrp="1"/>
          </p:cNvSpPr>
          <p:nvPr>
            <p:ph idx="1"/>
          </p:nvPr>
        </p:nvSpPr>
        <p:spPr>
          <a:xfrm>
            <a:off x="4547043" y="2773885"/>
            <a:ext cx="6676469" cy="3141013"/>
          </a:xfrm>
        </p:spPr>
        <p:txBody>
          <a:bodyPr>
            <a:normAutofit fontScale="92500" lnSpcReduction="10000"/>
          </a:bodyPr>
          <a:lstStyle/>
          <a:p>
            <a:pPr marL="0" indent="0" algn="just">
              <a:lnSpc>
                <a:spcPct val="135000"/>
              </a:lnSpc>
              <a:buClr>
                <a:srgbClr val="00ADEF"/>
              </a:buClr>
              <a:buSzPts val="850"/>
              <a:buNone/>
              <a:tabLst>
                <a:tab pos="22161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Osmanlı Türkçesinde </a:t>
            </a:r>
            <a:r>
              <a:rPr lang="tr-TR" sz="16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deyim</a:t>
            </a: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kavramını karşılamak üzere aşağıdaki terimlerden hangisi </a:t>
            </a:r>
            <a:r>
              <a:rPr lang="tr-TR" sz="1600" b="1" u="sng"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kullanılmamıştır?</a:t>
            </a:r>
            <a:endParaRPr lang="tr-TR" sz="1600" u="sng"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5000"/>
              </a:lnSpc>
              <a:buClr>
                <a:srgbClr val="000000"/>
              </a:buClr>
              <a:buSzPts val="850"/>
              <a:buNone/>
              <a:tabLst>
                <a:tab pos="37465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A-Darbımesel</a:t>
            </a:r>
          </a:p>
          <a:p>
            <a:pPr marL="0" indent="0" algn="just">
              <a:lnSpc>
                <a:spcPct val="135000"/>
              </a:lnSpc>
              <a:buClr>
                <a:srgbClr val="000000"/>
              </a:buClr>
              <a:buSzPts val="850"/>
              <a:buNone/>
              <a:tabLst>
                <a:tab pos="38100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B-Tabir</a:t>
            </a:r>
          </a:p>
          <a:p>
            <a:pPr marL="0" indent="0" algn="just">
              <a:lnSpc>
                <a:spcPct val="135000"/>
              </a:lnSpc>
              <a:buClr>
                <a:srgbClr val="000000"/>
              </a:buClr>
              <a:buSzPts val="850"/>
              <a:buNone/>
              <a:tabLst>
                <a:tab pos="37211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C-Istılah</a:t>
            </a:r>
          </a:p>
          <a:p>
            <a:pPr marL="0" indent="0" algn="just">
              <a:lnSpc>
                <a:spcPct val="135000"/>
              </a:lnSpc>
              <a:buClr>
                <a:srgbClr val="000000"/>
              </a:buClr>
              <a:buSzPts val="850"/>
              <a:buNone/>
              <a:tabLst>
                <a:tab pos="38417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tr-TR" sz="1600" u="none" strike="noStrike" spc="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Mecazımürsel</a:t>
            </a:r>
            <a:endPar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5000"/>
              </a:lnSpc>
              <a:spcAft>
                <a:spcPts val="1200"/>
              </a:spcAft>
              <a:buClr>
                <a:srgbClr val="000000"/>
              </a:buClr>
              <a:buSzPts val="850"/>
              <a:buNone/>
              <a:tabLst>
                <a:tab pos="37211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E-Temsil</a:t>
            </a:r>
          </a:p>
          <a:p>
            <a:pPr marL="0" indent="0" algn="just">
              <a:buNone/>
            </a:pPr>
            <a:endParaRPr lang="tr-TR" sz="2000" dirty="0">
              <a:solidFill>
                <a:schemeClr val="bg1"/>
              </a:solidFill>
            </a:endParaRPr>
          </a:p>
        </p:txBody>
      </p:sp>
    </p:spTree>
    <p:extLst>
      <p:ext uri="{BB962C8B-B14F-4D97-AF65-F5344CB8AC3E}">
        <p14:creationId xmlns:p14="http://schemas.microsoft.com/office/powerpoint/2010/main" val="1368751486"/>
      </p:ext>
    </p:extLst>
  </p:cSld>
  <p:clrMapOvr>
    <a:overrideClrMapping bg1="dk1" tx1="lt1" bg2="dk2" tx2="lt2" accent1="accent1" accent2="accent2" accent3="accent3" accent4="accent4" accent5="accent5" accent6="accent6" hlink="hlink" folHlink="folHlink"/>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C6FF138-3750-7990-77F0-656DB9150666}"/>
              </a:ext>
            </a:extLst>
          </p:cNvPr>
          <p:cNvSpPr>
            <a:spLocks noGrp="1"/>
          </p:cNvSpPr>
          <p:nvPr>
            <p:ph idx="1"/>
          </p:nvPr>
        </p:nvSpPr>
        <p:spPr>
          <a:xfrm>
            <a:off x="4547043" y="2773885"/>
            <a:ext cx="6676469" cy="3141013"/>
          </a:xfrm>
        </p:spPr>
        <p:txBody>
          <a:bodyPr>
            <a:normAutofit fontScale="92500" lnSpcReduction="20000"/>
          </a:bodyPr>
          <a:lstStyle/>
          <a:p>
            <a:pPr marL="0" indent="0" algn="just">
              <a:lnSpc>
                <a:spcPct val="132000"/>
              </a:lnSpc>
              <a:buClr>
                <a:srgbClr val="00ADEF"/>
              </a:buClr>
              <a:buSzPts val="850"/>
              <a:buNone/>
              <a:tabLst>
                <a:tab pos="22161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3</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Aşağıdakilerden hangisi Türkiye Türkçesinin söz dağarcığında yer alan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alıntı sözlerin </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kaynaklarından biri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değildir?</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A-Kültürel seviye</a:t>
            </a:r>
          </a:p>
          <a:p>
            <a:pPr marL="0" indent="0" algn="just">
              <a:lnSpc>
                <a:spcPct val="132000"/>
              </a:lnSpc>
              <a:buClr>
                <a:srgbClr val="000000"/>
              </a:buClr>
              <a:buSzPts val="850"/>
              <a:buNone/>
              <a:tabLst>
                <a:tab pos="38100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B-Ortak din</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C-İç içe yaşama</a:t>
            </a:r>
          </a:p>
          <a:p>
            <a:pPr marL="0" indent="0" algn="just">
              <a:lnSpc>
                <a:spcPct val="132000"/>
              </a:lnSpc>
              <a:buClr>
                <a:srgbClr val="000000"/>
              </a:buClr>
              <a:buSzPts val="850"/>
              <a:buNone/>
              <a:tabLst>
                <a:tab pos="38417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D-Uzun süreli komşuluk</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E-Ortak edebiyat</a:t>
            </a:r>
          </a:p>
          <a:p>
            <a:pPr marL="0" indent="0">
              <a:buNone/>
            </a:pPr>
            <a:endParaRPr lang="tr-TR" dirty="0">
              <a:solidFill>
                <a:schemeClr val="bg1"/>
              </a:solidFill>
            </a:endParaRPr>
          </a:p>
        </p:txBody>
      </p:sp>
    </p:spTree>
    <p:extLst>
      <p:ext uri="{BB962C8B-B14F-4D97-AF65-F5344CB8AC3E}">
        <p14:creationId xmlns:p14="http://schemas.microsoft.com/office/powerpoint/2010/main" val="3199150484"/>
      </p:ext>
    </p:extLst>
  </p:cSld>
  <p:clrMapOvr>
    <a:overrideClrMapping bg1="dk1" tx1="lt1" bg2="dk2" tx2="lt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509D119-B10A-3FF9-929F-20891F6B827E}"/>
              </a:ext>
            </a:extLst>
          </p:cNvPr>
          <p:cNvSpPr>
            <a:spLocks noGrp="1"/>
          </p:cNvSpPr>
          <p:nvPr>
            <p:ph idx="1"/>
          </p:nvPr>
        </p:nvSpPr>
        <p:spPr>
          <a:xfrm>
            <a:off x="4547043" y="2773885"/>
            <a:ext cx="6676469" cy="3141013"/>
          </a:xfrm>
        </p:spPr>
        <p:txBody>
          <a:bodyPr>
            <a:normAutofit fontScale="92500"/>
          </a:bodyPr>
          <a:lstStyle/>
          <a:p>
            <a:pPr mar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4</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Ağızların oluşumunda </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aşağıdaki unsurlardan hangisi et­kili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değildir?</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4000"/>
              </a:lnSpc>
              <a:spcBef>
                <a:spcPts val="600"/>
              </a:spcBef>
              <a:spcAft>
                <a:spcPts val="600"/>
              </a:spcAft>
              <a:buClr>
                <a:srgbClr val="000000"/>
              </a:buClr>
              <a:buSzPts val="850"/>
              <a:buNone/>
              <a:tabLst>
                <a:tab pos="3613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A-Boy farklılıkları</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B-İklim</a:t>
            </a:r>
          </a:p>
          <a:p>
            <a:pPr marL="0" indent="0" algn="just">
              <a:lnSpc>
                <a:spcPct val="134000"/>
              </a:lnSpc>
              <a:spcBef>
                <a:spcPts val="600"/>
              </a:spcBef>
              <a:spcAft>
                <a:spcPts val="600"/>
              </a:spcAft>
              <a:buClr>
                <a:srgbClr val="000000"/>
              </a:buClr>
              <a:buSzPts val="850"/>
              <a:buNone/>
              <a:tabLst>
                <a:tab pos="3613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C-Komşu dil ve kültürler</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D-Dilin kendi bünyesinden kaynaklanan ses değişmeleri </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E-Zaman ve coğrafya</a:t>
            </a:r>
          </a:p>
          <a:p>
            <a:pPr marL="0" indent="0">
              <a:buNone/>
            </a:pPr>
            <a:endParaRPr lang="tr-TR" dirty="0">
              <a:solidFill>
                <a:schemeClr val="bg1"/>
              </a:solidFill>
            </a:endParaRPr>
          </a:p>
        </p:txBody>
      </p:sp>
    </p:spTree>
    <p:extLst>
      <p:ext uri="{BB962C8B-B14F-4D97-AF65-F5344CB8AC3E}">
        <p14:creationId xmlns:p14="http://schemas.microsoft.com/office/powerpoint/2010/main" val="111335118"/>
      </p:ext>
    </p:extLst>
  </p:cSld>
  <p:clrMapOvr>
    <a:overrideClrMapping bg1="dk1" tx1="lt1" bg2="dk2" tx2="lt2" accent1="accent1" accent2="accent2" accent3="accent3" accent4="accent4" accent5="accent5" accent6="accent6" hlink="hlink" folHlink="folHlink"/>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BAC838C-B4BD-09CB-489B-C739366DC7D4}"/>
              </a:ext>
            </a:extLst>
          </p:cNvPr>
          <p:cNvSpPr>
            <a:spLocks noGrp="1"/>
          </p:cNvSpPr>
          <p:nvPr>
            <p:ph idx="1"/>
          </p:nvPr>
        </p:nvSpPr>
        <p:spPr>
          <a:xfrm>
            <a:off x="4547043" y="2596322"/>
            <a:ext cx="6676469" cy="3503025"/>
          </a:xfrm>
        </p:spPr>
        <p:txBody>
          <a:bodyPr>
            <a:normAutofit fontScale="92500" lnSpcReduction="10000"/>
          </a:bodyPr>
          <a:lstStyle/>
          <a:p>
            <a:pPr marL="0" indent="0" algn="just">
              <a:lnSpc>
                <a:spcPct val="132000"/>
              </a:lnSpc>
              <a:buClr>
                <a:srgbClr val="00ADEF"/>
              </a:buClr>
              <a:buSzPts val="850"/>
              <a:buNone/>
              <a:tabLst>
                <a:tab pos="210820" algn="l"/>
              </a:tabLst>
            </a:pPr>
            <a:r>
              <a:rPr lang="tr-TR" sz="16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5</a:t>
            </a: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Toplumda belli bir sosyal sınıfa mensup olanların, daha çok toplum dışı olarak algılanan ve damgalanmış grupların, toplumun diğer kesimlerinden ayrılmak veya gizlenmek iç­güdüsüyle oluşturdukları konuşma sistemine ne ad verilir?</a:t>
            </a:r>
          </a:p>
          <a:p>
            <a:pPr marL="0" indent="0" algn="just">
              <a:lnSpc>
                <a:spcPct val="132000"/>
              </a:lnSpc>
              <a:buClr>
                <a:srgbClr val="000000"/>
              </a:buClr>
              <a:buSzPts val="850"/>
              <a:buNone/>
              <a:tabLst>
                <a:tab pos="36385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A-Ağız</a:t>
            </a:r>
          </a:p>
          <a:p>
            <a:pPr marL="0" indent="0" algn="just">
              <a:lnSpc>
                <a:spcPct val="132000"/>
              </a:lnSpc>
              <a:buClr>
                <a:srgbClr val="000000"/>
              </a:buClr>
              <a:buSzPts val="850"/>
              <a:buNone/>
              <a:tabLst>
                <a:tab pos="37020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B-Lehçe</a:t>
            </a:r>
          </a:p>
          <a:p>
            <a:pPr marL="0" indent="0" algn="just">
              <a:lnSpc>
                <a:spcPct val="132000"/>
              </a:lnSpc>
              <a:buClr>
                <a:srgbClr val="000000"/>
              </a:buClr>
              <a:buSzPts val="850"/>
              <a:buNone/>
              <a:tabLst>
                <a:tab pos="36385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C-Şive</a:t>
            </a:r>
          </a:p>
          <a:p>
            <a:pPr marL="0" indent="0" algn="just">
              <a:lnSpc>
                <a:spcPct val="132000"/>
              </a:lnSpc>
              <a:buClr>
                <a:srgbClr val="000000"/>
              </a:buClr>
              <a:buSzPts val="850"/>
              <a:buNone/>
              <a:tabLst>
                <a:tab pos="37338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D-İlişki sözleri</a:t>
            </a:r>
          </a:p>
          <a:p>
            <a:pPr marL="0" indent="0" algn="just">
              <a:lnSpc>
                <a:spcPct val="132000"/>
              </a:lnSpc>
              <a:spcAft>
                <a:spcPts val="1300"/>
              </a:spcAft>
              <a:buClr>
                <a:srgbClr val="000000"/>
              </a:buClr>
              <a:buSzPts val="850"/>
              <a:buNone/>
              <a:tabLst>
                <a:tab pos="36131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E-Argo</a:t>
            </a:r>
          </a:p>
          <a:p>
            <a:pPr marL="0" indent="0">
              <a:buNone/>
            </a:pPr>
            <a:endParaRPr lang="tr-TR" sz="1600" dirty="0">
              <a:solidFill>
                <a:schemeClr val="bg1"/>
              </a:solidFill>
            </a:endParaRPr>
          </a:p>
        </p:txBody>
      </p:sp>
    </p:spTree>
    <p:extLst>
      <p:ext uri="{BB962C8B-B14F-4D97-AF65-F5344CB8AC3E}">
        <p14:creationId xmlns:p14="http://schemas.microsoft.com/office/powerpoint/2010/main" val="2977713751"/>
      </p:ext>
    </p:extLst>
  </p:cSld>
  <p:clrMapOvr>
    <a:overrideClrMapping bg1="dk1" tx1="lt1" bg2="dk2" tx2="lt2" accent1="accent1" accent2="accent2" accent3="accent3" accent4="accent4" accent5="accent5" accent6="accent6" hlink="hlink" folHlink="folHlink"/>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0FB21C35-1E18-F289-64A2-A56F8CDAF372}"/>
              </a:ext>
            </a:extLst>
          </p:cNvPr>
          <p:cNvSpPr>
            <a:spLocks noGrp="1"/>
          </p:cNvSpPr>
          <p:nvPr>
            <p:ph idx="1"/>
          </p:nvPr>
        </p:nvSpPr>
        <p:spPr>
          <a:xfrm>
            <a:off x="4547043" y="2773885"/>
            <a:ext cx="6676469" cy="3141013"/>
          </a:xfrm>
        </p:spPr>
        <p:txBody>
          <a:bodyPr>
            <a:normAutofit fontScale="92500" lnSpcReduction="20000"/>
          </a:bodyPr>
          <a:lstStyle/>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6</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dızlamak, diş göstermek, şırıl şırıl, sizden iyi olmasın’’ gibi söz varlığı unsurları şıklarla eşleştirildiğinde hangi unsura değinilmediği görülür?</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 Deyim</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B- İkileme</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 Argo söz</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 İlişki Sözü</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E- Atasözü </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4895306"/>
      </p:ext>
    </p:extLst>
  </p:cSld>
  <p:clrMapOvr>
    <a:overrideClrMapping bg1="dk1" tx1="lt1" bg2="dk2" tx2="lt2" accent1="accent1" accent2="accent2" accent3="accent3" accent4="accent4" accent5="accent5" accent6="accent6" hlink="hlink" folHlink="folHlink"/>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A8BABCC-677C-8252-FD6A-F02AF2A4C3F0}"/>
              </a:ext>
            </a:extLst>
          </p:cNvPr>
          <p:cNvSpPr>
            <a:spLocks noGrp="1"/>
          </p:cNvSpPr>
          <p:nvPr>
            <p:ph idx="1"/>
          </p:nvPr>
        </p:nvSpPr>
        <p:spPr>
          <a:xfrm>
            <a:off x="4547043" y="2773885"/>
            <a:ext cx="6676469" cy="3141013"/>
          </a:xfrm>
        </p:spPr>
        <p:txBody>
          <a:bodyPr>
            <a:normAutofit fontScale="92500" lnSpcReduction="10000"/>
          </a:bodyPr>
          <a:lstStyle/>
          <a:p>
            <a:pPr marL="0" indent="0" algn="just">
              <a:buNone/>
            </a:pPr>
            <a:r>
              <a:rPr lang="tr-TR" dirty="0">
                <a:solidFill>
                  <a:schemeClr val="bg1"/>
                </a:solidFill>
              </a:rPr>
              <a:t>7-Söz varlığı için verilen bilgilerden hangisi </a:t>
            </a:r>
            <a:r>
              <a:rPr lang="tr-TR" u="sng" dirty="0">
                <a:solidFill>
                  <a:schemeClr val="bg1"/>
                </a:solidFill>
              </a:rPr>
              <a:t>doğrudur</a:t>
            </a:r>
            <a:r>
              <a:rPr lang="tr-TR" dirty="0">
                <a:solidFill>
                  <a:schemeClr val="bg1"/>
                </a:solidFill>
              </a:rPr>
              <a:t>?</a:t>
            </a:r>
          </a:p>
          <a:p>
            <a:pPr marL="0" indent="0" algn="just">
              <a:buNone/>
            </a:pPr>
            <a:r>
              <a:rPr lang="tr-TR" dirty="0">
                <a:solidFill>
                  <a:schemeClr val="bg1"/>
                </a:solidFill>
              </a:rPr>
              <a:t>A- Bir dildeki sözcük sayısına söz varlığı denir.</a:t>
            </a:r>
          </a:p>
          <a:p>
            <a:pPr marL="0" indent="0" algn="just">
              <a:buNone/>
            </a:pPr>
            <a:r>
              <a:rPr lang="tr-TR" dirty="0">
                <a:solidFill>
                  <a:schemeClr val="bg1"/>
                </a:solidFill>
              </a:rPr>
              <a:t>B- Bir dilde ne kadar sözcük varsa o dil o kadar zengindir.</a:t>
            </a:r>
          </a:p>
          <a:p>
            <a:pPr marL="0" indent="0" algn="just">
              <a:buNone/>
            </a:pPr>
            <a:r>
              <a:rPr lang="tr-TR" dirty="0">
                <a:solidFill>
                  <a:schemeClr val="bg1"/>
                </a:solidFill>
              </a:rPr>
              <a:t>C- Söz varlığı deyince sadece sözcükleri değil deyim, atasözü, ağız unsuru, ikileme, dua vb. unsurları da anlamak gerekir.</a:t>
            </a:r>
          </a:p>
          <a:p>
            <a:pPr marL="0" indent="0" algn="just">
              <a:buNone/>
            </a:pPr>
            <a:r>
              <a:rPr lang="tr-TR" dirty="0">
                <a:solidFill>
                  <a:schemeClr val="bg1"/>
                </a:solidFill>
              </a:rPr>
              <a:t>D- Söz varlığının en temel ögesini atasözleri oluşturmaktadır.</a:t>
            </a:r>
          </a:p>
          <a:p>
            <a:pPr marL="0" indent="0" algn="just">
              <a:buNone/>
            </a:pPr>
            <a:r>
              <a:rPr lang="tr-TR" dirty="0">
                <a:solidFill>
                  <a:schemeClr val="bg1"/>
                </a:solidFill>
              </a:rPr>
              <a:t>E- Bahsedilen söz varlığı unsurları çok yeni bir döneme tarihlenmektedir.</a:t>
            </a:r>
          </a:p>
        </p:txBody>
      </p:sp>
    </p:spTree>
    <p:extLst>
      <p:ext uri="{BB962C8B-B14F-4D97-AF65-F5344CB8AC3E}">
        <p14:creationId xmlns:p14="http://schemas.microsoft.com/office/powerpoint/2010/main" val="1701466598"/>
      </p:ext>
    </p:extLst>
  </p:cSld>
  <p:clrMapOvr>
    <a:overrideClrMapping bg1="dk1" tx1="lt1" bg2="dk2" tx2="lt2" accent1="accent1" accent2="accent2" accent3="accent3" accent4="accent4" accent5="accent5" accent6="accent6" hlink="hlink" folHlink="folHlink"/>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DEF2AC5-3EEF-E94B-670E-E2E1223BA0C7}"/>
              </a:ext>
            </a:extLst>
          </p:cNvPr>
          <p:cNvSpPr>
            <a:spLocks noGrp="1"/>
          </p:cNvSpPr>
          <p:nvPr>
            <p:ph idx="1"/>
          </p:nvPr>
        </p:nvSpPr>
        <p:spPr>
          <a:xfrm>
            <a:off x="4547043" y="2773885"/>
            <a:ext cx="6676469" cy="3141013"/>
          </a:xfrm>
        </p:spPr>
        <p:txBody>
          <a:bodyPr>
            <a:normAutofit/>
          </a:bodyPr>
          <a:lstStyle/>
          <a:p>
            <a:pPr marL="0" indent="0" algn="just">
              <a:buNone/>
            </a:pPr>
            <a:r>
              <a:rPr lang="tr-TR" dirty="0">
                <a:solidFill>
                  <a:schemeClr val="bg1"/>
                </a:solidFill>
              </a:rPr>
              <a:t>8- Aşağıdaki ifadeler, </a:t>
            </a:r>
            <a:r>
              <a:rPr lang="tr-TR" b="1" dirty="0">
                <a:solidFill>
                  <a:schemeClr val="bg1"/>
                </a:solidFill>
              </a:rPr>
              <a:t>alkış ve kargış </a:t>
            </a:r>
            <a:r>
              <a:rPr lang="tr-TR" dirty="0">
                <a:solidFill>
                  <a:schemeClr val="bg1"/>
                </a:solidFill>
              </a:rPr>
              <a:t>kavramları özelinde eşleştirildiğinde hangisi dışarıda kalır?</a:t>
            </a:r>
          </a:p>
          <a:p>
            <a:pPr marL="0" indent="0" algn="just">
              <a:buNone/>
            </a:pPr>
            <a:r>
              <a:rPr lang="tr-TR" dirty="0">
                <a:solidFill>
                  <a:schemeClr val="bg1"/>
                </a:solidFill>
              </a:rPr>
              <a:t>A- Boyun posun devrilsin</a:t>
            </a:r>
          </a:p>
          <a:p>
            <a:pPr marL="0" indent="0" algn="just">
              <a:buNone/>
            </a:pPr>
            <a:r>
              <a:rPr lang="tr-TR" dirty="0">
                <a:solidFill>
                  <a:schemeClr val="bg1"/>
                </a:solidFill>
              </a:rPr>
              <a:t>B- İki dünyan güzel ola</a:t>
            </a:r>
          </a:p>
          <a:p>
            <a:pPr marL="0" indent="0" algn="just">
              <a:buNone/>
            </a:pPr>
            <a:r>
              <a:rPr lang="tr-TR" dirty="0">
                <a:solidFill>
                  <a:schemeClr val="bg1"/>
                </a:solidFill>
              </a:rPr>
              <a:t>C- Gözünü toprak doyursun</a:t>
            </a:r>
          </a:p>
          <a:p>
            <a:pPr marL="0" indent="0" algn="just">
              <a:buNone/>
            </a:pPr>
            <a:r>
              <a:rPr lang="tr-TR" dirty="0">
                <a:solidFill>
                  <a:schemeClr val="bg1"/>
                </a:solidFill>
              </a:rPr>
              <a:t>D- Yolun açık olsun</a:t>
            </a:r>
          </a:p>
          <a:p>
            <a:pPr marL="0" indent="0" algn="just">
              <a:buNone/>
            </a:pPr>
            <a:r>
              <a:rPr lang="tr-TR" dirty="0">
                <a:solidFill>
                  <a:schemeClr val="bg1"/>
                </a:solidFill>
              </a:rPr>
              <a:t>E- Birin bin olsun</a:t>
            </a:r>
          </a:p>
          <a:p>
            <a:pPr marL="0" indent="0" algn="just">
              <a:buNone/>
            </a:pPr>
            <a:endParaRPr lang="tr-TR" dirty="0">
              <a:solidFill>
                <a:schemeClr val="bg1"/>
              </a:solidFill>
            </a:endParaRPr>
          </a:p>
        </p:txBody>
      </p:sp>
    </p:spTree>
    <p:extLst>
      <p:ext uri="{BB962C8B-B14F-4D97-AF65-F5344CB8AC3E}">
        <p14:creationId xmlns:p14="http://schemas.microsoft.com/office/powerpoint/2010/main" val="2211768995"/>
      </p:ext>
    </p:extLst>
  </p:cSld>
  <p:clrMapOvr>
    <a:overrideClrMapping bg1="dk1" tx1="lt1" bg2="dk2" tx2="lt2" accent1="accent1" accent2="accent2" accent3="accent3" accent4="accent4" accent5="accent5" accent6="accent6" hlink="hlink" folHlink="folHlink"/>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B73A5C8-DB70-28CB-C6F5-8D6A767DD0DC}"/>
              </a:ext>
            </a:extLst>
          </p:cNvPr>
          <p:cNvSpPr>
            <a:spLocks noGrp="1"/>
          </p:cNvSpPr>
          <p:nvPr>
            <p:ph idx="1"/>
          </p:nvPr>
        </p:nvSpPr>
        <p:spPr>
          <a:xfrm>
            <a:off x="4547043" y="2773885"/>
            <a:ext cx="6676469" cy="3141013"/>
          </a:xfrm>
        </p:spPr>
        <p:txBody>
          <a:bodyPr>
            <a:normAutofit fontScale="85000" lnSpcReduction="20000"/>
          </a:bodyPr>
          <a:lstStyle/>
          <a:p>
            <a:pPr marL="0" indent="0" algn="just">
              <a:buNone/>
            </a:pPr>
            <a:r>
              <a:rPr lang="tr-TR" dirty="0">
                <a:solidFill>
                  <a:schemeClr val="bg1"/>
                </a:solidFill>
              </a:rPr>
              <a:t>9- Söz varlığının önemli ögelerinden olan ‘’ağız unsurları’’ ile ilgili verilen bilgilerden hangisi yanlıştır?</a:t>
            </a:r>
          </a:p>
          <a:p>
            <a:pPr marL="0" indent="0" algn="just">
              <a:buNone/>
            </a:pPr>
            <a:r>
              <a:rPr lang="tr-TR" dirty="0">
                <a:solidFill>
                  <a:schemeClr val="bg1"/>
                </a:solidFill>
              </a:rPr>
              <a:t>A- Ağız çalışmalarının önemli bir da kaynağı Derleme </a:t>
            </a:r>
            <a:r>
              <a:rPr lang="tr-TR" dirty="0" err="1">
                <a:solidFill>
                  <a:schemeClr val="bg1"/>
                </a:solidFill>
              </a:rPr>
              <a:t>Sözlüğü’dür</a:t>
            </a:r>
            <a:r>
              <a:rPr lang="tr-TR" dirty="0">
                <a:solidFill>
                  <a:schemeClr val="bg1"/>
                </a:solidFill>
              </a:rPr>
              <a:t>.</a:t>
            </a:r>
          </a:p>
          <a:p>
            <a:pPr marL="0" indent="0" algn="just">
              <a:buNone/>
            </a:pPr>
            <a:r>
              <a:rPr lang="tr-TR" dirty="0">
                <a:solidFill>
                  <a:schemeClr val="bg1"/>
                </a:solidFill>
              </a:rPr>
              <a:t>B- Bölgesel söyleyiş farklılıklarının olması önemli bir ağız özelliğidir.</a:t>
            </a:r>
          </a:p>
          <a:p>
            <a:pPr marL="0" indent="0" algn="just">
              <a:buNone/>
            </a:pPr>
            <a:r>
              <a:rPr lang="tr-TR" dirty="0">
                <a:solidFill>
                  <a:schemeClr val="bg1"/>
                </a:solidFill>
              </a:rPr>
              <a:t>C- Standart Türkçe, İstanbul ağzına dayanmaktadır.</a:t>
            </a:r>
          </a:p>
          <a:p>
            <a:pPr marL="0" indent="0" algn="just">
              <a:buNone/>
            </a:pPr>
            <a:r>
              <a:rPr lang="tr-TR" dirty="0">
                <a:solidFill>
                  <a:schemeClr val="bg1"/>
                </a:solidFill>
              </a:rPr>
              <a:t>D- Dillerde zaman içinde ses ve biçim farklılıklarının olması normaldir.</a:t>
            </a:r>
          </a:p>
          <a:p>
            <a:pPr marL="0" indent="0" algn="just">
              <a:buNone/>
            </a:pPr>
            <a:r>
              <a:rPr lang="tr-TR" dirty="0">
                <a:solidFill>
                  <a:schemeClr val="bg1"/>
                </a:solidFill>
              </a:rPr>
              <a:t>E- Standart Türkçeye bölge ağızlarından sözcükler almak dile zarar vermektedir. </a:t>
            </a:r>
          </a:p>
        </p:txBody>
      </p:sp>
    </p:spTree>
    <p:extLst>
      <p:ext uri="{BB962C8B-B14F-4D97-AF65-F5344CB8AC3E}">
        <p14:creationId xmlns:p14="http://schemas.microsoft.com/office/powerpoint/2010/main" val="3520782566"/>
      </p:ext>
    </p:extLst>
  </p:cSld>
  <p:clrMapOvr>
    <a:overrideClrMapping bg1="dk1" tx1="lt1" bg2="dk2" tx2="lt2" accent1="accent1" accent2="accent2" accent3="accent3" accent4="accent4" accent5="accent5" accent6="accent6" hlink="hlink" folHlink="folHlink"/>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CE9E4BA-7266-C11D-92E1-D8A641EB7CEA}"/>
              </a:ext>
            </a:extLst>
          </p:cNvPr>
          <p:cNvSpPr>
            <a:spLocks noGrp="1"/>
          </p:cNvSpPr>
          <p:nvPr>
            <p:ph idx="1"/>
          </p:nvPr>
        </p:nvSpPr>
        <p:spPr>
          <a:xfrm>
            <a:off x="4547043" y="2773885"/>
            <a:ext cx="6676469" cy="3141013"/>
          </a:xfrm>
        </p:spPr>
        <p:txBody>
          <a:bodyPr>
            <a:normAutofit fontScale="77500" lnSpcReduction="20000"/>
          </a:bodyPr>
          <a:lstStyle/>
          <a:p>
            <a:pPr marL="0" indent="0" algn="just">
              <a:buNone/>
            </a:pPr>
            <a:r>
              <a:rPr lang="tr-TR" dirty="0">
                <a:solidFill>
                  <a:schemeClr val="bg1"/>
                </a:solidFill>
              </a:rPr>
              <a:t>10- Aşağıdaki cümlelerde ikilemelerle ilgili verilen bilgilerden hangisi yanlıştır?</a:t>
            </a:r>
          </a:p>
          <a:p>
            <a:pPr marL="0" indent="0" algn="just">
              <a:buNone/>
            </a:pPr>
            <a:r>
              <a:rPr lang="tr-TR" dirty="0">
                <a:solidFill>
                  <a:schemeClr val="bg1"/>
                </a:solidFill>
              </a:rPr>
              <a:t>A- ‘’Güçlü kuvvetli’’ ikilemesi biri Türkçe diğeri yabancı bir kelime olarak kurulmuştur.</a:t>
            </a:r>
          </a:p>
          <a:p>
            <a:pPr marL="0" indent="0" algn="just">
              <a:buNone/>
            </a:pPr>
            <a:r>
              <a:rPr lang="tr-TR" dirty="0">
                <a:solidFill>
                  <a:schemeClr val="bg1"/>
                </a:solidFill>
              </a:rPr>
              <a:t>B- ‘’Eğri büğrü’’ ikilemesi bir anlamlı bir anlamsız sözcükten oluşmaktadır.</a:t>
            </a:r>
          </a:p>
          <a:p>
            <a:pPr marL="0" indent="0" algn="just">
              <a:buNone/>
            </a:pPr>
            <a:r>
              <a:rPr lang="tr-TR" dirty="0">
                <a:solidFill>
                  <a:schemeClr val="bg1"/>
                </a:solidFill>
              </a:rPr>
              <a:t>C- ‘şırıl şırıl, </a:t>
            </a:r>
            <a:r>
              <a:rPr lang="tr-TR" dirty="0" err="1">
                <a:solidFill>
                  <a:schemeClr val="bg1"/>
                </a:solidFill>
              </a:rPr>
              <a:t>horul</a:t>
            </a:r>
            <a:r>
              <a:rPr lang="tr-TR" dirty="0">
                <a:solidFill>
                  <a:schemeClr val="bg1"/>
                </a:solidFill>
              </a:rPr>
              <a:t> </a:t>
            </a:r>
            <a:r>
              <a:rPr lang="tr-TR" dirty="0" err="1">
                <a:solidFill>
                  <a:schemeClr val="bg1"/>
                </a:solidFill>
              </a:rPr>
              <a:t>horul</a:t>
            </a:r>
            <a:r>
              <a:rPr lang="tr-TR" dirty="0">
                <a:solidFill>
                  <a:schemeClr val="bg1"/>
                </a:solidFill>
              </a:rPr>
              <a:t>’ gibi yansıma sözcüklerle de ikileme kurulmaktadır.</a:t>
            </a:r>
          </a:p>
          <a:p>
            <a:pPr marL="0" indent="0" algn="just">
              <a:buNone/>
            </a:pPr>
            <a:r>
              <a:rPr lang="tr-TR" dirty="0">
                <a:solidFill>
                  <a:schemeClr val="bg1"/>
                </a:solidFill>
              </a:rPr>
              <a:t>D- ‘m’ sesi ile çok sayıda ikileme türetilmiştir: kitap </a:t>
            </a:r>
            <a:r>
              <a:rPr lang="tr-TR" dirty="0" err="1">
                <a:solidFill>
                  <a:schemeClr val="bg1"/>
                </a:solidFill>
              </a:rPr>
              <a:t>mitap</a:t>
            </a:r>
            <a:r>
              <a:rPr lang="tr-TR" dirty="0">
                <a:solidFill>
                  <a:schemeClr val="bg1"/>
                </a:solidFill>
              </a:rPr>
              <a:t>, defter, </a:t>
            </a:r>
            <a:r>
              <a:rPr lang="tr-TR" dirty="0" err="1">
                <a:solidFill>
                  <a:schemeClr val="bg1"/>
                </a:solidFill>
              </a:rPr>
              <a:t>mefter</a:t>
            </a:r>
            <a:r>
              <a:rPr lang="tr-TR" dirty="0">
                <a:solidFill>
                  <a:schemeClr val="bg1"/>
                </a:solidFill>
              </a:rPr>
              <a:t>…</a:t>
            </a:r>
          </a:p>
          <a:p>
            <a:pPr marL="0" indent="0" algn="just">
              <a:buNone/>
            </a:pPr>
            <a:r>
              <a:rPr lang="tr-TR" dirty="0">
                <a:solidFill>
                  <a:schemeClr val="bg1"/>
                </a:solidFill>
              </a:rPr>
              <a:t>E- ‘’Rica minnet’’ örneğinde olduğu gibi iki sözcüğün de Türkçe olduğu ikilemeler vardır.</a:t>
            </a:r>
          </a:p>
          <a:p>
            <a:pPr marL="0" indent="0" algn="just">
              <a:buNone/>
            </a:pPr>
            <a:endParaRPr lang="tr-TR" dirty="0">
              <a:solidFill>
                <a:schemeClr val="bg1"/>
              </a:solidFill>
            </a:endParaRPr>
          </a:p>
        </p:txBody>
      </p:sp>
    </p:spTree>
    <p:extLst>
      <p:ext uri="{BB962C8B-B14F-4D97-AF65-F5344CB8AC3E}">
        <p14:creationId xmlns:p14="http://schemas.microsoft.com/office/powerpoint/2010/main" val="660080208"/>
      </p:ext>
    </p:extLst>
  </p:cSld>
  <p:clrMapOvr>
    <a:overrideClrMapping bg1="dk1" tx1="lt1" bg2="dk2" tx2="lt2" accent1="accent1" accent2="accent2" accent3="accent3" accent4="accent4" accent5="accent5" accent6="accent6" hlink="hlink" folHlink="folHlink"/>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735833A-0AF0-C99A-5916-73D2FA27F305}"/>
              </a:ext>
            </a:extLst>
          </p:cNvPr>
          <p:cNvSpPr>
            <a:spLocks noGrp="1"/>
          </p:cNvSpPr>
          <p:nvPr>
            <p:ph idx="1"/>
          </p:nvPr>
        </p:nvSpPr>
        <p:spPr>
          <a:xfrm>
            <a:off x="4547043" y="2773885"/>
            <a:ext cx="6676469" cy="3141013"/>
          </a:xfrm>
        </p:spPr>
        <p:txBody>
          <a:bodyPr>
            <a:normAutofit/>
          </a:bodyPr>
          <a:lstStyle/>
          <a:p>
            <a:r>
              <a:rPr lang="tr-TR" dirty="0"/>
              <a:t>1-D	7-C</a:t>
            </a:r>
          </a:p>
          <a:p>
            <a:r>
              <a:rPr lang="tr-TR" dirty="0"/>
              <a:t>2-D	8-D	</a:t>
            </a:r>
          </a:p>
          <a:p>
            <a:r>
              <a:rPr lang="tr-TR" dirty="0"/>
              <a:t>3-A	9-E</a:t>
            </a:r>
          </a:p>
          <a:p>
            <a:r>
              <a:rPr lang="tr-TR" dirty="0"/>
              <a:t>4-B	10-E</a:t>
            </a:r>
          </a:p>
          <a:p>
            <a:r>
              <a:rPr lang="tr-TR" dirty="0"/>
              <a:t>5-E	</a:t>
            </a:r>
          </a:p>
          <a:p>
            <a:r>
              <a:rPr lang="tr-TR" dirty="0"/>
              <a:t>6-E	</a:t>
            </a:r>
          </a:p>
          <a:p>
            <a:endParaRPr lang="tr-TR" dirty="0"/>
          </a:p>
        </p:txBody>
      </p:sp>
    </p:spTree>
    <p:extLst>
      <p:ext uri="{BB962C8B-B14F-4D97-AF65-F5344CB8AC3E}">
        <p14:creationId xmlns:p14="http://schemas.microsoft.com/office/powerpoint/2010/main" val="3492501880"/>
      </p:ext>
    </p:extLst>
  </p:cSld>
  <p:clrMapOvr>
    <a:overrideClrMapping bg1="dk1" tx1="lt1" bg2="dk2" tx2="lt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53D6BFD-BAFC-E565-1DC3-F5A9F5A2C2C7}"/>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rPr>
              <a:t>Dil kullanımının dikkat edilmesi gereken bir diğer boyutu da mecazlı anlatımlardır. Bir dilin söz varlığının çeşitlenmesinde ve anlatım gücünün artmasındaki en başta gelen unsur o dilin mecaz dünyasıdır. </a:t>
            </a:r>
            <a:r>
              <a:rPr lang="tr-TR" sz="1800" b="1" i="0" u="none" strike="noStrike" baseline="0" dirty="0">
                <a:solidFill>
                  <a:schemeClr val="bg1"/>
                </a:solidFill>
              </a:rPr>
              <a:t>Mecaz </a:t>
            </a:r>
            <a:r>
              <a:rPr lang="tr-TR" sz="1800" b="0" i="0" u="none" strike="noStrike" baseline="0" dirty="0">
                <a:solidFill>
                  <a:schemeClr val="bg1"/>
                </a:solidFill>
              </a:rPr>
              <a:t>dünyasının zenginliği, yetenekli sanatçıların dili geliştirmesiyle ilgili olduğu gibi bu zenginlik, sanatçıların kendilerini daha iyi ifade etmelerinin de esasını oluşturur. Yani burada karşılıklı birbirini besleme söz konusudur.</a:t>
            </a:r>
            <a:endParaRPr lang="tr-TR" dirty="0">
              <a:solidFill>
                <a:schemeClr val="bg1"/>
              </a:solidFill>
            </a:endParaRPr>
          </a:p>
        </p:txBody>
      </p:sp>
    </p:spTree>
    <p:extLst>
      <p:ext uri="{BB962C8B-B14F-4D97-AF65-F5344CB8AC3E}">
        <p14:creationId xmlns:p14="http://schemas.microsoft.com/office/powerpoint/2010/main" val="2644161381"/>
      </p:ext>
    </p:extLst>
  </p:cSld>
  <p:clrMapOvr>
    <a:overrideClrMapping bg1="dk1" tx1="lt1" bg2="dk2" tx2="lt2" accent1="accent1" accent2="accent2" accent3="accent3" accent4="accent4" accent5="accent5" accent6="accent6" hlink="hlink" folHlink="folHlink"/>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10EEDF1-28D9-2440-7BBB-0A9515343EF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j-lt"/>
              </a:rPr>
              <a:t>Bir dilin anlatma gücünü oluşturan önde gelen hususlardan biri de o dilin deyim zenginliğidir. Dillerin bir normal sözlükleri, bir de deyim sözlükleri olur. Dilin deyim varlığından yeterince yararlanamayan bir sanatçının, kendi zamanını aşıp gelecek kuşaklara kalıcı eser bırakması pek mümkün olmaz.</a:t>
            </a:r>
            <a:endParaRPr lang="tr-TR" dirty="0">
              <a:solidFill>
                <a:schemeClr val="bg1"/>
              </a:solidFill>
              <a:latin typeface="+mj-lt"/>
            </a:endParaRPr>
          </a:p>
        </p:txBody>
      </p:sp>
    </p:spTree>
    <p:extLst>
      <p:ext uri="{BB962C8B-B14F-4D97-AF65-F5344CB8AC3E}">
        <p14:creationId xmlns:p14="http://schemas.microsoft.com/office/powerpoint/2010/main" val="2070114705"/>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A084A10-0B4C-3F92-2652-CC5887D8F86A}"/>
              </a:ext>
            </a:extLst>
          </p:cNvPr>
          <p:cNvSpPr>
            <a:spLocks noGrp="1"/>
          </p:cNvSpPr>
          <p:nvPr>
            <p:ph idx="1"/>
          </p:nvPr>
        </p:nvSpPr>
        <p:spPr>
          <a:xfrm>
            <a:off x="4547043" y="2773885"/>
            <a:ext cx="6676469" cy="3141013"/>
          </a:xfrm>
        </p:spPr>
        <p:txBody>
          <a:bodyPr>
            <a:normAutofit/>
          </a:bodyPr>
          <a:lstStyle/>
          <a:p>
            <a:pPr algn="ctr"/>
            <a:r>
              <a:rPr lang="tr-TR" dirty="0">
                <a:solidFill>
                  <a:schemeClr val="bg1"/>
                </a:solidFill>
              </a:rPr>
              <a:t>Türk Dili ne tür sözlüklere sahiptir?</a:t>
            </a:r>
          </a:p>
        </p:txBody>
      </p:sp>
    </p:spTree>
    <p:extLst>
      <p:ext uri="{BB962C8B-B14F-4D97-AF65-F5344CB8AC3E}">
        <p14:creationId xmlns:p14="http://schemas.microsoft.com/office/powerpoint/2010/main" val="2074177267"/>
      </p:ext>
    </p:extLst>
  </p:cSld>
  <p:clrMapOvr>
    <a:overrideClrMapping bg1="dk1" tx1="lt1" bg2="dk2" tx2="lt2" accent1="accent1" accent2="accent2" accent3="accent3" accent4="accent4" accent5="accent5" accent6="accent6" hlink="hlink" folHlink="folHlink"/>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Özel 4">
      <a:majorFont>
        <a:latin typeface="Times New Roman"/>
        <a:ea typeface=""/>
        <a:cs typeface=""/>
      </a:majorFont>
      <a:minorFont>
        <a:latin typeface="Times New Roman"/>
        <a:ea typeface=""/>
        <a:cs typeface=""/>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Integral" id="{3577F8C9-A904-41D8-97D2-FD898F53F20E}" vid="{682D6EBE-8D36-4FF2-9DB3-F3D8D7B6715D}"/>
    </a:ext>
  </a:extLst>
</a:theme>
</file>

<file path=docProps/app.xml><?xml version="1.0" encoding="utf-8"?>
<Properties xmlns="http://schemas.openxmlformats.org/officeDocument/2006/extended-properties" xmlns:vt="http://schemas.openxmlformats.org/officeDocument/2006/docPropsVTypes">
  <Template>Integral</Template>
  <TotalTime>1804</TotalTime>
  <Words>3759</Words>
  <Application>Microsoft Office PowerPoint</Application>
  <PresentationFormat>Geniş ekran</PresentationFormat>
  <Paragraphs>192</Paragraphs>
  <Slides>69</Slides>
  <Notes>0</Notes>
  <HiddenSlides>0</HiddenSlides>
  <MMClips>0</MMClips>
  <ScaleCrop>false</ScaleCrop>
  <HeadingPairs>
    <vt:vector size="6" baseType="variant">
      <vt:variant>
        <vt:lpstr>Kullanılan Yazı Tipleri</vt:lpstr>
      </vt:variant>
      <vt:variant>
        <vt:i4>5</vt:i4>
      </vt:variant>
      <vt:variant>
        <vt:lpstr>Tema</vt:lpstr>
      </vt:variant>
      <vt:variant>
        <vt:i4>1</vt:i4>
      </vt:variant>
      <vt:variant>
        <vt:lpstr>Slayt Başlıkları</vt:lpstr>
      </vt:variant>
      <vt:variant>
        <vt:i4>69</vt:i4>
      </vt:variant>
    </vt:vector>
  </HeadingPairs>
  <TitlesOfParts>
    <vt:vector size="75" baseType="lpstr">
      <vt:lpstr>Arial</vt:lpstr>
      <vt:lpstr>MinionPro-Regular</vt:lpstr>
      <vt:lpstr>Times New Roman</vt:lpstr>
      <vt:lpstr>Tw Cen MT</vt:lpstr>
      <vt:lpstr>Wingdings 3</vt:lpstr>
      <vt:lpstr>İntegral</vt:lpstr>
      <vt:lpstr>TÜRKÇENİN SÖZ VARLIĞI</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Hakem</dc:creator>
  <cp:lastModifiedBy>Hakem</cp:lastModifiedBy>
  <cp:revision>101</cp:revision>
  <dcterms:created xsi:type="dcterms:W3CDTF">2025-05-17T13:25:11Z</dcterms:created>
  <dcterms:modified xsi:type="dcterms:W3CDTF">2026-05-15T10:35:45Z</dcterms:modified>
</cp:coreProperties>
</file>