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1" d="100"/>
          <a:sy n="81" d="100"/>
        </p:scale>
        <p:origin x="-300" y="-1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2/19/2024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2/19/2024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2/19/2024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2/19/2024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48A87A34-81AB-432B-8DAE-1953F412C126}" type="datetimeFigureOut">
              <a:rPr lang="en-US" dirty="0"/>
              <a:t>2/19/2024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48A87A34-81AB-432B-8DAE-1953F412C126}" type="datetimeFigureOut">
              <a:rPr lang="en-US" dirty="0"/>
              <a:t>2/19/2024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2/19/2024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2/19/2024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dirty="0"/>
              <a:t>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2/19/2024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3B49A6C4-AE70-4494-8D52-8196E3E79EEE}"/>
              </a:ext>
            </a:extLst>
          </p:cNvPr>
          <p:cNvSpPr>
            <a:spLocks noGrp="1"/>
          </p:cNvSpPr>
          <p:nvPr>
            <p:ph type="ctrTitle"/>
          </p:nvPr>
        </p:nvSpPr>
        <p:spPr/>
        <p:txBody>
          <a:bodyPr/>
          <a:lstStyle/>
          <a:p>
            <a:pPr algn="ctr"/>
            <a:r>
              <a:rPr lang="tr-TR" b="1" i="1" dirty="0"/>
              <a:t>SOSYAL PSİKOLOJİİ</a:t>
            </a:r>
          </a:p>
        </p:txBody>
      </p:sp>
      <p:sp>
        <p:nvSpPr>
          <p:cNvPr id="3" name="Alt Başlık 2">
            <a:extLst>
              <a:ext uri="{FF2B5EF4-FFF2-40B4-BE49-F238E27FC236}">
                <a16:creationId xmlns:a16="http://schemas.microsoft.com/office/drawing/2014/main" xmlns="" id="{F35DD744-AD18-4861-9A18-DA834E3FF985}"/>
              </a:ext>
            </a:extLst>
          </p:cNvPr>
          <p:cNvSpPr>
            <a:spLocks noGrp="1"/>
          </p:cNvSpPr>
          <p:nvPr>
            <p:ph type="subTitle" idx="1"/>
          </p:nvPr>
        </p:nvSpPr>
        <p:spPr/>
        <p:txBody>
          <a:bodyPr>
            <a:noAutofit/>
          </a:bodyPr>
          <a:lstStyle/>
          <a:p>
            <a:pPr algn="ctr"/>
            <a:r>
              <a:rPr lang="tr-TR" sz="3600" i="1" dirty="0"/>
              <a:t>BÖLÜM V </a:t>
            </a:r>
          </a:p>
          <a:p>
            <a:pPr algn="ctr"/>
            <a:r>
              <a:rPr lang="tr-TR" sz="3600" b="1" i="1" dirty="0">
                <a:solidFill>
                  <a:schemeClr val="accent2">
                    <a:lumMod val="75000"/>
                  </a:schemeClr>
                </a:solidFill>
              </a:rPr>
              <a:t>YAKINLAŞMA, ÇEKİCİLİK, SEVGİ VE AŞK</a:t>
            </a:r>
          </a:p>
        </p:txBody>
      </p:sp>
    </p:spTree>
    <p:extLst>
      <p:ext uri="{BB962C8B-B14F-4D97-AF65-F5344CB8AC3E}">
        <p14:creationId xmlns:p14="http://schemas.microsoft.com/office/powerpoint/2010/main" val="398943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EE28BDAF-1FF8-4934-AB2B-56CF46DD237A}"/>
              </a:ext>
            </a:extLst>
          </p:cNvPr>
          <p:cNvSpPr>
            <a:spLocks noGrp="1"/>
          </p:cNvSpPr>
          <p:nvPr>
            <p:ph idx="1"/>
          </p:nvPr>
        </p:nvSpPr>
        <p:spPr>
          <a:xfrm>
            <a:off x="685800" y="1431236"/>
            <a:ext cx="10820400" cy="4787450"/>
          </a:xfrm>
        </p:spPr>
        <p:txBody>
          <a:bodyPr>
            <a:normAutofit fontScale="85000" lnSpcReduction="10000"/>
          </a:bodyPr>
          <a:lstStyle/>
          <a:p>
            <a:pPr marL="0" indent="0">
              <a:buNone/>
            </a:pPr>
            <a:r>
              <a:rPr lang="tr-TR" sz="2600" b="1" i="1" dirty="0">
                <a:solidFill>
                  <a:schemeClr val="accent1">
                    <a:lumMod val="75000"/>
                  </a:schemeClr>
                </a:solidFill>
              </a:rPr>
              <a:t>D.	AŞINALIK DERECESİ</a:t>
            </a:r>
          </a:p>
          <a:p>
            <a:pPr marL="0" indent="0" algn="just">
              <a:buNone/>
            </a:pPr>
            <a:r>
              <a:rPr lang="tr-TR" sz="2400" b="1" i="1" dirty="0"/>
              <a:t>Bu konuda yapılan çalışmalar, aşina olunan kişilere karşı sevginin kolay oluş</a:t>
            </a:r>
          </a:p>
          <a:p>
            <a:pPr marL="0" indent="0" algn="just">
              <a:buNone/>
            </a:pPr>
            <a:r>
              <a:rPr lang="tr-TR" sz="2400" b="1" i="1" dirty="0"/>
              <a:t>Tuğunu göstermiştir. Aşina olunan kişilere karşı zamanla olumlu duygular (</a:t>
            </a:r>
            <a:r>
              <a:rPr lang="tr-TR" sz="2400" b="1" i="1" dirty="0" err="1"/>
              <a:t>tab</a:t>
            </a:r>
            <a:endParaRPr lang="tr-TR" sz="2400" b="1" i="1" dirty="0"/>
          </a:p>
          <a:p>
            <a:pPr marL="0" indent="0" algn="just">
              <a:buNone/>
            </a:pPr>
            <a:r>
              <a:rPr lang="tr-TR" sz="2400" b="1" i="1" dirty="0"/>
              <a:t>Olumsuz da olabilir) oluşabilir. Bazen çok aşına olduğumuz bir kişi tanıdığımız</a:t>
            </a:r>
          </a:p>
          <a:p>
            <a:pPr marL="0" indent="0" algn="just">
              <a:buNone/>
            </a:pPr>
            <a:r>
              <a:rPr lang="tr-TR" sz="2400" b="1" i="1" dirty="0"/>
              <a:t>Şeklinden çok farklı görünürse, bundan rahatsızlık duyabiliriz. Aşina olunan </a:t>
            </a:r>
            <a:r>
              <a:rPr lang="tr-TR" sz="2400" b="1" i="1" dirty="0" err="1"/>
              <a:t>kiş</a:t>
            </a:r>
            <a:endParaRPr lang="tr-TR" sz="2400" b="1" i="1" dirty="0"/>
          </a:p>
          <a:p>
            <a:pPr marL="0" indent="0" algn="just">
              <a:buNone/>
            </a:pPr>
            <a:r>
              <a:rPr lang="tr-TR" sz="2400" b="1" i="1" dirty="0"/>
              <a:t>Hakkında insanlar daha fazla bilgiler edinir,</a:t>
            </a:r>
          </a:p>
          <a:p>
            <a:pPr marL="0" indent="0" algn="just">
              <a:buNone/>
            </a:pPr>
            <a:r>
              <a:rPr lang="tr-TR" sz="2400" b="1" i="1" dirty="0"/>
              <a:t>onun olay ya da kişilerin tutum ve</a:t>
            </a:r>
          </a:p>
          <a:p>
            <a:pPr marL="0" indent="0" algn="just">
              <a:buNone/>
            </a:pPr>
            <a:r>
              <a:rPr lang="tr-TR" sz="2400" b="1" i="1" dirty="0"/>
              <a:t>Davranışları karşısında nasıl tepkiler verebileceğini az çok tahmin edebilirler. Bu</a:t>
            </a:r>
          </a:p>
          <a:p>
            <a:pPr marL="0" indent="0" algn="just">
              <a:buNone/>
            </a:pPr>
            <a:r>
              <a:rPr lang="tr-TR" sz="2400" b="1" i="1" dirty="0"/>
              <a:t>Durum ona yakın olma sürecini hızlandırabilir.</a:t>
            </a:r>
          </a:p>
          <a:p>
            <a:pPr marL="0" indent="0" algn="just">
              <a:buNone/>
            </a:pPr>
            <a:r>
              <a:rPr lang="tr-TR" sz="2400" b="1" i="1" dirty="0"/>
              <a:t> Uyaranların sıklık derecesi artıkça</a:t>
            </a:r>
          </a:p>
          <a:p>
            <a:pPr marL="0" indent="0" algn="just">
              <a:buNone/>
            </a:pPr>
            <a:r>
              <a:rPr lang="tr-TR" sz="2400" b="1" i="1" dirty="0"/>
              <a:t>Aşinalık da artar ve buna bağlı olarak hoşlanma da artar. Kısaca, aşinalık derece</a:t>
            </a:r>
          </a:p>
          <a:p>
            <a:pPr marL="0" indent="0" algn="just">
              <a:buNone/>
            </a:pPr>
            <a:r>
              <a:rPr lang="tr-TR" sz="2400" b="1" i="1" dirty="0"/>
              <a:t>Si kişilere karşı olan hoşlanmayı ön plana çıkarır.</a:t>
            </a:r>
          </a:p>
          <a:p>
            <a:endParaRPr lang="tr-TR" dirty="0"/>
          </a:p>
        </p:txBody>
      </p:sp>
    </p:spTree>
    <p:extLst>
      <p:ext uri="{BB962C8B-B14F-4D97-AF65-F5344CB8AC3E}">
        <p14:creationId xmlns:p14="http://schemas.microsoft.com/office/powerpoint/2010/main" val="129201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106D5366-010F-4006-A877-369A53ABF894}"/>
              </a:ext>
            </a:extLst>
          </p:cNvPr>
          <p:cNvSpPr>
            <a:spLocks noGrp="1"/>
          </p:cNvSpPr>
          <p:nvPr>
            <p:ph idx="1"/>
          </p:nvPr>
        </p:nvSpPr>
        <p:spPr>
          <a:xfrm>
            <a:off x="685800" y="1378226"/>
            <a:ext cx="10820400" cy="4840459"/>
          </a:xfrm>
        </p:spPr>
        <p:txBody>
          <a:bodyPr>
            <a:normAutofit fontScale="92500" lnSpcReduction="10000"/>
          </a:bodyPr>
          <a:lstStyle/>
          <a:p>
            <a:pPr marL="0" indent="0">
              <a:buNone/>
            </a:pPr>
            <a:r>
              <a:rPr lang="tr-TR" sz="2600" b="1" i="1" dirty="0">
                <a:solidFill>
                  <a:schemeClr val="accent1">
                    <a:lumMod val="75000"/>
                  </a:schemeClr>
                </a:solidFill>
              </a:rPr>
              <a:t>E.	BENZERLİK DERECESİ</a:t>
            </a:r>
          </a:p>
          <a:p>
            <a:pPr marL="0" indent="0" algn="just">
              <a:buNone/>
            </a:pPr>
            <a:r>
              <a:rPr lang="tr-TR" b="1" i="1" dirty="0"/>
              <a:t>Benzerlik derecesi, insanlar arasındaki çekiciliğin oluşumuna katkıda bulunan</a:t>
            </a:r>
          </a:p>
          <a:p>
            <a:pPr marL="0" indent="0" algn="just">
              <a:buNone/>
            </a:pPr>
            <a:r>
              <a:rPr lang="tr-TR" b="1" i="1" dirty="0"/>
              <a:t>Önemli faktörlerden biridir. Özellikle tutum, anlayış, fikir, inanç, ilgi ve değerlerin benzerliği hatta geçmiş yaşantılar bile çekicilik için önemli kriterlerdir. Benzer</a:t>
            </a:r>
          </a:p>
          <a:p>
            <a:pPr marL="0" indent="0" algn="just">
              <a:buNone/>
            </a:pPr>
            <a:r>
              <a:rPr lang="tr-TR" b="1" i="1" dirty="0"/>
              <a:t>Tutum, anlayış, fikir, inanç, ilgi ve değerlere sahip olan insanlar birbirlerini daha</a:t>
            </a:r>
          </a:p>
          <a:p>
            <a:pPr marL="0" indent="0" algn="just">
              <a:buNone/>
            </a:pPr>
            <a:r>
              <a:rPr lang="tr-TR" b="1" i="1" dirty="0"/>
              <a:t>İyi anlar ve yakın olmak için ortamlar yaratırlar. İnsanlar arasındaki çatışmalar</a:t>
            </a:r>
          </a:p>
          <a:p>
            <a:pPr marL="0" indent="0" algn="just">
              <a:buNone/>
            </a:pPr>
            <a:r>
              <a:rPr lang="tr-TR" b="1" i="1" dirty="0"/>
              <a:t>Genellikle tutum, anlayış, fikir, inanç, ilgi ve değer ayrılıklarından kaynaklanır. Bu</a:t>
            </a:r>
          </a:p>
          <a:p>
            <a:pPr marL="0" indent="0" algn="just">
              <a:buNone/>
            </a:pPr>
            <a:r>
              <a:rPr lang="tr-TR" b="1" i="1" dirty="0"/>
              <a:t>Nedenle aralarında çatışma ve ayrılıklar olmayanların uyumları dolayısıyla yakınlaşmaları ya da birbirlerini çekici bulmaları doğal bir şeydir.</a:t>
            </a:r>
          </a:p>
          <a:p>
            <a:pPr marL="0" indent="0" algn="just">
              <a:buNone/>
            </a:pPr>
            <a:r>
              <a:rPr lang="tr-TR" b="1" i="1" dirty="0"/>
              <a:t>Arkadaşlık ilişkilerinin olumlu bir sürece girmesinde ve evliliklerin oluşumunda</a:t>
            </a:r>
          </a:p>
          <a:p>
            <a:pPr marL="0" indent="0" algn="just">
              <a:buNone/>
            </a:pPr>
            <a:r>
              <a:rPr lang="tr-TR" b="1" i="1" dirty="0"/>
              <a:t>Benzerlik hem etkili hem de önemli bir kriterdir. Çünkü benzerlikler taşıyan in-</a:t>
            </a:r>
          </a:p>
          <a:p>
            <a:pPr marL="0" indent="0" algn="just">
              <a:buNone/>
            </a:pPr>
            <a:r>
              <a:rPr lang="tr-TR" b="1" i="1" dirty="0"/>
              <a:t>Sanların birbirlerini sevmeleri yönündeki eğilimin varlığı yapılan araştırmalarla</a:t>
            </a:r>
          </a:p>
          <a:p>
            <a:pPr marL="0" indent="0" algn="just">
              <a:buNone/>
            </a:pPr>
            <a:r>
              <a:rPr lang="tr-TR" b="1" i="1" dirty="0"/>
              <a:t>Doğrulanmıştır. </a:t>
            </a:r>
          </a:p>
        </p:txBody>
      </p:sp>
    </p:spTree>
    <p:extLst>
      <p:ext uri="{BB962C8B-B14F-4D97-AF65-F5344CB8AC3E}">
        <p14:creationId xmlns:p14="http://schemas.microsoft.com/office/powerpoint/2010/main" val="2786058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AF207709-C8A3-4B61-AA49-77B380BE0B02}"/>
              </a:ext>
            </a:extLst>
          </p:cNvPr>
          <p:cNvSpPr>
            <a:spLocks noGrp="1"/>
          </p:cNvSpPr>
          <p:nvPr>
            <p:ph idx="1"/>
          </p:nvPr>
        </p:nvSpPr>
        <p:spPr>
          <a:xfrm>
            <a:off x="1152939" y="1272210"/>
            <a:ext cx="10005392" cy="4946476"/>
          </a:xfrm>
        </p:spPr>
        <p:txBody>
          <a:bodyPr/>
          <a:lstStyle/>
          <a:p>
            <a:pPr marL="0" indent="0" algn="just">
              <a:buNone/>
            </a:pPr>
            <a:endParaRPr lang="tr-TR" sz="2400" b="1" i="1" dirty="0"/>
          </a:p>
          <a:p>
            <a:pPr marL="0" indent="0" algn="just">
              <a:buNone/>
            </a:pPr>
            <a:r>
              <a:rPr lang="tr-TR" sz="2400" b="1" i="1" dirty="0"/>
              <a:t>İnsanlar, ilk tanıştıklarında benzer yönlerini araştırırlar. Eğer benzer yönleri fazla ise ilişkileri devam eder, yoksa ikinci buluşmaları için pek istekli olmazlar.</a:t>
            </a:r>
          </a:p>
          <a:p>
            <a:pPr marL="0" indent="0" algn="just">
              <a:buNone/>
            </a:pPr>
            <a:r>
              <a:rPr lang="tr-TR" sz="2400" b="1" i="1" dirty="0"/>
              <a:t>Toplumsal düzeyde de benzerlikler yakınlaşma ve çekicilikte etkilidir. Örneğin</a:t>
            </a:r>
          </a:p>
          <a:p>
            <a:pPr marL="0" indent="0" algn="just">
              <a:buNone/>
            </a:pPr>
            <a:r>
              <a:rPr lang="tr-TR" sz="2400" b="1" i="1" dirty="0"/>
              <a:t>Almanların Almanları, Türklerin Türkleri, İngilizlerin İngilizleri sevmesinin nedeni</a:t>
            </a:r>
          </a:p>
          <a:p>
            <a:pPr marL="0" indent="0" algn="just">
              <a:buNone/>
            </a:pPr>
            <a:r>
              <a:rPr lang="tr-TR" sz="2400" b="1" i="1" dirty="0"/>
              <a:t>Toplumsal benzerliklerdir. Yakınlaşmada ve çekicilikte etkili olan toplumsal, kültürel ve kişisel düzeydeki bazı benzerlikleri şöyle sırlamak mümkündür:</a:t>
            </a:r>
          </a:p>
          <a:p>
            <a:pPr marL="0" indent="0">
              <a:buNone/>
            </a:pPr>
            <a:endParaRPr lang="tr-TR" dirty="0"/>
          </a:p>
        </p:txBody>
      </p:sp>
    </p:spTree>
    <p:extLst>
      <p:ext uri="{BB962C8B-B14F-4D97-AF65-F5344CB8AC3E}">
        <p14:creationId xmlns:p14="http://schemas.microsoft.com/office/powerpoint/2010/main" val="1276421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0A083115-95F3-4FFE-89D4-E3E0E77BE6C6}"/>
              </a:ext>
            </a:extLst>
          </p:cNvPr>
          <p:cNvSpPr>
            <a:spLocks noGrp="1"/>
          </p:cNvSpPr>
          <p:nvPr>
            <p:ph idx="1"/>
          </p:nvPr>
        </p:nvSpPr>
        <p:spPr>
          <a:xfrm>
            <a:off x="685800" y="1577010"/>
            <a:ext cx="10820400" cy="4641676"/>
          </a:xfrm>
        </p:spPr>
        <p:txBody>
          <a:bodyPr numCol="3">
            <a:normAutofit/>
          </a:bodyPr>
          <a:lstStyle/>
          <a:p>
            <a:pPr algn="just"/>
            <a:r>
              <a:rPr lang="tr-TR" sz="2400" b="1" i="1" dirty="0"/>
              <a:t>Din,</a:t>
            </a:r>
          </a:p>
          <a:p>
            <a:pPr algn="just"/>
            <a:r>
              <a:rPr lang="tr-TR" sz="2400" b="1" i="1" dirty="0"/>
              <a:t>Politik anlayış,</a:t>
            </a:r>
          </a:p>
          <a:p>
            <a:pPr algn="just"/>
            <a:r>
              <a:rPr lang="tr-TR" sz="2400" b="1" i="1" dirty="0"/>
              <a:t>Ulusal köken,</a:t>
            </a:r>
          </a:p>
          <a:p>
            <a:pPr algn="just"/>
            <a:r>
              <a:rPr lang="tr-TR" sz="2400" b="1" i="1" dirty="0"/>
              <a:t>Yakınlaşma, Çekicilik, Sevgi ve Aşk</a:t>
            </a:r>
          </a:p>
          <a:p>
            <a:pPr algn="just"/>
            <a:r>
              <a:rPr lang="tr-TR" sz="2400" b="1" i="1" dirty="0"/>
              <a:t>Sosyal tabaka,</a:t>
            </a:r>
          </a:p>
          <a:p>
            <a:pPr algn="just"/>
            <a:r>
              <a:rPr lang="tr-TR" sz="2400" b="1" i="1" dirty="0"/>
              <a:t>Eğitim seviyesi,</a:t>
            </a:r>
          </a:p>
          <a:p>
            <a:pPr algn="just"/>
            <a:r>
              <a:rPr lang="tr-TR" sz="2400" b="1" i="1" dirty="0"/>
              <a:t>Ten rengi,</a:t>
            </a:r>
          </a:p>
          <a:p>
            <a:pPr algn="just"/>
            <a:r>
              <a:rPr lang="tr-TR" sz="2400" b="1" i="1" dirty="0"/>
              <a:t>Yaş,</a:t>
            </a:r>
          </a:p>
          <a:p>
            <a:pPr algn="just"/>
            <a:r>
              <a:rPr lang="tr-TR" sz="2400" b="1" i="1" dirty="0"/>
              <a:t>Entelektüel düzey,</a:t>
            </a:r>
          </a:p>
          <a:p>
            <a:pPr algn="just"/>
            <a:r>
              <a:rPr lang="tr-TR" sz="2400" b="1" i="1" dirty="0"/>
              <a:t>Irk,</a:t>
            </a:r>
          </a:p>
          <a:p>
            <a:pPr algn="just"/>
            <a:r>
              <a:rPr lang="tr-TR" sz="2400" b="1" i="1" dirty="0"/>
              <a:t>Meslek,</a:t>
            </a:r>
          </a:p>
          <a:p>
            <a:pPr algn="just"/>
            <a:r>
              <a:rPr lang="tr-TR" sz="2400" b="1" i="1" dirty="0"/>
              <a:t>Zeka kapasitesi,</a:t>
            </a:r>
          </a:p>
          <a:p>
            <a:pPr algn="just"/>
            <a:r>
              <a:rPr lang="tr-TR" sz="2400" b="1" i="1" dirty="0"/>
              <a:t>Yetenek,</a:t>
            </a:r>
          </a:p>
          <a:p>
            <a:pPr algn="just"/>
            <a:r>
              <a:rPr lang="tr-TR" sz="2400" b="1" i="1" dirty="0"/>
              <a:t>Yaş,</a:t>
            </a:r>
          </a:p>
          <a:p>
            <a:pPr algn="just"/>
            <a:r>
              <a:rPr lang="tr-TR" sz="2400" b="1" i="1" dirty="0"/>
              <a:t>Fiziksel görünüm (boy, kilo),</a:t>
            </a:r>
          </a:p>
          <a:p>
            <a:pPr algn="just"/>
            <a:r>
              <a:rPr lang="tr-TR" sz="2400" b="1" i="1" dirty="0"/>
              <a:t>Sosyallik düzeyi,</a:t>
            </a:r>
          </a:p>
          <a:p>
            <a:pPr algn="just"/>
            <a:r>
              <a:rPr lang="tr-TR" sz="2400" b="1" i="1" dirty="0"/>
              <a:t>İlgi alanları,</a:t>
            </a:r>
          </a:p>
          <a:p>
            <a:pPr algn="just"/>
            <a:r>
              <a:rPr lang="tr-TR" sz="2400" b="1" i="1" dirty="0"/>
              <a:t>Sosyal beceriler,</a:t>
            </a:r>
          </a:p>
          <a:p>
            <a:pPr algn="just"/>
            <a:r>
              <a:rPr lang="tr-TR" sz="2400" b="1" i="1" dirty="0"/>
              <a:t>Cana yakınlık</a:t>
            </a:r>
          </a:p>
          <a:p>
            <a:pPr algn="just"/>
            <a:r>
              <a:rPr lang="tr-TR" sz="2400" b="1" i="1" dirty="0"/>
              <a:t> kibarlık vb.</a:t>
            </a:r>
          </a:p>
          <a:p>
            <a:endParaRPr lang="tr-TR" dirty="0"/>
          </a:p>
        </p:txBody>
      </p:sp>
    </p:spTree>
    <p:extLst>
      <p:ext uri="{BB962C8B-B14F-4D97-AF65-F5344CB8AC3E}">
        <p14:creationId xmlns:p14="http://schemas.microsoft.com/office/powerpoint/2010/main" val="3263613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83D941F0-4A48-4B7C-92D1-EC1040A8AE86}"/>
              </a:ext>
            </a:extLst>
          </p:cNvPr>
          <p:cNvSpPr>
            <a:spLocks noGrp="1"/>
          </p:cNvSpPr>
          <p:nvPr>
            <p:ph idx="1"/>
          </p:nvPr>
        </p:nvSpPr>
        <p:spPr>
          <a:xfrm>
            <a:off x="685799" y="1351722"/>
            <a:ext cx="10962861" cy="4866963"/>
          </a:xfrm>
        </p:spPr>
        <p:txBody>
          <a:bodyPr/>
          <a:lstStyle/>
          <a:p>
            <a:pPr marL="0" indent="0">
              <a:buNone/>
            </a:pPr>
            <a:r>
              <a:rPr lang="tr-TR" sz="2400" b="1" i="1" dirty="0">
                <a:solidFill>
                  <a:schemeClr val="accent1">
                    <a:lumMod val="75000"/>
                  </a:schemeClr>
                </a:solidFill>
              </a:rPr>
              <a:t>F. BİRBİRİNİ TAMAMLAMA DERECESİ</a:t>
            </a:r>
          </a:p>
          <a:p>
            <a:pPr marL="0" indent="0" algn="just">
              <a:buNone/>
            </a:pPr>
            <a:r>
              <a:rPr lang="tr-TR" b="1" i="1" dirty="0" err="1"/>
              <a:t>Insanların</a:t>
            </a:r>
            <a:r>
              <a:rPr lang="tr-TR" b="1" i="1" dirty="0"/>
              <a:t> yakınlaşmalarında ve çekici olmalarında benzerlik kadar birbirini tamamlama derecesi de önemli bir faktördür. </a:t>
            </a:r>
            <a:r>
              <a:rPr lang="tr-TR" b="1" i="1" dirty="0" err="1"/>
              <a:t>Insanlar</a:t>
            </a:r>
            <a:r>
              <a:rPr lang="tr-TR" b="1" i="1" dirty="0"/>
              <a:t> benzerlik nedeniyle birbirlerine yakın olma eğilimi içinde olduğunu daha önce açıkladık. Ancak bazı durumlarda farklı olmaları da yakınlaşmayı ya da çekici kılmayı doğurmaktadır. Ancak buradaki farklılık diğerini tamamlar nitelikte olması gerekmektedir. Bazen insan kendinde eksik gördüğü bazı özellikleri karşısındakinde görürse onunla yakınlaşmak ister. Karşısındakinde gördüğü farklılık onun hoşuna gider ve arkadaşlık kurmak ister. Örneğin, her hangi bir müzik aletini çalamayan birini düşünelim. Bu kişi çok piyano çalan birisiyle karşılaşınca piyano çalmasından etkilenip onunla arkadaş olmak isteyebilir. Yine insan çok zeki biriyle karşılaştığında da aynı şeyleri yaşayabilir</a:t>
            </a:r>
          </a:p>
          <a:p>
            <a:pPr marL="0" indent="0">
              <a:buNone/>
            </a:pPr>
            <a:endParaRPr lang="tr-TR" dirty="0"/>
          </a:p>
        </p:txBody>
      </p:sp>
    </p:spTree>
    <p:extLst>
      <p:ext uri="{BB962C8B-B14F-4D97-AF65-F5344CB8AC3E}">
        <p14:creationId xmlns:p14="http://schemas.microsoft.com/office/powerpoint/2010/main" val="3832916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E9594167-FAA9-44FD-9842-4C759F39277B}"/>
              </a:ext>
            </a:extLst>
          </p:cNvPr>
          <p:cNvSpPr>
            <a:spLocks noGrp="1"/>
          </p:cNvSpPr>
          <p:nvPr>
            <p:ph idx="1"/>
          </p:nvPr>
        </p:nvSpPr>
        <p:spPr>
          <a:xfrm>
            <a:off x="685800" y="1378226"/>
            <a:ext cx="10820400" cy="4840459"/>
          </a:xfrm>
        </p:spPr>
        <p:txBody>
          <a:bodyPr>
            <a:normAutofit fontScale="92500" lnSpcReduction="10000"/>
          </a:bodyPr>
          <a:lstStyle/>
          <a:p>
            <a:pPr marL="0" indent="0">
              <a:buNone/>
            </a:pPr>
            <a:r>
              <a:rPr lang="tr-TR" sz="2300" b="1" i="1" dirty="0"/>
              <a:t>Evlilik ilişkilerinde de durum aynı olabilir</a:t>
            </a:r>
          </a:p>
          <a:p>
            <a:pPr marL="0" indent="0">
              <a:buNone/>
            </a:pPr>
            <a:r>
              <a:rPr lang="tr-TR" sz="2300" b="1" i="1" dirty="0"/>
              <a:t>. Eşlerden biri saldırgan, kavgacı, kırıcı</a:t>
            </a:r>
          </a:p>
          <a:p>
            <a:pPr marL="0" indent="0">
              <a:buNone/>
            </a:pPr>
            <a:r>
              <a:rPr lang="tr-TR" sz="2300" b="1" i="1" dirty="0"/>
              <a:t>iken diğerinin sabırlı, anlayışlı ve yapıcı özellikler taşıması birbirlerini tamamlar</a:t>
            </a:r>
          </a:p>
          <a:p>
            <a:pPr marL="0" indent="0">
              <a:buNone/>
            </a:pPr>
            <a:r>
              <a:rPr lang="tr-TR" sz="2300" b="1" i="1" dirty="0"/>
              <a:t>özelliklere sahip olmaları nedeniyle evlilikleri devam edebilir. Halbuki bu özelliklere sahip olan insanların geçinmeleri oldukça zordur. Ancak birbirlerini tamamlar sürecine göre hareket ederlerse evlilikleri sürebilir</a:t>
            </a:r>
          </a:p>
          <a:p>
            <a:pPr marL="0" indent="0">
              <a:buNone/>
            </a:pPr>
            <a:r>
              <a:rPr lang="tr-TR" sz="2300" b="1" i="1" dirty="0"/>
              <a:t>. Kısaca belirtecek olursak</a:t>
            </a:r>
          </a:p>
          <a:p>
            <a:pPr marL="0" indent="0">
              <a:buNone/>
            </a:pPr>
            <a:r>
              <a:rPr lang="tr-TR" sz="2300" b="1" i="1" dirty="0"/>
              <a:t>Evliliklerde erkeğin başat kadının çekinik olması evlilik için </a:t>
            </a:r>
            <a:r>
              <a:rPr lang="tr-TR" sz="2300" b="1" i="1" dirty="0" err="1"/>
              <a:t>zit</a:t>
            </a:r>
            <a:r>
              <a:rPr lang="tr-TR" sz="2300" b="1" i="1" dirty="0"/>
              <a:t> değil tam aksine</a:t>
            </a:r>
          </a:p>
          <a:p>
            <a:pPr marL="0" indent="0">
              <a:buNone/>
            </a:pPr>
            <a:r>
              <a:rPr lang="tr-TR" sz="2300" b="1" i="1" dirty="0"/>
              <a:t>Tamamlayıcı olabilmektedir.</a:t>
            </a:r>
          </a:p>
          <a:p>
            <a:pPr marL="0" indent="0">
              <a:buNone/>
            </a:pPr>
            <a:r>
              <a:rPr lang="tr-TR" sz="2300" b="1" i="1" dirty="0"/>
              <a:t>Birbirini tamamlamada insanlar, ihtiyaçlarına tam olarak cevap verecek kişiler</a:t>
            </a:r>
          </a:p>
          <a:p>
            <a:pPr marL="0" indent="0">
              <a:buNone/>
            </a:pPr>
            <a:r>
              <a:rPr lang="tr-TR" sz="2300" b="1" i="1" dirty="0"/>
              <a:t>Ararlar ve onlara yakın olmak isterler. Bazı bilim adamları bunun temelinde in</a:t>
            </a:r>
          </a:p>
          <a:p>
            <a:pPr marL="0" indent="0">
              <a:buNone/>
            </a:pPr>
            <a:r>
              <a:rPr lang="tr-TR" sz="2300" b="1" i="1" dirty="0"/>
              <a:t>Sanların başkalarına egemen olma düşüncesinin yattığını ileri sürmüşlerdir. Bu</a:t>
            </a:r>
          </a:p>
          <a:p>
            <a:pPr marL="0" indent="0">
              <a:buNone/>
            </a:pPr>
            <a:r>
              <a:rPr lang="tr-TR" sz="2300" b="1" i="1" dirty="0"/>
              <a:t>Konudaki araştırmalar devam etmektedir</a:t>
            </a:r>
          </a:p>
          <a:p>
            <a:pPr marL="0" indent="0">
              <a:buNone/>
            </a:pPr>
            <a:endParaRPr lang="tr-TR" dirty="0"/>
          </a:p>
        </p:txBody>
      </p:sp>
    </p:spTree>
    <p:extLst>
      <p:ext uri="{BB962C8B-B14F-4D97-AF65-F5344CB8AC3E}">
        <p14:creationId xmlns:p14="http://schemas.microsoft.com/office/powerpoint/2010/main" val="2333007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5694F770-5764-493F-A1BF-385827167B55}"/>
              </a:ext>
            </a:extLst>
          </p:cNvPr>
          <p:cNvSpPr>
            <a:spLocks noGrp="1"/>
          </p:cNvSpPr>
          <p:nvPr>
            <p:ph idx="1"/>
          </p:nvPr>
        </p:nvSpPr>
        <p:spPr>
          <a:xfrm>
            <a:off x="685800" y="1404730"/>
            <a:ext cx="10820400" cy="4813956"/>
          </a:xfrm>
        </p:spPr>
        <p:txBody>
          <a:bodyPr>
            <a:normAutofit fontScale="92500" lnSpcReduction="20000"/>
          </a:bodyPr>
          <a:lstStyle/>
          <a:p>
            <a:pPr marL="0" indent="0">
              <a:buNone/>
            </a:pPr>
            <a:r>
              <a:rPr lang="tr-TR" sz="2600" b="1" i="1" dirty="0">
                <a:solidFill>
                  <a:schemeClr val="accent1">
                    <a:lumMod val="75000"/>
                  </a:schemeClr>
                </a:solidFill>
              </a:rPr>
              <a:t>G. KARŞILILIK DERECESİ</a:t>
            </a:r>
          </a:p>
          <a:p>
            <a:pPr marL="0" indent="0">
              <a:buNone/>
            </a:pPr>
            <a:r>
              <a:rPr lang="tr-TR" b="1" i="1" dirty="0"/>
              <a:t>İnsanların birbirlerinden hoşlanıp hoşlanmamaları temelde karşılılık derecesine</a:t>
            </a:r>
          </a:p>
          <a:p>
            <a:pPr marL="0" indent="0">
              <a:buNone/>
            </a:pPr>
            <a:r>
              <a:rPr lang="tr-TR" b="1" i="1" dirty="0"/>
              <a:t>Bağlıdır. Karşılıklı olarak insanlar birbirlerine ne kadar denk düşerlerse o derece</a:t>
            </a:r>
          </a:p>
          <a:p>
            <a:pPr marL="0" indent="0">
              <a:buNone/>
            </a:pPr>
            <a:r>
              <a:rPr lang="tr-TR" b="1" i="1" dirty="0"/>
              <a:t>De birbirlerini sever ve birbirlerini ararlar. Karşılıklı birbirinden hoşlanma çekicilik</a:t>
            </a:r>
          </a:p>
          <a:p>
            <a:pPr marL="0" indent="0">
              <a:buNone/>
            </a:pPr>
            <a:r>
              <a:rPr lang="tr-TR" b="1" i="1" dirty="0"/>
              <a:t>İçin etkili bir faktördür.</a:t>
            </a:r>
          </a:p>
          <a:p>
            <a:pPr marL="0" indent="0">
              <a:buNone/>
            </a:pPr>
            <a:r>
              <a:rPr lang="tr-TR" b="1" i="1" dirty="0"/>
              <a:t>insanlar genellikle kendilerini seven insanları severler. Hatta şunu da söylemek</a:t>
            </a:r>
          </a:p>
          <a:p>
            <a:pPr marL="0" indent="0">
              <a:buNone/>
            </a:pPr>
            <a:r>
              <a:rPr lang="tr-TR" b="1" i="1" dirty="0"/>
              <a:t>Mümkündür, bir kişinin bizi sevdiğini öğrendiğimizde ve o kişi hakkında fazla bil-</a:t>
            </a:r>
          </a:p>
          <a:p>
            <a:pPr marL="0" indent="0">
              <a:buNone/>
            </a:pPr>
            <a:r>
              <a:rPr lang="tr-TR" b="1" i="1" dirty="0"/>
              <a:t>Giye sahip olmasak bile biz de onu sevme düşüncesi içine gireriz. Yine bir kişinin</a:t>
            </a:r>
          </a:p>
          <a:p>
            <a:pPr marL="0" indent="0">
              <a:buNone/>
            </a:pPr>
            <a:r>
              <a:rPr lang="tr-TR" b="1" i="1" dirty="0"/>
              <a:t>Bizi sevmediğini duyduğumuzda biz de onu sevmeme eğiliminde olabiliriz. Fakat</a:t>
            </a:r>
          </a:p>
          <a:p>
            <a:pPr marL="0" indent="0">
              <a:buNone/>
            </a:pPr>
            <a:r>
              <a:rPr lang="tr-TR" b="1" i="1" dirty="0"/>
              <a:t>Şunu da belirtmekte yarar vardır</a:t>
            </a:r>
          </a:p>
          <a:p>
            <a:pPr marL="0" indent="0">
              <a:buNone/>
            </a:pPr>
            <a:r>
              <a:rPr lang="tr-TR" b="1" i="1" dirty="0"/>
              <a:t>. Bu durum her zaman böyle işler diyemeyiz</a:t>
            </a:r>
          </a:p>
          <a:p>
            <a:pPr marL="0" indent="0">
              <a:buNone/>
            </a:pPr>
            <a:r>
              <a:rPr lang="tr-TR" b="1" i="1" dirty="0"/>
              <a:t>Çünkü bazen bizi sevmeyen bir kişiyi de sevebiliriz. Bazen de tersi olarak bizi seven birini sevmeyebiliriz. Kısaca belirtecek olursak, demek ki sevme her zaman</a:t>
            </a:r>
          </a:p>
          <a:p>
            <a:pPr marL="0" indent="0">
              <a:buNone/>
            </a:pPr>
            <a:r>
              <a:rPr lang="tr-TR" b="1" i="1" dirty="0"/>
              <a:t>Karşılıklı olmayabiliyor.</a:t>
            </a:r>
          </a:p>
          <a:p>
            <a:pPr marL="0" indent="0">
              <a:buNone/>
            </a:pPr>
            <a:endParaRPr lang="tr-TR" dirty="0"/>
          </a:p>
        </p:txBody>
      </p:sp>
    </p:spTree>
    <p:extLst>
      <p:ext uri="{BB962C8B-B14F-4D97-AF65-F5344CB8AC3E}">
        <p14:creationId xmlns:p14="http://schemas.microsoft.com/office/powerpoint/2010/main" val="3803123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D0064D0B-CCC7-49ED-B92F-3545D32E8E4C}"/>
              </a:ext>
            </a:extLst>
          </p:cNvPr>
          <p:cNvSpPr>
            <a:spLocks noGrp="1"/>
          </p:cNvSpPr>
          <p:nvPr>
            <p:ph idx="1"/>
          </p:nvPr>
        </p:nvSpPr>
        <p:spPr>
          <a:xfrm>
            <a:off x="685800" y="1298714"/>
            <a:ext cx="10820400" cy="4919972"/>
          </a:xfrm>
        </p:spPr>
        <p:txBody>
          <a:bodyPr>
            <a:normAutofit fontScale="92500" lnSpcReduction="10000"/>
          </a:bodyPr>
          <a:lstStyle/>
          <a:p>
            <a:pPr marL="0" indent="0" algn="just">
              <a:buNone/>
            </a:pPr>
            <a:r>
              <a:rPr lang="tr-TR" sz="2600" b="1" i="1" dirty="0">
                <a:solidFill>
                  <a:schemeClr val="accent1">
                    <a:lumMod val="75000"/>
                  </a:schemeClr>
                </a:solidFill>
              </a:rPr>
              <a:t>H.	HAKLARI SAVUNMA VE ÖDÜLLENDİRME</a:t>
            </a:r>
          </a:p>
          <a:p>
            <a:pPr marL="0" indent="0" algn="just">
              <a:buNone/>
            </a:pPr>
            <a:r>
              <a:rPr lang="tr-TR" b="1" i="1" dirty="0" err="1"/>
              <a:t>Insanlar</a:t>
            </a:r>
            <a:r>
              <a:rPr lang="tr-TR" b="1" i="1" dirty="0"/>
              <a:t>, sosyal ya da iş yaşamlarında haklarını savunan ya da kendilerini ödüllendiren insanları severler. İş yaşamında haklarını savunan yöneticileri çalışanlar</a:t>
            </a:r>
          </a:p>
          <a:p>
            <a:pPr marL="0" indent="0" algn="just">
              <a:buNone/>
            </a:pPr>
            <a:r>
              <a:rPr lang="tr-TR" b="1" i="1" dirty="0"/>
              <a:t>Çok severler. Çünkü iş yaşamında en önemli konu insanların özlük haklarının</a:t>
            </a:r>
          </a:p>
          <a:p>
            <a:pPr marL="0" indent="0" algn="just">
              <a:buNone/>
            </a:pPr>
            <a:r>
              <a:rPr lang="tr-TR" b="1" i="1" dirty="0"/>
              <a:t>Zamanında ve yerinde verilmesidir. Özlük haklar geciktikçe ya da verilmedikçe</a:t>
            </a:r>
          </a:p>
          <a:p>
            <a:pPr marL="0" indent="0" algn="just">
              <a:buNone/>
            </a:pPr>
            <a:r>
              <a:rPr lang="tr-TR" b="1" i="1" dirty="0"/>
              <a:t>İnsanlar yöneticilerinden uzaklaşma eğilimi içine girerler. Bu da sevmeme duygusunu ön plana çıkarır.</a:t>
            </a:r>
          </a:p>
          <a:p>
            <a:pPr marL="0" indent="0" algn="just">
              <a:buNone/>
            </a:pPr>
            <a:r>
              <a:rPr lang="tr-TR" b="1" i="1" dirty="0"/>
              <a:t>Ödüllendirme insanları duygusal açıdan güçlü kılar. Her insanın ruhu okşanmak</a:t>
            </a:r>
          </a:p>
          <a:p>
            <a:pPr marL="0" indent="0" algn="just">
              <a:buNone/>
            </a:pPr>
            <a:r>
              <a:rPr lang="tr-TR" b="1" i="1" dirty="0"/>
              <a:t>İster. </a:t>
            </a:r>
            <a:r>
              <a:rPr lang="tr-TR" b="1" i="1" dirty="0" err="1"/>
              <a:t>Insan</a:t>
            </a:r>
            <a:r>
              <a:rPr lang="tr-TR" b="1" i="1" dirty="0"/>
              <a:t> ruhunu okşamanın en iyi yollarından biri, ödüllendirmedir. Ancak ödüllendirme her zaman maddi olmayabilir</a:t>
            </a:r>
          </a:p>
          <a:p>
            <a:pPr marL="0" indent="0" algn="just">
              <a:buNone/>
            </a:pPr>
            <a:r>
              <a:rPr lang="tr-TR" b="1" i="1" dirty="0"/>
              <a:t>. Bazen insanların içten, güvenilir, dürüst</a:t>
            </a:r>
          </a:p>
          <a:p>
            <a:pPr marL="0" indent="0" algn="just">
              <a:buNone/>
            </a:pPr>
            <a:r>
              <a:rPr lang="tr-TR" b="1" i="1" dirty="0"/>
              <a:t>Sevgi dolu ve cana yakın olması da bir tür ödül olabilir. Bu özellikler insanlar</a:t>
            </a:r>
          </a:p>
          <a:p>
            <a:pPr marL="0" indent="0" algn="just">
              <a:buNone/>
            </a:pPr>
            <a:r>
              <a:rPr lang="tr-TR" b="1" i="1" dirty="0"/>
              <a:t>Ruhsal bakımından doyuma ulaştırır. Dolayısıyla bu özelliklere sahip olanlarla her</a:t>
            </a:r>
          </a:p>
          <a:p>
            <a:pPr marL="0" indent="0" algn="just">
              <a:buNone/>
            </a:pPr>
            <a:r>
              <a:rPr lang="tr-TR" b="1" i="1" dirty="0"/>
              <a:t>Zaman beraber olmak isteriz.</a:t>
            </a:r>
          </a:p>
          <a:p>
            <a:pPr marL="0" indent="0" algn="just">
              <a:buNone/>
            </a:pPr>
            <a:endParaRPr lang="tr-TR" dirty="0"/>
          </a:p>
        </p:txBody>
      </p:sp>
    </p:spTree>
    <p:extLst>
      <p:ext uri="{BB962C8B-B14F-4D97-AF65-F5344CB8AC3E}">
        <p14:creationId xmlns:p14="http://schemas.microsoft.com/office/powerpoint/2010/main" val="2951188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B92A801D-C086-4305-BE93-58A310AA0DB9}"/>
              </a:ext>
            </a:extLst>
          </p:cNvPr>
          <p:cNvSpPr>
            <a:spLocks noGrp="1"/>
          </p:cNvSpPr>
          <p:nvPr>
            <p:ph type="title"/>
          </p:nvPr>
        </p:nvSpPr>
        <p:spPr>
          <a:xfrm>
            <a:off x="2517913" y="410817"/>
            <a:ext cx="8988287" cy="1364974"/>
          </a:xfrm>
        </p:spPr>
        <p:txBody>
          <a:bodyPr>
            <a:normAutofit/>
          </a:bodyPr>
          <a:lstStyle/>
          <a:p>
            <a:pPr algn="ctr"/>
            <a:r>
              <a:rPr lang="tr-TR" sz="2800" b="1" i="1" dirty="0">
                <a:solidFill>
                  <a:schemeClr val="accent1">
                    <a:lumMod val="75000"/>
                  </a:schemeClr>
                </a:solidFill>
              </a:rPr>
              <a:t>4. KİŞİLİK ÖZELLİKLERİ VE SEVME EĞİLİMİ ARASINDAKİ İLİŞKİ</a:t>
            </a:r>
          </a:p>
        </p:txBody>
      </p:sp>
      <p:sp>
        <p:nvSpPr>
          <p:cNvPr id="3" name="İçerik Yer Tutucusu 2">
            <a:extLst>
              <a:ext uri="{FF2B5EF4-FFF2-40B4-BE49-F238E27FC236}">
                <a16:creationId xmlns:a16="http://schemas.microsoft.com/office/drawing/2014/main" xmlns="" id="{3D09F3E4-102B-48AC-89EB-2A575A25DF7B}"/>
              </a:ext>
            </a:extLst>
          </p:cNvPr>
          <p:cNvSpPr>
            <a:spLocks noGrp="1"/>
          </p:cNvSpPr>
          <p:nvPr>
            <p:ph idx="1"/>
          </p:nvPr>
        </p:nvSpPr>
        <p:spPr>
          <a:xfrm>
            <a:off x="861391" y="1775791"/>
            <a:ext cx="10644809" cy="4545496"/>
          </a:xfrm>
        </p:spPr>
        <p:txBody>
          <a:bodyPr>
            <a:normAutofit lnSpcReduction="10000"/>
          </a:bodyPr>
          <a:lstStyle/>
          <a:p>
            <a:pPr marL="0" indent="0" algn="just">
              <a:buNone/>
            </a:pPr>
            <a:r>
              <a:rPr lang="tr-TR" b="1" i="1" dirty="0" err="1"/>
              <a:t>Insanların</a:t>
            </a:r>
            <a:r>
              <a:rPr lang="tr-TR" b="1" i="1" dirty="0"/>
              <a:t> birbirlerini sevmede ya da sevmemede etkili olan birçok özellik mevcuttur. Bu özellikler dikkate alınarak sevme eğilimi içine girilir ya da girilmez. Örneğin, dürüst, güvenilir, cana yakın olan birinin sevilmesi, bunun tersi özelliklere sahip olan birisine göre daha fazladır.</a:t>
            </a:r>
          </a:p>
          <a:p>
            <a:pPr marL="0" indent="0" algn="just">
              <a:buNone/>
            </a:pPr>
            <a:r>
              <a:rPr lang="tr-TR" b="1" i="1" dirty="0"/>
              <a:t>Norman </a:t>
            </a:r>
            <a:r>
              <a:rPr lang="tr-TR" b="1" i="1" dirty="0" err="1"/>
              <a:t>Anderson</a:t>
            </a:r>
            <a:r>
              <a:rPr lang="tr-TR" b="1" i="1" dirty="0"/>
              <a:t>, insanları tanımlamak için 555 sıfat belirledi ve bunlara sahip</a:t>
            </a:r>
          </a:p>
          <a:p>
            <a:pPr marL="0" indent="0" algn="just">
              <a:buNone/>
            </a:pPr>
            <a:r>
              <a:rPr lang="tr-TR" b="1" i="1" dirty="0"/>
              <a:t>olan insanları ne derece sevip sevmediklerini belirlemeleri için üniversite öğrencileri ile bir araştırma yaptı. Bu araştırmanın sonuçları aşağıdaki tabloda gösterilmektedir. Tabloda yüksek derecede sevilebilir (en çok tercih edilen sıfat en üste</a:t>
            </a:r>
          </a:p>
          <a:p>
            <a:pPr marL="0" indent="0" algn="just">
              <a:buNone/>
            </a:pPr>
            <a:r>
              <a:rPr lang="tr-TR" b="1" i="1" dirty="0"/>
              <a:t>yazılmıştır), hafif olumludan hafif olumsuza sevilebilir (en çok işaretlenen sıfat en</a:t>
            </a:r>
          </a:p>
          <a:p>
            <a:pPr marL="0" indent="0" algn="just">
              <a:buNone/>
            </a:pPr>
            <a:r>
              <a:rPr lang="tr-TR" b="1" i="1" dirty="0"/>
              <a:t>üste yazılmıştır) ve yüksek derecede </a:t>
            </a:r>
            <a:r>
              <a:rPr lang="tr-TR" b="1" i="1" dirty="0" err="1"/>
              <a:t>sevilmezi</a:t>
            </a:r>
            <a:r>
              <a:rPr lang="tr-TR" b="1" i="1" dirty="0"/>
              <a:t> ifade eden nitelikler öğrenciler</a:t>
            </a:r>
          </a:p>
          <a:p>
            <a:pPr marL="0" indent="0" algn="just">
              <a:buNone/>
            </a:pPr>
            <a:r>
              <a:rPr lang="tr-TR" b="1" i="1" dirty="0"/>
              <a:t>tarafından en çok işaretlemelerine göre sıralanmıştır:</a:t>
            </a:r>
          </a:p>
          <a:p>
            <a:pPr marL="0" indent="0">
              <a:buNone/>
            </a:pPr>
            <a:endParaRPr lang="tr-TR" dirty="0"/>
          </a:p>
        </p:txBody>
      </p:sp>
    </p:spTree>
    <p:extLst>
      <p:ext uri="{BB962C8B-B14F-4D97-AF65-F5344CB8AC3E}">
        <p14:creationId xmlns:p14="http://schemas.microsoft.com/office/powerpoint/2010/main" val="1164642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75">
          <a:fgClr>
            <a:schemeClr val="accent1"/>
          </a:fgClr>
          <a:bgClr>
            <a:schemeClr val="bg1"/>
          </a:bgClr>
        </a:pattFill>
        <a:effectLst/>
      </p:bgPr>
    </p:bg>
    <p:spTree>
      <p:nvGrpSpPr>
        <p:cNvPr id="1" name=""/>
        <p:cNvGrpSpPr/>
        <p:nvPr/>
      </p:nvGrpSpPr>
      <p:grpSpPr>
        <a:xfrm>
          <a:off x="0" y="0"/>
          <a:ext cx="0" cy="0"/>
          <a:chOff x="0" y="0"/>
          <a:chExt cx="0" cy="0"/>
        </a:xfrm>
      </p:grpSpPr>
      <p:graphicFrame>
        <p:nvGraphicFramePr>
          <p:cNvPr id="4" name="Tablo 4">
            <a:extLst>
              <a:ext uri="{FF2B5EF4-FFF2-40B4-BE49-F238E27FC236}">
                <a16:creationId xmlns:a16="http://schemas.microsoft.com/office/drawing/2014/main" xmlns="" id="{B8548843-D6D3-461A-835F-A3F8798BFDF9}"/>
              </a:ext>
            </a:extLst>
          </p:cNvPr>
          <p:cNvGraphicFramePr>
            <a:graphicFrameLocks noGrp="1"/>
          </p:cNvGraphicFramePr>
          <p:nvPr>
            <p:ph idx="1"/>
            <p:extLst>
              <p:ext uri="{D42A27DB-BD31-4B8C-83A1-F6EECF244321}">
                <p14:modId xmlns:p14="http://schemas.microsoft.com/office/powerpoint/2010/main" val="1737711827"/>
              </p:ext>
            </p:extLst>
          </p:nvPr>
        </p:nvGraphicFramePr>
        <p:xfrm>
          <a:off x="-44970" y="1"/>
          <a:ext cx="12306924" cy="6858006"/>
        </p:xfrm>
        <a:graphic>
          <a:graphicData uri="http://schemas.openxmlformats.org/drawingml/2006/table">
            <a:tbl>
              <a:tblPr firstRow="1" bandRow="1">
                <a:tableStyleId>{5C22544A-7EE6-4342-B048-85BDC9FD1C3A}</a:tableStyleId>
              </a:tblPr>
              <a:tblGrid>
                <a:gridCol w="4102308">
                  <a:extLst>
                    <a:ext uri="{9D8B030D-6E8A-4147-A177-3AD203B41FA5}">
                      <a16:colId xmlns:a16="http://schemas.microsoft.com/office/drawing/2014/main" xmlns="" val="956140036"/>
                    </a:ext>
                  </a:extLst>
                </a:gridCol>
                <a:gridCol w="4102308">
                  <a:extLst>
                    <a:ext uri="{9D8B030D-6E8A-4147-A177-3AD203B41FA5}">
                      <a16:colId xmlns:a16="http://schemas.microsoft.com/office/drawing/2014/main" xmlns="" val="2963554035"/>
                    </a:ext>
                  </a:extLst>
                </a:gridCol>
                <a:gridCol w="4102308">
                  <a:extLst>
                    <a:ext uri="{9D8B030D-6E8A-4147-A177-3AD203B41FA5}">
                      <a16:colId xmlns:a16="http://schemas.microsoft.com/office/drawing/2014/main" xmlns="" val="1816230514"/>
                    </a:ext>
                  </a:extLst>
                </a:gridCol>
              </a:tblGrid>
              <a:tr h="322556">
                <a:tc>
                  <a:txBody>
                    <a:bodyPr/>
                    <a:lstStyle/>
                    <a:p>
                      <a:r>
                        <a:rPr lang="tr-TR" sz="1500" dirty="0"/>
                        <a:t>Yüksek Derecede </a:t>
                      </a:r>
                      <a:r>
                        <a:rPr lang="tr-TR" sz="1500" dirty="0" err="1"/>
                        <a:t>Sevilebilirlik</a:t>
                      </a:r>
                      <a:endParaRPr lang="tr-TR" sz="1500" dirty="0"/>
                    </a:p>
                  </a:txBody>
                  <a:tcPr/>
                </a:tc>
                <a:tc>
                  <a:txBody>
                    <a:bodyPr/>
                    <a:lstStyle/>
                    <a:p>
                      <a:r>
                        <a:rPr lang="tr-TR" sz="1500" dirty="0"/>
                        <a:t>Hafif olumludan Hafif olumsuza</a:t>
                      </a:r>
                    </a:p>
                  </a:txBody>
                  <a:tcPr/>
                </a:tc>
                <a:tc>
                  <a:txBody>
                    <a:bodyPr/>
                    <a:lstStyle/>
                    <a:p>
                      <a:r>
                        <a:rPr lang="tr-TR" sz="1500" dirty="0"/>
                        <a:t>Yüksek derecede sevilmez</a:t>
                      </a:r>
                    </a:p>
                  </a:txBody>
                  <a:tcPr/>
                </a:tc>
                <a:extLst>
                  <a:ext uri="{0D108BD9-81ED-4DB2-BD59-A6C34878D82A}">
                    <a16:rowId xmlns:a16="http://schemas.microsoft.com/office/drawing/2014/main" xmlns="" val="3688418674"/>
                  </a:ext>
                </a:extLst>
              </a:tr>
              <a:tr h="406886">
                <a:tc>
                  <a:txBody>
                    <a:bodyPr/>
                    <a:lstStyle/>
                    <a:p>
                      <a:r>
                        <a:rPr lang="tr-TR" sz="1500" dirty="0"/>
                        <a:t>İçtenlik</a:t>
                      </a:r>
                    </a:p>
                  </a:txBody>
                  <a:tcPr/>
                </a:tc>
                <a:tc>
                  <a:txBody>
                    <a:bodyPr/>
                    <a:lstStyle/>
                    <a:p>
                      <a:r>
                        <a:rPr lang="tr-TR" sz="1500" dirty="0"/>
                        <a:t>Israrlılık</a:t>
                      </a:r>
                    </a:p>
                  </a:txBody>
                  <a:tcPr/>
                </a:tc>
                <a:tc>
                  <a:txBody>
                    <a:bodyPr/>
                    <a:lstStyle/>
                    <a:p>
                      <a:r>
                        <a:rPr lang="tr-TR" sz="1500" dirty="0"/>
                        <a:t>Huysuzluk</a:t>
                      </a:r>
                    </a:p>
                  </a:txBody>
                  <a:tcPr/>
                </a:tc>
                <a:extLst>
                  <a:ext uri="{0D108BD9-81ED-4DB2-BD59-A6C34878D82A}">
                    <a16:rowId xmlns:a16="http://schemas.microsoft.com/office/drawing/2014/main" xmlns="" val="3742172950"/>
                  </a:ext>
                </a:extLst>
              </a:tr>
              <a:tr h="322556">
                <a:tc>
                  <a:txBody>
                    <a:bodyPr/>
                    <a:lstStyle/>
                    <a:p>
                      <a:r>
                        <a:rPr lang="tr-TR" sz="1500" dirty="0"/>
                        <a:t>Dürüstlük</a:t>
                      </a:r>
                    </a:p>
                  </a:txBody>
                  <a:tcPr/>
                </a:tc>
                <a:tc>
                  <a:txBody>
                    <a:bodyPr/>
                    <a:lstStyle/>
                    <a:p>
                      <a:r>
                        <a:rPr lang="tr-TR" sz="1500" dirty="0"/>
                        <a:t>Gelişigüzellik</a:t>
                      </a:r>
                    </a:p>
                  </a:txBody>
                  <a:tcPr/>
                </a:tc>
                <a:tc>
                  <a:txBody>
                    <a:bodyPr/>
                    <a:lstStyle/>
                    <a:p>
                      <a:r>
                        <a:rPr lang="tr-TR" sz="1500" dirty="0"/>
                        <a:t>Soğukluk</a:t>
                      </a:r>
                    </a:p>
                  </a:txBody>
                  <a:tcPr/>
                </a:tc>
                <a:extLst>
                  <a:ext uri="{0D108BD9-81ED-4DB2-BD59-A6C34878D82A}">
                    <a16:rowId xmlns:a16="http://schemas.microsoft.com/office/drawing/2014/main" xmlns="" val="2372166218"/>
                  </a:ext>
                </a:extLst>
              </a:tr>
              <a:tr h="322556">
                <a:tc>
                  <a:txBody>
                    <a:bodyPr/>
                    <a:lstStyle/>
                    <a:p>
                      <a:r>
                        <a:rPr lang="tr-TR" sz="1500" dirty="0" err="1"/>
                        <a:t>Anlayışlılık</a:t>
                      </a:r>
                      <a:endParaRPr lang="tr-TR" sz="1500" dirty="0"/>
                    </a:p>
                  </a:txBody>
                  <a:tcPr/>
                </a:tc>
                <a:tc>
                  <a:txBody>
                    <a:bodyPr/>
                    <a:lstStyle/>
                    <a:p>
                      <a:r>
                        <a:rPr lang="tr-TR" sz="1500" dirty="0"/>
                        <a:t>Lafını </a:t>
                      </a:r>
                      <a:r>
                        <a:rPr lang="tr-TR" sz="1500" dirty="0" err="1"/>
                        <a:t>esirgemezlik</a:t>
                      </a:r>
                      <a:endParaRPr lang="tr-TR" sz="1500" dirty="0"/>
                    </a:p>
                  </a:txBody>
                  <a:tcPr/>
                </a:tc>
                <a:tc>
                  <a:txBody>
                    <a:bodyPr/>
                    <a:lstStyle/>
                    <a:p>
                      <a:r>
                        <a:rPr lang="tr-TR" sz="1500" dirty="0" err="1"/>
                        <a:t>Düşmancılık</a:t>
                      </a:r>
                      <a:endParaRPr lang="tr-TR" sz="1500" dirty="0"/>
                    </a:p>
                  </a:txBody>
                  <a:tcPr/>
                </a:tc>
                <a:extLst>
                  <a:ext uri="{0D108BD9-81ED-4DB2-BD59-A6C34878D82A}">
                    <a16:rowId xmlns:a16="http://schemas.microsoft.com/office/drawing/2014/main" xmlns="" val="23812090"/>
                  </a:ext>
                </a:extLst>
              </a:tr>
              <a:tr h="322556">
                <a:tc>
                  <a:txBody>
                    <a:bodyPr/>
                    <a:lstStyle/>
                    <a:p>
                      <a:r>
                        <a:rPr lang="tr-TR" sz="1500" dirty="0"/>
                        <a:t>Sadakat</a:t>
                      </a:r>
                    </a:p>
                  </a:txBody>
                  <a:tcPr/>
                </a:tc>
                <a:tc>
                  <a:txBody>
                    <a:bodyPr/>
                    <a:lstStyle/>
                    <a:p>
                      <a:r>
                        <a:rPr lang="tr-TR" sz="1500" dirty="0" err="1"/>
                        <a:t>Dikkatlilik</a:t>
                      </a:r>
                      <a:endParaRPr lang="tr-TR" sz="1500" dirty="0"/>
                    </a:p>
                  </a:txBody>
                  <a:tcPr/>
                </a:tc>
                <a:tc>
                  <a:txBody>
                    <a:bodyPr/>
                    <a:lstStyle/>
                    <a:p>
                      <a:r>
                        <a:rPr lang="tr-TR" sz="1500" dirty="0"/>
                        <a:t>Gürültücülük</a:t>
                      </a:r>
                    </a:p>
                  </a:txBody>
                  <a:tcPr/>
                </a:tc>
                <a:extLst>
                  <a:ext uri="{0D108BD9-81ED-4DB2-BD59-A6C34878D82A}">
                    <a16:rowId xmlns:a16="http://schemas.microsoft.com/office/drawing/2014/main" xmlns="" val="1883682301"/>
                  </a:ext>
                </a:extLst>
              </a:tr>
              <a:tr h="322556">
                <a:tc>
                  <a:txBody>
                    <a:bodyPr/>
                    <a:lstStyle/>
                    <a:p>
                      <a:r>
                        <a:rPr lang="tr-TR" sz="1500" dirty="0"/>
                        <a:t>Gerçekçilik</a:t>
                      </a:r>
                    </a:p>
                  </a:txBody>
                  <a:tcPr/>
                </a:tc>
                <a:tc>
                  <a:txBody>
                    <a:bodyPr/>
                    <a:lstStyle/>
                    <a:p>
                      <a:r>
                        <a:rPr lang="tr-TR" sz="1500" dirty="0"/>
                        <a:t>Titizlik</a:t>
                      </a:r>
                    </a:p>
                  </a:txBody>
                  <a:tcPr/>
                </a:tc>
                <a:tc>
                  <a:txBody>
                    <a:bodyPr/>
                    <a:lstStyle/>
                    <a:p>
                      <a:r>
                        <a:rPr lang="tr-TR" sz="1500" dirty="0"/>
                        <a:t>Bencillik</a:t>
                      </a:r>
                    </a:p>
                  </a:txBody>
                  <a:tcPr/>
                </a:tc>
                <a:extLst>
                  <a:ext uri="{0D108BD9-81ED-4DB2-BD59-A6C34878D82A}">
                    <a16:rowId xmlns:a16="http://schemas.microsoft.com/office/drawing/2014/main" xmlns="" val="4276711689"/>
                  </a:ext>
                </a:extLst>
              </a:tr>
              <a:tr h="322556">
                <a:tc>
                  <a:txBody>
                    <a:bodyPr/>
                    <a:lstStyle/>
                    <a:p>
                      <a:r>
                        <a:rPr lang="tr-TR" sz="1500" dirty="0"/>
                        <a:t>Güvenirlilik</a:t>
                      </a:r>
                    </a:p>
                  </a:txBody>
                  <a:tcPr/>
                </a:tc>
                <a:tc>
                  <a:txBody>
                    <a:bodyPr/>
                    <a:lstStyle/>
                    <a:p>
                      <a:r>
                        <a:rPr lang="tr-TR" sz="1500" dirty="0"/>
                        <a:t>Çabuk heyecanlanma</a:t>
                      </a:r>
                    </a:p>
                  </a:txBody>
                  <a:tcPr/>
                </a:tc>
                <a:tc>
                  <a:txBody>
                    <a:bodyPr/>
                    <a:lstStyle/>
                    <a:p>
                      <a:r>
                        <a:rPr lang="tr-TR" sz="1500" dirty="0"/>
                        <a:t>Dar kafalılık</a:t>
                      </a:r>
                    </a:p>
                  </a:txBody>
                  <a:tcPr/>
                </a:tc>
                <a:extLst>
                  <a:ext uri="{0D108BD9-81ED-4DB2-BD59-A6C34878D82A}">
                    <a16:rowId xmlns:a16="http://schemas.microsoft.com/office/drawing/2014/main" xmlns="" val="603250469"/>
                  </a:ext>
                </a:extLst>
              </a:tr>
              <a:tr h="322556">
                <a:tc>
                  <a:txBody>
                    <a:bodyPr/>
                    <a:lstStyle/>
                    <a:p>
                      <a:r>
                        <a:rPr lang="tr-TR" sz="1500" dirty="0"/>
                        <a:t>Zekilik</a:t>
                      </a:r>
                    </a:p>
                  </a:txBody>
                  <a:tcPr/>
                </a:tc>
                <a:tc>
                  <a:txBody>
                    <a:bodyPr/>
                    <a:lstStyle/>
                    <a:p>
                      <a:r>
                        <a:rPr lang="tr-TR" sz="1500" dirty="0"/>
                        <a:t>Sessizlik</a:t>
                      </a:r>
                    </a:p>
                  </a:txBody>
                  <a:tcPr/>
                </a:tc>
                <a:tc>
                  <a:txBody>
                    <a:bodyPr/>
                    <a:lstStyle/>
                    <a:p>
                      <a:r>
                        <a:rPr lang="tr-TR" sz="1500" dirty="0"/>
                        <a:t>Kabalık</a:t>
                      </a:r>
                    </a:p>
                  </a:txBody>
                  <a:tcPr/>
                </a:tc>
                <a:extLst>
                  <a:ext uri="{0D108BD9-81ED-4DB2-BD59-A6C34878D82A}">
                    <a16:rowId xmlns:a16="http://schemas.microsoft.com/office/drawing/2014/main" xmlns="" val="2408714238"/>
                  </a:ext>
                </a:extLst>
              </a:tr>
              <a:tr h="322556">
                <a:tc>
                  <a:txBody>
                    <a:bodyPr/>
                    <a:lstStyle/>
                    <a:p>
                      <a:r>
                        <a:rPr lang="tr-TR" sz="1500" dirty="0" err="1"/>
                        <a:t>Bağlanılabilirlik</a:t>
                      </a:r>
                      <a:endParaRPr lang="tr-TR" sz="1500" dirty="0"/>
                    </a:p>
                  </a:txBody>
                  <a:tcPr/>
                </a:tc>
                <a:tc>
                  <a:txBody>
                    <a:bodyPr/>
                    <a:lstStyle/>
                    <a:p>
                      <a:r>
                        <a:rPr lang="tr-TR" sz="1500" dirty="0" err="1"/>
                        <a:t>İçtepisellik</a:t>
                      </a:r>
                      <a:endParaRPr lang="tr-TR" sz="1500" dirty="0"/>
                    </a:p>
                  </a:txBody>
                  <a:tcPr/>
                </a:tc>
                <a:tc>
                  <a:txBody>
                    <a:bodyPr/>
                    <a:lstStyle/>
                    <a:p>
                      <a:r>
                        <a:rPr lang="tr-TR" sz="1500" dirty="0"/>
                        <a:t>Kibirlilik</a:t>
                      </a:r>
                    </a:p>
                  </a:txBody>
                  <a:tcPr/>
                </a:tc>
                <a:extLst>
                  <a:ext uri="{0D108BD9-81ED-4DB2-BD59-A6C34878D82A}">
                    <a16:rowId xmlns:a16="http://schemas.microsoft.com/office/drawing/2014/main" xmlns="" val="1348485745"/>
                  </a:ext>
                </a:extLst>
              </a:tr>
              <a:tr h="322556">
                <a:tc>
                  <a:txBody>
                    <a:bodyPr/>
                    <a:lstStyle/>
                    <a:p>
                      <a:r>
                        <a:rPr lang="tr-TR" sz="1500" dirty="0"/>
                        <a:t>Düşüncelilik</a:t>
                      </a:r>
                    </a:p>
                  </a:txBody>
                  <a:tcPr/>
                </a:tc>
                <a:tc>
                  <a:txBody>
                    <a:bodyPr/>
                    <a:lstStyle/>
                    <a:p>
                      <a:r>
                        <a:rPr lang="tr-TR" sz="1500" dirty="0"/>
                        <a:t>Saldırganlık</a:t>
                      </a:r>
                    </a:p>
                  </a:txBody>
                  <a:tcPr/>
                </a:tc>
                <a:tc>
                  <a:txBody>
                    <a:bodyPr/>
                    <a:lstStyle/>
                    <a:p>
                      <a:r>
                        <a:rPr lang="tr-TR" sz="1500" dirty="0"/>
                        <a:t>Açgözlülük</a:t>
                      </a:r>
                    </a:p>
                  </a:txBody>
                  <a:tcPr/>
                </a:tc>
                <a:extLst>
                  <a:ext uri="{0D108BD9-81ED-4DB2-BD59-A6C34878D82A}">
                    <a16:rowId xmlns:a16="http://schemas.microsoft.com/office/drawing/2014/main" xmlns="" val="3449692916"/>
                  </a:ext>
                </a:extLst>
              </a:tr>
              <a:tr h="322556">
                <a:tc>
                  <a:txBody>
                    <a:bodyPr/>
                    <a:lstStyle/>
                    <a:p>
                      <a:r>
                        <a:rPr lang="tr-TR" sz="1500" dirty="0"/>
                        <a:t>Yardımseverlik</a:t>
                      </a:r>
                    </a:p>
                  </a:txBody>
                  <a:tcPr/>
                </a:tc>
                <a:tc>
                  <a:txBody>
                    <a:bodyPr/>
                    <a:lstStyle/>
                    <a:p>
                      <a:r>
                        <a:rPr lang="tr-TR" sz="1500" dirty="0"/>
                        <a:t>Utangaçlık</a:t>
                      </a:r>
                    </a:p>
                  </a:txBody>
                  <a:tcPr/>
                </a:tc>
                <a:tc>
                  <a:txBody>
                    <a:bodyPr/>
                    <a:lstStyle/>
                    <a:p>
                      <a:r>
                        <a:rPr lang="tr-TR" sz="1500" dirty="0"/>
                        <a:t>İçtensizlik</a:t>
                      </a:r>
                    </a:p>
                  </a:txBody>
                  <a:tcPr/>
                </a:tc>
                <a:extLst>
                  <a:ext uri="{0D108BD9-81ED-4DB2-BD59-A6C34878D82A}">
                    <a16:rowId xmlns:a16="http://schemas.microsoft.com/office/drawing/2014/main" xmlns="" val="2069803525"/>
                  </a:ext>
                </a:extLst>
              </a:tr>
              <a:tr h="322556">
                <a:tc>
                  <a:txBody>
                    <a:bodyPr/>
                    <a:lstStyle/>
                    <a:p>
                      <a:r>
                        <a:rPr lang="tr-TR" sz="1500" dirty="0"/>
                        <a:t>Doğruculuk</a:t>
                      </a:r>
                    </a:p>
                  </a:txBody>
                  <a:tcPr/>
                </a:tc>
                <a:tc>
                  <a:txBody>
                    <a:bodyPr/>
                    <a:lstStyle/>
                    <a:p>
                      <a:r>
                        <a:rPr lang="tr-TR" sz="1500" dirty="0" err="1"/>
                        <a:t>Kestirilmezlik</a:t>
                      </a:r>
                      <a:endParaRPr lang="tr-TR" sz="1500" dirty="0"/>
                    </a:p>
                  </a:txBody>
                  <a:tcPr/>
                </a:tc>
                <a:tc>
                  <a:txBody>
                    <a:bodyPr/>
                    <a:lstStyle/>
                    <a:p>
                      <a:r>
                        <a:rPr lang="tr-TR" sz="1500" dirty="0"/>
                        <a:t>Kalınlık</a:t>
                      </a:r>
                    </a:p>
                  </a:txBody>
                  <a:tcPr/>
                </a:tc>
                <a:extLst>
                  <a:ext uri="{0D108BD9-81ED-4DB2-BD59-A6C34878D82A}">
                    <a16:rowId xmlns:a16="http://schemas.microsoft.com/office/drawing/2014/main" xmlns="" val="3491406695"/>
                  </a:ext>
                </a:extLst>
              </a:tr>
              <a:tr h="322556">
                <a:tc>
                  <a:txBody>
                    <a:bodyPr/>
                    <a:lstStyle/>
                    <a:p>
                      <a:r>
                        <a:rPr lang="tr-TR" sz="1500" dirty="0"/>
                        <a:t>Cana yakınlık</a:t>
                      </a:r>
                    </a:p>
                  </a:txBody>
                  <a:tcPr/>
                </a:tc>
                <a:tc>
                  <a:txBody>
                    <a:bodyPr/>
                    <a:lstStyle/>
                    <a:p>
                      <a:r>
                        <a:rPr lang="tr-TR" sz="1500" dirty="0"/>
                        <a:t>Duygusallık</a:t>
                      </a:r>
                    </a:p>
                  </a:txBody>
                  <a:tcPr/>
                </a:tc>
                <a:tc>
                  <a:txBody>
                    <a:bodyPr/>
                    <a:lstStyle/>
                    <a:p>
                      <a:r>
                        <a:rPr lang="tr-TR" sz="1500" dirty="0"/>
                        <a:t>Güvenilmezlik</a:t>
                      </a:r>
                    </a:p>
                  </a:txBody>
                  <a:tcPr/>
                </a:tc>
                <a:extLst>
                  <a:ext uri="{0D108BD9-81ED-4DB2-BD59-A6C34878D82A}">
                    <a16:rowId xmlns:a16="http://schemas.microsoft.com/office/drawing/2014/main" xmlns="" val="1161371673"/>
                  </a:ext>
                </a:extLst>
              </a:tr>
              <a:tr h="322556">
                <a:tc>
                  <a:txBody>
                    <a:bodyPr/>
                    <a:lstStyle/>
                    <a:p>
                      <a:r>
                        <a:rPr lang="tr-TR" sz="1500" dirty="0"/>
                        <a:t>İncelik</a:t>
                      </a:r>
                    </a:p>
                  </a:txBody>
                  <a:tcPr/>
                </a:tc>
                <a:tc>
                  <a:txBody>
                    <a:bodyPr/>
                    <a:lstStyle/>
                    <a:p>
                      <a:r>
                        <a:rPr lang="tr-TR" sz="1500" dirty="0"/>
                        <a:t>Usluluk</a:t>
                      </a:r>
                    </a:p>
                  </a:txBody>
                  <a:tcPr/>
                </a:tc>
                <a:tc>
                  <a:txBody>
                    <a:bodyPr/>
                    <a:lstStyle/>
                    <a:p>
                      <a:r>
                        <a:rPr lang="tr-TR" sz="1500" dirty="0" err="1"/>
                        <a:t>Hastalıklılık</a:t>
                      </a:r>
                      <a:endParaRPr lang="tr-TR" sz="1500" dirty="0"/>
                    </a:p>
                  </a:txBody>
                  <a:tcPr/>
                </a:tc>
                <a:extLst>
                  <a:ext uri="{0D108BD9-81ED-4DB2-BD59-A6C34878D82A}">
                    <a16:rowId xmlns:a16="http://schemas.microsoft.com/office/drawing/2014/main" xmlns="" val="238329805"/>
                  </a:ext>
                </a:extLst>
              </a:tr>
              <a:tr h="322556">
                <a:tc>
                  <a:txBody>
                    <a:bodyPr/>
                    <a:lstStyle/>
                    <a:p>
                      <a:r>
                        <a:rPr lang="tr-TR" sz="1500" dirty="0" err="1"/>
                        <a:t>Dostçalık</a:t>
                      </a:r>
                      <a:endParaRPr lang="tr-TR" sz="1500" dirty="0"/>
                    </a:p>
                  </a:txBody>
                  <a:tcPr/>
                </a:tc>
                <a:tc>
                  <a:txBody>
                    <a:bodyPr/>
                    <a:lstStyle/>
                    <a:p>
                      <a:r>
                        <a:rPr lang="tr-TR" sz="1500" dirty="0"/>
                        <a:t>Saflık</a:t>
                      </a:r>
                    </a:p>
                  </a:txBody>
                  <a:tcPr/>
                </a:tc>
                <a:tc>
                  <a:txBody>
                    <a:bodyPr/>
                    <a:lstStyle/>
                    <a:p>
                      <a:r>
                        <a:rPr lang="tr-TR" sz="1500" dirty="0"/>
                        <a:t>Sevimsizlik</a:t>
                      </a:r>
                    </a:p>
                  </a:txBody>
                  <a:tcPr/>
                </a:tc>
                <a:extLst>
                  <a:ext uri="{0D108BD9-81ED-4DB2-BD59-A6C34878D82A}">
                    <a16:rowId xmlns:a16="http://schemas.microsoft.com/office/drawing/2014/main" xmlns="" val="830386475"/>
                  </a:ext>
                </a:extLst>
              </a:tr>
              <a:tr h="322556">
                <a:tc>
                  <a:txBody>
                    <a:bodyPr/>
                    <a:lstStyle/>
                    <a:p>
                      <a:r>
                        <a:rPr lang="tr-TR" sz="1500" dirty="0" err="1"/>
                        <a:t>Elseverlik</a:t>
                      </a:r>
                      <a:endParaRPr lang="tr-TR" sz="1500" dirty="0"/>
                    </a:p>
                  </a:txBody>
                  <a:tcPr/>
                </a:tc>
                <a:tc>
                  <a:txBody>
                    <a:bodyPr/>
                    <a:lstStyle/>
                    <a:p>
                      <a:r>
                        <a:rPr lang="tr-TR" sz="1500" dirty="0"/>
                        <a:t>Yerinde </a:t>
                      </a:r>
                      <a:r>
                        <a:rPr lang="tr-TR" sz="1500" dirty="0" err="1"/>
                        <a:t>duramazlık</a:t>
                      </a:r>
                      <a:endParaRPr lang="tr-TR" sz="1500" dirty="0"/>
                    </a:p>
                  </a:txBody>
                  <a:tcPr/>
                </a:tc>
                <a:tc>
                  <a:txBody>
                    <a:bodyPr/>
                    <a:lstStyle/>
                    <a:p>
                      <a:r>
                        <a:rPr lang="tr-TR" sz="1500" dirty="0"/>
                        <a:t>Gerçekçi olmama</a:t>
                      </a:r>
                    </a:p>
                  </a:txBody>
                  <a:tcPr/>
                </a:tc>
                <a:extLst>
                  <a:ext uri="{0D108BD9-81ED-4DB2-BD59-A6C34878D82A}">
                    <a16:rowId xmlns:a16="http://schemas.microsoft.com/office/drawing/2014/main" xmlns="" val="3195783067"/>
                  </a:ext>
                </a:extLst>
              </a:tr>
              <a:tr h="322556">
                <a:tc>
                  <a:txBody>
                    <a:bodyPr/>
                    <a:lstStyle/>
                    <a:p>
                      <a:r>
                        <a:rPr lang="tr-TR" sz="1500" dirty="0"/>
                        <a:t>Mutluluk</a:t>
                      </a:r>
                    </a:p>
                  </a:txBody>
                  <a:tcPr/>
                </a:tc>
                <a:tc>
                  <a:txBody>
                    <a:bodyPr/>
                    <a:lstStyle/>
                    <a:p>
                      <a:r>
                        <a:rPr lang="tr-TR" sz="1500" dirty="0"/>
                        <a:t>Hayalcilik</a:t>
                      </a:r>
                    </a:p>
                  </a:txBody>
                  <a:tcPr/>
                </a:tc>
                <a:tc>
                  <a:txBody>
                    <a:bodyPr/>
                    <a:lstStyle/>
                    <a:p>
                      <a:r>
                        <a:rPr lang="tr-TR" sz="1500" dirty="0"/>
                        <a:t>Dürüst olmama</a:t>
                      </a:r>
                    </a:p>
                  </a:txBody>
                  <a:tcPr/>
                </a:tc>
                <a:extLst>
                  <a:ext uri="{0D108BD9-81ED-4DB2-BD59-A6C34878D82A}">
                    <a16:rowId xmlns:a16="http://schemas.microsoft.com/office/drawing/2014/main" xmlns="" val="3990029615"/>
                  </a:ext>
                </a:extLst>
              </a:tr>
              <a:tr h="322556">
                <a:tc>
                  <a:txBody>
                    <a:bodyPr/>
                    <a:lstStyle/>
                    <a:p>
                      <a:r>
                        <a:rPr lang="tr-TR" sz="1500" dirty="0" err="1"/>
                        <a:t>Mizahseverlik</a:t>
                      </a:r>
                      <a:endParaRPr lang="tr-TR" sz="1500" dirty="0"/>
                    </a:p>
                  </a:txBody>
                  <a:tcPr/>
                </a:tc>
                <a:tc>
                  <a:txBody>
                    <a:bodyPr/>
                    <a:lstStyle/>
                    <a:p>
                      <a:r>
                        <a:rPr lang="tr-TR" sz="1500" dirty="0"/>
                        <a:t>Maddecilik</a:t>
                      </a:r>
                    </a:p>
                  </a:txBody>
                  <a:tcPr/>
                </a:tc>
                <a:tc>
                  <a:txBody>
                    <a:bodyPr/>
                    <a:lstStyle/>
                    <a:p>
                      <a:r>
                        <a:rPr lang="tr-TR" sz="1500" dirty="0"/>
                        <a:t>Zalimlik</a:t>
                      </a:r>
                    </a:p>
                  </a:txBody>
                  <a:tcPr/>
                </a:tc>
                <a:extLst>
                  <a:ext uri="{0D108BD9-81ED-4DB2-BD59-A6C34878D82A}">
                    <a16:rowId xmlns:a16="http://schemas.microsoft.com/office/drawing/2014/main" xmlns="" val="3488636182"/>
                  </a:ext>
                </a:extLst>
              </a:tr>
              <a:tr h="322556">
                <a:tc>
                  <a:txBody>
                    <a:bodyPr/>
                    <a:lstStyle/>
                    <a:p>
                      <a:r>
                        <a:rPr lang="tr-TR" sz="1500" dirty="0"/>
                        <a:t>Sorumluluk</a:t>
                      </a:r>
                    </a:p>
                  </a:txBody>
                  <a:tcPr/>
                </a:tc>
                <a:tc>
                  <a:txBody>
                    <a:bodyPr/>
                    <a:lstStyle/>
                    <a:p>
                      <a:r>
                        <a:rPr lang="tr-TR" sz="1500" dirty="0" err="1"/>
                        <a:t>Başkaldırıcılık</a:t>
                      </a:r>
                      <a:endParaRPr lang="tr-TR" sz="1500" dirty="0"/>
                    </a:p>
                  </a:txBody>
                  <a:tcPr/>
                </a:tc>
                <a:tc>
                  <a:txBody>
                    <a:bodyPr/>
                    <a:lstStyle/>
                    <a:p>
                      <a:r>
                        <a:rPr lang="tr-TR" sz="1500" dirty="0"/>
                        <a:t>Kötülük</a:t>
                      </a:r>
                    </a:p>
                  </a:txBody>
                  <a:tcPr/>
                </a:tc>
                <a:extLst>
                  <a:ext uri="{0D108BD9-81ED-4DB2-BD59-A6C34878D82A}">
                    <a16:rowId xmlns:a16="http://schemas.microsoft.com/office/drawing/2014/main" xmlns="" val="3017089397"/>
                  </a:ext>
                </a:extLst>
              </a:tr>
              <a:tr h="322556">
                <a:tc>
                  <a:txBody>
                    <a:bodyPr/>
                    <a:lstStyle/>
                    <a:p>
                      <a:r>
                        <a:rPr lang="tr-TR" sz="1500" dirty="0"/>
                        <a:t>Neşelilik</a:t>
                      </a:r>
                    </a:p>
                  </a:txBody>
                  <a:tcPr/>
                </a:tc>
                <a:tc>
                  <a:txBody>
                    <a:bodyPr/>
                    <a:lstStyle/>
                    <a:p>
                      <a:r>
                        <a:rPr lang="tr-TR" sz="1500" dirty="0"/>
                        <a:t>Yalnızlık </a:t>
                      </a:r>
                    </a:p>
                  </a:txBody>
                  <a:tcPr/>
                </a:tc>
                <a:tc>
                  <a:txBody>
                    <a:bodyPr/>
                    <a:lstStyle/>
                    <a:p>
                      <a:r>
                        <a:rPr lang="tr-TR" sz="1500" dirty="0"/>
                        <a:t>Sahtelik</a:t>
                      </a:r>
                    </a:p>
                  </a:txBody>
                  <a:tcPr/>
                </a:tc>
                <a:extLst>
                  <a:ext uri="{0D108BD9-81ED-4DB2-BD59-A6C34878D82A}">
                    <a16:rowId xmlns:a16="http://schemas.microsoft.com/office/drawing/2014/main" xmlns="" val="221093515"/>
                  </a:ext>
                </a:extLst>
              </a:tr>
              <a:tr h="322556">
                <a:tc>
                  <a:txBody>
                    <a:bodyPr/>
                    <a:lstStyle/>
                    <a:p>
                      <a:r>
                        <a:rPr lang="tr-TR" sz="1500" dirty="0"/>
                        <a:t>Güvenlilik</a:t>
                      </a:r>
                    </a:p>
                  </a:txBody>
                  <a:tcPr/>
                </a:tc>
                <a:tc>
                  <a:txBody>
                    <a:bodyPr/>
                    <a:lstStyle/>
                    <a:p>
                      <a:r>
                        <a:rPr lang="tr-TR" sz="1500" dirty="0"/>
                        <a:t>Bağımlılık</a:t>
                      </a:r>
                    </a:p>
                  </a:txBody>
                  <a:tcPr/>
                </a:tc>
                <a:tc>
                  <a:txBody>
                    <a:bodyPr/>
                    <a:lstStyle/>
                    <a:p>
                      <a:r>
                        <a:rPr lang="tr-TR" sz="1500" dirty="0"/>
                        <a:t>yalancılık</a:t>
                      </a:r>
                    </a:p>
                  </a:txBody>
                  <a:tcPr/>
                </a:tc>
                <a:extLst>
                  <a:ext uri="{0D108BD9-81ED-4DB2-BD59-A6C34878D82A}">
                    <a16:rowId xmlns:a16="http://schemas.microsoft.com/office/drawing/2014/main" xmlns="" val="102879248"/>
                  </a:ext>
                </a:extLst>
              </a:tr>
            </a:tbl>
          </a:graphicData>
        </a:graphic>
      </p:graphicFrame>
    </p:spTree>
    <p:extLst>
      <p:ext uri="{BB962C8B-B14F-4D97-AF65-F5344CB8AC3E}">
        <p14:creationId xmlns:p14="http://schemas.microsoft.com/office/powerpoint/2010/main" val="4290746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0D0642AF-00C0-449A-84E4-7E316B493696}"/>
              </a:ext>
            </a:extLst>
          </p:cNvPr>
          <p:cNvSpPr>
            <a:spLocks noGrp="1"/>
          </p:cNvSpPr>
          <p:nvPr>
            <p:ph type="title"/>
          </p:nvPr>
        </p:nvSpPr>
        <p:spPr>
          <a:xfrm>
            <a:off x="1136073" y="639315"/>
            <a:ext cx="10370127" cy="1965340"/>
          </a:xfrm>
        </p:spPr>
        <p:txBody>
          <a:bodyPr>
            <a:normAutofit fontScale="90000"/>
          </a:bodyPr>
          <a:lstStyle/>
          <a:p>
            <a:pPr algn="ctr"/>
            <a:r>
              <a:rPr lang="tr-TR" dirty="0"/>
              <a:t/>
            </a:r>
            <a:br>
              <a:rPr lang="tr-TR" dirty="0"/>
            </a:br>
            <a:r>
              <a:rPr lang="tr-TR" b="1" dirty="0">
                <a:solidFill>
                  <a:schemeClr val="accent1">
                    <a:lumMod val="75000"/>
                  </a:schemeClr>
                </a:solidFill>
              </a:rPr>
              <a:t>1.</a:t>
            </a:r>
            <a:r>
              <a:rPr lang="tr-TR" sz="3100" b="1" dirty="0">
                <a:solidFill>
                  <a:schemeClr val="accent1">
                    <a:lumMod val="75000"/>
                  </a:schemeClr>
                </a:solidFill>
              </a:rPr>
              <a:t>SOSYAL YAŞAMDA İNSANLAR NİÇİN YAKINLAŞMA</a:t>
            </a:r>
            <a:br>
              <a:rPr lang="tr-TR" sz="3100" b="1" dirty="0">
                <a:solidFill>
                  <a:schemeClr val="accent1">
                    <a:lumMod val="75000"/>
                  </a:schemeClr>
                </a:solidFill>
              </a:rPr>
            </a:br>
            <a:r>
              <a:rPr lang="tr-TR" sz="3100" b="1" dirty="0">
                <a:solidFill>
                  <a:schemeClr val="accent1">
                    <a:lumMod val="75000"/>
                  </a:schemeClr>
                </a:solidFill>
              </a:rPr>
              <a:t>DAVRANIŞLARINDA BULUNURLAR?</a:t>
            </a:r>
            <a:br>
              <a:rPr lang="tr-TR" sz="3100" b="1" dirty="0">
                <a:solidFill>
                  <a:schemeClr val="accent1">
                    <a:lumMod val="75000"/>
                  </a:schemeClr>
                </a:solidFill>
              </a:rPr>
            </a:br>
            <a:endParaRPr lang="tr-TR" sz="3100" b="1" dirty="0">
              <a:solidFill>
                <a:schemeClr val="accent1">
                  <a:lumMod val="75000"/>
                </a:schemeClr>
              </a:solidFill>
            </a:endParaRPr>
          </a:p>
        </p:txBody>
      </p:sp>
      <p:sp>
        <p:nvSpPr>
          <p:cNvPr id="3" name="İçerik Yer Tutucusu 2">
            <a:extLst>
              <a:ext uri="{FF2B5EF4-FFF2-40B4-BE49-F238E27FC236}">
                <a16:creationId xmlns:a16="http://schemas.microsoft.com/office/drawing/2014/main" xmlns="" id="{793D69D3-8DDB-4BE4-B1E4-FB0A4FCB5725}"/>
              </a:ext>
            </a:extLst>
          </p:cNvPr>
          <p:cNvSpPr>
            <a:spLocks noGrp="1"/>
          </p:cNvSpPr>
          <p:nvPr>
            <p:ph idx="1"/>
          </p:nvPr>
        </p:nvSpPr>
        <p:spPr>
          <a:xfrm>
            <a:off x="491837" y="2798617"/>
            <a:ext cx="10820400" cy="3364649"/>
          </a:xfrm>
        </p:spPr>
        <p:txBody>
          <a:bodyPr>
            <a:normAutofit lnSpcReduction="10000"/>
          </a:bodyPr>
          <a:lstStyle/>
          <a:p>
            <a:pPr marL="0" indent="0" algn="just">
              <a:buNone/>
            </a:pPr>
            <a:r>
              <a:rPr lang="tr-TR" sz="2400" b="1" i="1" dirty="0"/>
              <a:t>Toplumsal yaşamda her insan başkaları ile yakınlaşma davranışında bulunur.</a:t>
            </a:r>
          </a:p>
          <a:p>
            <a:pPr marL="0" indent="0" algn="just">
              <a:buNone/>
            </a:pPr>
            <a:r>
              <a:rPr lang="tr-TR" sz="2400" b="1" i="1" dirty="0"/>
              <a:t>Çünkü insan doğasında birlikte yaşama düşüncesi vardır. Başka bir deyişle, diğer</a:t>
            </a:r>
          </a:p>
          <a:p>
            <a:pPr marL="0" indent="0" algn="just">
              <a:buNone/>
            </a:pPr>
            <a:r>
              <a:rPr lang="tr-TR" sz="2400" b="1" i="1" dirty="0"/>
              <a:t>insanlara yakın olma bir nevi içgüdüsel bir özellik taşımaktadır. Birlikte yaşama</a:t>
            </a:r>
          </a:p>
          <a:p>
            <a:pPr marL="0" indent="0" algn="just">
              <a:buNone/>
            </a:pPr>
            <a:r>
              <a:rPr lang="tr-TR" sz="2400" b="1" i="1" dirty="0"/>
              <a:t>insanı psikolojik açıdan rahatlatır. İnsanlar, üzüntülerini, mutluluklarını, başarılarını, kaygılarını ve olumsuzluklarını başkaları ile paylaştıkları zaman rahatlarlar.</a:t>
            </a:r>
          </a:p>
          <a:p>
            <a:endParaRPr lang="tr-TR" b="1" dirty="0"/>
          </a:p>
        </p:txBody>
      </p:sp>
    </p:spTree>
    <p:extLst>
      <p:ext uri="{BB962C8B-B14F-4D97-AF65-F5344CB8AC3E}">
        <p14:creationId xmlns:p14="http://schemas.microsoft.com/office/powerpoint/2010/main" val="577611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F525407-02EE-4BBA-95AD-298EDDC4C954}"/>
              </a:ext>
            </a:extLst>
          </p:cNvPr>
          <p:cNvSpPr>
            <a:spLocks noGrp="1"/>
          </p:cNvSpPr>
          <p:nvPr>
            <p:ph type="title"/>
          </p:nvPr>
        </p:nvSpPr>
        <p:spPr>
          <a:xfrm>
            <a:off x="2895600" y="318052"/>
            <a:ext cx="8610600" cy="1166191"/>
          </a:xfrm>
        </p:spPr>
        <p:txBody>
          <a:bodyPr>
            <a:normAutofit/>
          </a:bodyPr>
          <a:lstStyle/>
          <a:p>
            <a:pPr algn="ctr"/>
            <a:r>
              <a:rPr lang="tr-TR" sz="3200" b="1" i="1" dirty="0">
                <a:solidFill>
                  <a:schemeClr val="accent1">
                    <a:lumMod val="75000"/>
                  </a:schemeClr>
                </a:solidFill>
              </a:rPr>
              <a:t>5. ÇEKİCİLİK VE İLİŞKİ KURAMLARI</a:t>
            </a:r>
          </a:p>
        </p:txBody>
      </p:sp>
      <p:sp>
        <p:nvSpPr>
          <p:cNvPr id="3" name="İçerik Yer Tutucusu 2">
            <a:extLst>
              <a:ext uri="{FF2B5EF4-FFF2-40B4-BE49-F238E27FC236}">
                <a16:creationId xmlns:a16="http://schemas.microsoft.com/office/drawing/2014/main" xmlns="" id="{EF1ED0E6-0F89-4F50-9BCA-CBBBFCFB3D6D}"/>
              </a:ext>
            </a:extLst>
          </p:cNvPr>
          <p:cNvSpPr>
            <a:spLocks noGrp="1"/>
          </p:cNvSpPr>
          <p:nvPr>
            <p:ph idx="1"/>
          </p:nvPr>
        </p:nvSpPr>
        <p:spPr>
          <a:xfrm>
            <a:off x="685800" y="1258958"/>
            <a:ext cx="10820400" cy="4959728"/>
          </a:xfrm>
        </p:spPr>
        <p:txBody>
          <a:bodyPr>
            <a:normAutofit lnSpcReduction="10000"/>
          </a:bodyPr>
          <a:lstStyle/>
          <a:p>
            <a:pPr marL="0" indent="0" algn="just">
              <a:buNone/>
            </a:pPr>
            <a:r>
              <a:rPr lang="tr-TR" b="1" i="1" dirty="0"/>
              <a:t>Çekicilik konusunda ileri sürülen kuramların kapsamında, insanı bilişsel tutarlılık</a:t>
            </a:r>
          </a:p>
          <a:p>
            <a:pPr marL="0" indent="0" algn="just">
              <a:buNone/>
            </a:pPr>
            <a:r>
              <a:rPr lang="tr-TR" b="1" i="1" dirty="0"/>
              <a:t>(ya da denge) arayan bir varlık olarak gören bilişsel yaklaşımlar ile insanı hazzı</a:t>
            </a:r>
          </a:p>
          <a:p>
            <a:pPr marL="0" indent="0" algn="just">
              <a:buNone/>
            </a:pPr>
            <a:r>
              <a:rPr lang="tr-TR" b="1" i="1" dirty="0"/>
              <a:t>Arayan (ya da acıdan kaçan) bir varlık olarak gören davranışçı yaklaşımlar yer</a:t>
            </a:r>
          </a:p>
          <a:p>
            <a:pPr marL="0" indent="0" algn="just">
              <a:buNone/>
            </a:pPr>
            <a:r>
              <a:rPr lang="tr-TR" b="1" i="1" dirty="0"/>
              <a:t>Almaktadır.</a:t>
            </a:r>
          </a:p>
          <a:p>
            <a:pPr marL="0" indent="0" algn="just">
              <a:buNone/>
            </a:pPr>
            <a:r>
              <a:rPr lang="tr-TR" sz="2400" b="1" i="1" dirty="0">
                <a:solidFill>
                  <a:schemeClr val="accent1">
                    <a:lumMod val="75000"/>
                  </a:schemeClr>
                </a:solidFill>
              </a:rPr>
              <a:t>A.	ÇEKİCİLİKTE DENGE KURAMI</a:t>
            </a:r>
          </a:p>
          <a:p>
            <a:pPr marL="0" indent="0" algn="just">
              <a:buNone/>
            </a:pPr>
            <a:r>
              <a:rPr lang="tr-TR" b="1" i="1" dirty="0"/>
              <a:t>Bu kuram, daha çok insanın zihni faaliyetleri ile ilgili değerlendirmeler yapar. Dolayısıyla somut gerçekliklere dayalı fazla değerlendirmeler yapmaz. </a:t>
            </a:r>
            <a:r>
              <a:rPr lang="tr-TR" b="1" i="1" dirty="0" err="1"/>
              <a:t>Insanların</a:t>
            </a:r>
            <a:r>
              <a:rPr lang="tr-TR" b="1" i="1" dirty="0"/>
              <a:t> Genellikle kendilerine benzer olanlarla yakınlaşmak istemeleri, denge kuramının Temel felsefesini oluşturmaktadır. Denge kuramına göre, uyuşma insanlar üzerinde pozitif etkiler bırakan önemli bir faktördür. Birbirlerini sevenler arasında uyum Problemi yaşanırsa bu durum onlarda bilişsel bir dengesizliğe dolayısıyla kaygı Ve strese neden olabilir. </a:t>
            </a:r>
          </a:p>
          <a:p>
            <a:pPr marL="0" indent="0" algn="just">
              <a:buNone/>
            </a:pPr>
            <a:endParaRPr lang="tr-TR" dirty="0"/>
          </a:p>
        </p:txBody>
      </p:sp>
    </p:spTree>
    <p:extLst>
      <p:ext uri="{BB962C8B-B14F-4D97-AF65-F5344CB8AC3E}">
        <p14:creationId xmlns:p14="http://schemas.microsoft.com/office/powerpoint/2010/main" val="231971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394007CE-8FE0-46E0-A1B9-9BC8FE00C3A6}"/>
              </a:ext>
            </a:extLst>
          </p:cNvPr>
          <p:cNvSpPr>
            <a:spLocks noGrp="1"/>
          </p:cNvSpPr>
          <p:nvPr>
            <p:ph idx="1"/>
          </p:nvPr>
        </p:nvSpPr>
        <p:spPr>
          <a:xfrm>
            <a:off x="1338469" y="1416937"/>
            <a:ext cx="9700591" cy="5262159"/>
          </a:xfrm>
        </p:spPr>
        <p:txBody>
          <a:bodyPr>
            <a:normAutofit/>
          </a:bodyPr>
          <a:lstStyle/>
          <a:p>
            <a:pPr marL="0" indent="0" algn="just">
              <a:buNone/>
            </a:pPr>
            <a:r>
              <a:rPr lang="tr-TR" sz="2400" b="1" i="1" dirty="0"/>
              <a:t>. Eğer bu kaygı ve stresten kurtulmak istiyorlarsa birbirlerine karşı olan duygu, düşünce, tutum ve davranışlarını gözden geçirip yeni bir</a:t>
            </a:r>
          </a:p>
          <a:p>
            <a:pPr marL="0" indent="0" algn="just">
              <a:buNone/>
            </a:pPr>
            <a:r>
              <a:rPr lang="tr-TR" sz="2400" b="1" i="1" dirty="0"/>
              <a:t>İlişki haritası oluşturmalılar. Kısaca, ilişkilerin sağlıklı bir şeklide devam edebil-</a:t>
            </a:r>
          </a:p>
          <a:p>
            <a:pPr marL="0" indent="0" algn="just">
              <a:buNone/>
            </a:pPr>
            <a:r>
              <a:rPr lang="tr-TR" sz="2400" b="1" i="1" dirty="0" err="1"/>
              <a:t>Mesi</a:t>
            </a:r>
            <a:r>
              <a:rPr lang="tr-TR" sz="2400" b="1" i="1" dirty="0"/>
              <a:t> için insanların zihinsel olarak bir dengede olmaları gerekmektedir. Denge</a:t>
            </a:r>
          </a:p>
          <a:p>
            <a:pPr marL="0" indent="0" algn="just">
              <a:buNone/>
            </a:pPr>
            <a:r>
              <a:rPr lang="tr-TR" sz="2400" b="1" i="1" dirty="0"/>
              <a:t>Sağlandığı müddetçe yakınlaşma, hoşlanma ve sevme süreci devam eder. Ancak şunu belirtmekte yarar vardır. </a:t>
            </a:r>
            <a:r>
              <a:rPr lang="tr-TR" sz="2400" b="1" i="1" dirty="0" err="1"/>
              <a:t>Insanlar</a:t>
            </a:r>
            <a:r>
              <a:rPr lang="tr-TR" sz="2400" b="1" i="1" dirty="0"/>
              <a:t> bazen kendilerine benzemeyenlerden De hoşlanabilir. Karşımızdakilerle benzemememizin nedeni, onların bizden farklı Ama doğru düşündükleri olabilir. Bunu öğrendiğimizde ya da aynı şekilde onlar Öğrendiğinde birbirimizden hoşlanabiliriz.</a:t>
            </a:r>
          </a:p>
          <a:p>
            <a:pPr marL="0" indent="0">
              <a:buNone/>
            </a:pPr>
            <a:endParaRPr lang="tr-TR" sz="2400" dirty="0"/>
          </a:p>
        </p:txBody>
      </p:sp>
    </p:spTree>
    <p:extLst>
      <p:ext uri="{BB962C8B-B14F-4D97-AF65-F5344CB8AC3E}">
        <p14:creationId xmlns:p14="http://schemas.microsoft.com/office/powerpoint/2010/main" val="2633166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1E291259-EF15-497F-B0D7-6A299EEB3673}"/>
              </a:ext>
            </a:extLst>
          </p:cNvPr>
          <p:cNvSpPr>
            <a:spLocks noGrp="1"/>
          </p:cNvSpPr>
          <p:nvPr>
            <p:ph idx="1"/>
          </p:nvPr>
        </p:nvSpPr>
        <p:spPr>
          <a:xfrm>
            <a:off x="1648918" y="1259175"/>
            <a:ext cx="9187438" cy="5426438"/>
          </a:xfrm>
        </p:spPr>
        <p:txBody>
          <a:bodyPr>
            <a:normAutofit/>
          </a:bodyPr>
          <a:lstStyle/>
          <a:p>
            <a:pPr marL="0" lvl="0" indent="0">
              <a:buNone/>
            </a:pPr>
            <a:r>
              <a:rPr lang="tr-TR" sz="2400" b="1" i="1" dirty="0">
                <a:solidFill>
                  <a:schemeClr val="accent2">
                    <a:lumMod val="60000"/>
                    <a:lumOff val="40000"/>
                  </a:schemeClr>
                </a:solidFill>
                <a:effectLst/>
                <a:latin typeface="Calibri" panose="020F0502020204030204" pitchFamily="34" charset="0"/>
                <a:ea typeface="Times New Roman" panose="02020603050405020304" pitchFamily="18" charset="0"/>
                <a:cs typeface="Times New Roman" panose="02020603050405020304" pitchFamily="18" charset="0"/>
              </a:rPr>
              <a:t>B. ÇEKİCİLİKTE PEKİŞTİRME KURAMLAR</a:t>
            </a:r>
            <a:r>
              <a:rPr lang="tr-TR" sz="1800" b="1" i="1" dirty="0">
                <a:solidFill>
                  <a:schemeClr val="accent2">
                    <a:lumMod val="60000"/>
                    <a:lumOff val="40000"/>
                  </a:schemeClr>
                </a:solidFill>
                <a:latin typeface="Calibri" panose="020F0502020204030204" pitchFamily="34" charset="0"/>
                <a:ea typeface="Times New Roman" panose="02020603050405020304" pitchFamily="18" charset="0"/>
                <a:cs typeface="Times New Roman" panose="02020603050405020304" pitchFamily="18" charset="0"/>
              </a:rPr>
              <a:t>I</a:t>
            </a:r>
            <a:endParaRPr lang="tr-TR" sz="1800" b="1" i="1" dirty="0">
              <a:solidFill>
                <a:schemeClr val="accent2">
                  <a:lumMod val="60000"/>
                  <a:lumOff val="4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r>
              <a:rPr lang="tr-TR" b="1" i="1" dirty="0">
                <a:effectLst/>
                <a:latin typeface="Calibri" panose="020F0502020204030204" pitchFamily="34" charset="0"/>
                <a:ea typeface="Times New Roman" panose="02020603050405020304" pitchFamily="18" charset="0"/>
                <a:cs typeface="Times New Roman" panose="02020603050405020304" pitchFamily="18" charset="0"/>
              </a:rPr>
              <a:t>Bu kurama göre insanlar kendilerini ödüllendirenlerden hoşlanır, cezalandıranlar</a:t>
            </a:r>
            <a:r>
              <a:rPr lang="tr-TR" b="1" i="1" dirty="0">
                <a:latin typeface="Calibri" panose="020F0502020204030204" pitchFamily="34" charset="0"/>
                <a:ea typeface="Times New Roman" panose="02020603050405020304" pitchFamily="18" charset="0"/>
                <a:cs typeface="Times New Roman" panose="02020603050405020304" pitchFamily="18" charset="0"/>
              </a:rPr>
              <a:t>d</a:t>
            </a:r>
            <a:r>
              <a:rPr lang="tr-TR" b="1" i="1" dirty="0">
                <a:effectLst/>
                <a:latin typeface="Calibri" panose="020F0502020204030204" pitchFamily="34" charset="0"/>
                <a:ea typeface="Times New Roman" panose="02020603050405020304" pitchFamily="18" charset="0"/>
                <a:cs typeface="Times New Roman" panose="02020603050405020304" pitchFamily="18" charset="0"/>
              </a:rPr>
              <a:t>an ise hoşlanmazlar. Daha öncede belirttiğimiz gibi ödül her insanın hoşuna gi</a:t>
            </a:r>
            <a:r>
              <a:rPr lang="tr-TR" b="1" i="1" dirty="0">
                <a:latin typeface="Calibri" panose="020F0502020204030204" pitchFamily="34" charset="0"/>
                <a:ea typeface="Times New Roman" panose="02020603050405020304" pitchFamily="18" charset="0"/>
                <a:cs typeface="Times New Roman" panose="02020603050405020304" pitchFamily="18" charset="0"/>
              </a:rPr>
              <a:t>d</a:t>
            </a:r>
            <a:r>
              <a:rPr lang="tr-TR" b="1" i="1" dirty="0">
                <a:effectLst/>
                <a:latin typeface="Calibri" panose="020F0502020204030204" pitchFamily="34" charset="0"/>
                <a:ea typeface="Times New Roman" panose="02020603050405020304" pitchFamily="18" charset="0"/>
                <a:cs typeface="Times New Roman" panose="02020603050405020304" pitchFamily="18" charset="0"/>
              </a:rPr>
              <a:t>er ve onu mutlu eder. Ancak verilen ödülün karşılığında bir menfaat temin etme Söz konusu ise insanlar ödülü verenlerden pek hoşlanmazlar. Ödülde gerçekten</a:t>
            </a:r>
          </a:p>
          <a:p>
            <a:pPr marL="0" indent="0" algn="just">
              <a:buNone/>
            </a:pPr>
            <a:r>
              <a:rPr lang="tr-TR" b="1" i="1" dirty="0">
                <a:effectLst/>
                <a:latin typeface="Calibri" panose="020F0502020204030204" pitchFamily="34" charset="0"/>
                <a:ea typeface="Times New Roman" panose="02020603050405020304" pitchFamily="18" charset="0"/>
                <a:cs typeface="Times New Roman" panose="02020603050405020304" pitchFamily="18" charset="0"/>
              </a:rPr>
              <a:t>Bir hak etmenin söz konusu olması ya da sevginin bir ifadesi olarak verilmesi</a:t>
            </a:r>
          </a:p>
          <a:p>
            <a:pPr marL="0" indent="0" algn="just">
              <a:buNone/>
            </a:pPr>
            <a:r>
              <a:rPr lang="tr-TR" b="1" i="1" dirty="0">
                <a:effectLst/>
                <a:latin typeface="Calibri" panose="020F0502020204030204" pitchFamily="34" charset="0"/>
                <a:ea typeface="Times New Roman" panose="02020603050405020304" pitchFamily="18" charset="0"/>
                <a:cs typeface="Times New Roman" panose="02020603050405020304" pitchFamily="18" charset="0"/>
              </a:rPr>
              <a:t>İnsanı mutlu eder ve verenden hoşlanma gündeme gelir.</a:t>
            </a:r>
          </a:p>
          <a:p>
            <a:pPr marL="0" indent="0" algn="just">
              <a:buNone/>
            </a:pPr>
            <a:r>
              <a:rPr lang="tr-TR" b="1" i="1" dirty="0">
                <a:effectLst/>
                <a:latin typeface="Calibri" panose="020F0502020204030204" pitchFamily="34" charset="0"/>
                <a:ea typeface="Times New Roman" panose="02020603050405020304" pitchFamily="18" charset="0"/>
                <a:cs typeface="Times New Roman" panose="02020603050405020304" pitchFamily="18" charset="0"/>
              </a:rPr>
              <a:t>Insanlar, ödül yerine ceza aldıklarında, ceza verenlere karşı olumsuz bir tutum</a:t>
            </a:r>
          </a:p>
          <a:p>
            <a:pPr marL="0" indent="0" algn="just">
              <a:buNone/>
            </a:pPr>
            <a:r>
              <a:rPr lang="tr-TR" b="1" i="1" dirty="0">
                <a:effectLst/>
                <a:latin typeface="Calibri" panose="020F0502020204030204" pitchFamily="34" charset="0"/>
                <a:ea typeface="Times New Roman" panose="02020603050405020304" pitchFamily="18" charset="0"/>
                <a:cs typeface="Times New Roman" panose="02020603050405020304" pitchFamily="18" charset="0"/>
              </a:rPr>
              <a:t>İçine girerler ve onlardan uzaklaşırlar. Verilen ceza hak edilse dahi hiçbir insanın</a:t>
            </a:r>
          </a:p>
          <a:p>
            <a:pPr marL="0" indent="0" algn="just">
              <a:buNone/>
            </a:pPr>
            <a:r>
              <a:rPr lang="tr-TR" b="1" i="1" dirty="0">
                <a:effectLst/>
                <a:latin typeface="Calibri" panose="020F0502020204030204" pitchFamily="34" charset="0"/>
                <a:ea typeface="Times New Roman" panose="02020603050405020304" pitchFamily="18" charset="0"/>
                <a:cs typeface="Times New Roman" panose="02020603050405020304" pitchFamily="18" charset="0"/>
              </a:rPr>
              <a:t>Hoşuna gitmez.</a:t>
            </a:r>
          </a:p>
          <a:p>
            <a:pPr marL="0" indent="0" algn="just">
              <a:buNone/>
            </a:pPr>
            <a:r>
              <a:rPr lang="tr-TR" b="1" i="1" dirty="0"/>
              <a:t>. Yani duygusal dengenin sağlanması için belli bir süre geçmelidir.</a:t>
            </a:r>
          </a:p>
          <a:p>
            <a:pPr marL="0" indent="0" algn="just">
              <a:buNone/>
            </a:pPr>
            <a:endParaRPr lang="tr-TR" b="1" i="1" dirty="0"/>
          </a:p>
        </p:txBody>
      </p:sp>
    </p:spTree>
    <p:extLst>
      <p:ext uri="{BB962C8B-B14F-4D97-AF65-F5344CB8AC3E}">
        <p14:creationId xmlns:p14="http://schemas.microsoft.com/office/powerpoint/2010/main" val="4153688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27A226FF-9D27-9D48-A435-E4A973DE1BBC}"/>
              </a:ext>
            </a:extLst>
          </p:cNvPr>
          <p:cNvSpPr>
            <a:spLocks noGrp="1"/>
          </p:cNvSpPr>
          <p:nvPr>
            <p:ph idx="1"/>
          </p:nvPr>
        </p:nvSpPr>
        <p:spPr>
          <a:xfrm>
            <a:off x="685800" y="1439056"/>
            <a:ext cx="10820400" cy="4779629"/>
          </a:xfrm>
        </p:spPr>
        <p:txBody>
          <a:bodyPr>
            <a:noAutofit/>
          </a:bodyPr>
          <a:lstStyle/>
          <a:p>
            <a:pPr marL="0" indent="0" algn="just">
              <a:buNone/>
            </a:pPr>
            <a:r>
              <a:rPr lang="tr-TR" sz="2000" b="1" i="1" dirty="0">
                <a:solidFill>
                  <a:schemeClr val="accent2">
                    <a:lumMod val="60000"/>
                    <a:lumOff val="40000"/>
                  </a:schemeClr>
                </a:solidFill>
              </a:rPr>
              <a:t>C. ÇEKİCİLİKTE SOSYAL TAKAS KURAMI</a:t>
            </a:r>
          </a:p>
          <a:p>
            <a:pPr marL="0" indent="0" algn="just">
              <a:buNone/>
            </a:pPr>
            <a:r>
              <a:rPr lang="tr-TR" sz="2000" b="1" i="1" dirty="0"/>
              <a:t>Bu kuramda karşılıklı bir etkileşim söz konusudur. Sosyal takas kuramında iki</a:t>
            </a:r>
          </a:p>
          <a:p>
            <a:pPr marL="0" indent="0" algn="just">
              <a:buNone/>
            </a:pPr>
            <a:r>
              <a:rPr lang="tr-TR" sz="2000" b="1" i="1" dirty="0"/>
              <a:t>kişinin bulunması gerekmektedir. Çünkü etkileşim karşılıklı iki insanın varlığı sonucu gerçekleşen bir süreçtir. İki insanın birbirlerini nasıl ödüllendirdikleri sosyal</a:t>
            </a:r>
          </a:p>
          <a:p>
            <a:pPr marL="0" indent="0" algn="just">
              <a:buNone/>
            </a:pPr>
            <a:r>
              <a:rPr lang="tr-TR" sz="2000" b="1" i="1" dirty="0"/>
              <a:t>takas kuramının temel felsefesini oluşturmaktadır.</a:t>
            </a:r>
          </a:p>
          <a:p>
            <a:pPr marL="0" indent="0" algn="just">
              <a:buNone/>
            </a:pPr>
            <a:r>
              <a:rPr lang="tr-TR" sz="2000" b="1" i="1" dirty="0"/>
              <a:t>Bu kuramın bazı savunucularına göre, bir insandan hoşlanıp hoşlanmayacağımızı belirleyen temel faktör, bedel-odol oranıdır. Bunun için insanlar kendilerine</a:t>
            </a:r>
          </a:p>
          <a:p>
            <a:pPr marL="0" indent="0" algn="just">
              <a:buNone/>
            </a:pPr>
            <a:r>
              <a:rPr lang="tr-TR" sz="2000" b="1" i="1" dirty="0"/>
              <a:t>şu soruyu sorarlar. "ondan alacağım ödüle karşılık benim vereceğim bedel</a:t>
            </a:r>
          </a:p>
          <a:p>
            <a:pPr marL="0" indent="0" algn="just">
              <a:buNone/>
            </a:pPr>
            <a:r>
              <a:rPr lang="tr-TR" sz="2000" b="1" i="1" dirty="0"/>
              <a:t>nedir?". Fakat sosyal takas kuramında iki kişi karşılıklı ortak faaliyetleri belirledikleri için bedel-odal oranını da kendileri belirlemektedir. Oran karşılıklı dengeli</a:t>
            </a:r>
          </a:p>
          <a:p>
            <a:pPr marL="0" indent="0" algn="just">
              <a:buNone/>
            </a:pPr>
            <a:r>
              <a:rPr lang="tr-TR" sz="2000" b="1" i="1" dirty="0"/>
              <a:t>ise hoşlanma duygusu ve ardından davranışı sergilenir.</a:t>
            </a:r>
          </a:p>
          <a:p>
            <a:pPr marL="0" indent="0" algn="just">
              <a:buNone/>
            </a:pPr>
            <a:r>
              <a:rPr lang="tr-TR" sz="2000" b="1" i="1" dirty="0"/>
              <a:t>iş ve sosyal yaşamımızda da sosyal takas kuram</a:t>
            </a:r>
          </a:p>
        </p:txBody>
      </p:sp>
    </p:spTree>
    <p:extLst>
      <p:ext uri="{BB962C8B-B14F-4D97-AF65-F5344CB8AC3E}">
        <p14:creationId xmlns:p14="http://schemas.microsoft.com/office/powerpoint/2010/main" val="1489841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659567"/>
            <a:ext cx="8610600" cy="1244183"/>
          </a:xfrm>
        </p:spPr>
        <p:txBody>
          <a:bodyPr>
            <a:normAutofit/>
          </a:bodyPr>
          <a:lstStyle/>
          <a:p>
            <a:pPr algn="ctr"/>
            <a:r>
              <a:rPr lang="tr-TR" b="1" i="1" dirty="0">
                <a:solidFill>
                  <a:schemeClr val="accent2">
                    <a:lumMod val="60000"/>
                    <a:lumOff val="40000"/>
                  </a:schemeClr>
                </a:solidFill>
              </a:rPr>
              <a:t>6. SEVGİ VE AŞK KAVRAMLARI</a:t>
            </a:r>
            <a:r>
              <a:rPr lang="tr-TR" dirty="0"/>
              <a:t/>
            </a:r>
            <a:br>
              <a:rPr lang="tr-TR" dirty="0"/>
            </a:br>
            <a:endParaRPr lang="tr-TR" dirty="0"/>
          </a:p>
        </p:txBody>
      </p:sp>
      <p:sp>
        <p:nvSpPr>
          <p:cNvPr id="3" name="Content Placeholder 2"/>
          <p:cNvSpPr>
            <a:spLocks noGrp="1"/>
          </p:cNvSpPr>
          <p:nvPr>
            <p:ph idx="1"/>
          </p:nvPr>
        </p:nvSpPr>
        <p:spPr>
          <a:xfrm>
            <a:off x="685800" y="1454046"/>
            <a:ext cx="10820400" cy="4764639"/>
          </a:xfrm>
        </p:spPr>
        <p:txBody>
          <a:bodyPr>
            <a:normAutofit lnSpcReduction="10000"/>
          </a:bodyPr>
          <a:lstStyle/>
          <a:p>
            <a:pPr marL="0" indent="0" algn="just">
              <a:buNone/>
            </a:pPr>
            <a:r>
              <a:rPr lang="tr-TR" b="1" i="1" dirty="0"/>
              <a:t>Sevgi ve aşk kavramları birbirinden farklıdır. Aşk, sevginin ileri derecedeki bir</a:t>
            </a:r>
          </a:p>
          <a:p>
            <a:pPr marL="0" indent="0" algn="just">
              <a:buNone/>
            </a:pPr>
            <a:r>
              <a:rPr lang="tr-TR" b="1" i="1" dirty="0"/>
              <a:t>boyutunu ifade eden bir kavramdır.</a:t>
            </a:r>
          </a:p>
          <a:p>
            <a:pPr marL="0" indent="0" algn="just">
              <a:buNone/>
            </a:pPr>
            <a:r>
              <a:rPr lang="tr-TR" sz="2400" b="1" i="1" dirty="0">
                <a:solidFill>
                  <a:schemeClr val="accent2">
                    <a:lumMod val="60000"/>
                    <a:lumOff val="40000"/>
                  </a:schemeClr>
                </a:solidFill>
              </a:rPr>
              <a:t>A. SEVGİ KAVRAMI</a:t>
            </a:r>
          </a:p>
          <a:p>
            <a:pPr marL="0" indent="0" algn="just">
              <a:buNone/>
            </a:pPr>
            <a:r>
              <a:rPr lang="tr-TR" b="1" i="1" dirty="0"/>
              <a:t>Insanların birbirlerini sevme derecesi, aralarındaki etkileşimin temel bir belirleyicisidir. Insanların birbirlerini sevmeleri onların tüm yaşamlarını etkiler bir boyuttadir. </a:t>
            </a:r>
          </a:p>
          <a:p>
            <a:pPr marL="0" indent="0" algn="just">
              <a:buNone/>
            </a:pPr>
            <a:r>
              <a:rPr lang="tr-TR" b="1" i="1" dirty="0">
                <a:solidFill>
                  <a:schemeClr val="accent2">
                    <a:lumMod val="60000"/>
                    <a:lumOff val="40000"/>
                  </a:schemeClr>
                </a:solidFill>
              </a:rPr>
              <a:t>B. AŞK KAVRAMI</a:t>
            </a:r>
          </a:p>
          <a:p>
            <a:pPr marL="0" indent="0" algn="just">
              <a:buNone/>
            </a:pPr>
            <a:r>
              <a:rPr lang="tr-TR" b="1" i="1" dirty="0"/>
              <a:t>Aşk sevginin büyülü, gizemli ve tutkulu boyutunu oluşturur. Sevgi, cinsel arzu</a:t>
            </a:r>
          </a:p>
          <a:p>
            <a:pPr marL="0" indent="0" algn="just">
              <a:buNone/>
            </a:pPr>
            <a:r>
              <a:rPr lang="tr-TR" b="1" i="1" dirty="0"/>
              <a:t>ve heyecanı içermezken bunlar aşkın temel unsurlarıdır. Aşk, bir kişi tarafından</a:t>
            </a:r>
          </a:p>
          <a:p>
            <a:pPr marL="0" indent="0" algn="just">
              <a:buNone/>
            </a:pPr>
            <a:r>
              <a:rPr lang="tr-TR" b="1" i="1" dirty="0"/>
              <a:t>uyarılmayı ifade etmektedir. Başka bir deyişle aşk, kişinin üzerinde fazla denetim</a:t>
            </a:r>
          </a:p>
          <a:p>
            <a:pPr marL="0" indent="0" algn="just">
              <a:buNone/>
            </a:pPr>
            <a:r>
              <a:rPr lang="tr-TR" b="1" i="1" dirty="0"/>
              <a:t>kuramadığı çok yoğun bir duygu durumudur. </a:t>
            </a:r>
          </a:p>
          <a:p>
            <a:pPr marL="0" indent="0" algn="just">
              <a:buNone/>
            </a:pPr>
            <a:r>
              <a:rPr lang="tr-TR" b="1" i="1" dirty="0"/>
              <a:t>. Aşk, tutkulu ve romantik olarak iki biçimde değerlendirilmektedir:</a:t>
            </a:r>
          </a:p>
          <a:p>
            <a:pPr marL="0" indent="0" algn="just">
              <a:buNone/>
            </a:pPr>
            <a:endParaRPr lang="tr-TR" b="1" i="1" dirty="0"/>
          </a:p>
        </p:txBody>
      </p:sp>
    </p:spTree>
    <p:extLst>
      <p:ext uri="{BB962C8B-B14F-4D97-AF65-F5344CB8AC3E}">
        <p14:creationId xmlns:p14="http://schemas.microsoft.com/office/powerpoint/2010/main" val="3674370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A0BF6567-E96E-4813-AAF8-145AFF20D50E}"/>
              </a:ext>
            </a:extLst>
          </p:cNvPr>
          <p:cNvSpPr>
            <a:spLocks noGrp="1"/>
          </p:cNvSpPr>
          <p:nvPr>
            <p:ph idx="1"/>
          </p:nvPr>
        </p:nvSpPr>
        <p:spPr>
          <a:xfrm>
            <a:off x="685800" y="1338470"/>
            <a:ext cx="10820400" cy="4880215"/>
          </a:xfrm>
        </p:spPr>
        <p:txBody>
          <a:bodyPr>
            <a:normAutofit lnSpcReduction="10000"/>
          </a:bodyPr>
          <a:lstStyle/>
          <a:p>
            <a:pPr marL="0" indent="0" algn="just">
              <a:buNone/>
            </a:pPr>
            <a:r>
              <a:rPr lang="tr-TR" b="1" i="1" dirty="0">
                <a:solidFill>
                  <a:schemeClr val="accent1">
                    <a:lumMod val="75000"/>
                  </a:schemeClr>
                </a:solidFill>
              </a:rPr>
              <a:t>1. Tutkulu Aşk</a:t>
            </a:r>
          </a:p>
          <a:p>
            <a:pPr marL="0" indent="0" algn="just">
              <a:buNone/>
            </a:pPr>
            <a:r>
              <a:rPr lang="tr-TR" b="1" i="1" dirty="0"/>
              <a:t>Tutkulu aşk, yoğun duygusal bir durum ve his karmaşasıdır. Tutkulu aşk, bünyesinde şefkat, cinsellik, sevinç, acı, öfke, rahatlama, özgecilik ve kıskançlık barındırır. Tutkulu aşkta başlangıç her zaman şefkat, sevinç ve rahatlama vardır. Ancak karşılıklı aşk ilanları yapıldıktan belli bir süre sonra gizli olan tutkulu aşkın acı, öfke ve kıskançlık boyutları daha yoğun olarak ortaya çıkar.</a:t>
            </a:r>
          </a:p>
          <a:p>
            <a:pPr marL="0" indent="0" algn="just">
              <a:buNone/>
            </a:pPr>
            <a:r>
              <a:rPr lang="tr-TR" b="1" i="1" dirty="0">
                <a:solidFill>
                  <a:schemeClr val="accent1">
                    <a:lumMod val="75000"/>
                  </a:schemeClr>
                </a:solidFill>
              </a:rPr>
              <a:t>2. Romantik Aşk</a:t>
            </a:r>
          </a:p>
          <a:p>
            <a:pPr marL="0" indent="0" algn="just">
              <a:buNone/>
            </a:pPr>
            <a:r>
              <a:rPr lang="tr-TR" b="1" i="1" dirty="0"/>
              <a:t>Sosyal psikologlar, aşkı tanımlamakta her zaman zorlanmışlardır. Bunun yerine genellikle aşık olma durumunu ifade eden davranışsal ver bilişsel boyutlarını tanımlamaya çalışmışlardır. Bu boyutlardan bazılarını şöyle sıralamak mümkündür. Durmadan aşık olunan kişiyi düşünmek, onunla daha sık ve çokça zaman geçirmek, onun hakkında değerlendirme yaparken objektif olmamak gibi. Bütün bu boyutlar, ailesi ve arkadaşlarını dışlama pahasına dahi olsa aşık olunan kişiyi yaşamının merkezine koyması ile neticelenir.</a:t>
            </a:r>
          </a:p>
          <a:p>
            <a:pPr marL="0" indent="0">
              <a:buNone/>
            </a:pPr>
            <a:endParaRPr lang="tr-TR" dirty="0"/>
          </a:p>
        </p:txBody>
      </p:sp>
    </p:spTree>
    <p:extLst>
      <p:ext uri="{BB962C8B-B14F-4D97-AF65-F5344CB8AC3E}">
        <p14:creationId xmlns:p14="http://schemas.microsoft.com/office/powerpoint/2010/main" val="3919480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95244482-16E1-42A3-A5FD-886488FF2E40}"/>
              </a:ext>
            </a:extLst>
          </p:cNvPr>
          <p:cNvSpPr>
            <a:spLocks noGrp="1"/>
          </p:cNvSpPr>
          <p:nvPr>
            <p:ph idx="1"/>
          </p:nvPr>
        </p:nvSpPr>
        <p:spPr>
          <a:xfrm>
            <a:off x="685800" y="1351722"/>
            <a:ext cx="10820400" cy="4866963"/>
          </a:xfrm>
        </p:spPr>
        <p:txBody>
          <a:bodyPr>
            <a:normAutofit fontScale="92500" lnSpcReduction="20000"/>
          </a:bodyPr>
          <a:lstStyle/>
          <a:p>
            <a:pPr marL="0" indent="0" algn="just">
              <a:buNone/>
            </a:pPr>
            <a:r>
              <a:rPr lang="tr-TR" b="1" i="1" dirty="0">
                <a:solidFill>
                  <a:schemeClr val="accent1">
                    <a:lumMod val="75000"/>
                  </a:schemeClr>
                </a:solidFill>
              </a:rPr>
              <a:t>C. AŞK VE YANILGILAR</a:t>
            </a:r>
          </a:p>
          <a:p>
            <a:pPr marL="0" indent="0" algn="just">
              <a:buNone/>
            </a:pPr>
            <a:r>
              <a:rPr lang="tr-TR" b="1" i="1" dirty="0"/>
              <a:t>Aşk konusunda birçok yanılgılar söz konusudur. Bunlardan bazılarını şöyle</a:t>
            </a:r>
          </a:p>
          <a:p>
            <a:pPr marL="0" indent="0" algn="just">
              <a:buNone/>
            </a:pPr>
            <a:r>
              <a:rPr lang="tr-TR" b="1" i="1" dirty="0"/>
              <a:t>sıralayabiliriz:</a:t>
            </a:r>
          </a:p>
          <a:p>
            <a:pPr marL="0" indent="0" algn="just">
              <a:buNone/>
            </a:pPr>
            <a:endParaRPr lang="tr-TR" b="1" i="1" dirty="0"/>
          </a:p>
          <a:p>
            <a:pPr marL="0" indent="0" algn="just">
              <a:buNone/>
            </a:pPr>
            <a:r>
              <a:rPr lang="tr-TR" b="1" i="1" dirty="0">
                <a:solidFill>
                  <a:schemeClr val="accent1">
                    <a:lumMod val="75000"/>
                  </a:schemeClr>
                </a:solidFill>
              </a:rPr>
              <a:t>1. </a:t>
            </a:r>
            <a:r>
              <a:rPr lang="tr-TR" b="1" i="1" dirty="0"/>
              <a:t>Aşk ilişkileri konusunda insanlar o ilişkiyi etkileyebilecek birçok ideal ya da</a:t>
            </a:r>
          </a:p>
          <a:p>
            <a:pPr marL="0" indent="0" algn="just">
              <a:buNone/>
            </a:pPr>
            <a:r>
              <a:rPr lang="tr-TR" b="1" i="1" dirty="0"/>
              <a:t>imgeler oluştururlar. Örneğin, eğer aşık olunan kişi başlangıçta umduğu gibi</a:t>
            </a:r>
          </a:p>
          <a:p>
            <a:pPr marL="0" indent="0" algn="just">
              <a:buNone/>
            </a:pPr>
            <a:r>
              <a:rPr lang="tr-TR" b="1" i="1" dirty="0"/>
              <a:t>çıkmazsa insanlar aşık olma duygusundan hemen uzaklaşabilir. Çünkü başlangıçta aşk, aşık olunan kişiye değil, kişinin onun için oluşturduğu ideal bir imge' yedir</a:t>
            </a:r>
          </a:p>
          <a:p>
            <a:pPr marL="0" indent="0" algn="just">
              <a:buNone/>
            </a:pPr>
            <a:r>
              <a:rPr lang="tr-TR" b="1" i="1" dirty="0"/>
              <a:t>. Yani beklediği beyaz atlı prens/prensesedir. Bu imgelerin kaynağı</a:t>
            </a:r>
          </a:p>
          <a:p>
            <a:pPr marL="0" indent="0" algn="just">
              <a:buNone/>
            </a:pPr>
            <a:r>
              <a:rPr lang="tr-TR" b="1" i="1" dirty="0"/>
              <a:t>tam olarak bilinmemekle beraber büyük ihtimalle okunan romanlardaki, seyredilen filmlerdeki aşıklar, karakterler ya da anne-baba gibi çocukluğumuzun</a:t>
            </a:r>
          </a:p>
          <a:p>
            <a:pPr marL="0" indent="0" algn="just">
              <a:buNone/>
            </a:pPr>
            <a:r>
              <a:rPr lang="tr-TR" b="1" i="1" dirty="0"/>
              <a:t>sevgi nesneleri olabilir. Dolayısıyla imgedekine benzer fiziksel bir nitelik, imge-</a:t>
            </a:r>
          </a:p>
          <a:p>
            <a:pPr marL="0" indent="0" algn="just">
              <a:buNone/>
            </a:pPr>
            <a:r>
              <a:rPr lang="tr-TR" b="1" i="1" dirty="0"/>
              <a:t>deki diğer özellikleri de aşık olunan kişiye aktarılacağı zincirleme bir hareketi</a:t>
            </a:r>
          </a:p>
          <a:p>
            <a:pPr marL="0" indent="0" algn="just">
              <a:buNone/>
            </a:pPr>
            <a:r>
              <a:rPr lang="tr-TR" b="1" i="1" dirty="0"/>
              <a:t>başlatabilir.</a:t>
            </a:r>
          </a:p>
          <a:p>
            <a:pPr marL="0" indent="0">
              <a:buNone/>
            </a:pPr>
            <a:endParaRPr lang="tr-TR" dirty="0"/>
          </a:p>
        </p:txBody>
      </p:sp>
    </p:spTree>
    <p:extLst>
      <p:ext uri="{BB962C8B-B14F-4D97-AF65-F5344CB8AC3E}">
        <p14:creationId xmlns:p14="http://schemas.microsoft.com/office/powerpoint/2010/main" val="1429848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F8D273D6-C403-4764-BB18-34A40AFB1BAE}"/>
              </a:ext>
            </a:extLst>
          </p:cNvPr>
          <p:cNvSpPr>
            <a:spLocks noGrp="1"/>
          </p:cNvSpPr>
          <p:nvPr>
            <p:ph idx="1"/>
          </p:nvPr>
        </p:nvSpPr>
        <p:spPr>
          <a:xfrm>
            <a:off x="685800" y="1444488"/>
            <a:ext cx="10820400" cy="4774198"/>
          </a:xfrm>
        </p:spPr>
        <p:txBody>
          <a:bodyPr/>
          <a:lstStyle/>
          <a:p>
            <a:pPr marL="0" indent="0" algn="just">
              <a:buNone/>
            </a:pPr>
            <a:r>
              <a:rPr lang="tr-TR" b="1" i="1" dirty="0">
                <a:solidFill>
                  <a:schemeClr val="accent1">
                    <a:lumMod val="75000"/>
                  </a:schemeClr>
                </a:solidFill>
              </a:rPr>
              <a:t>2. </a:t>
            </a:r>
            <a:r>
              <a:rPr lang="tr-TR" b="1" i="1" dirty="0"/>
              <a:t>Aşk, hayal gücü ile pozitif yanılgılara ve aşık olunan kişiye ilişkin önyargılı bir</a:t>
            </a:r>
          </a:p>
          <a:p>
            <a:pPr marL="0" indent="0" algn="just">
              <a:buNone/>
            </a:pPr>
            <a:r>
              <a:rPr lang="tr-TR" b="1" i="1" dirty="0"/>
              <a:t>imgeyle yakın ilişki içindedir. Kişi aşık olduğu insanı hayal gücünü kullanarak</a:t>
            </a:r>
          </a:p>
          <a:p>
            <a:pPr marL="0" indent="0" algn="just">
              <a:buNone/>
            </a:pPr>
            <a:r>
              <a:rPr lang="tr-TR" b="1" i="1" dirty="0"/>
              <a:t>onu hep olumlu algılar. İnsanlar aşık olunan kişiye karşı genellikle önyargılıdır.</a:t>
            </a:r>
          </a:p>
          <a:p>
            <a:pPr marL="0" indent="0" algn="just">
              <a:buNone/>
            </a:pPr>
            <a:r>
              <a:rPr lang="tr-TR" b="1" i="1" dirty="0"/>
              <a:t>Bu nedenle genellikle sağlıklı ve objektif değerlendirmeler yapamazlar.</a:t>
            </a:r>
          </a:p>
          <a:p>
            <a:pPr marL="0" indent="0" algn="just">
              <a:buNone/>
            </a:pPr>
            <a:endParaRPr lang="tr-TR" b="1" i="1" dirty="0"/>
          </a:p>
          <a:p>
            <a:pPr marL="0" indent="0" algn="just">
              <a:buNone/>
            </a:pPr>
            <a:r>
              <a:rPr lang="tr-TR" b="1" i="1" dirty="0">
                <a:solidFill>
                  <a:schemeClr val="accent1">
                    <a:lumMod val="75000"/>
                  </a:schemeClr>
                </a:solidFill>
              </a:rPr>
              <a:t>3. </a:t>
            </a:r>
            <a:r>
              <a:rPr lang="tr-TR" b="1" i="1" dirty="0"/>
              <a:t>Aşk ve kaderci anlayışı da bir başka yanılgı biçimidir. Başka bir deyişle, iki</a:t>
            </a:r>
          </a:p>
          <a:p>
            <a:pPr marL="0" indent="0" algn="just">
              <a:buNone/>
            </a:pPr>
            <a:r>
              <a:rPr lang="tr-TR" b="1" i="1" dirty="0"/>
              <a:t>insanın birbirleri için yaratıldığı düşüncesinin aşkta önemli bir etken olduğu</a:t>
            </a:r>
          </a:p>
          <a:p>
            <a:pPr marL="0" indent="0" algn="just">
              <a:buNone/>
            </a:pPr>
            <a:r>
              <a:rPr lang="tr-TR" b="1" i="1" dirty="0"/>
              <a:t>düşüncesidir. Bu tür düşünceyle oluşan ilişki olumlu bir başlangıca dayanır.</a:t>
            </a:r>
          </a:p>
          <a:p>
            <a:pPr marL="0" indent="0" algn="just">
              <a:buNone/>
            </a:pPr>
            <a:r>
              <a:rPr lang="tr-TR" b="1" i="1" dirty="0"/>
              <a:t>Bu nedenle kurulan ilişkinin uzun ömürlü ve kişilerin de daha mutlu olacağı</a:t>
            </a:r>
          </a:p>
          <a:p>
            <a:pPr marL="0" indent="0" algn="just">
              <a:buNone/>
            </a:pPr>
            <a:r>
              <a:rPr lang="tr-TR" b="1" i="1" dirty="0"/>
              <a:t>şeklinde bir düşünce yaygındır.</a:t>
            </a:r>
          </a:p>
          <a:p>
            <a:pPr marL="0" indent="0">
              <a:buNone/>
            </a:pPr>
            <a:endParaRPr lang="tr-TR" dirty="0"/>
          </a:p>
        </p:txBody>
      </p:sp>
    </p:spTree>
    <p:extLst>
      <p:ext uri="{BB962C8B-B14F-4D97-AF65-F5344CB8AC3E}">
        <p14:creationId xmlns:p14="http://schemas.microsoft.com/office/powerpoint/2010/main" val="4058015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F5FC8846-1516-4F2D-B701-2E1B4D12317F}"/>
              </a:ext>
            </a:extLst>
          </p:cNvPr>
          <p:cNvSpPr>
            <a:spLocks noGrp="1"/>
          </p:cNvSpPr>
          <p:nvPr>
            <p:ph idx="1"/>
          </p:nvPr>
        </p:nvSpPr>
        <p:spPr>
          <a:xfrm>
            <a:off x="685800" y="1338470"/>
            <a:ext cx="10820400" cy="5075582"/>
          </a:xfrm>
        </p:spPr>
        <p:txBody>
          <a:bodyPr/>
          <a:lstStyle/>
          <a:p>
            <a:pPr marL="0" indent="0">
              <a:buNone/>
            </a:pPr>
            <a:r>
              <a:rPr lang="tr-TR" b="1" i="1" dirty="0">
                <a:solidFill>
                  <a:schemeClr val="accent1">
                    <a:lumMod val="75000"/>
                  </a:schemeClr>
                </a:solidFill>
              </a:rPr>
              <a:t>4.  </a:t>
            </a:r>
            <a:r>
              <a:rPr lang="tr-TR" b="1" i="1" dirty="0"/>
              <a:t>İnsanların kendi benlik ideallerini karşısındakilere yansıtmaları da bir yanılgıdır. İnsanların daha çok kendilerinden hoşnut olmadıkları zaman aşka daha</a:t>
            </a:r>
          </a:p>
          <a:p>
            <a:pPr marL="0" indent="0">
              <a:buNone/>
            </a:pPr>
            <a:r>
              <a:rPr lang="tr-TR" b="1" i="1" dirty="0"/>
              <a:t>açık oldukları yapılan araştırmalarla doğrulanmıştır. Böyle dönemlerde insanlar aşk sayesinde ihtiyaçlarının karşılandığını hayal ederler. Yani aşk sayesinde duygusal açıdan tatmin olma ve kendini değerli hissetme söz konusu olmaktadır</a:t>
            </a:r>
          </a:p>
          <a:p>
            <a:pPr marL="0" indent="0">
              <a:buNone/>
            </a:pPr>
            <a:r>
              <a:rPr lang="tr-TR" b="1" i="1" dirty="0"/>
              <a:t>. Kişi aşık olunan tarafından cinsel olarak uyarıldığında fanteziler</a:t>
            </a:r>
          </a:p>
          <a:p>
            <a:pPr marL="0" indent="0">
              <a:buNone/>
            </a:pPr>
            <a:r>
              <a:rPr lang="tr-TR" b="1" i="1" dirty="0"/>
              <a:t>kurarak onu da fantezilerine dahil eder ve bununla duygusal yönünü güçlendirebilir.</a:t>
            </a:r>
          </a:p>
          <a:p>
            <a:pPr marL="0" indent="0">
              <a:buNone/>
            </a:pPr>
            <a:endParaRPr lang="tr-TR" dirty="0"/>
          </a:p>
        </p:txBody>
      </p:sp>
      <p:pic>
        <p:nvPicPr>
          <p:cNvPr id="4" name="Resim 3">
            <a:extLst>
              <a:ext uri="{FF2B5EF4-FFF2-40B4-BE49-F238E27FC236}">
                <a16:creationId xmlns:a16="http://schemas.microsoft.com/office/drawing/2014/main" xmlns="" id="{E8C14934-3156-4AB3-805D-CC337BC6563D}"/>
              </a:ext>
            </a:extLst>
          </p:cNvPr>
          <p:cNvPicPr>
            <a:picLocks noChangeAspect="1"/>
          </p:cNvPicPr>
          <p:nvPr/>
        </p:nvPicPr>
        <p:blipFill>
          <a:blip r:embed="rId2"/>
          <a:stretch>
            <a:fillRect/>
          </a:stretch>
        </p:blipFill>
        <p:spPr>
          <a:xfrm>
            <a:off x="3163957" y="4678017"/>
            <a:ext cx="2932043" cy="1868557"/>
          </a:xfrm>
          <a:prstGeom prst="rect">
            <a:avLst/>
          </a:prstGeom>
        </p:spPr>
      </p:pic>
      <p:pic>
        <p:nvPicPr>
          <p:cNvPr id="5" name="Resim 4">
            <a:extLst>
              <a:ext uri="{FF2B5EF4-FFF2-40B4-BE49-F238E27FC236}">
                <a16:creationId xmlns:a16="http://schemas.microsoft.com/office/drawing/2014/main" xmlns="" id="{04D3382D-7C43-4432-8F09-4B9ED6C2C516}"/>
              </a:ext>
            </a:extLst>
          </p:cNvPr>
          <p:cNvPicPr>
            <a:picLocks noChangeAspect="1"/>
          </p:cNvPicPr>
          <p:nvPr/>
        </p:nvPicPr>
        <p:blipFill>
          <a:blip r:embed="rId3"/>
          <a:stretch>
            <a:fillRect/>
          </a:stretch>
        </p:blipFill>
        <p:spPr>
          <a:xfrm>
            <a:off x="7176052" y="4549223"/>
            <a:ext cx="3014870" cy="1997351"/>
          </a:xfrm>
          <a:prstGeom prst="rect">
            <a:avLst/>
          </a:prstGeom>
        </p:spPr>
      </p:pic>
    </p:spTree>
    <p:extLst>
      <p:ext uri="{BB962C8B-B14F-4D97-AF65-F5344CB8AC3E}">
        <p14:creationId xmlns:p14="http://schemas.microsoft.com/office/powerpoint/2010/main" val="3376108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81E4769B-FC24-4D2D-802F-4722B2D95DF8}"/>
              </a:ext>
            </a:extLst>
          </p:cNvPr>
          <p:cNvSpPr>
            <a:spLocks noGrp="1"/>
          </p:cNvSpPr>
          <p:nvPr>
            <p:ph type="title"/>
          </p:nvPr>
        </p:nvSpPr>
        <p:spPr>
          <a:xfrm>
            <a:off x="2895600" y="450574"/>
            <a:ext cx="8610600" cy="1484243"/>
          </a:xfrm>
        </p:spPr>
        <p:txBody>
          <a:bodyPr>
            <a:normAutofit/>
          </a:bodyPr>
          <a:lstStyle/>
          <a:p>
            <a:pPr algn="ctr"/>
            <a:r>
              <a:rPr lang="tr-TR" sz="2800" b="1" i="1" dirty="0">
                <a:solidFill>
                  <a:schemeClr val="accent1">
                    <a:lumMod val="75000"/>
                  </a:schemeClr>
                </a:solidFill>
              </a:rPr>
              <a:t>D. STERNBERG'İN KUSURSUZ AŞK MODELI</a:t>
            </a:r>
          </a:p>
        </p:txBody>
      </p:sp>
      <p:sp>
        <p:nvSpPr>
          <p:cNvPr id="3" name="İçerik Yer Tutucusu 2">
            <a:extLst>
              <a:ext uri="{FF2B5EF4-FFF2-40B4-BE49-F238E27FC236}">
                <a16:creationId xmlns:a16="http://schemas.microsoft.com/office/drawing/2014/main" xmlns="" id="{D60F51D3-4434-4E45-AC3C-CF170DF30CD2}"/>
              </a:ext>
            </a:extLst>
          </p:cNvPr>
          <p:cNvSpPr>
            <a:spLocks noGrp="1"/>
          </p:cNvSpPr>
          <p:nvPr>
            <p:ph idx="1"/>
          </p:nvPr>
        </p:nvSpPr>
        <p:spPr>
          <a:xfrm>
            <a:off x="685800" y="1484244"/>
            <a:ext cx="10820400" cy="4734442"/>
          </a:xfrm>
        </p:spPr>
        <p:txBody>
          <a:bodyPr>
            <a:normAutofit fontScale="92500"/>
          </a:bodyPr>
          <a:lstStyle/>
          <a:p>
            <a:pPr marL="0" indent="0">
              <a:buNone/>
            </a:pPr>
            <a:r>
              <a:rPr lang="tr-TR" b="1" i="1" dirty="0" err="1"/>
              <a:t>Sternberg</a:t>
            </a:r>
            <a:r>
              <a:rPr lang="tr-TR" b="1" i="1" dirty="0"/>
              <a:t>, aşkta bağlanma ve yakınlığın da tutku kadar önemli olduğu bir aşk modeli ileri sürmüştür. Bu modelde, tutku hemen hemen cinsel çekimle aynı düzeydedir Yakınlık, sıcaklık ve paylaşma duygularını içermektedir</a:t>
            </a:r>
          </a:p>
          <a:p>
            <a:pPr marL="0" indent="0">
              <a:buNone/>
            </a:pPr>
            <a:r>
              <a:rPr lang="tr-TR" b="1" i="1" dirty="0"/>
              <a:t>   Bağlanma ise; kriz anlarında bile ilişkiyi sürdürme kararlılığını ifade eder. Yapılan bazı araştırmalarda bağlanma düzeyi ve şiddetinin kadınlarda daha fazla olduğu sonu elde edilmiştir</a:t>
            </a:r>
          </a:p>
          <a:p>
            <a:pPr marL="0" indent="0">
              <a:buNone/>
            </a:pPr>
            <a:r>
              <a:rPr lang="tr-TR" b="1" i="1" dirty="0"/>
              <a:t>Bunun kadınların daha duygusal olmalarından kaynaklandığını söyleyebiliriz. </a:t>
            </a:r>
            <a:r>
              <a:rPr lang="tr-TR" b="1" i="1" dirty="0" err="1"/>
              <a:t>Sternberg'e</a:t>
            </a:r>
            <a:r>
              <a:rPr lang="tr-TR" b="1" i="1" dirty="0"/>
              <a:t> göre, romantik ilişkinin bir aşma daha ilerisi kusursuz aşktır. Bu aşk türünde tutku, yakınlaşma ve bağlanma faktörlerin hepsi mevcuttur.</a:t>
            </a:r>
          </a:p>
          <a:p>
            <a:pPr marL="0" indent="0">
              <a:buNone/>
            </a:pPr>
            <a:r>
              <a:rPr lang="tr-TR" b="1" i="1" dirty="0" err="1"/>
              <a:t>Sternberg</a:t>
            </a:r>
            <a:r>
              <a:rPr lang="tr-TR" b="1" i="1" dirty="0"/>
              <a:t>, her bir faktörün bulunduğu ve bulunmadığı kombinasyonları sistematik bir biçimde oluşturarak, aşkın bulunmadığı bir ilişki biçiminden kusursuz aşka</a:t>
            </a:r>
          </a:p>
          <a:p>
            <a:pPr marL="0" indent="0">
              <a:buNone/>
            </a:pPr>
            <a:r>
              <a:rPr lang="tr-TR" b="1" i="1" dirty="0"/>
              <a:t>kadar değişen sekiz ayrı durum belirlemiştir. Ancak bu kombinasyonda bazı ilginç</a:t>
            </a:r>
          </a:p>
          <a:p>
            <a:pPr marL="0" indent="0">
              <a:buNone/>
            </a:pPr>
            <a:r>
              <a:rPr lang="tr-TR" b="1" i="1" dirty="0"/>
              <a:t>ilişkilerde söz konusudur. Örneğin, budalaca aşkta tutku ve bağlanma var ancak</a:t>
            </a:r>
          </a:p>
          <a:p>
            <a:pPr marL="0" indent="0">
              <a:buNone/>
            </a:pPr>
            <a:r>
              <a:rPr lang="tr-TR" b="1" i="1" dirty="0"/>
              <a:t>yakınlık yoktur.</a:t>
            </a:r>
          </a:p>
          <a:p>
            <a:pPr marL="0" indent="0">
              <a:buNone/>
            </a:pPr>
            <a:endParaRPr lang="tr-TR" b="1" i="1" dirty="0"/>
          </a:p>
        </p:txBody>
      </p:sp>
    </p:spTree>
    <p:extLst>
      <p:ext uri="{BB962C8B-B14F-4D97-AF65-F5344CB8AC3E}">
        <p14:creationId xmlns:p14="http://schemas.microsoft.com/office/powerpoint/2010/main" val="847104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4070A133-5F03-45CE-A729-C82203DF6335}"/>
              </a:ext>
            </a:extLst>
          </p:cNvPr>
          <p:cNvSpPr>
            <a:spLocks noGrp="1"/>
          </p:cNvSpPr>
          <p:nvPr>
            <p:ph idx="1"/>
          </p:nvPr>
        </p:nvSpPr>
        <p:spPr>
          <a:xfrm>
            <a:off x="685800" y="1343892"/>
            <a:ext cx="10820400" cy="4874794"/>
          </a:xfrm>
        </p:spPr>
        <p:txBody>
          <a:bodyPr>
            <a:normAutofit lnSpcReduction="10000"/>
          </a:bodyPr>
          <a:lstStyle/>
          <a:p>
            <a:pPr marL="0" indent="0" algn="just">
              <a:buNone/>
            </a:pPr>
            <a:r>
              <a:rPr lang="tr-TR" sz="2300" b="1" i="1" dirty="0"/>
              <a:t>Karşısındaki kişilerden aldıkları geri bildirimlerle geleceklerine yön verirler. Bu nedenlerle insanlar başka insanlarla yakınlık kurmak isterler. Her ne kadar insanlar bazen yalnız kalmayı tercih etse bile yine de başka insanlara yakın olmak isterler. Kısaca</a:t>
            </a:r>
          </a:p>
          <a:p>
            <a:pPr marL="0" indent="0" algn="just">
              <a:buNone/>
            </a:pPr>
            <a:r>
              <a:rPr lang="tr-TR" sz="2300" b="1" i="1" dirty="0"/>
              <a:t>başka insanlara yakın olma insanları doğal olarak doyuma ulaştırmaktadır.</a:t>
            </a:r>
          </a:p>
          <a:p>
            <a:pPr marL="0" indent="0" algn="just">
              <a:buNone/>
            </a:pPr>
            <a:r>
              <a:rPr lang="tr-TR" sz="2300" b="1" i="1" dirty="0"/>
              <a:t>Yakınlık davranışı, kişinin diğer insanlar için ulaşılır olmasının ve onlara açık</a:t>
            </a:r>
          </a:p>
          <a:p>
            <a:pPr marL="0" indent="0" algn="just">
              <a:buNone/>
            </a:pPr>
            <a:r>
              <a:rPr lang="tr-TR" sz="2300" b="1" i="1" dirty="0"/>
              <a:t>olma isteğinin bir neticesi olarak oluşan bir durumdur. </a:t>
            </a:r>
          </a:p>
          <a:p>
            <a:pPr marL="0" indent="0" algn="just">
              <a:buNone/>
            </a:pPr>
            <a:r>
              <a:rPr lang="tr-TR" sz="2300" b="1" i="1" dirty="0"/>
              <a:t> İnsanlar zaman zaman</a:t>
            </a:r>
          </a:p>
          <a:p>
            <a:pPr marL="0" indent="0" algn="just">
              <a:buNone/>
            </a:pPr>
            <a:r>
              <a:rPr lang="tr-TR" sz="2300" b="1" i="1" dirty="0"/>
              <a:t>içine kapanık bir şekilde yaşamayı tercih edebilirler. Böyle kişilerin içsel dünyaları</a:t>
            </a:r>
          </a:p>
          <a:p>
            <a:pPr marL="0" indent="0" algn="just">
              <a:buNone/>
            </a:pPr>
            <a:r>
              <a:rPr lang="tr-TR" sz="2300" b="1" i="1" dirty="0"/>
              <a:t>oldukça geniştir ve bu alanlara başka insanları pek dahil etmek istemezler. Bütün</a:t>
            </a:r>
          </a:p>
          <a:p>
            <a:pPr marL="0" indent="0" algn="just">
              <a:buNone/>
            </a:pPr>
            <a:r>
              <a:rPr lang="tr-TR" sz="2300" b="1" i="1" dirty="0"/>
              <a:t>bunlara rağmen içsel dünya alanı zaman içinde farklılıklar gösterebilir. </a:t>
            </a:r>
          </a:p>
          <a:p>
            <a:pPr marL="0" indent="0">
              <a:buNone/>
            </a:pPr>
            <a:endParaRPr lang="tr-TR" b="1" dirty="0"/>
          </a:p>
        </p:txBody>
      </p:sp>
    </p:spTree>
    <p:extLst>
      <p:ext uri="{BB962C8B-B14F-4D97-AF65-F5344CB8AC3E}">
        <p14:creationId xmlns:p14="http://schemas.microsoft.com/office/powerpoint/2010/main" val="380349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7D02015A-9B09-42BE-8DF0-CCF0B6C8C68D}"/>
              </a:ext>
            </a:extLst>
          </p:cNvPr>
          <p:cNvSpPr>
            <a:spLocks noGrp="1"/>
          </p:cNvSpPr>
          <p:nvPr>
            <p:ph idx="1"/>
          </p:nvPr>
        </p:nvSpPr>
        <p:spPr>
          <a:xfrm>
            <a:off x="685800" y="1351722"/>
            <a:ext cx="10820400" cy="4866963"/>
          </a:xfrm>
        </p:spPr>
        <p:txBody>
          <a:bodyPr>
            <a:normAutofit/>
          </a:bodyPr>
          <a:lstStyle/>
          <a:p>
            <a:pPr marL="0" indent="0">
              <a:buNone/>
            </a:pPr>
            <a:r>
              <a:rPr lang="tr-TR" b="1" i="1" dirty="0" err="1"/>
              <a:t>Sternberg'in</a:t>
            </a:r>
            <a:r>
              <a:rPr lang="tr-TR" b="1" i="1" dirty="0"/>
              <a:t> aşk üçgeni aşağıdaki gibidir</a:t>
            </a:r>
          </a:p>
          <a:p>
            <a:pPr marL="0" indent="0">
              <a:buNone/>
            </a:pPr>
            <a:r>
              <a:rPr lang="tr-TR" b="1" i="1" dirty="0"/>
              <a:t>                                                     </a:t>
            </a:r>
          </a:p>
          <a:p>
            <a:pPr marL="0" indent="0">
              <a:buNone/>
            </a:pPr>
            <a:r>
              <a:rPr lang="tr-TR" b="1" i="1" dirty="0"/>
              <a:t>                                                       </a:t>
            </a:r>
          </a:p>
          <a:p>
            <a:pPr marL="0" indent="0">
              <a:buNone/>
            </a:pPr>
            <a:r>
              <a:rPr lang="tr-TR" b="1" i="1" dirty="0"/>
              <a:t>                                                        TUTKU</a:t>
            </a:r>
          </a:p>
          <a:p>
            <a:pPr marL="0" indent="0">
              <a:buNone/>
            </a:pPr>
            <a:endParaRPr lang="tr-TR" b="1" i="1" dirty="0"/>
          </a:p>
          <a:p>
            <a:pPr marL="0" indent="0">
              <a:buNone/>
            </a:pPr>
            <a:endParaRPr lang="tr-TR" b="1" i="1" dirty="0"/>
          </a:p>
          <a:p>
            <a:pPr marL="0" indent="0">
              <a:buNone/>
            </a:pPr>
            <a:endParaRPr lang="tr-TR" b="1" i="1" dirty="0"/>
          </a:p>
          <a:p>
            <a:pPr marL="0" indent="0">
              <a:buNone/>
            </a:pPr>
            <a:endParaRPr lang="tr-TR" b="1" i="1" dirty="0"/>
          </a:p>
          <a:p>
            <a:pPr marL="0" indent="0">
              <a:buNone/>
            </a:pPr>
            <a:endParaRPr lang="tr-TR" b="1" i="1" dirty="0"/>
          </a:p>
          <a:p>
            <a:pPr marL="0" indent="0">
              <a:buNone/>
            </a:pPr>
            <a:r>
              <a:rPr lang="tr-TR" b="1" i="1" dirty="0"/>
              <a:t>                                                                              </a:t>
            </a:r>
          </a:p>
          <a:p>
            <a:pPr marL="0" indent="0">
              <a:buNone/>
            </a:pPr>
            <a:r>
              <a:rPr lang="tr-TR" b="1" i="1" dirty="0"/>
              <a:t>                    BAĞLANMA                                         YAKINLIK</a:t>
            </a:r>
          </a:p>
        </p:txBody>
      </p:sp>
      <p:sp>
        <p:nvSpPr>
          <p:cNvPr id="4" name="İkizkenar Üçgen 3">
            <a:extLst>
              <a:ext uri="{FF2B5EF4-FFF2-40B4-BE49-F238E27FC236}">
                <a16:creationId xmlns:a16="http://schemas.microsoft.com/office/drawing/2014/main" xmlns="" id="{549DEE07-358D-435D-AC72-C05A6F40E817}"/>
              </a:ext>
            </a:extLst>
          </p:cNvPr>
          <p:cNvSpPr/>
          <p:nvPr/>
        </p:nvSpPr>
        <p:spPr>
          <a:xfrm>
            <a:off x="3975652" y="3008242"/>
            <a:ext cx="2994991" cy="26636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23983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xmlns="" id="{D71F4EE5-EC0B-4FD6-837D-0A51D5EC9DA8}"/>
              </a:ext>
            </a:extLst>
          </p:cNvPr>
          <p:cNvPicPr>
            <a:picLocks noGrp="1" noChangeAspect="1"/>
          </p:cNvPicPr>
          <p:nvPr>
            <p:ph idx="1"/>
          </p:nvPr>
        </p:nvPicPr>
        <p:blipFill>
          <a:blip r:embed="rId2"/>
          <a:stretch>
            <a:fillRect/>
          </a:stretch>
        </p:blipFill>
        <p:spPr>
          <a:xfrm>
            <a:off x="1272209" y="2279373"/>
            <a:ext cx="8905461" cy="3822579"/>
          </a:xfrm>
          <a:prstGeom prst="rect">
            <a:avLst/>
          </a:prstGeom>
        </p:spPr>
      </p:pic>
      <p:sp>
        <p:nvSpPr>
          <p:cNvPr id="6" name="Metin kutusu 5">
            <a:extLst>
              <a:ext uri="{FF2B5EF4-FFF2-40B4-BE49-F238E27FC236}">
                <a16:creationId xmlns:a16="http://schemas.microsoft.com/office/drawing/2014/main" xmlns="" id="{E17BB3C2-81FE-4175-A519-6DE8F2824194}"/>
              </a:ext>
            </a:extLst>
          </p:cNvPr>
          <p:cNvSpPr txBox="1"/>
          <p:nvPr/>
        </p:nvSpPr>
        <p:spPr>
          <a:xfrm>
            <a:off x="1431235" y="1417983"/>
            <a:ext cx="7712765" cy="707886"/>
          </a:xfrm>
          <a:prstGeom prst="rect">
            <a:avLst/>
          </a:prstGeom>
          <a:noFill/>
        </p:spPr>
        <p:txBody>
          <a:bodyPr wrap="square">
            <a:spAutoFit/>
          </a:bodyPr>
          <a:lstStyle/>
          <a:p>
            <a:r>
              <a:rPr lang="tr-TR" sz="2000" b="1" i="1" dirty="0" err="1"/>
              <a:t>Sternberg’in</a:t>
            </a:r>
            <a:r>
              <a:rPr lang="tr-TR" sz="2000" b="1" i="1" dirty="0"/>
              <a:t> aşktaki sekiz ayrı durumu aşağıdaki tabloda gösterilmiştir:</a:t>
            </a:r>
          </a:p>
        </p:txBody>
      </p:sp>
    </p:spTree>
    <p:extLst>
      <p:ext uri="{BB962C8B-B14F-4D97-AF65-F5344CB8AC3E}">
        <p14:creationId xmlns:p14="http://schemas.microsoft.com/office/powerpoint/2010/main" val="319911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7132ECE6-8400-4B53-BADF-0B7D52261184}"/>
              </a:ext>
            </a:extLst>
          </p:cNvPr>
          <p:cNvSpPr>
            <a:spLocks noGrp="1"/>
          </p:cNvSpPr>
          <p:nvPr>
            <p:ph type="title"/>
          </p:nvPr>
        </p:nvSpPr>
        <p:spPr>
          <a:xfrm>
            <a:off x="2895600" y="132522"/>
            <a:ext cx="8610600" cy="1497495"/>
          </a:xfrm>
        </p:spPr>
        <p:txBody>
          <a:bodyPr>
            <a:normAutofit/>
          </a:bodyPr>
          <a:lstStyle/>
          <a:p>
            <a:pPr algn="ctr"/>
            <a:r>
              <a:rPr lang="tr-TR" sz="2800" b="1" i="1" dirty="0">
                <a:solidFill>
                  <a:schemeClr val="accent1">
                    <a:lumMod val="75000"/>
                  </a:schemeClr>
                </a:solidFill>
              </a:rPr>
              <a:t>7. Evlilik ve Evlilik İlişkisini Bitirmek</a:t>
            </a:r>
          </a:p>
        </p:txBody>
      </p:sp>
      <p:sp>
        <p:nvSpPr>
          <p:cNvPr id="3" name="İçerik Yer Tutucusu 2">
            <a:extLst>
              <a:ext uri="{FF2B5EF4-FFF2-40B4-BE49-F238E27FC236}">
                <a16:creationId xmlns:a16="http://schemas.microsoft.com/office/drawing/2014/main" xmlns="" id="{CF0C51AB-6D12-4B0F-8DE5-56F2A0B9094D}"/>
              </a:ext>
            </a:extLst>
          </p:cNvPr>
          <p:cNvSpPr>
            <a:spLocks noGrp="1"/>
          </p:cNvSpPr>
          <p:nvPr>
            <p:ph idx="1"/>
          </p:nvPr>
        </p:nvSpPr>
        <p:spPr>
          <a:xfrm>
            <a:off x="685800" y="1325218"/>
            <a:ext cx="10820400" cy="4893468"/>
          </a:xfrm>
        </p:spPr>
        <p:txBody>
          <a:bodyPr>
            <a:normAutofit fontScale="92500" lnSpcReduction="10000"/>
          </a:bodyPr>
          <a:lstStyle/>
          <a:p>
            <a:pPr marL="0" indent="0" algn="just">
              <a:buNone/>
            </a:pPr>
            <a:r>
              <a:rPr lang="tr-TR" b="1" i="1" dirty="0">
                <a:solidFill>
                  <a:schemeClr val="accent1">
                    <a:lumMod val="75000"/>
                  </a:schemeClr>
                </a:solidFill>
              </a:rPr>
              <a:t>A. EVLİLİK SÜRECİ</a:t>
            </a:r>
          </a:p>
          <a:p>
            <a:pPr marL="0" indent="0" algn="just">
              <a:buNone/>
            </a:pPr>
            <a:r>
              <a:rPr lang="tr-TR" b="1" i="1" dirty="0"/>
              <a:t>Evlilik, iki uygun ve doğru kişinin birbirlerini beğenmeleri sonucu gerçekleşen</a:t>
            </a:r>
          </a:p>
          <a:p>
            <a:pPr marL="0" indent="0" algn="just">
              <a:buNone/>
            </a:pPr>
            <a:r>
              <a:rPr lang="tr-TR" b="1" i="1" dirty="0"/>
              <a:t>bir olgudur. Ancak bazı toplumlarda kişiler birbirlerini beğenmeseler bile aile bireyleri istediği için gerçekleşen evlilikler de vardır. Yani ebeveynler çocuklarına</a:t>
            </a:r>
          </a:p>
          <a:p>
            <a:pPr marL="0" indent="0" algn="just">
              <a:buNone/>
            </a:pPr>
            <a:r>
              <a:rPr lang="tr-TR" b="1" i="1" dirty="0"/>
              <a:t>uygun gördükleri kimseleri seçmeleri sonucu evlilik gerçekleşmektedir (planlanmış evlilikler). Planlanmış evliliklerde yaşlı ya da çöpçatan kadınlar büyük rol oynamaktadır. Bu tür evliliklerin gerçekleşmesinde ailelerin uygunluğu, zenginlik,</a:t>
            </a:r>
          </a:p>
          <a:p>
            <a:pPr marL="0" indent="0" algn="just">
              <a:buNone/>
            </a:pPr>
            <a:r>
              <a:rPr lang="tr-TR" b="1" i="1" dirty="0"/>
              <a:t>tanınmışlık, saygınlık gibi kriterler etkilidir. Kısaca bu tür evliliklere görücü usulü</a:t>
            </a:r>
          </a:p>
          <a:p>
            <a:pPr marL="0" indent="0" algn="just">
              <a:buNone/>
            </a:pPr>
            <a:r>
              <a:rPr lang="tr-TR" b="1" i="1" dirty="0"/>
              <a:t>ile evlenme denmektedir. Görücü usulü ile evlilikler daha çok doğu ya da geleneksel bağların kuvvetli olduğu toplumlarda görülmektedir. Bu tür evlilikler işlevsellik</a:t>
            </a:r>
          </a:p>
          <a:p>
            <a:pPr marL="0" indent="0" algn="just">
              <a:buNone/>
            </a:pPr>
            <a:r>
              <a:rPr lang="tr-TR" b="1" i="1" dirty="0"/>
              <a:t>bakımından modern evliliklere göre daha başarılı olduğu görülmüştür. Örneğin,</a:t>
            </a:r>
          </a:p>
          <a:p>
            <a:pPr marL="0" indent="0" algn="just">
              <a:buNone/>
            </a:pPr>
            <a:r>
              <a:rPr lang="tr-TR" b="1" i="1" dirty="0"/>
              <a:t>yaşlı aile bireylerine bakma, aile içi saygınlık, çocukların bakımı ve yetiştirilmesi</a:t>
            </a:r>
          </a:p>
          <a:p>
            <a:pPr marL="0" indent="0" algn="just">
              <a:buNone/>
            </a:pPr>
            <a:r>
              <a:rPr lang="tr-TR" b="1" i="1" dirty="0"/>
              <a:t>açısından modern evliliklere göre daha fonksiyoneldir. Görücü usulü ile evliliklerin</a:t>
            </a:r>
          </a:p>
          <a:p>
            <a:pPr marL="0" indent="0" algn="just">
              <a:buNone/>
            </a:pPr>
            <a:r>
              <a:rPr lang="tr-TR" b="1" i="1" dirty="0"/>
              <a:t>daha uzun ömürlü olduğu görülmüştür.</a:t>
            </a:r>
          </a:p>
          <a:p>
            <a:pPr marL="0" indent="0">
              <a:buNone/>
            </a:pPr>
            <a:endParaRPr lang="tr-TR" dirty="0"/>
          </a:p>
        </p:txBody>
      </p:sp>
    </p:spTree>
    <p:extLst>
      <p:ext uri="{BB962C8B-B14F-4D97-AF65-F5344CB8AC3E}">
        <p14:creationId xmlns:p14="http://schemas.microsoft.com/office/powerpoint/2010/main" val="3549361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D624E184-3751-4218-AAC2-65EF36C4F82C}"/>
              </a:ext>
            </a:extLst>
          </p:cNvPr>
          <p:cNvSpPr>
            <a:spLocks noGrp="1"/>
          </p:cNvSpPr>
          <p:nvPr>
            <p:ph idx="1"/>
          </p:nvPr>
        </p:nvSpPr>
        <p:spPr>
          <a:xfrm>
            <a:off x="685800" y="1404730"/>
            <a:ext cx="10820400" cy="4813955"/>
          </a:xfrm>
        </p:spPr>
        <p:txBody>
          <a:bodyPr/>
          <a:lstStyle/>
          <a:p>
            <a:pPr marL="0" indent="0" algn="just">
              <a:buNone/>
            </a:pPr>
            <a:r>
              <a:rPr lang="tr-TR" b="1" i="1" dirty="0">
                <a:solidFill>
                  <a:schemeClr val="accent1">
                    <a:lumMod val="75000"/>
                  </a:schemeClr>
                </a:solidFill>
              </a:rPr>
              <a:t>B. EVLİLİK İLİŞKİSİNİN BİTİRİLMESİ SÜRECİ</a:t>
            </a:r>
          </a:p>
          <a:p>
            <a:pPr marL="0" indent="0" algn="just">
              <a:buNone/>
            </a:pPr>
            <a:r>
              <a:rPr lang="tr-TR" b="1" i="1" dirty="0"/>
              <a:t>İlişkinin bitirilmesi süreci, taraflardan birinin ilişkinin artık sürdürülemeyeceğine</a:t>
            </a:r>
          </a:p>
          <a:p>
            <a:pPr marL="0" indent="0" algn="just">
              <a:buNone/>
            </a:pPr>
            <a:r>
              <a:rPr lang="tr-TR" b="1" i="1" dirty="0"/>
              <a:t>inanması durumunda gerçekleşir. İlişkinin bitirilmesi süreci kültürel yapılara göre farklılıklar gösterebilir</a:t>
            </a:r>
          </a:p>
          <a:p>
            <a:pPr marL="0" indent="0" algn="just">
              <a:buNone/>
            </a:pPr>
            <a:r>
              <a:rPr lang="tr-TR" b="1" i="1" dirty="0"/>
              <a:t>Modern toplumlarda taraflar ayrılma süreci içine girmişlerse ilişkinin bitirilmesi yasalarca belirlenen kriterler çerçevesinde gerçekleşir Ama geleneksel düşünce ve bağların güçlü olduğu toplumlarda ayrılma süreci zordur ya da taraflardan (özellikle kadınların) birinin mağduriyeti ile sonuçlanabilir.</a:t>
            </a:r>
          </a:p>
          <a:p>
            <a:pPr marL="0" indent="0" algn="just">
              <a:buNone/>
            </a:pPr>
            <a:r>
              <a:rPr lang="tr-TR" b="1" i="1" dirty="0"/>
              <a:t>Böyle toplumlarda ayrılma süreci gerçekleşse bile erkeğin kadın üzerindeki baskısı devam eder.</a:t>
            </a:r>
          </a:p>
          <a:p>
            <a:pPr marL="0" indent="0">
              <a:buNone/>
            </a:pPr>
            <a:endParaRPr lang="tr-TR" dirty="0"/>
          </a:p>
        </p:txBody>
      </p:sp>
    </p:spTree>
    <p:extLst>
      <p:ext uri="{BB962C8B-B14F-4D97-AF65-F5344CB8AC3E}">
        <p14:creationId xmlns:p14="http://schemas.microsoft.com/office/powerpoint/2010/main" val="3401758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93C9FB1D-BB55-4662-B656-2D2697625C59}"/>
              </a:ext>
            </a:extLst>
          </p:cNvPr>
          <p:cNvSpPr>
            <a:spLocks noGrp="1"/>
          </p:cNvSpPr>
          <p:nvPr>
            <p:ph idx="1"/>
          </p:nvPr>
        </p:nvSpPr>
        <p:spPr>
          <a:xfrm>
            <a:off x="593034" y="2093843"/>
            <a:ext cx="10820400" cy="4164599"/>
          </a:xfrm>
        </p:spPr>
        <p:txBody>
          <a:bodyPr numCol="2">
            <a:normAutofit fontScale="92500" lnSpcReduction="20000"/>
          </a:bodyPr>
          <a:lstStyle/>
          <a:p>
            <a:pPr algn="just"/>
            <a:r>
              <a:rPr lang="tr-TR" sz="2300" b="1" i="1" dirty="0"/>
              <a:t>Taraflardan birinin ya da her ikisinin tek çözüm olarak </a:t>
            </a:r>
          </a:p>
          <a:p>
            <a:pPr algn="just"/>
            <a:r>
              <a:rPr lang="tr-TR" sz="2300" b="1" i="1" dirty="0"/>
              <a:t>yeni bir yaşam biçimini seçmeleri</a:t>
            </a:r>
          </a:p>
          <a:p>
            <a:pPr algn="just"/>
            <a:r>
              <a:rPr lang="tr-TR" sz="2300" b="1" i="1" dirty="0"/>
              <a:t>Başka birilerini bulma</a:t>
            </a:r>
          </a:p>
          <a:p>
            <a:pPr algn="just"/>
            <a:r>
              <a:rPr lang="tr-TR" sz="2300" b="1" i="1" dirty="0"/>
              <a:t>Ne yaparlarsa yapsınlar ilişkinin süremeyeceğine olan inancın oluşması</a:t>
            </a:r>
          </a:p>
          <a:p>
            <a:pPr algn="just"/>
            <a:r>
              <a:rPr lang="tr-TR" sz="2300" b="1" i="1" dirty="0" err="1"/>
              <a:t>Ilişkinin</a:t>
            </a:r>
            <a:r>
              <a:rPr lang="tr-TR" sz="2300" b="1" i="1" dirty="0"/>
              <a:t> devam etmesi için gerekli bağlanma</a:t>
            </a:r>
          </a:p>
          <a:p>
            <a:pPr algn="just"/>
            <a:r>
              <a:rPr lang="tr-TR" sz="2300" b="1" i="1" dirty="0"/>
              <a:t>güvenme ve fedakarlık yapmanın artık söz konusu olmaması</a:t>
            </a:r>
          </a:p>
          <a:p>
            <a:pPr algn="just"/>
            <a:r>
              <a:rPr lang="tr-TR" sz="2300" b="1" i="1" dirty="0"/>
              <a:t>Cinsel yaşamın tamamen bitmesi</a:t>
            </a:r>
          </a:p>
          <a:p>
            <a:pPr algn="just"/>
            <a:r>
              <a:rPr lang="tr-TR" sz="2300" b="1" i="1" dirty="0"/>
              <a:t>Evlilik yaşamının merkezine anne ve </a:t>
            </a:r>
          </a:p>
          <a:p>
            <a:pPr marL="0" indent="0" algn="just">
              <a:buNone/>
            </a:pPr>
            <a:r>
              <a:rPr lang="tr-TR" sz="2300" b="1" i="1" dirty="0"/>
              <a:t>    babanın konulması</a:t>
            </a:r>
          </a:p>
          <a:p>
            <a:pPr algn="just"/>
            <a:r>
              <a:rPr lang="tr-TR" sz="2300" b="1" i="1" dirty="0"/>
              <a:t>Anne ve babayla birlikte yaşama zorunluluğunun artık çekilemez hale gelmesi</a:t>
            </a:r>
          </a:p>
          <a:p>
            <a:pPr algn="just"/>
            <a:r>
              <a:rPr lang="tr-TR" sz="2300" b="1" i="1" dirty="0"/>
              <a:t>Para harcama ve yaşama farklılıkları</a:t>
            </a:r>
          </a:p>
          <a:p>
            <a:pPr algn="just"/>
            <a:r>
              <a:rPr lang="tr-TR" sz="2300" b="1" i="1" dirty="0" err="1"/>
              <a:t>Içki</a:t>
            </a:r>
            <a:r>
              <a:rPr lang="tr-TR" sz="2300" b="1" i="1" dirty="0"/>
              <a:t> ve kumar</a:t>
            </a:r>
          </a:p>
          <a:p>
            <a:pPr algn="just"/>
            <a:r>
              <a:rPr lang="tr-TR" sz="2300" b="1" i="1" dirty="0"/>
              <a:t>Şiddet, hakaret, küçük ve hor görme</a:t>
            </a:r>
          </a:p>
          <a:p>
            <a:pPr algn="just"/>
            <a:r>
              <a:rPr lang="tr-TR" sz="2300" b="1" i="1" dirty="0"/>
              <a:t>Huysuzluk</a:t>
            </a:r>
          </a:p>
          <a:p>
            <a:pPr algn="just"/>
            <a:r>
              <a:rPr lang="tr-TR" sz="2300" b="1" i="1" dirty="0"/>
              <a:t>Geçimsizlik</a:t>
            </a:r>
          </a:p>
          <a:p>
            <a:pPr algn="just"/>
            <a:r>
              <a:rPr lang="tr-TR" sz="2300" b="1" i="1" dirty="0"/>
              <a:t>Psikolojik rahatsızlıklar</a:t>
            </a:r>
          </a:p>
          <a:p>
            <a:pPr algn="just"/>
            <a:r>
              <a:rPr lang="tr-TR" sz="2300" b="1" i="1" dirty="0"/>
              <a:t>Tatminsizlikler</a:t>
            </a:r>
          </a:p>
          <a:p>
            <a:pPr marL="0" indent="0">
              <a:buNone/>
            </a:pPr>
            <a:endParaRPr lang="tr-TR" dirty="0"/>
          </a:p>
        </p:txBody>
      </p:sp>
      <p:sp>
        <p:nvSpPr>
          <p:cNvPr id="5" name="Metin kutusu 4">
            <a:extLst>
              <a:ext uri="{FF2B5EF4-FFF2-40B4-BE49-F238E27FC236}">
                <a16:creationId xmlns:a16="http://schemas.microsoft.com/office/drawing/2014/main" xmlns="" id="{1E06FF65-E3CD-4F8C-97C7-230C9FE55F89}"/>
              </a:ext>
            </a:extLst>
          </p:cNvPr>
          <p:cNvSpPr txBox="1"/>
          <p:nvPr/>
        </p:nvSpPr>
        <p:spPr>
          <a:xfrm>
            <a:off x="2054086" y="1197635"/>
            <a:ext cx="7341704" cy="830997"/>
          </a:xfrm>
          <a:prstGeom prst="rect">
            <a:avLst/>
          </a:prstGeom>
          <a:noFill/>
        </p:spPr>
        <p:txBody>
          <a:bodyPr wrap="square">
            <a:spAutoFit/>
          </a:bodyPr>
          <a:lstStyle/>
          <a:p>
            <a:pPr algn="ctr"/>
            <a:r>
              <a:rPr lang="tr-TR" sz="2400" b="1" i="1" dirty="0">
                <a:solidFill>
                  <a:schemeClr val="accent1">
                    <a:lumMod val="75000"/>
                  </a:schemeClr>
                </a:solidFill>
              </a:rPr>
              <a:t>Evlilik ilişkisinin sonlandırılmasında şu faktörler etkili olabilir:</a:t>
            </a:r>
          </a:p>
        </p:txBody>
      </p:sp>
    </p:spTree>
    <p:extLst>
      <p:ext uri="{BB962C8B-B14F-4D97-AF65-F5344CB8AC3E}">
        <p14:creationId xmlns:p14="http://schemas.microsoft.com/office/powerpoint/2010/main" val="2190689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Robert J Sternbergin Üçgen Aşk Kuramı_360p">
            <a:hlinkClick r:id="" action="ppaction://media"/>
            <a:extLst>
              <a:ext uri="{FF2B5EF4-FFF2-40B4-BE49-F238E27FC236}">
                <a16:creationId xmlns:a16="http://schemas.microsoft.com/office/drawing/2014/main" xmlns="" id="{2AA869D2-AF2C-43A3-B49E-A4CC8319381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957391"/>
          </a:xfrm>
        </p:spPr>
      </p:pic>
    </p:spTree>
    <p:extLst>
      <p:ext uri="{BB962C8B-B14F-4D97-AF65-F5344CB8AC3E}">
        <p14:creationId xmlns:p14="http://schemas.microsoft.com/office/powerpoint/2010/main" val="411101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39649683-0220-43F1-8A0D-50C07247AE98}"/>
              </a:ext>
            </a:extLst>
          </p:cNvPr>
          <p:cNvSpPr>
            <a:spLocks noGrp="1"/>
          </p:cNvSpPr>
          <p:nvPr>
            <p:ph idx="1"/>
          </p:nvPr>
        </p:nvSpPr>
        <p:spPr>
          <a:xfrm>
            <a:off x="685800" y="1482436"/>
            <a:ext cx="10820400" cy="4736249"/>
          </a:xfrm>
        </p:spPr>
        <p:txBody>
          <a:bodyPr>
            <a:normAutofit lnSpcReduction="10000"/>
          </a:bodyPr>
          <a:lstStyle/>
          <a:p>
            <a:pPr marL="0" indent="0" algn="just">
              <a:buNone/>
            </a:pPr>
            <a:r>
              <a:rPr lang="tr-TR" sz="2400" b="1" i="1" dirty="0"/>
              <a:t>Ayrıca insanlar, diğer insanlarla kurdukları ilişkinin düzeyini</a:t>
            </a:r>
          </a:p>
          <a:p>
            <a:pPr marL="0" indent="0" algn="just">
              <a:buNone/>
            </a:pPr>
            <a:r>
              <a:rPr lang="tr-TR" sz="2400" b="1" i="1" dirty="0"/>
              <a:t>kontrol eder, düzenli, dengeli ve istenilen düzeyde tutmaya dikkat ederler</a:t>
            </a:r>
          </a:p>
          <a:p>
            <a:pPr marL="0" indent="0" algn="just">
              <a:buNone/>
            </a:pPr>
            <a:r>
              <a:rPr lang="tr-TR" sz="2400" b="1" i="1" dirty="0"/>
              <a:t>Yakınlaşmayı daha iyi anlamak için; insanların başkaları ile birliktelikleri engellendiğinde oluşan durumlara bakmak gerekir. Yakınlaşmanın anlamını, birlikte olmayı çok isteyen insanların yakınlaşmaları engellendiğinde yaşadıkları üzüntü, kaygı, küsme, saldırganlık ve stres daha iyi açıklar. Özellikle birbirlerini çok sevenlerin yakınlaşmaları engellendiğinde bunu daha net görmek mümkündür.</a:t>
            </a:r>
          </a:p>
          <a:p>
            <a:pPr marL="0" indent="0" algn="just">
              <a:buNone/>
            </a:pPr>
            <a:r>
              <a:rPr lang="tr-TR" sz="2400" b="1" i="1" dirty="0"/>
              <a:t>İnsanlar her zaman istek ve arzuları nedeni ile diğer insanlarla yakınlaşmazlar.</a:t>
            </a:r>
          </a:p>
          <a:p>
            <a:pPr marL="0" indent="0" algn="just">
              <a:buNone/>
            </a:pPr>
            <a:r>
              <a:rPr lang="tr-TR" sz="2400" b="1" i="1" dirty="0"/>
              <a:t>Bazen </a:t>
            </a:r>
            <a:r>
              <a:rPr lang="tr-TR" sz="2400" b="1" i="1" dirty="0" err="1"/>
              <a:t>aciliyet</a:t>
            </a:r>
            <a:r>
              <a:rPr lang="tr-TR" sz="2400" b="1" i="1" dirty="0"/>
              <a:t>, iş ve bilgi alışverişi nedeniyle de başka insanlara yakın olmak durumunda kalabiliriz. Bu durum insanlarda fazla rahatsızlık yaratmayabilir. </a:t>
            </a:r>
          </a:p>
          <a:p>
            <a:pPr marL="0" indent="0" algn="just">
              <a:buNone/>
            </a:pPr>
            <a:endParaRPr lang="tr-TR" sz="2400" i="1" dirty="0"/>
          </a:p>
          <a:p>
            <a:endParaRPr lang="tr-TR" dirty="0"/>
          </a:p>
        </p:txBody>
      </p:sp>
    </p:spTree>
    <p:extLst>
      <p:ext uri="{BB962C8B-B14F-4D97-AF65-F5344CB8AC3E}">
        <p14:creationId xmlns:p14="http://schemas.microsoft.com/office/powerpoint/2010/main" val="79772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6722248-385E-4694-92E0-6E4569B359A6}"/>
              </a:ext>
            </a:extLst>
          </p:cNvPr>
          <p:cNvSpPr>
            <a:spLocks noGrp="1"/>
          </p:cNvSpPr>
          <p:nvPr>
            <p:ph type="title"/>
          </p:nvPr>
        </p:nvSpPr>
        <p:spPr>
          <a:xfrm>
            <a:off x="1898073" y="831273"/>
            <a:ext cx="9608127" cy="1226128"/>
          </a:xfrm>
        </p:spPr>
        <p:txBody>
          <a:bodyPr/>
          <a:lstStyle/>
          <a:p>
            <a:pPr algn="ctr"/>
            <a:r>
              <a:rPr lang="tr-TR" b="1" i="1" dirty="0">
                <a:solidFill>
                  <a:schemeClr val="accent1">
                    <a:lumMod val="75000"/>
                  </a:schemeClr>
                </a:solidFill>
              </a:rPr>
              <a:t>2. BAZI İNSANLAR BİZE NEDEN ÇOK ÇEKİCİ GELİR?</a:t>
            </a:r>
            <a:endParaRPr lang="tr-TR" dirty="0">
              <a:solidFill>
                <a:schemeClr val="accent1">
                  <a:lumMod val="75000"/>
                </a:schemeClr>
              </a:solidFill>
            </a:endParaRPr>
          </a:p>
        </p:txBody>
      </p:sp>
      <p:sp>
        <p:nvSpPr>
          <p:cNvPr id="3" name="İçerik Yer Tutucusu 2">
            <a:extLst>
              <a:ext uri="{FF2B5EF4-FFF2-40B4-BE49-F238E27FC236}">
                <a16:creationId xmlns:a16="http://schemas.microsoft.com/office/drawing/2014/main" xmlns="" id="{77240E16-A06C-46E3-927F-56F60107D782}"/>
              </a:ext>
            </a:extLst>
          </p:cNvPr>
          <p:cNvSpPr>
            <a:spLocks noGrp="1"/>
          </p:cNvSpPr>
          <p:nvPr>
            <p:ph idx="1"/>
          </p:nvPr>
        </p:nvSpPr>
        <p:spPr/>
        <p:txBody>
          <a:bodyPr>
            <a:normAutofit lnSpcReduction="10000"/>
          </a:bodyPr>
          <a:lstStyle/>
          <a:p>
            <a:pPr marL="0" indent="0" algn="just">
              <a:buNone/>
            </a:pPr>
            <a:r>
              <a:rPr lang="tr-TR" sz="2400" b="1" i="1" dirty="0"/>
              <a:t>Çekicilik, bir kişinin başka birisinden hoşlanması sonucu ortaya çıkan </a:t>
            </a:r>
            <a:r>
              <a:rPr lang="tr-TR" sz="2400" b="1" i="1" dirty="0" err="1"/>
              <a:t>beğenirlilik</a:t>
            </a:r>
            <a:r>
              <a:rPr lang="tr-TR" sz="2400" b="1" i="1" dirty="0"/>
              <a:t> derecesidir. Çekiciliğin oluşmasında kişilerin cazibesi, albenisi, </a:t>
            </a:r>
            <a:r>
              <a:rPr lang="tr-TR" sz="2400" b="1" i="1" dirty="0" err="1"/>
              <a:t>aurası</a:t>
            </a:r>
            <a:r>
              <a:rPr lang="tr-TR" sz="2400" b="1" i="1" dirty="0"/>
              <a:t> (dışa verilen enerji) etkili olan netliklerdir. Bu özellikleri taşıyan kişinin etkisinde kaldığımızda onunla tanışmak, ona yakın olmak ve onunla daha çok zaman geçirmek isteriz. Arkadaşlıkların oluşmasında çekicilik özellikleri temel şartlardan biridir.</a:t>
            </a:r>
          </a:p>
          <a:p>
            <a:pPr marL="0" indent="0" algn="just">
              <a:buNone/>
            </a:pPr>
            <a:r>
              <a:rPr lang="tr-TR" sz="2400" b="1" i="1" dirty="0"/>
              <a:t>İnsanların birbirlerine çekici gelmeleri, algılama zeminlerindeki şablona uygunlukla yakından ilgilidir. Eğer karşımızdaki kişiler bizim algılama zeminimizdeki özelliklere uygun ise bize çok çekici gelir ve biz onunla arkadaşlık ederiz. Eğer değilse ona uzak durmaya çalışırız. Bazen çevresel faktörlerde (kültürel değişmeler gibi) etkili olabilir. Örneğin, tercih edilenlerin değişmesinde modanın etkisinin olması gibi.</a:t>
            </a:r>
          </a:p>
          <a:p>
            <a:pPr marL="0" indent="0" algn="just">
              <a:buNone/>
            </a:pPr>
            <a:endParaRPr lang="tr-TR" sz="2400" dirty="0"/>
          </a:p>
        </p:txBody>
      </p:sp>
    </p:spTree>
    <p:extLst>
      <p:ext uri="{BB962C8B-B14F-4D97-AF65-F5344CB8AC3E}">
        <p14:creationId xmlns:p14="http://schemas.microsoft.com/office/powerpoint/2010/main" val="359111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5831765F-64AB-4DEC-8DA3-36C217536D79}"/>
              </a:ext>
            </a:extLst>
          </p:cNvPr>
          <p:cNvSpPr>
            <a:spLocks noGrp="1"/>
          </p:cNvSpPr>
          <p:nvPr>
            <p:ph type="title"/>
          </p:nvPr>
        </p:nvSpPr>
        <p:spPr>
          <a:xfrm>
            <a:off x="1537252" y="901532"/>
            <a:ext cx="9968948" cy="1293028"/>
          </a:xfrm>
        </p:spPr>
        <p:txBody>
          <a:bodyPr>
            <a:normAutofit/>
          </a:bodyPr>
          <a:lstStyle/>
          <a:p>
            <a:pPr algn="ctr"/>
            <a:r>
              <a:rPr lang="tr-TR" sz="3200" b="1" i="1" dirty="0">
                <a:solidFill>
                  <a:schemeClr val="accent1">
                    <a:lumMod val="75000"/>
                  </a:schemeClr>
                </a:solidFill>
              </a:rPr>
              <a:t>3. ÇEKİCİLİKTE, SEVMEDE VE YAKIN OLMADA ETKİLİ OLAN TEMEL KRİTERLER</a:t>
            </a:r>
          </a:p>
        </p:txBody>
      </p:sp>
      <p:sp>
        <p:nvSpPr>
          <p:cNvPr id="3" name="İçerik Yer Tutucusu 2">
            <a:extLst>
              <a:ext uri="{FF2B5EF4-FFF2-40B4-BE49-F238E27FC236}">
                <a16:creationId xmlns:a16="http://schemas.microsoft.com/office/drawing/2014/main" xmlns="" id="{D8D23D04-C0B0-44FD-83E7-87E9B089164B}"/>
              </a:ext>
            </a:extLst>
          </p:cNvPr>
          <p:cNvSpPr>
            <a:spLocks noGrp="1"/>
          </p:cNvSpPr>
          <p:nvPr>
            <p:ph idx="1"/>
          </p:nvPr>
        </p:nvSpPr>
        <p:spPr/>
        <p:txBody>
          <a:bodyPr>
            <a:normAutofit/>
          </a:bodyPr>
          <a:lstStyle/>
          <a:p>
            <a:pPr marL="0" indent="0" algn="just">
              <a:buNone/>
            </a:pPr>
            <a:r>
              <a:rPr lang="tr-TR" b="1" i="1" dirty="0"/>
              <a:t>Çekicilikte, sevmede ve yakın olmada insanların önemle üzerinde durdukları</a:t>
            </a:r>
          </a:p>
          <a:p>
            <a:pPr marL="0" indent="0" algn="just">
              <a:buNone/>
            </a:pPr>
            <a:r>
              <a:rPr lang="tr-TR" b="1" i="1" dirty="0"/>
              <a:t>özelliklerden biri karşısındakilerin fiziksel görünümleridir. Özellikle de yüz güzelliği çekicilikte ve sevmede etkili bir unsurdur. Fiziksel olarak ne kadar çekici görünürseniz diğer insanlar size o kadar yakın olmak isteyeceklerdir. Ayrıca genç olmak, ince yüz ve vücut hatlarına sahip olmak çekicilikte etkili olan özelliklerdir.</a:t>
            </a:r>
          </a:p>
          <a:p>
            <a:pPr marL="0" indent="0" algn="just">
              <a:buNone/>
            </a:pPr>
            <a:r>
              <a:rPr lang="tr-TR" b="1" i="1" dirty="0"/>
              <a:t>Bunların yanında dürüst, güvenilir ve zengin olmak da çekicilikte ve sevmede etkilidir. Bütün moda ve kozmetik çalışmaları insanları çekici kılma anlayışı üzerinedir.</a:t>
            </a:r>
          </a:p>
          <a:p>
            <a:pPr marL="0" indent="0" algn="just">
              <a:buNone/>
            </a:pPr>
            <a:r>
              <a:rPr lang="tr-TR" b="1" i="1" dirty="0"/>
              <a:t>Güzel giyinen ve makyaj yapan insanlar karşısındakilerin dikkatini çektiği yapılan araştırmalarla doğrulanmıştır.</a:t>
            </a:r>
          </a:p>
          <a:p>
            <a:pPr marL="0" indent="0">
              <a:buNone/>
            </a:pPr>
            <a:endParaRPr lang="tr-TR" dirty="0"/>
          </a:p>
        </p:txBody>
      </p:sp>
    </p:spTree>
    <p:extLst>
      <p:ext uri="{BB962C8B-B14F-4D97-AF65-F5344CB8AC3E}">
        <p14:creationId xmlns:p14="http://schemas.microsoft.com/office/powerpoint/2010/main" val="919088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41C547AC-8D8C-42E6-9747-FE113A7E724C}"/>
              </a:ext>
            </a:extLst>
          </p:cNvPr>
          <p:cNvSpPr>
            <a:spLocks noGrp="1"/>
          </p:cNvSpPr>
          <p:nvPr>
            <p:ph idx="1"/>
          </p:nvPr>
        </p:nvSpPr>
        <p:spPr>
          <a:xfrm>
            <a:off x="927652" y="1338470"/>
            <a:ext cx="10283687" cy="4880215"/>
          </a:xfrm>
        </p:spPr>
        <p:txBody>
          <a:bodyPr>
            <a:normAutofit fontScale="77500" lnSpcReduction="20000"/>
          </a:bodyPr>
          <a:lstStyle/>
          <a:p>
            <a:pPr marL="0" indent="0" algn="just">
              <a:buNone/>
            </a:pPr>
            <a:r>
              <a:rPr lang="tr-TR" sz="2700" b="1" i="1" dirty="0"/>
              <a:t>Yakın olma rast gele oluşan bir süreç değildir. İnsanlar kendilerine göre bazı kriterleri dikkate alarak başkalarına yakın olmak isterler. Bu kriterlerden bazılarını</a:t>
            </a:r>
          </a:p>
          <a:p>
            <a:pPr marL="0" indent="0" algn="just">
              <a:buNone/>
            </a:pPr>
            <a:r>
              <a:rPr lang="tr-TR" sz="2700" b="1" i="1" dirty="0"/>
              <a:t>Şöyle sıralayabiliriz:</a:t>
            </a:r>
          </a:p>
          <a:p>
            <a:pPr marL="0" indent="0" algn="just">
              <a:buNone/>
            </a:pPr>
            <a:r>
              <a:rPr lang="tr-TR" sz="2700" b="1" i="1" dirty="0">
                <a:solidFill>
                  <a:schemeClr val="accent1">
                    <a:lumMod val="75000"/>
                  </a:schemeClr>
                </a:solidFill>
              </a:rPr>
              <a:t>A.	ULAŞILABİLİRLİK VE FİZİKSEL YAKINLIK</a:t>
            </a:r>
          </a:p>
          <a:p>
            <a:pPr marL="0" indent="0" algn="just">
              <a:buNone/>
            </a:pPr>
            <a:r>
              <a:rPr lang="tr-TR" sz="2700" b="1" i="1" dirty="0"/>
              <a:t>Birbirlerine yakın olanlar uzak olanlara göre daha kolay ulaşılabilirlik sürecine</a:t>
            </a:r>
          </a:p>
          <a:p>
            <a:pPr marL="0" indent="0" algn="just">
              <a:buNone/>
            </a:pPr>
            <a:r>
              <a:rPr lang="tr-TR" sz="2700" b="1" i="1" dirty="0"/>
              <a:t>Girebilirler. Birbirlerine yakın olanlar daha kolay ilişki kurup arkadaş olabilirler.</a:t>
            </a:r>
          </a:p>
          <a:p>
            <a:pPr marL="0" indent="0" algn="just">
              <a:buNone/>
            </a:pPr>
            <a:r>
              <a:rPr lang="tr-TR" sz="2700" b="1" i="1" dirty="0"/>
              <a:t>Örneğin, akraba olanların, aynı sınıfta okuyanların, yurtlarda yan yana odalarda</a:t>
            </a:r>
          </a:p>
          <a:p>
            <a:pPr marL="0" indent="0" algn="just">
              <a:buNone/>
            </a:pPr>
            <a:r>
              <a:rPr lang="tr-TR" sz="2700" b="1" i="1" dirty="0"/>
              <a:t>Kalanların kolay ve kısa sürede yakınlaşıp arkadaş olmaları gibi. İnsanlar, genellikle arkadaşlarını bildik, tanıdık ve aşına oldukları kişiler arasından seçerler.</a:t>
            </a:r>
          </a:p>
          <a:p>
            <a:pPr marL="0" indent="0" algn="just">
              <a:buNone/>
            </a:pPr>
            <a:r>
              <a:rPr lang="tr-TR" sz="2700" b="1" i="1" dirty="0"/>
              <a:t>Tabii şunu söylemek sanırız yanlış olmaz. İnsanlar tanımadıkları kişiler arasından</a:t>
            </a:r>
          </a:p>
          <a:p>
            <a:pPr marL="0" indent="0" algn="just">
              <a:buNone/>
            </a:pPr>
            <a:r>
              <a:rPr lang="tr-TR" sz="2700" b="1" i="1" dirty="0"/>
              <a:t>Genellikle arkadaş seçmezler. Tanıdıklarımızla olumlu ya da olumsuz ilişkiler kurarız.</a:t>
            </a:r>
          </a:p>
          <a:p>
            <a:pPr marL="0" indent="0" algn="just">
              <a:buNone/>
            </a:pPr>
            <a:endParaRPr lang="tr-TR" b="1" i="1" dirty="0"/>
          </a:p>
        </p:txBody>
      </p:sp>
    </p:spTree>
    <p:extLst>
      <p:ext uri="{BB962C8B-B14F-4D97-AF65-F5344CB8AC3E}">
        <p14:creationId xmlns:p14="http://schemas.microsoft.com/office/powerpoint/2010/main" val="1905458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76598539-C518-4330-9556-2B99DE36A4F5}"/>
              </a:ext>
            </a:extLst>
          </p:cNvPr>
          <p:cNvSpPr>
            <a:spLocks noGrp="1"/>
          </p:cNvSpPr>
          <p:nvPr>
            <p:ph idx="1"/>
          </p:nvPr>
        </p:nvSpPr>
        <p:spPr>
          <a:xfrm>
            <a:off x="685800" y="1391478"/>
            <a:ext cx="10820400" cy="5115339"/>
          </a:xfrm>
        </p:spPr>
        <p:txBody>
          <a:bodyPr>
            <a:normAutofit fontScale="77500" lnSpcReduction="20000"/>
          </a:bodyPr>
          <a:lstStyle/>
          <a:p>
            <a:pPr marL="0" indent="0" algn="just">
              <a:buNone/>
            </a:pPr>
            <a:r>
              <a:rPr lang="tr-TR" sz="2900" b="1" i="1" dirty="0">
                <a:solidFill>
                  <a:schemeClr val="accent1">
                    <a:lumMod val="75000"/>
                  </a:schemeClr>
                </a:solidFill>
              </a:rPr>
              <a:t>           B. 	DEVAMLI ETKİLEŞİM BEKLENTİSİ</a:t>
            </a:r>
          </a:p>
          <a:p>
            <a:pPr marL="0" indent="0" algn="just">
              <a:buNone/>
            </a:pPr>
            <a:r>
              <a:rPr lang="tr-TR" sz="2700" b="1" i="1" dirty="0"/>
              <a:t>Etkileşim beklentisi içinde olanlar birbirlerine daha çok çekici gelirler. Eğer birisiyle bir etkileşim içinde olursak o kişinin olumlu yönlerini daha fazla ön plana çıkarırız, olumsuz yanlarını ise görmemezlikten geliriz. Böyle durumlarda insanlar</a:t>
            </a:r>
          </a:p>
          <a:p>
            <a:pPr marL="0" indent="0" algn="just">
              <a:buNone/>
            </a:pPr>
            <a:r>
              <a:rPr lang="tr-TR" sz="2700" b="1" i="1" dirty="0"/>
              <a:t>Genellikle etkileşimlerin olumlu yönde olacağına inanırlar. Çünkü insan etkileşime</a:t>
            </a:r>
          </a:p>
          <a:p>
            <a:pPr marL="0" indent="0" algn="just">
              <a:buNone/>
            </a:pPr>
            <a:r>
              <a:rPr lang="tr-TR" sz="2700" b="1" i="1" dirty="0"/>
              <a:t>Girmeden karşısındakini pozitif olarak kafasında kurgulamıştır. Etkileşim beklentisi içinde olduğumuz kişilerle karşılaşmak için devamlı olarak ortam ya da fırsatlar yaratmaya çalışırız. </a:t>
            </a:r>
          </a:p>
          <a:p>
            <a:pPr marL="0" indent="0" algn="just">
              <a:buNone/>
            </a:pPr>
            <a:r>
              <a:rPr lang="tr-TR" sz="2700" b="1" i="1" dirty="0"/>
              <a:t>Örneğin, Bihter, komşunun oğlu Ali ile konuşmak isteğinde</a:t>
            </a:r>
          </a:p>
          <a:p>
            <a:pPr marL="0" indent="0" algn="just">
              <a:buNone/>
            </a:pPr>
            <a:r>
              <a:rPr lang="tr-TR" sz="2700" b="1" i="1" dirty="0"/>
              <a:t>İse Ali dışarı çıkmak için kapıyı açtığı zaman kendisi de hemen kapıyı açıp ona</a:t>
            </a:r>
          </a:p>
          <a:p>
            <a:pPr marL="0" indent="0" algn="just">
              <a:buNone/>
            </a:pPr>
            <a:r>
              <a:rPr lang="tr-TR" sz="2700" b="1" i="1" dirty="0"/>
              <a:t>Günaydın deyip etkileşim sürecini başlatabilir.</a:t>
            </a:r>
          </a:p>
          <a:p>
            <a:pPr marL="0" indent="0" algn="just">
              <a:buNone/>
            </a:pPr>
            <a:r>
              <a:rPr lang="tr-TR" sz="2700" b="1" i="1" dirty="0"/>
              <a:t>Etkileşim sürecinde karşımızdakini olumlu değerlendirdiğimiz gibi kendimizi de</a:t>
            </a:r>
          </a:p>
          <a:p>
            <a:pPr marL="0" indent="0" algn="just">
              <a:buNone/>
            </a:pPr>
            <a:r>
              <a:rPr lang="tr-TR" sz="2700" b="1" i="1" dirty="0"/>
              <a:t>Onun nazarında elimizden geldiğince olumlu göstermeye gayret ederiz. O kişi ile</a:t>
            </a:r>
          </a:p>
          <a:p>
            <a:pPr marL="0" indent="0" algn="just">
              <a:buNone/>
            </a:pPr>
            <a:r>
              <a:rPr lang="tr-TR" sz="2700" b="1" i="1" dirty="0"/>
              <a:t>Tartışmamaya özen gösteririz. Onun hoşlandığı şeyleri yapmaya çalışırız. Bunun</a:t>
            </a:r>
          </a:p>
          <a:p>
            <a:pPr marL="0" indent="0" algn="just">
              <a:buNone/>
            </a:pPr>
            <a:r>
              <a:rPr lang="tr-TR" sz="2700" b="1" i="1" dirty="0"/>
              <a:t>Nedeni, karşımızdakinin bizi beğenip beklentimiz olan etkileşim sürecini başlatmasıdır.</a:t>
            </a:r>
          </a:p>
          <a:p>
            <a:pPr marL="0" indent="0" algn="just">
              <a:buNone/>
            </a:pPr>
            <a:endParaRPr lang="tr-TR" dirty="0"/>
          </a:p>
        </p:txBody>
      </p:sp>
    </p:spTree>
    <p:extLst>
      <p:ext uri="{BB962C8B-B14F-4D97-AF65-F5344CB8AC3E}">
        <p14:creationId xmlns:p14="http://schemas.microsoft.com/office/powerpoint/2010/main" val="3326051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1588D68A-0C11-4EF8-8248-F495DC5DE8CD}"/>
              </a:ext>
            </a:extLst>
          </p:cNvPr>
          <p:cNvSpPr>
            <a:spLocks noGrp="1"/>
          </p:cNvSpPr>
          <p:nvPr>
            <p:ph idx="1"/>
          </p:nvPr>
        </p:nvSpPr>
        <p:spPr>
          <a:xfrm>
            <a:off x="1060174" y="1524000"/>
            <a:ext cx="8878956" cy="4694685"/>
          </a:xfrm>
        </p:spPr>
        <p:txBody>
          <a:bodyPr>
            <a:normAutofit/>
          </a:bodyPr>
          <a:lstStyle/>
          <a:p>
            <a:pPr marL="0" indent="0" algn="just">
              <a:buNone/>
            </a:pPr>
            <a:r>
              <a:rPr lang="tr-TR" b="1" i="1" dirty="0">
                <a:solidFill>
                  <a:schemeClr val="accent1">
                    <a:lumMod val="75000"/>
                  </a:schemeClr>
                </a:solidFill>
              </a:rPr>
              <a:t>C.	KARŞIMIZDAKİNİN DAVRANIŞINI TAHMİN EDEBİLME DERECESİ</a:t>
            </a:r>
          </a:p>
          <a:p>
            <a:pPr marL="0" indent="0" algn="just">
              <a:buNone/>
            </a:pPr>
            <a:r>
              <a:rPr lang="tr-TR" sz="2400" b="1" i="1" dirty="0"/>
              <a:t>Sosyal yaşamımızda bir insanı ne kadar fazla görür ve karşılaşırsak onun hakkında o kadar çok daha fazla bilgiye sahip olur ve onu daha iyi tanırız. Bunun sayesinde o kişinin hangi durumlarda hangi tepkileri gösterebileceğini az çok tahmin etmeye çalışırız. Bu kişilerin kızabileceği durumları mümkün olduğunca yaratmamaya çalışarak ona yakın olmayı başarabiliriz. Böyle durumlar insanların birbirlerini sevmelerini yüzde yüz sağlamaz ama birbirlerine yakınlaşmalarını ve anlaşmalarını kolaylaştırır. Eğer ilişkiler doyurucu ve olumlu yönde ise iyi arkadaşlıklar doğabilir.</a:t>
            </a:r>
          </a:p>
          <a:p>
            <a:pPr algn="just"/>
            <a:endParaRPr lang="tr-TR" dirty="0"/>
          </a:p>
        </p:txBody>
      </p:sp>
    </p:spTree>
    <p:extLst>
      <p:ext uri="{BB962C8B-B14F-4D97-AF65-F5344CB8AC3E}">
        <p14:creationId xmlns:p14="http://schemas.microsoft.com/office/powerpoint/2010/main" val="3391752135"/>
      </p:ext>
    </p:extLst>
  </p:cSld>
  <p:clrMapOvr>
    <a:masterClrMapping/>
  </p:clrMapOvr>
</p:sld>
</file>

<file path=ppt/theme/theme1.xml><?xml version="1.0" encoding="utf-8"?>
<a:theme xmlns:a="http://schemas.openxmlformats.org/drawingml/2006/main" name="Uçak İzi">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TM04033937[[fn=Uçak İzi]]</Template>
  <TotalTime>383</TotalTime>
  <Words>2669</Words>
  <Application>Microsoft Office PowerPoint</Application>
  <PresentationFormat>Özel</PresentationFormat>
  <Paragraphs>329</Paragraphs>
  <Slides>35</Slides>
  <Notes>0</Notes>
  <HiddenSlides>0</HiddenSlides>
  <MMClips>1</MMClips>
  <ScaleCrop>false</ScaleCrop>
  <HeadingPairs>
    <vt:vector size="4" baseType="variant">
      <vt:variant>
        <vt:lpstr>Tema</vt:lpstr>
      </vt:variant>
      <vt:variant>
        <vt:i4>1</vt:i4>
      </vt:variant>
      <vt:variant>
        <vt:lpstr>Slayt Başlıkları</vt:lpstr>
      </vt:variant>
      <vt:variant>
        <vt:i4>35</vt:i4>
      </vt:variant>
    </vt:vector>
  </HeadingPairs>
  <TitlesOfParts>
    <vt:vector size="36" baseType="lpstr">
      <vt:lpstr>Uçak İzi</vt:lpstr>
      <vt:lpstr>SOSYAL PSİKOLOJİİ</vt:lpstr>
      <vt:lpstr> 1.SOSYAL YAŞAMDA İNSANLAR NİÇİN YAKINLAŞMA DAVRANIŞLARINDA BULUNURLAR? </vt:lpstr>
      <vt:lpstr>PowerPoint Sunusu</vt:lpstr>
      <vt:lpstr>PowerPoint Sunusu</vt:lpstr>
      <vt:lpstr>2. BAZI İNSANLAR BİZE NEDEN ÇOK ÇEKİCİ GELİR?</vt:lpstr>
      <vt:lpstr>3. ÇEKİCİLİKTE, SEVMEDE VE YAKIN OLMADA ETKİLİ OLAN TEMEL KRİTERLER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4. KİŞİLİK ÖZELLİKLERİ VE SEVME EĞİLİMİ ARASINDAKİ İLİŞKİ</vt:lpstr>
      <vt:lpstr>PowerPoint Sunusu</vt:lpstr>
      <vt:lpstr>5. ÇEKİCİLİK VE İLİŞKİ KURAMLARI</vt:lpstr>
      <vt:lpstr>PowerPoint Sunusu</vt:lpstr>
      <vt:lpstr>PowerPoint Sunusu</vt:lpstr>
      <vt:lpstr>PowerPoint Sunusu</vt:lpstr>
      <vt:lpstr>6. SEVGİ VE AŞK KAVRAMLARI </vt:lpstr>
      <vt:lpstr>PowerPoint Sunusu</vt:lpstr>
      <vt:lpstr>PowerPoint Sunusu</vt:lpstr>
      <vt:lpstr>PowerPoint Sunusu</vt:lpstr>
      <vt:lpstr>PowerPoint Sunusu</vt:lpstr>
      <vt:lpstr>D. STERNBERG'İN KUSURSUZ AŞK MODELI</vt:lpstr>
      <vt:lpstr>PowerPoint Sunusu</vt:lpstr>
      <vt:lpstr>PowerPoint Sunusu</vt:lpstr>
      <vt:lpstr>7. Evlilik ve Evlilik İlişkisini Bitirmek</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SOSYAL PSİKOLOJİİ</dc:title>
  <dc:creator>Görkem Özdemir</dc:creator>
  <cp:lastModifiedBy>Emine Sarac</cp:lastModifiedBy>
  <cp:revision>6</cp:revision>
  <dcterms:created xsi:type="dcterms:W3CDTF">2022-03-21T15:20:36Z</dcterms:created>
  <dcterms:modified xsi:type="dcterms:W3CDTF">2024-02-19T06:46:52Z</dcterms:modified>
</cp:coreProperties>
</file>