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2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17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Wednesday 19 December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Wednesday 19 December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Wednesday 19 December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Wednesday 19 December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Wednesday 19 December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Wednesday 19 December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Wednesday 19 December 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Wednesday 19 December 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Wednesday 19 December 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Wednesday 19 December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Wednesday 19 December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Wednesday 19 December 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Reklam Araçları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Duygu Gür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657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İçerik açısından </a:t>
            </a:r>
            <a:r>
              <a:rPr lang="tr-TR" dirty="0" err="1" smtClean="0"/>
              <a:t>Tv</a:t>
            </a:r>
            <a:r>
              <a:rPr lang="tr-TR" dirty="0" smtClean="0"/>
              <a:t> reklamları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Duygu içerikli reklamlar</a:t>
            </a:r>
          </a:p>
          <a:p>
            <a:r>
              <a:rPr lang="tr-TR" b="1" dirty="0" smtClean="0"/>
              <a:t>Güldürü içerikli reklamlar</a:t>
            </a:r>
          </a:p>
          <a:p>
            <a:r>
              <a:rPr lang="tr-TR" b="1" dirty="0" smtClean="0"/>
              <a:t>Alaycı reklamlar</a:t>
            </a:r>
          </a:p>
          <a:p>
            <a:r>
              <a:rPr lang="tr-TR" b="1" dirty="0" smtClean="0"/>
              <a:t>Psikolojik reklamlar</a:t>
            </a:r>
          </a:p>
          <a:p>
            <a:r>
              <a:rPr lang="tr-TR" b="1" dirty="0" smtClean="0"/>
              <a:t>Skeç türü reklamlar</a:t>
            </a:r>
          </a:p>
          <a:p>
            <a:r>
              <a:rPr lang="tr-TR" b="1" dirty="0" smtClean="0"/>
              <a:t>Telkin türü reklamlar</a:t>
            </a:r>
          </a:p>
          <a:p>
            <a:r>
              <a:rPr lang="tr-TR" b="1" dirty="0" smtClean="0"/>
              <a:t>Hayat biçimine ilişkin reklamlar</a:t>
            </a:r>
          </a:p>
          <a:p>
            <a:r>
              <a:rPr lang="tr-TR" b="1" dirty="0" smtClean="0"/>
              <a:t>Müzikli reklamlar</a:t>
            </a:r>
          </a:p>
          <a:p>
            <a:r>
              <a:rPr lang="tr-TR" b="1" dirty="0" smtClean="0"/>
              <a:t>Karşıtları sunulan reklamlar</a:t>
            </a:r>
          </a:p>
          <a:p>
            <a:r>
              <a:rPr lang="tr-TR" b="1" dirty="0" smtClean="0"/>
              <a:t>Tavsiye edici reklamlar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221470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Tv</a:t>
            </a:r>
            <a:r>
              <a:rPr lang="tr-TR" dirty="0" smtClean="0"/>
              <a:t> reklamlarında kullanılan sana ekolleri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smtClean="0"/>
              <a:t>Doğacı reklam</a:t>
            </a:r>
            <a:r>
              <a:rPr lang="tr-TR" dirty="0" smtClean="0"/>
              <a:t>: görüntüler aslına uygun iletilir, hiç bir görsel efekt kullanılmaz.</a:t>
            </a:r>
          </a:p>
          <a:p>
            <a:r>
              <a:rPr lang="tr-TR" b="1" dirty="0" err="1" smtClean="0"/>
              <a:t>Özdeci</a:t>
            </a:r>
            <a:r>
              <a:rPr lang="tr-TR" b="1" dirty="0" smtClean="0"/>
              <a:t> reklam</a:t>
            </a:r>
            <a:r>
              <a:rPr lang="tr-TR" dirty="0" smtClean="0"/>
              <a:t>: geri plandaki ayrıntılar ihmal edilir, dikkatin ürünün üzerine yoğunlaştığı, sıklıkla ya da sonra doğru </a:t>
            </a:r>
            <a:r>
              <a:rPr lang="tr-TR" dirty="0" err="1" smtClean="0"/>
              <a:t>özdeci</a:t>
            </a:r>
            <a:r>
              <a:rPr lang="tr-TR" dirty="0" smtClean="0"/>
              <a:t> çekim içerir.(ürünün donuk görüntüsü gibi) </a:t>
            </a:r>
          </a:p>
          <a:p>
            <a:r>
              <a:rPr lang="tr-TR" b="1" dirty="0" smtClean="0"/>
              <a:t>Romantik reklam: </a:t>
            </a:r>
            <a:r>
              <a:rPr lang="tr-TR" dirty="0" smtClean="0"/>
              <a:t>gerçek duygusallaştırılır. Yumuşak pastel tonların kullanımı, müziğin genel havayı belirlemesi</a:t>
            </a:r>
          </a:p>
          <a:p>
            <a:r>
              <a:rPr lang="tr-TR" b="1" dirty="0" err="1" smtClean="0"/>
              <a:t>Saçmacı</a:t>
            </a:r>
            <a:r>
              <a:rPr lang="tr-TR" b="1" dirty="0" smtClean="0"/>
              <a:t> reklam: </a:t>
            </a:r>
            <a:r>
              <a:rPr lang="tr-TR" dirty="0" smtClean="0"/>
              <a:t>alay eder, eğlenir. Garip ve olağandışı şeyleri temsil eder. Dalga geçtiğini saklamaz, dikkatsiz izleyiciyi hem eğlendirir hem savunmasını yok eder.</a:t>
            </a:r>
          </a:p>
          <a:p>
            <a:r>
              <a:rPr lang="tr-TR" b="1" dirty="0" smtClean="0"/>
              <a:t>Gerçeküstü reklam</a:t>
            </a:r>
            <a:r>
              <a:rPr lang="tr-TR" dirty="0" smtClean="0"/>
              <a:t>:  her türlü özel efekt kullanılır. Gerçek doğaüstü bir düzeyde yansıtılır. </a:t>
            </a:r>
          </a:p>
          <a:p>
            <a:r>
              <a:rPr lang="tr-TR" b="1" dirty="0" smtClean="0"/>
              <a:t>Üslupçu reklam: </a:t>
            </a:r>
            <a:r>
              <a:rPr lang="tr-TR" dirty="0" smtClean="0"/>
              <a:t>sanat kalitesi olarak yüksek, özenilmiş, güçlü ve etkileyici biçimler kullanılır.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8162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Reklamlarda kullanılan renkler ve anlamları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8433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Televizyon için reklam üretimi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Ekip çalışması ve uzmanlık gerekir. </a:t>
            </a:r>
          </a:p>
          <a:p>
            <a:r>
              <a:rPr lang="tr-TR" dirty="0" smtClean="0"/>
              <a:t>Üretici firma ilk iş bir reklam ajansıyla anlaşır. </a:t>
            </a:r>
          </a:p>
          <a:p>
            <a:r>
              <a:rPr lang="tr-TR" dirty="0" smtClean="0"/>
              <a:t>Yaratıcı strateji en önemli kısmıdır. </a:t>
            </a:r>
          </a:p>
          <a:p>
            <a:r>
              <a:rPr lang="tr-TR" dirty="0" smtClean="0"/>
              <a:t>Yaratıcı stratejinin bölümleri: </a:t>
            </a:r>
          </a:p>
          <a:p>
            <a:pPr lvl="1">
              <a:lnSpc>
                <a:spcPct val="130000"/>
              </a:lnSpc>
            </a:pPr>
            <a:r>
              <a:rPr lang="tr-TR" sz="2300" b="1" dirty="0" smtClean="0">
                <a:solidFill>
                  <a:srgbClr val="FF0000"/>
                </a:solidFill>
              </a:rPr>
              <a:t>Araştırma aşaması</a:t>
            </a:r>
          </a:p>
          <a:p>
            <a:pPr lvl="1">
              <a:lnSpc>
                <a:spcPct val="130000"/>
              </a:lnSpc>
            </a:pPr>
            <a:r>
              <a:rPr lang="tr-TR" sz="2300" b="1" dirty="0" smtClean="0">
                <a:solidFill>
                  <a:srgbClr val="FF0000"/>
                </a:solidFill>
              </a:rPr>
              <a:t>Düşünce aşaması</a:t>
            </a:r>
          </a:p>
          <a:p>
            <a:pPr lvl="1">
              <a:lnSpc>
                <a:spcPct val="130000"/>
              </a:lnSpc>
            </a:pPr>
            <a:r>
              <a:rPr lang="tr-TR" sz="2300" b="1" dirty="0" smtClean="0">
                <a:solidFill>
                  <a:srgbClr val="FF0000"/>
                </a:solidFill>
              </a:rPr>
              <a:t>Uygulama</a:t>
            </a:r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2229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 Aşaması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Reklam filmi yapılmadan önce ürün ve hedef kitle ile ilgili araştırmalar yapmak, reklam filminin amacına ulaşması bakımından çok önemlidir. </a:t>
            </a:r>
          </a:p>
          <a:p>
            <a:r>
              <a:rPr lang="tr-TR" dirty="0" smtClean="0"/>
              <a:t>Yapılan araştırmalar: </a:t>
            </a:r>
          </a:p>
          <a:p>
            <a:pPr lvl="1"/>
            <a:r>
              <a:rPr lang="tr-TR" sz="2400" b="1" dirty="0" smtClean="0">
                <a:solidFill>
                  <a:srgbClr val="FF0000"/>
                </a:solidFill>
              </a:rPr>
              <a:t>Ürün ve hizmetlerin tanıtılması</a:t>
            </a:r>
          </a:p>
          <a:p>
            <a:pPr lvl="1"/>
            <a:r>
              <a:rPr lang="tr-TR" sz="2400" b="1" dirty="0" smtClean="0">
                <a:solidFill>
                  <a:srgbClr val="FF0000"/>
                </a:solidFill>
              </a:rPr>
              <a:t>Hedef tüketicilerin tanımlanması</a:t>
            </a:r>
          </a:p>
          <a:p>
            <a:pPr lvl="1"/>
            <a:endParaRPr lang="tr-TR" dirty="0" smtClean="0"/>
          </a:p>
          <a:p>
            <a:r>
              <a:rPr lang="tr-TR" dirty="0" smtClean="0"/>
              <a:t>Toplanan bu bilgiler ışığında, reklam filminin nasıl yapılacağına karar verilir.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15324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Ürün ve hizmetlerin tanıtılması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Genel ürün kategorisi nedir? </a:t>
            </a:r>
            <a:r>
              <a:rPr lang="tr-TR" dirty="0"/>
              <a:t> </a:t>
            </a:r>
            <a:r>
              <a:rPr lang="tr-TR" dirty="0" smtClean="0"/>
              <a:t>Somut ürünler üreten bir işletmenin ürünü mü? Yoksa ürünün hizmeti mi? Tespit edilir.</a:t>
            </a:r>
          </a:p>
          <a:p>
            <a:r>
              <a:rPr lang="tr-TR" dirty="0" smtClean="0"/>
              <a:t>Ürün ve hizmetlerin rakipler karşısındaki durumu, üstün tarafları araştırılır. </a:t>
            </a:r>
          </a:p>
          <a:p>
            <a:r>
              <a:rPr lang="tr-TR" dirty="0" smtClean="0"/>
              <a:t>Ürün ve hizmetin yaşam eğrisinin hangi döneminde olduğuna bakılır. Varsa ürünün yenilik ve ya değişiklikleri var mı?</a:t>
            </a:r>
          </a:p>
          <a:p>
            <a:r>
              <a:rPr lang="tr-TR" dirty="0" smtClean="0"/>
              <a:t>Ürün ve ya hizmetin kimliği nedir? Doğru marka adı belirlenmesi.</a:t>
            </a:r>
          </a:p>
          <a:p>
            <a:r>
              <a:rPr lang="tr-TR" dirty="0" smtClean="0"/>
              <a:t>Ambalaj, içeriği ve üretim biçiminin belirlenmesi</a:t>
            </a:r>
          </a:p>
          <a:p>
            <a:r>
              <a:rPr lang="tr-TR" dirty="0" smtClean="0"/>
              <a:t>Kurum/ marka imajı oluşturulması</a:t>
            </a:r>
          </a:p>
          <a:p>
            <a:r>
              <a:rPr lang="tr-TR" dirty="0" smtClean="0"/>
              <a:t>Ürün ve ya hizmet nerede, ne zaman, nasıl kullanılır?  Belirlenmeli.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99544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Hedef tüketicilerin tanımlanması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Demografik özellikleri: </a:t>
            </a:r>
            <a:r>
              <a:rPr lang="tr-TR" dirty="0" smtClean="0"/>
              <a:t>hedef kitlenin yaşı, cinsiyeti, gelir düzeyi, mesleği, eğitimi </a:t>
            </a:r>
            <a:r>
              <a:rPr lang="tr-TR" dirty="0" err="1" smtClean="0"/>
              <a:t>vb</a:t>
            </a:r>
            <a:endParaRPr lang="tr-TR" b="1" dirty="0" smtClean="0"/>
          </a:p>
          <a:p>
            <a:r>
              <a:rPr lang="tr-TR" b="1" dirty="0" err="1" smtClean="0"/>
              <a:t>Psikografik</a:t>
            </a:r>
            <a:r>
              <a:rPr lang="tr-TR" b="1" dirty="0" smtClean="0"/>
              <a:t> özellikleri: </a:t>
            </a:r>
            <a:r>
              <a:rPr lang="tr-TR" dirty="0" smtClean="0"/>
              <a:t>tutum ve davranışları</a:t>
            </a:r>
            <a:endParaRPr lang="tr-TR" b="1" dirty="0" smtClean="0"/>
          </a:p>
          <a:p>
            <a:r>
              <a:rPr lang="tr-TR" b="1" dirty="0" smtClean="0"/>
              <a:t>Yaşam tarzı: </a:t>
            </a:r>
            <a:r>
              <a:rPr lang="tr-TR" dirty="0" smtClean="0"/>
              <a:t>kişilerin nasıl yaşadığı, neleri benimsediği, marka bağımlılıkları </a:t>
            </a:r>
            <a:endParaRPr lang="tr-TR" b="1" dirty="0" smtClean="0"/>
          </a:p>
          <a:p>
            <a:r>
              <a:rPr lang="tr-TR" b="1" dirty="0" smtClean="0"/>
              <a:t>Ürünü kullanımı: </a:t>
            </a:r>
            <a:r>
              <a:rPr lang="tr-TR" dirty="0" smtClean="0"/>
              <a:t>ürünün kullanıcıları kimlerdir? Hangi markayı kullanırlar? Kullandığı markaya bağlılığı ne orandadır? Yeni şeyler denemeye istekliliği nasıldır?</a:t>
            </a:r>
          </a:p>
          <a:p>
            <a:pPr marL="0" indent="0">
              <a:buNone/>
            </a:pP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4198155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Hedef tüketicilerin tanımlanması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Ürünü benimseme </a:t>
            </a:r>
            <a:r>
              <a:rPr lang="tr-TR" b="1" dirty="0" smtClean="0"/>
              <a:t>evresi: </a:t>
            </a:r>
            <a:r>
              <a:rPr lang="tr-TR" dirty="0" smtClean="0"/>
              <a:t>reklamı yapılan her ürünün hemen satılması beklenmez, belirli bir zamana ihtiyaç vardır. Pazara yeni girmiş bir işletme için ürünü benimsetme evresi uzundur.</a:t>
            </a:r>
            <a:endParaRPr lang="tr-TR" b="1" dirty="0"/>
          </a:p>
          <a:p>
            <a:r>
              <a:rPr lang="tr-TR" b="1" dirty="0"/>
              <a:t>Tüketicinin satın alma </a:t>
            </a:r>
            <a:r>
              <a:rPr lang="tr-TR" b="1" dirty="0" smtClean="0"/>
              <a:t>özellikleri: </a:t>
            </a:r>
            <a:r>
              <a:rPr lang="tr-TR" dirty="0" smtClean="0"/>
              <a:t>hedef tüketicinin ürünü almada kullandığı zaman ve satın aldıkları yer.</a:t>
            </a:r>
            <a:endParaRPr lang="tr-TR" b="1" dirty="0"/>
          </a:p>
          <a:p>
            <a:r>
              <a:rPr lang="tr-TR" b="1" dirty="0"/>
              <a:t>Satın alma </a:t>
            </a:r>
            <a:r>
              <a:rPr lang="tr-TR" b="1" dirty="0" smtClean="0"/>
              <a:t>güdüleri: </a:t>
            </a:r>
            <a:r>
              <a:rPr lang="tr-TR" dirty="0" smtClean="0"/>
              <a:t>ürünü satın alırken fiyata mı, kaliteye mi, garantiye mi, statüye mi önem veriyor. Marka tercihini belirleyen şeyler nelerdir?</a:t>
            </a:r>
            <a:endParaRPr lang="tr-TR" b="1" dirty="0"/>
          </a:p>
          <a:p>
            <a:r>
              <a:rPr lang="tr-TR" b="1" dirty="0"/>
              <a:t>Ürün, marka kullanımına ilişkin </a:t>
            </a:r>
            <a:r>
              <a:rPr lang="tr-TR" b="1" dirty="0" smtClean="0"/>
              <a:t>tutumları: </a:t>
            </a:r>
            <a:r>
              <a:rPr lang="tr-TR" dirty="0" smtClean="0"/>
              <a:t>markaya verdiği önem. Marka imajı yerleşmiş mi? Hangi özelliklere göre yerleşmiş?</a:t>
            </a:r>
            <a:endParaRPr 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9793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6630"/>
            <a:ext cx="8229600" cy="990600"/>
          </a:xfrm>
        </p:spPr>
        <p:txBody>
          <a:bodyPr/>
          <a:lstStyle/>
          <a:p>
            <a:r>
              <a:rPr lang="tr-TR" dirty="0" smtClean="0"/>
              <a:t>Düşünce aşaması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30" y="1179220"/>
            <a:ext cx="9075770" cy="5678779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 Yapılacak reklamın içeriğiyle ilgilidir. Reklam 3 tip olabilir: </a:t>
            </a:r>
            <a:endParaRPr lang="tr-TR" b="1" i="1" dirty="0" smtClean="0"/>
          </a:p>
          <a:p>
            <a:pPr marL="457200" indent="-457200">
              <a:lnSpc>
                <a:spcPct val="140000"/>
              </a:lnSpc>
              <a:buFont typeface="+mj-lt"/>
              <a:buAutoNum type="arabicPeriod"/>
            </a:pPr>
            <a:r>
              <a:rPr lang="tr-TR" b="1" i="1" dirty="0" smtClean="0"/>
              <a:t>Problem çözmeye yönelik reklamlar: </a:t>
            </a:r>
            <a:endParaRPr lang="tr-TR" dirty="0" smtClean="0"/>
          </a:p>
          <a:p>
            <a:pPr lvl="1">
              <a:lnSpc>
                <a:spcPct val="120000"/>
              </a:lnSpc>
            </a:pPr>
            <a:r>
              <a:rPr lang="tr-TR" dirty="0" smtClean="0"/>
              <a:t>Reklam bir </a:t>
            </a:r>
            <a:r>
              <a:rPr lang="tr-TR" b="1" dirty="0" smtClean="0"/>
              <a:t>problemi çözmeyi ve hedef kitlenin beklentilerine cevap vermeyi </a:t>
            </a:r>
            <a:r>
              <a:rPr lang="tr-TR" dirty="0" smtClean="0"/>
              <a:t>amaçlar. </a:t>
            </a:r>
          </a:p>
          <a:p>
            <a:pPr lvl="1">
              <a:lnSpc>
                <a:spcPct val="120000"/>
              </a:lnSpc>
            </a:pPr>
            <a:r>
              <a:rPr lang="tr-TR" dirty="0" smtClean="0"/>
              <a:t>Reklam yazarı genelde ürünün sloganında, ürünün problemi çözdüğünü vurgular. ‘45 gün sineksiz gün’ , ‘ </a:t>
            </a:r>
            <a:r>
              <a:rPr lang="tr-TR" dirty="0" err="1" smtClean="0"/>
              <a:t>Bioder</a:t>
            </a:r>
            <a:r>
              <a:rPr lang="tr-TR" dirty="0" smtClean="0"/>
              <a:t> ile istenmeyen tüylere paydos’ gibi.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r>
              <a:rPr lang="tr-TR" b="1" i="1" dirty="0" smtClean="0"/>
              <a:t>Vaat eden reklamlar</a:t>
            </a:r>
          </a:p>
          <a:p>
            <a:pPr lvl="1">
              <a:lnSpc>
                <a:spcPct val="110000"/>
              </a:lnSpc>
            </a:pPr>
            <a:r>
              <a:rPr lang="tr-TR" dirty="0" smtClean="0"/>
              <a:t>Hedef kitlenin beklentilerine cevap verecek </a:t>
            </a:r>
            <a:r>
              <a:rPr lang="tr-TR" b="1" dirty="0" smtClean="0"/>
              <a:t>vaatlerde bulunulur. </a:t>
            </a:r>
            <a:r>
              <a:rPr lang="tr-TR" dirty="0" smtClean="0"/>
              <a:t>‘ Şimdi alırsanız karlı çıkarsınız’, ‘beğenmezseniz paranız iade’</a:t>
            </a:r>
          </a:p>
          <a:p>
            <a:pPr marL="457200" indent="-457200">
              <a:lnSpc>
                <a:spcPct val="140000"/>
              </a:lnSpc>
              <a:buFont typeface="+mj-lt"/>
              <a:buAutoNum type="arabicPeriod"/>
            </a:pPr>
            <a:r>
              <a:rPr lang="tr-TR" b="1" i="1" dirty="0" smtClean="0"/>
              <a:t>Konumlandırma yapan reklamlar</a:t>
            </a:r>
          </a:p>
          <a:p>
            <a:pPr lvl="1">
              <a:lnSpc>
                <a:spcPct val="130000"/>
              </a:lnSpc>
            </a:pPr>
            <a:r>
              <a:rPr lang="tr-TR" dirty="0" smtClean="0"/>
              <a:t>Ürünü kullanıcıyla özdeşleştirmek amaçtır.</a:t>
            </a:r>
          </a:p>
          <a:p>
            <a:pPr lvl="1">
              <a:lnSpc>
                <a:spcPct val="130000"/>
              </a:lnSpc>
            </a:pPr>
            <a:r>
              <a:rPr lang="tr-TR" b="1" dirty="0" smtClean="0"/>
              <a:t>Hedef kitlenin ürünü sahiplenmesi sağlanır</a:t>
            </a:r>
            <a:r>
              <a:rPr lang="tr-TR" dirty="0" smtClean="0"/>
              <a:t>.</a:t>
            </a:r>
          </a:p>
          <a:p>
            <a:pPr lvl="1">
              <a:lnSpc>
                <a:spcPct val="130000"/>
              </a:lnSpc>
            </a:pPr>
            <a:r>
              <a:rPr lang="tr-TR" dirty="0" smtClean="0"/>
              <a:t>‘zevkine düşkün olanlar için’, ‘ özgür yaşamayı sevenler için</a:t>
            </a:r>
          </a:p>
          <a:p>
            <a:pPr marL="457200" indent="-457200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69572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/>
              <a:t>Reklam filmi fikir olmaktan çıkıp, görüntü haline gelmesini sağlayan aşamalardır. 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i="1" u="sng" dirty="0" smtClean="0"/>
              <a:t>Yapım tarzı:</a:t>
            </a:r>
          </a:p>
          <a:p>
            <a:pPr lvl="1"/>
            <a:r>
              <a:rPr lang="tr-TR" dirty="0" smtClean="0"/>
              <a:t>Düz anlatım</a:t>
            </a:r>
          </a:p>
          <a:p>
            <a:pPr lvl="1"/>
            <a:r>
              <a:rPr lang="tr-TR" dirty="0" smtClean="0"/>
              <a:t>Mizahi anlatım</a:t>
            </a:r>
          </a:p>
          <a:p>
            <a:pPr lvl="1"/>
            <a:r>
              <a:rPr lang="tr-TR" dirty="0" smtClean="0"/>
              <a:t>Abartılı anlatım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i="1" u="sng" dirty="0" smtClean="0"/>
              <a:t>Yapım formatı:</a:t>
            </a:r>
          </a:p>
          <a:p>
            <a:pPr lvl="1"/>
            <a:r>
              <a:rPr lang="tr-TR" dirty="0" smtClean="0"/>
              <a:t>Ürün / hizmet</a:t>
            </a:r>
          </a:p>
          <a:p>
            <a:pPr lvl="1"/>
            <a:r>
              <a:rPr lang="tr-TR" dirty="0" smtClean="0"/>
              <a:t>Örnek olaylar sorun çözme</a:t>
            </a:r>
          </a:p>
          <a:p>
            <a:pPr lvl="1"/>
            <a:r>
              <a:rPr lang="tr-TR" dirty="0" smtClean="0"/>
              <a:t>Sunucu-seslendiren</a:t>
            </a:r>
          </a:p>
          <a:p>
            <a:pPr lvl="1"/>
            <a:r>
              <a:rPr lang="tr-TR" dirty="0" smtClean="0"/>
              <a:t>Sürekli kullanılan oyuncu, </a:t>
            </a:r>
            <a:r>
              <a:rPr lang="tr-TR" dirty="0" err="1" smtClean="0"/>
              <a:t>vb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b="1" i="1" u="sng" dirty="0" smtClean="0"/>
              <a:t>Yapım teknikleri</a:t>
            </a:r>
          </a:p>
          <a:p>
            <a:pPr lvl="1"/>
            <a:r>
              <a:rPr lang="tr-TR" dirty="0" smtClean="0"/>
              <a:t>Canlı çekim</a:t>
            </a:r>
          </a:p>
          <a:p>
            <a:pPr lvl="1"/>
            <a:r>
              <a:rPr lang="tr-TR" dirty="0" smtClean="0"/>
              <a:t>Animasyon</a:t>
            </a:r>
          </a:p>
          <a:p>
            <a:pPr lvl="1"/>
            <a:r>
              <a:rPr lang="tr-TR" dirty="0" smtClean="0"/>
              <a:t>Özel efektler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7652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Reklam Araçları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Televizyon</a:t>
            </a:r>
          </a:p>
          <a:p>
            <a:r>
              <a:rPr lang="tr-TR" dirty="0" smtClean="0"/>
              <a:t>Radyo</a:t>
            </a:r>
          </a:p>
          <a:p>
            <a:r>
              <a:rPr lang="tr-TR" dirty="0" smtClean="0"/>
              <a:t>Sinema</a:t>
            </a:r>
          </a:p>
          <a:p>
            <a:r>
              <a:rPr lang="tr-TR" dirty="0" smtClean="0"/>
              <a:t>Gazete</a:t>
            </a:r>
          </a:p>
          <a:p>
            <a:r>
              <a:rPr lang="tr-TR" dirty="0" smtClean="0"/>
              <a:t>Dergi</a:t>
            </a:r>
          </a:p>
          <a:p>
            <a:r>
              <a:rPr lang="tr-TR" dirty="0" smtClean="0"/>
              <a:t>Dış reklamlar</a:t>
            </a:r>
          </a:p>
          <a:p>
            <a:r>
              <a:rPr lang="tr-TR" dirty="0" smtClean="0"/>
              <a:t>Satış yeri reklamları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/>
              <a:t>Fuarlar</a:t>
            </a:r>
          </a:p>
          <a:p>
            <a:r>
              <a:rPr lang="tr-TR" dirty="0" smtClean="0"/>
              <a:t>Katalog</a:t>
            </a:r>
          </a:p>
          <a:p>
            <a:r>
              <a:rPr lang="tr-TR" dirty="0" smtClean="0"/>
              <a:t>Ambalaj</a:t>
            </a:r>
          </a:p>
          <a:p>
            <a:r>
              <a:rPr lang="tr-TR" dirty="0" smtClean="0"/>
              <a:t>Transit reklam</a:t>
            </a:r>
          </a:p>
          <a:p>
            <a:r>
              <a:rPr lang="tr-TR" dirty="0" smtClean="0"/>
              <a:t>Hediyelik eşya</a:t>
            </a:r>
          </a:p>
          <a:p>
            <a:r>
              <a:rPr lang="tr-TR" dirty="0" smtClean="0"/>
              <a:t>İnternet reklamcılığı</a:t>
            </a:r>
          </a:p>
          <a:p>
            <a:r>
              <a:rPr lang="tr-TR" dirty="0" smtClean="0"/>
              <a:t>Diğer reklam araçları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06727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Uygulama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b="1" i="1" u="sng" dirty="0" smtClean="0"/>
              <a:t>Yapım tarzı:</a:t>
            </a:r>
          </a:p>
          <a:p>
            <a:pPr lvl="1">
              <a:lnSpc>
                <a:spcPct val="120000"/>
              </a:lnSpc>
            </a:pPr>
            <a:r>
              <a:rPr lang="tr-TR" b="1" dirty="0" smtClean="0"/>
              <a:t>Düz anlatım</a:t>
            </a:r>
            <a:r>
              <a:rPr lang="tr-TR" dirty="0" smtClean="0"/>
              <a:t>: tüketicilere ürün hakkında açıklayıcı bilgi verilir. Ürünün kullanım özellikleri ve yararları üzerinde durulur.</a:t>
            </a:r>
          </a:p>
          <a:p>
            <a:pPr lvl="1">
              <a:lnSpc>
                <a:spcPct val="120000"/>
              </a:lnSpc>
            </a:pPr>
            <a:r>
              <a:rPr lang="tr-TR" b="1" dirty="0" smtClean="0"/>
              <a:t>Mizahi anlatım</a:t>
            </a:r>
            <a:r>
              <a:rPr lang="tr-TR" dirty="0" smtClean="0"/>
              <a:t>: güldürü öğeleri ön planda tutulur. Mizah öğeleri reklamın amacına hizmet eder. Mizah ile dikkat çekerek, reklama karşı olumlu duygu yaratılmaya çalışılır.</a:t>
            </a:r>
          </a:p>
          <a:p>
            <a:pPr lvl="1">
              <a:lnSpc>
                <a:spcPct val="120000"/>
              </a:lnSpc>
            </a:pPr>
            <a:r>
              <a:rPr lang="tr-TR" b="1" dirty="0" smtClean="0"/>
              <a:t>Abartılı anlatım</a:t>
            </a:r>
            <a:r>
              <a:rPr lang="tr-TR" dirty="0" smtClean="0"/>
              <a:t>: kurgu tekniği kullanılır. Özellikle dijital kurgu ile abartılı reklamlar, gerçek hayatta olması mümkün olmayan olaylar gösterilir. </a:t>
            </a:r>
          </a:p>
          <a:p>
            <a:pPr lvl="2">
              <a:lnSpc>
                <a:spcPct val="120000"/>
              </a:lnSpc>
            </a:pPr>
            <a:r>
              <a:rPr lang="tr-TR" dirty="0" err="1" smtClean="0"/>
              <a:t>Örn</a:t>
            </a:r>
            <a:r>
              <a:rPr lang="tr-TR" dirty="0" smtClean="0"/>
              <a:t>. Komili Yudum Ayçiçek yağı ile yapılan yemekleri yiyenlerin havaya yükselmeleri gibi.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5479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Uygulama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tr-TR" b="1" i="1" u="sng" dirty="0"/>
              <a:t>Yapım formatı</a:t>
            </a:r>
            <a:r>
              <a:rPr lang="tr-TR" b="1" i="1" u="sng" dirty="0" smtClean="0"/>
              <a:t>: </a:t>
            </a:r>
            <a:r>
              <a:rPr lang="tr-TR" dirty="0" smtClean="0"/>
              <a:t>reklam filminin yapımında kullanılan formatları(mesajı oluşturan şekilleri) şunlardır:</a:t>
            </a:r>
            <a:endParaRPr lang="tr-TR" b="1" i="1" u="sng" dirty="0"/>
          </a:p>
          <a:p>
            <a:pPr lvl="1"/>
            <a:r>
              <a:rPr lang="tr-TR" b="1" dirty="0"/>
              <a:t>Ürün / </a:t>
            </a:r>
            <a:r>
              <a:rPr lang="tr-TR" b="1" dirty="0" smtClean="0"/>
              <a:t>hizmet: </a:t>
            </a:r>
            <a:r>
              <a:rPr lang="tr-TR" dirty="0" smtClean="0"/>
              <a:t>reklamı yapılan ürün ve ya hizmetin özelliklerinin ve işlevlerinin gösterilmesidir. Mesaj;</a:t>
            </a:r>
          </a:p>
          <a:p>
            <a:pPr lvl="2"/>
            <a:r>
              <a:rPr lang="tr-TR" dirty="0" smtClean="0"/>
              <a:t>İlgi çekici ve çarpıcı olmalı</a:t>
            </a:r>
          </a:p>
          <a:p>
            <a:pPr lvl="2"/>
            <a:r>
              <a:rPr lang="tr-TR" dirty="0" smtClean="0"/>
              <a:t>Verilmek istenen mesaj, anlatılmak istenen satış vaadine uygun olmalı</a:t>
            </a:r>
          </a:p>
          <a:p>
            <a:pPr lvl="2"/>
            <a:r>
              <a:rPr lang="tr-TR" dirty="0" smtClean="0"/>
              <a:t>Satış vaadi ikna edici bir tarzda olmalı ve kesin olarak kanıtlanmalı</a:t>
            </a:r>
          </a:p>
          <a:p>
            <a:pPr lvl="2"/>
            <a:r>
              <a:rPr lang="tr-TR" dirty="0" smtClean="0"/>
              <a:t>Yapaylıktan uzak olmalı</a:t>
            </a:r>
          </a:p>
          <a:p>
            <a:pPr lvl="2"/>
            <a:r>
              <a:rPr lang="tr-TR" dirty="0" smtClean="0"/>
              <a:t>İzlenmesi ve anlaşılması kolay olmalı</a:t>
            </a:r>
          </a:p>
          <a:p>
            <a:pPr lvl="2"/>
            <a:r>
              <a:rPr lang="tr-TR" dirty="0" smtClean="0"/>
              <a:t>Kuşkuya yol açmamalı, inandırıcı olmalı.</a:t>
            </a:r>
            <a:endParaRPr lang="tr-TR" dirty="0"/>
          </a:p>
          <a:p>
            <a:pPr lvl="1"/>
            <a:r>
              <a:rPr lang="tr-TR" b="1" dirty="0"/>
              <a:t>Örnek olaylar sorun </a:t>
            </a:r>
            <a:r>
              <a:rPr lang="tr-TR" b="1" dirty="0" smtClean="0"/>
              <a:t>çözme: </a:t>
            </a:r>
            <a:r>
              <a:rPr lang="tr-TR" dirty="0" smtClean="0"/>
              <a:t>Reklamda bir olay sorun olarak gösterilir ve reklamda gösterilen şekilde çözülür. </a:t>
            </a:r>
          </a:p>
          <a:p>
            <a:pPr lvl="2"/>
            <a:r>
              <a:rPr lang="tr-TR" b="1" dirty="0" err="1" smtClean="0"/>
              <a:t>Örn</a:t>
            </a:r>
            <a:r>
              <a:rPr lang="tr-TR" b="1" dirty="0" smtClean="0"/>
              <a:t>. </a:t>
            </a:r>
            <a:r>
              <a:rPr lang="tr-TR" dirty="0" smtClean="0"/>
              <a:t>OMO kirlenmek güzeldir. Oyun oynarken üstü çamur olma çocuk bir sorun olarak gösteriliyor ve OMO ile temizleniyor.</a:t>
            </a:r>
            <a:endParaRPr 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6012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165" y="619847"/>
            <a:ext cx="8414635" cy="5857153"/>
          </a:xfrm>
        </p:spPr>
        <p:txBody>
          <a:bodyPr>
            <a:normAutofit/>
          </a:bodyPr>
          <a:lstStyle/>
          <a:p>
            <a:pPr lvl="1"/>
            <a:r>
              <a:rPr lang="tr-TR" b="1" dirty="0"/>
              <a:t>Sunucu-</a:t>
            </a:r>
            <a:r>
              <a:rPr lang="tr-TR" b="1" dirty="0" smtClean="0"/>
              <a:t>seslendiren: </a:t>
            </a:r>
            <a:r>
              <a:rPr lang="tr-TR" dirty="0" smtClean="0"/>
              <a:t>Eğer ürün tek başına gösteriliyorsa, ürünün özelliklerini anlatan, yani ürünü tanımlayan bir ses kullanılır. Bu sese </a:t>
            </a:r>
            <a:r>
              <a:rPr lang="tr-TR" b="1" dirty="0" smtClean="0"/>
              <a:t>tanımlayıcı ses </a:t>
            </a:r>
            <a:r>
              <a:rPr lang="tr-TR" dirty="0" smtClean="0"/>
              <a:t>denir. </a:t>
            </a:r>
          </a:p>
          <a:p>
            <a:pPr lvl="2"/>
            <a:r>
              <a:rPr lang="tr-TR" dirty="0" smtClean="0"/>
              <a:t>Tanımlayıcı ses ürünün hitap ettiği kitleye göre erkek, bayan, çocuk sesi olabilir.</a:t>
            </a:r>
          </a:p>
          <a:p>
            <a:pPr lvl="2"/>
            <a:r>
              <a:rPr lang="tr-TR" dirty="0" smtClean="0"/>
              <a:t>Sunucu ise mesajda görünür ve kendi sesiyle ürünün özelliklerini anlatır. </a:t>
            </a:r>
          </a:p>
          <a:p>
            <a:pPr lvl="2"/>
            <a:r>
              <a:rPr lang="tr-TR" dirty="0" smtClean="0"/>
              <a:t>Bu kişi bir uzman, işletme sahibi ya da ünlü bir kişi olabilir.</a:t>
            </a:r>
            <a:endParaRPr lang="tr-TR" dirty="0"/>
          </a:p>
          <a:p>
            <a:pPr lvl="1"/>
            <a:r>
              <a:rPr lang="tr-TR" b="1" dirty="0"/>
              <a:t>Sürekli kullanılan </a:t>
            </a:r>
            <a:r>
              <a:rPr lang="tr-TR" b="1" dirty="0" smtClean="0"/>
              <a:t>oyuncu: </a:t>
            </a:r>
            <a:r>
              <a:rPr lang="tr-TR" dirty="0" smtClean="0"/>
              <a:t>bazı reklamlarda sürekli aynı oyuncu oynar. </a:t>
            </a:r>
            <a:endParaRPr lang="tr-TR" dirty="0"/>
          </a:p>
          <a:p>
            <a:pPr lvl="2"/>
            <a:r>
              <a:rPr lang="tr-TR" dirty="0" smtClean="0"/>
              <a:t>Aynı ürünün değişik reklamlarında ve ya aynı firmanın ürettiği farklı ürünlerinin reklamlarında rol alır. </a:t>
            </a:r>
          </a:p>
          <a:p>
            <a:pPr lvl="1"/>
            <a:r>
              <a:rPr lang="tr-TR" b="1" dirty="0" smtClean="0"/>
              <a:t>Fantezi karakter</a:t>
            </a:r>
            <a:r>
              <a:rPr lang="tr-TR" dirty="0" smtClean="0"/>
              <a:t>: Arçelik reklamındaki Çelik, </a:t>
            </a:r>
            <a:r>
              <a:rPr lang="tr-TR" dirty="0" err="1" smtClean="0"/>
              <a:t>Yumoş’un</a:t>
            </a:r>
            <a:r>
              <a:rPr lang="tr-TR" dirty="0" smtClean="0"/>
              <a:t> yumuşatıcı reklamlarında oynaması</a:t>
            </a:r>
          </a:p>
          <a:p>
            <a:pPr lvl="1"/>
            <a:r>
              <a:rPr lang="tr-TR" b="1" dirty="0" smtClean="0"/>
              <a:t>Tanıklık:</a:t>
            </a:r>
            <a:r>
              <a:rPr lang="tr-TR" dirty="0" smtClean="0"/>
              <a:t> Ürünü kullanan kişi tanıklık eder. Üründen memnuniyetini ifade eder. Deterjan reklamlarında sıklıkla örneğini görürüz.</a:t>
            </a:r>
            <a:endParaRPr lang="tr-TR" b="1" dirty="0" smtClean="0"/>
          </a:p>
          <a:p>
            <a:pPr lvl="1"/>
            <a:r>
              <a:rPr lang="tr-TR" b="1" dirty="0"/>
              <a:t>Belgesel</a:t>
            </a:r>
            <a:r>
              <a:rPr lang="tr-TR" dirty="0"/>
              <a:t>: ürünün anlatımı gerçekçi bir şekilde olur, ürünün özellikleri kullanıcılar tarafından gösterilir.</a:t>
            </a:r>
          </a:p>
          <a:p>
            <a:pPr lvl="1"/>
            <a:endParaRPr lang="tr-TR" dirty="0"/>
          </a:p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092684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083" y="559374"/>
            <a:ext cx="8550717" cy="5917626"/>
          </a:xfrm>
        </p:spPr>
        <p:txBody>
          <a:bodyPr>
            <a:normAutofit/>
          </a:bodyPr>
          <a:lstStyle/>
          <a:p>
            <a:r>
              <a:rPr lang="tr-TR" b="1" dirty="0" smtClean="0"/>
              <a:t>Öykü:</a:t>
            </a:r>
            <a:r>
              <a:rPr lang="tr-TR" dirty="0" smtClean="0"/>
              <a:t> izleyicinin dikkatini çekmek için öykü kullanılır ve ürünle bağlantısı anlatılır. Hacı </a:t>
            </a:r>
            <a:r>
              <a:rPr lang="tr-TR" dirty="0" err="1" smtClean="0"/>
              <a:t>şakir</a:t>
            </a:r>
            <a:r>
              <a:rPr lang="tr-TR" dirty="0" smtClean="0"/>
              <a:t> reklamları</a:t>
            </a:r>
          </a:p>
          <a:p>
            <a:r>
              <a:rPr lang="tr-TR" b="1" dirty="0" smtClean="0"/>
              <a:t>Müzikal:</a:t>
            </a:r>
          </a:p>
          <a:p>
            <a:r>
              <a:rPr lang="tr-TR" b="1" dirty="0" smtClean="0"/>
              <a:t>Soyut nesneler kişilik kazandırma</a:t>
            </a:r>
            <a:r>
              <a:rPr lang="tr-TR" dirty="0" smtClean="0"/>
              <a:t>: çocuklara </a:t>
            </a:r>
            <a:r>
              <a:rPr lang="tr-TR" dirty="0"/>
              <a:t>yönelik reklamlarda sıklıkla kullanılır. </a:t>
            </a:r>
            <a:r>
              <a:rPr lang="tr-TR" dirty="0" smtClean="0"/>
              <a:t>Fantezi karaktere kişilik kazandırılır. </a:t>
            </a:r>
            <a:r>
              <a:rPr lang="tr-TR" dirty="0" err="1" smtClean="0"/>
              <a:t>Tom&amp;Jerry</a:t>
            </a:r>
            <a:r>
              <a:rPr lang="tr-TR" dirty="0" smtClean="0"/>
              <a:t> gibi..</a:t>
            </a:r>
          </a:p>
          <a:p>
            <a:r>
              <a:rPr lang="tr-TR" b="1" dirty="0" smtClean="0"/>
              <a:t>Benzetme:</a:t>
            </a:r>
            <a:r>
              <a:rPr lang="tr-TR" dirty="0" smtClean="0"/>
              <a:t> ‘ kar gibi beyazlaştırır’...ürünün yaptığı iş benzetme yoluyla somutlaştırılır. </a:t>
            </a:r>
          </a:p>
          <a:p>
            <a:r>
              <a:rPr lang="tr-TR" b="1" dirty="0" smtClean="0"/>
              <a:t>Durağan fotoğraf ve ya sanat eserleri</a:t>
            </a:r>
            <a:r>
              <a:rPr lang="tr-TR" dirty="0" smtClean="0"/>
              <a:t>: ambalaj gösterimi gereken bisküvi, çikolata gibi ürünlerde görürüz.</a:t>
            </a:r>
          </a:p>
          <a:p>
            <a:r>
              <a:rPr lang="tr-TR" b="1" dirty="0" smtClean="0"/>
              <a:t>Masa üstü</a:t>
            </a:r>
            <a:r>
              <a:rPr lang="tr-TR" dirty="0" smtClean="0"/>
              <a:t>: bir ürünün masa üzerindeki konumunun gösterimidir. Bir gazetenin sayfalarının açılması gibi</a:t>
            </a:r>
          </a:p>
          <a:p>
            <a:r>
              <a:rPr lang="tr-TR" b="1" dirty="0" smtClean="0"/>
              <a:t>Duran/Hareket</a:t>
            </a:r>
            <a:r>
              <a:rPr lang="tr-TR" dirty="0" smtClean="0"/>
              <a:t>: hareket kabiliyeti olmayan nesneye hareket kazandırılmasıdır. </a:t>
            </a:r>
            <a:r>
              <a:rPr lang="tr-TR" dirty="0" err="1" smtClean="0"/>
              <a:t>Örn</a:t>
            </a:r>
            <a:r>
              <a:rPr lang="tr-TR" dirty="0" smtClean="0"/>
              <a:t>. Yürüyen kutular, koşan </a:t>
            </a:r>
            <a:r>
              <a:rPr lang="tr-TR" dirty="0" err="1" smtClean="0"/>
              <a:t>Duracell</a:t>
            </a:r>
            <a:r>
              <a:rPr lang="tr-TR" dirty="0" smtClean="0"/>
              <a:t> pil.</a:t>
            </a:r>
          </a:p>
        </p:txBody>
      </p:sp>
    </p:spTree>
    <p:extLst>
      <p:ext uri="{BB962C8B-B14F-4D97-AF65-F5344CB8AC3E}">
        <p14:creationId xmlns:p14="http://schemas.microsoft.com/office/powerpoint/2010/main" val="1677615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b="1" i="1" u="sng" dirty="0"/>
              <a:t>Yapım teknikleri</a:t>
            </a:r>
          </a:p>
          <a:p>
            <a:pPr lvl="1"/>
            <a:r>
              <a:rPr lang="tr-TR" dirty="0"/>
              <a:t>Canlı çekim</a:t>
            </a:r>
          </a:p>
          <a:p>
            <a:pPr lvl="1"/>
            <a:r>
              <a:rPr lang="tr-TR" dirty="0" smtClean="0"/>
              <a:t>Animasyon</a:t>
            </a:r>
          </a:p>
          <a:p>
            <a:pPr lvl="1"/>
            <a:r>
              <a:rPr lang="tr-TR" dirty="0" smtClean="0"/>
              <a:t>Özel efektler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9915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8561" y="533392"/>
            <a:ext cx="4914097" cy="508547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Reklam filminin yapım süreci</a:t>
            </a:r>
            <a:endParaRPr lang="tr-TR" dirty="0"/>
          </a:p>
        </p:txBody>
      </p:sp>
      <p:sp>
        <p:nvSpPr>
          <p:cNvPr id="4" name="Rectangle 3"/>
          <p:cNvSpPr/>
          <p:nvPr/>
        </p:nvSpPr>
        <p:spPr>
          <a:xfrm>
            <a:off x="136084" y="558156"/>
            <a:ext cx="1769075" cy="48378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rgbClr val="3366FF"/>
                </a:solidFill>
              </a:rPr>
              <a:t>Brief</a:t>
            </a:r>
            <a:r>
              <a:rPr lang="tr-TR" dirty="0" smtClean="0">
                <a:solidFill>
                  <a:srgbClr val="3366FF"/>
                </a:solidFill>
              </a:rPr>
              <a:t> toplantısı</a:t>
            </a:r>
            <a:endParaRPr lang="tr-TR" dirty="0">
              <a:solidFill>
                <a:srgbClr val="3366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6084" y="1300166"/>
            <a:ext cx="1769075" cy="48378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700" dirty="0" smtClean="0">
                <a:solidFill>
                  <a:srgbClr val="3366FF"/>
                </a:solidFill>
              </a:rPr>
              <a:t>Ajans değerlendirmesi</a:t>
            </a:r>
            <a:endParaRPr lang="tr-TR" sz="1700" dirty="0">
              <a:solidFill>
                <a:srgbClr val="3366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6084" y="2042175"/>
            <a:ext cx="1769075" cy="48378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700" dirty="0" smtClean="0">
                <a:solidFill>
                  <a:srgbClr val="3366FF"/>
                </a:solidFill>
              </a:rPr>
              <a:t>Yaratıcı Çalışma</a:t>
            </a:r>
            <a:endParaRPr lang="tr-TR" sz="1700" dirty="0">
              <a:solidFill>
                <a:srgbClr val="3366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6084" y="2814420"/>
            <a:ext cx="1769075" cy="48378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700" dirty="0" smtClean="0">
                <a:solidFill>
                  <a:srgbClr val="3366FF"/>
                </a:solidFill>
              </a:rPr>
              <a:t>Senaryo-</a:t>
            </a:r>
            <a:r>
              <a:rPr lang="tr-TR" sz="1700" dirty="0" err="1" smtClean="0">
                <a:solidFill>
                  <a:srgbClr val="3366FF"/>
                </a:solidFill>
              </a:rPr>
              <a:t>storyboard</a:t>
            </a:r>
            <a:endParaRPr lang="tr-TR" sz="1700" dirty="0">
              <a:solidFill>
                <a:srgbClr val="3366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6084" y="3662978"/>
            <a:ext cx="1769075" cy="48378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700" dirty="0" smtClean="0">
                <a:solidFill>
                  <a:srgbClr val="3366FF"/>
                </a:solidFill>
              </a:rPr>
              <a:t>Bütçe</a:t>
            </a:r>
            <a:endParaRPr lang="tr-TR" sz="1700" dirty="0">
              <a:solidFill>
                <a:srgbClr val="3366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6084" y="4427560"/>
            <a:ext cx="2283165" cy="79030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err="1" smtClean="0">
                <a:solidFill>
                  <a:srgbClr val="3366FF"/>
                </a:solidFill>
              </a:rPr>
              <a:t>Reklamverenin</a:t>
            </a:r>
            <a:r>
              <a:rPr lang="tr-TR" sz="1600" dirty="0" smtClean="0">
                <a:solidFill>
                  <a:srgbClr val="3366FF"/>
                </a:solidFill>
              </a:rPr>
              <a:t> yaratıcı çalışma ve bütçeyi onaylaması</a:t>
            </a:r>
            <a:endParaRPr lang="tr-TR" sz="1600" dirty="0">
              <a:solidFill>
                <a:srgbClr val="3366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6084" y="5549594"/>
            <a:ext cx="2056361" cy="67911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3366FF"/>
                </a:solidFill>
              </a:rPr>
              <a:t>Yayın kuruluşunun ön denetimi</a:t>
            </a:r>
            <a:endParaRPr lang="tr-TR" sz="1600" dirty="0">
              <a:solidFill>
                <a:srgbClr val="3366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19249" y="5582258"/>
            <a:ext cx="2056361" cy="67911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3366FF"/>
                </a:solidFill>
              </a:rPr>
              <a:t>Ajansın yapım şirketlerinden teklif alması</a:t>
            </a:r>
            <a:endParaRPr lang="tr-TR" sz="1600" dirty="0">
              <a:solidFill>
                <a:srgbClr val="3366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33851" y="5582258"/>
            <a:ext cx="2056361" cy="67911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3366FF"/>
                </a:solidFill>
              </a:rPr>
              <a:t>Ajans yapım şirketiyle anlaşma</a:t>
            </a:r>
            <a:endParaRPr lang="tr-TR" sz="1600" dirty="0">
              <a:solidFill>
                <a:srgbClr val="3366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996919" y="5582258"/>
            <a:ext cx="2056361" cy="67911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3366FF"/>
                </a:solidFill>
              </a:rPr>
              <a:t>Yapım öncesi</a:t>
            </a:r>
            <a:endParaRPr lang="tr-TR" sz="1600" dirty="0">
              <a:solidFill>
                <a:srgbClr val="3366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996919" y="4649435"/>
            <a:ext cx="2056361" cy="67911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3366FF"/>
                </a:solidFill>
              </a:rPr>
              <a:t>Yapım</a:t>
            </a:r>
            <a:endParaRPr lang="tr-TR" sz="1600" dirty="0">
              <a:solidFill>
                <a:srgbClr val="3366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996919" y="3869394"/>
            <a:ext cx="2056361" cy="67911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3366FF"/>
                </a:solidFill>
              </a:rPr>
              <a:t>Yapım sonrası</a:t>
            </a:r>
            <a:endParaRPr lang="tr-TR" sz="1600" dirty="0">
              <a:solidFill>
                <a:srgbClr val="3366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996919" y="2978637"/>
            <a:ext cx="2056361" cy="67911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3366FF"/>
                </a:solidFill>
              </a:rPr>
              <a:t>Ajans ve </a:t>
            </a:r>
            <a:r>
              <a:rPr lang="tr-TR" sz="1600" dirty="0" err="1" smtClean="0">
                <a:solidFill>
                  <a:srgbClr val="3366FF"/>
                </a:solidFill>
              </a:rPr>
              <a:t>reklamveren</a:t>
            </a:r>
            <a:r>
              <a:rPr lang="tr-TR" sz="1600" dirty="0" smtClean="0">
                <a:solidFill>
                  <a:srgbClr val="3366FF"/>
                </a:solidFill>
              </a:rPr>
              <a:t> onayı</a:t>
            </a:r>
            <a:endParaRPr lang="tr-TR" sz="1600" dirty="0">
              <a:solidFill>
                <a:srgbClr val="3366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996919" y="2088749"/>
            <a:ext cx="2056361" cy="67911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3366FF"/>
                </a:solidFill>
              </a:rPr>
              <a:t>Yayın denetimi</a:t>
            </a:r>
            <a:endParaRPr lang="tr-TR" sz="1600" dirty="0">
              <a:solidFill>
                <a:srgbClr val="3366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96919" y="1194339"/>
            <a:ext cx="2056361" cy="67911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3366FF"/>
                </a:solidFill>
              </a:rPr>
              <a:t>Yayın kopyaları aktarımı</a:t>
            </a:r>
            <a:endParaRPr lang="tr-TR" sz="1600" dirty="0">
              <a:solidFill>
                <a:srgbClr val="3366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996919" y="408541"/>
            <a:ext cx="2056361" cy="67911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3366FF"/>
                </a:solidFill>
              </a:rPr>
              <a:t>Yayın</a:t>
            </a:r>
            <a:endParaRPr lang="tr-TR" sz="1600" dirty="0">
              <a:solidFill>
                <a:srgbClr val="3366FF"/>
              </a:solidFill>
            </a:endParaRPr>
          </a:p>
        </p:txBody>
      </p:sp>
      <p:cxnSp>
        <p:nvCxnSpPr>
          <p:cNvPr id="22" name="Straight Arrow Connector 21"/>
          <p:cNvCxnSpPr>
            <a:stCxn id="4" idx="2"/>
            <a:endCxn id="5" idx="0"/>
          </p:cNvCxnSpPr>
          <p:nvPr/>
        </p:nvCxnSpPr>
        <p:spPr>
          <a:xfrm>
            <a:off x="1020622" y="1041939"/>
            <a:ext cx="0" cy="2582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991576" y="1783948"/>
            <a:ext cx="0" cy="2582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991576" y="5291367"/>
            <a:ext cx="0" cy="2582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0" idx="3"/>
            <a:endCxn id="11" idx="1"/>
          </p:cNvCxnSpPr>
          <p:nvPr/>
        </p:nvCxnSpPr>
        <p:spPr>
          <a:xfrm>
            <a:off x="2192445" y="5889149"/>
            <a:ext cx="226804" cy="326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2" idx="3"/>
            <a:endCxn id="13" idx="1"/>
          </p:cNvCxnSpPr>
          <p:nvPr/>
        </p:nvCxnSpPr>
        <p:spPr>
          <a:xfrm>
            <a:off x="6790212" y="5921813"/>
            <a:ext cx="20670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3" idx="0"/>
            <a:endCxn id="14" idx="2"/>
          </p:cNvCxnSpPr>
          <p:nvPr/>
        </p:nvCxnSpPr>
        <p:spPr>
          <a:xfrm flipV="1">
            <a:off x="8025100" y="5328545"/>
            <a:ext cx="0" cy="2537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7" idx="0"/>
            <a:endCxn id="18" idx="2"/>
          </p:cNvCxnSpPr>
          <p:nvPr/>
        </p:nvCxnSpPr>
        <p:spPr>
          <a:xfrm flipV="1">
            <a:off x="8025100" y="1873449"/>
            <a:ext cx="0" cy="215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5244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Radyo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Hem kitle iletişim aracı hem de reklam aracıdır.</a:t>
            </a:r>
          </a:p>
          <a:p>
            <a:r>
              <a:rPr lang="tr-TR" dirty="0" smtClean="0"/>
              <a:t>Manyetik dalgalar enerjisi aracılığıyla bir olayın, bir iletişimin topluma ses yoluyla aktarılmasıdır.</a:t>
            </a:r>
          </a:p>
          <a:p>
            <a:r>
              <a:rPr lang="tr-TR" dirty="0" smtClean="0"/>
              <a:t>Kulakla duyulabilecek sinyallerin radyo frekansları aracılığıyla boşlukta yayılması ve bu sinyallerin radyo alıcıları aracılığıyla bireylerce dinlenmesidir.</a:t>
            </a:r>
          </a:p>
          <a:p>
            <a:r>
              <a:rPr lang="tr-TR" u="sng" dirty="0" smtClean="0"/>
              <a:t>Radyo kanalları dinleyicilerini 2 etkene bağlı olarak tanımlar</a:t>
            </a:r>
            <a:r>
              <a:rPr lang="tr-TR" dirty="0" smtClean="0"/>
              <a:t>: </a:t>
            </a:r>
          </a:p>
          <a:p>
            <a:pPr lvl="1"/>
            <a:r>
              <a:rPr lang="tr-TR" dirty="0" smtClean="0"/>
              <a:t>Coğrafi durum: sinyallerin dinlenebildiği bölgeler</a:t>
            </a:r>
          </a:p>
          <a:p>
            <a:pPr lvl="1"/>
            <a:r>
              <a:rPr lang="tr-TR" dirty="0" smtClean="0"/>
              <a:t>Dinleyicilerin kişilikleri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2830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Radyonun Güçlü Yönleri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Yerel platformda reklam mesajını hedefe iletmede gazete, </a:t>
            </a:r>
            <a:r>
              <a:rPr lang="tr-TR" dirty="0" err="1" smtClean="0"/>
              <a:t>tv</a:t>
            </a:r>
            <a:r>
              <a:rPr lang="tr-TR" dirty="0" smtClean="0"/>
              <a:t>, radyo arasından en iyi şansı sunar.</a:t>
            </a:r>
          </a:p>
          <a:p>
            <a:pPr lvl="1"/>
            <a:r>
              <a:rPr lang="tr-TR" dirty="0" smtClean="0"/>
              <a:t>Müşteri grubu cinsiyet, yaş, gelir düzeyi açısından tanıdığı sürece ve dinleyici profili hedef gruba uyan radyo istasyonu bulunduğu sürece başarılı bir şekilde kullanılabilir.</a:t>
            </a:r>
          </a:p>
          <a:p>
            <a:r>
              <a:rPr lang="tr-TR" dirty="0" smtClean="0"/>
              <a:t>Büyük kitlelere ulaşır.</a:t>
            </a:r>
          </a:p>
          <a:p>
            <a:r>
              <a:rPr lang="tr-TR" dirty="0" smtClean="0"/>
              <a:t>Her yerde bulunur, taşınabilirdir. Her yerde kullanılabilir.</a:t>
            </a:r>
          </a:p>
          <a:p>
            <a:r>
              <a:rPr lang="tr-TR" dirty="0" smtClean="0"/>
              <a:t>Uzmanlaşmış programlarla ve istasyonlarla belirli bir dinleyici gruba ulaşabilir. </a:t>
            </a:r>
          </a:p>
          <a:p>
            <a:pPr lvl="1"/>
            <a:r>
              <a:rPr lang="tr-TR" dirty="0" smtClean="0"/>
              <a:t>Dinleyici bölümlendirmesi sunar; spor yayını yapan, müzik yayını yapan</a:t>
            </a:r>
          </a:p>
          <a:p>
            <a:r>
              <a:rPr lang="tr-TR" dirty="0" err="1" smtClean="0"/>
              <a:t>Tv</a:t>
            </a:r>
            <a:r>
              <a:rPr lang="tr-TR" dirty="0" smtClean="0"/>
              <a:t> reklamlarına göre daha ucuzdur.</a:t>
            </a:r>
          </a:p>
        </p:txBody>
      </p:sp>
    </p:spTree>
    <p:extLst>
      <p:ext uri="{BB962C8B-B14F-4D97-AF65-F5344CB8AC3E}">
        <p14:creationId xmlns:p14="http://schemas.microsoft.com/office/powerpoint/2010/main" val="17561611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Radyonun Güçlü Yönleri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bir imaj yaratmada ve güçlendirme konusunda mükemmeldir. </a:t>
            </a:r>
          </a:p>
          <a:p>
            <a:pPr lvl="1"/>
            <a:r>
              <a:rPr lang="tr-TR" dirty="0" smtClean="0"/>
              <a:t>Yalnızca ses öğesine dayalı olduğu için dinleyici görüntüyü kendi zihninde oluşturur. Bu nedenle zihin tiyatrosu adı verilir.</a:t>
            </a:r>
          </a:p>
          <a:p>
            <a:r>
              <a:rPr lang="tr-TR" dirty="0" smtClean="0"/>
              <a:t>Radyo dinleyicilerinin düzenli dinlediği bir radyo istasyonu vardır. Bu istasyon ve yapımcılar tarafından iletilen mesajların kabul edilme ve hatırlanma olasılığı oldukça yüksektir.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1310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Radyonun Zayıf Yönleri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 zayıf yönü görüntü unsuru içermemesidir.</a:t>
            </a:r>
          </a:p>
          <a:p>
            <a:r>
              <a:rPr lang="tr-TR" dirty="0" smtClean="0"/>
              <a:t>Dikkat çekmek ve algılanmak açısından değerlendirildiğinde, dinleyici genelde bir iş yaparken dinler ve dikkatsizdir. Reklam mesajının algılanıp kalıcı olabilmesi için reklam mesajını sık olarak tekrarlamak gerekir.</a:t>
            </a:r>
          </a:p>
          <a:p>
            <a:r>
              <a:rPr lang="tr-TR" dirty="0" smtClean="0"/>
              <a:t>Reklamdan kaçış söz konusudur. Dinleyici reklamı zapping ile değiştirebilir.</a:t>
            </a:r>
          </a:p>
          <a:p>
            <a:r>
              <a:rPr lang="tr-TR" dirty="0" smtClean="0"/>
              <a:t>Radyo üzerinden reklam veren firma geniş bir kitleye hitap ediyorsa, çok sayıda radyo kanalı üzerinden reklam vermek zorunda kalır. Ya da firmanın hedef kitlesi, radyo kanalı dinleyici kitlesiyle uyuşmuyor olabilir.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1905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Reklam aracı olarak Televizyonun Özellikleri</a:t>
            </a:r>
            <a:endParaRPr lang="tr-TR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Hedef seçme olanağı: </a:t>
            </a:r>
          </a:p>
          <a:p>
            <a:pPr lvl="1"/>
            <a:r>
              <a:rPr lang="tr-TR" dirty="0" smtClean="0"/>
              <a:t>Yazılı medyaya kıyasla daha fazla kişi tarafından izlenir. </a:t>
            </a:r>
          </a:p>
          <a:p>
            <a:pPr lvl="1"/>
            <a:r>
              <a:rPr lang="tr-TR" dirty="0" smtClean="0"/>
              <a:t>Okuma yazma bilmek gerekli değildir. Okuma yazma bilmeyenlere ulaşmak mümkündür.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 Doğrudan seslenmesi :</a:t>
            </a:r>
            <a:endParaRPr lang="tr-TR" dirty="0" smtClean="0"/>
          </a:p>
          <a:p>
            <a:pPr lvl="1"/>
            <a:r>
              <a:rPr lang="tr-TR" dirty="0" smtClean="0"/>
              <a:t>Kişiye bulunduğu ortamında seslenir.</a:t>
            </a:r>
          </a:p>
          <a:p>
            <a:pPr marL="274320" lvl="1" indent="0">
              <a:buNone/>
            </a:pPr>
            <a:r>
              <a:rPr lang="tr-TR" dirty="0" smtClean="0"/>
              <a:t>Ses ve görüntünün etkisi ile izleyici verilen iletiyi doğrudan kendisine verilen ileti olarak alır. </a:t>
            </a:r>
            <a:endParaRPr lang="tr-TR" b="1" dirty="0"/>
          </a:p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Mesaj taşıma ve mesaja bağlılık: </a:t>
            </a:r>
            <a:endParaRPr lang="tr-TR" dirty="0" smtClean="0"/>
          </a:p>
          <a:p>
            <a:pPr lvl="1"/>
            <a:r>
              <a:rPr lang="tr-TR" dirty="0" smtClean="0"/>
              <a:t>Her yerde izlenebilir.</a:t>
            </a:r>
          </a:p>
          <a:p>
            <a:pPr lvl="1"/>
            <a:r>
              <a:rPr lang="tr-TR" dirty="0" smtClean="0"/>
              <a:t>Mesajlar daha etkili bir biçimde ve geniş kitlelere ulaştırır</a:t>
            </a:r>
          </a:p>
          <a:p>
            <a:pPr lvl="1"/>
            <a:r>
              <a:rPr lang="tr-TR" dirty="0" smtClean="0"/>
              <a:t>Ürün ve hizmet hakkında her türlü bilgiyi, görüntü ve ses eşliğinde verir</a:t>
            </a:r>
          </a:p>
          <a:p>
            <a:pPr lvl="1"/>
            <a:r>
              <a:rPr lang="tr-TR" dirty="0" smtClean="0"/>
              <a:t>Çarpıcı görüntüler ile ürün hakkında istenilen imajı yaratır.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88178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Gazetenin Güçlü Yönleri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Reklam aracı olarak geniş kitlelere hitap eden ilk medya aracıdır. Geniş açıklama gerektiren, hareket içermeyen ürün ve hizmetlerin tanıtılması için gazete en elverişli medyadır.</a:t>
            </a:r>
          </a:p>
          <a:p>
            <a:r>
              <a:rPr lang="tr-TR" dirty="0" smtClean="0"/>
              <a:t>Okuyucuların birden fazla gazete okuması, aynı olayın ya da reklamın bir den fazla kere ya da farklı bakış açılarıyla görülmesine ve geniş bilgi edinmeye olanak sağlar.</a:t>
            </a:r>
          </a:p>
          <a:p>
            <a:r>
              <a:rPr lang="tr-TR" dirty="0" smtClean="0"/>
              <a:t>Baskının renkli olması, </a:t>
            </a:r>
            <a:r>
              <a:rPr lang="tr-TR" dirty="0" err="1" smtClean="0"/>
              <a:t>fotograflanan</a:t>
            </a:r>
            <a:r>
              <a:rPr lang="tr-TR" dirty="0" smtClean="0"/>
              <a:t> nesnelerin gerçek renkleriyle algılanmasını sağlar.</a:t>
            </a:r>
          </a:p>
          <a:p>
            <a:r>
              <a:rPr lang="tr-TR" dirty="0" smtClean="0"/>
              <a:t>Diğer medyalara göre daha esnektir. </a:t>
            </a:r>
          </a:p>
          <a:p>
            <a:r>
              <a:rPr lang="tr-TR" dirty="0" smtClean="0"/>
              <a:t>Maliyeti </a:t>
            </a:r>
            <a:r>
              <a:rPr lang="tr-TR" dirty="0" err="1" smtClean="0"/>
              <a:t>tv</a:t>
            </a:r>
            <a:r>
              <a:rPr lang="tr-TR" dirty="0" smtClean="0"/>
              <a:t> ‘ye oranla ucuzdur. Özellikle bölgesel ve yerel reklamlarda oldukça etkilidir. </a:t>
            </a:r>
          </a:p>
          <a:p>
            <a:r>
              <a:rPr lang="tr-TR" dirty="0" smtClean="0"/>
              <a:t>Okuyucu gazeteyi gün boyu yanında bulundurabilir. </a:t>
            </a:r>
          </a:p>
          <a:p>
            <a:r>
              <a:rPr lang="tr-TR" dirty="0" smtClean="0"/>
              <a:t>Radyo ve televizyona göre hedef kitlesi daha belirgindir.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224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Gazetenin Zayıf Yönleri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Baskı ve dağıtımda olabilecek arıza ve aksamalar.</a:t>
            </a:r>
          </a:p>
          <a:p>
            <a:pPr lvl="1"/>
            <a:r>
              <a:rPr lang="tr-TR" dirty="0" smtClean="0"/>
              <a:t>Vaktinde okuyucunun elinde olmalıdır. </a:t>
            </a:r>
          </a:p>
          <a:p>
            <a:pPr lvl="1"/>
            <a:r>
              <a:rPr lang="tr-TR" dirty="0" smtClean="0"/>
              <a:t>Haberleri radyo ve </a:t>
            </a:r>
            <a:r>
              <a:rPr lang="tr-TR" dirty="0" err="1" smtClean="0"/>
              <a:t>tv</a:t>
            </a:r>
            <a:r>
              <a:rPr lang="tr-TR" dirty="0" smtClean="0"/>
              <a:t> gibi hemen izleyici/dinleyiciye aktaramaz.</a:t>
            </a:r>
          </a:p>
          <a:p>
            <a:r>
              <a:rPr lang="tr-TR" dirty="0" smtClean="0"/>
              <a:t>İmaj, duygu, hareket ve ses içeren ürünlerin tanıtımında uygun değildir.</a:t>
            </a:r>
          </a:p>
          <a:p>
            <a:r>
              <a:rPr lang="tr-TR" dirty="0" smtClean="0"/>
              <a:t>Grafik ve renk kalitesi düşük olduğu için ürünün gerçek rengini veremez.</a:t>
            </a:r>
          </a:p>
          <a:p>
            <a:r>
              <a:rPr lang="tr-TR" dirty="0" smtClean="0"/>
              <a:t>Gazetede çok sayıda reklamın yer alması, reklamın diğer reklamlar arasında okuyucu tarafından görülmemesine, en azından dikkatli bakılmamasına neden olur. </a:t>
            </a:r>
          </a:p>
          <a:p>
            <a:r>
              <a:rPr lang="tr-TR" dirty="0" smtClean="0"/>
              <a:t>Özellikle </a:t>
            </a:r>
            <a:r>
              <a:rPr lang="tr-TR" dirty="0" err="1" smtClean="0"/>
              <a:t>tv</a:t>
            </a:r>
            <a:r>
              <a:rPr lang="tr-TR" dirty="0" smtClean="0"/>
              <a:t> reklamları gazete reklamlarının etkisini azaltmıştır.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0457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Dış Reklamlar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Satışları arttıran etkin bir araçtır. </a:t>
            </a:r>
          </a:p>
          <a:p>
            <a:r>
              <a:rPr lang="tr-TR" dirty="0" smtClean="0"/>
              <a:t>Teknolojik gelişim dış reklamların gelişiminde rol oynamıştır. </a:t>
            </a:r>
            <a:endParaRPr lang="tr-TR" dirty="0"/>
          </a:p>
          <a:p>
            <a:r>
              <a:rPr lang="tr-TR" dirty="0" smtClean="0"/>
              <a:t>Hedef kitleye ulaşmada özellikle lokal bazda faaliyet gösteren işletmeler için verimli bir reklam aracıdır.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36675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Dış reklamları neden kullanırız?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Kaçınılmazlık: </a:t>
            </a:r>
            <a:r>
              <a:rPr lang="tr-TR" dirty="0" smtClean="0"/>
              <a:t>herkes evinden çıktığında dış reklamlarla karşı karşıya gelir. </a:t>
            </a:r>
            <a:endParaRPr lang="tr-TR" dirty="0"/>
          </a:p>
          <a:p>
            <a:r>
              <a:rPr lang="tr-TR" b="1" dirty="0" smtClean="0"/>
              <a:t>Müşteri yakınlığı</a:t>
            </a:r>
            <a:r>
              <a:rPr lang="tr-TR" dirty="0" smtClean="0"/>
              <a:t>: müşteriler dışarda başka bir şey yaparken de onları kolayca görürler. </a:t>
            </a:r>
          </a:p>
          <a:p>
            <a:pPr lvl="1"/>
            <a:r>
              <a:rPr lang="tr-TR" dirty="0" smtClean="0"/>
              <a:t>Dış reklamlarda dijital teknoloji kullanımı, 3 boyutluluk izlenimi verilmesi, renk kullanımı çarpıcı bir hale getirmiştir.</a:t>
            </a:r>
          </a:p>
          <a:p>
            <a:r>
              <a:rPr lang="tr-TR" b="1" dirty="0" smtClean="0"/>
              <a:t>Farklılık: </a:t>
            </a:r>
            <a:r>
              <a:rPr lang="tr-TR" dirty="0" smtClean="0"/>
              <a:t>büyük binalar üzerindeki büyük reklam pankartları, süpermarket ve dükkanlardaki plazma ekranlar, toplu taşıma araçlarının üzerinin kullanımı, yol kenarlarındaki billboardlar...</a:t>
            </a:r>
          </a:p>
          <a:p>
            <a:r>
              <a:rPr lang="tr-TR" b="1" dirty="0" smtClean="0"/>
              <a:t>Kullanım uygunluğu</a:t>
            </a:r>
            <a:r>
              <a:rPr lang="tr-TR" dirty="0" smtClean="0"/>
              <a:t>: içki ve sigara reklamlarının radyo ve </a:t>
            </a:r>
            <a:r>
              <a:rPr lang="tr-TR" dirty="0" err="1" smtClean="0"/>
              <a:t>tv</a:t>
            </a:r>
            <a:r>
              <a:rPr lang="tr-TR" dirty="0" smtClean="0"/>
              <a:t> yayını yasak olmasına rağmen, dış reklamlarda serbesttir. İşletme faaliyet gösterdiği her alanda kullanabilir.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5820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Dış reklamların güçlü yönleri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Ucuzdur.</a:t>
            </a:r>
          </a:p>
          <a:p>
            <a:r>
              <a:rPr lang="tr-TR" dirty="0" smtClean="0"/>
              <a:t>Yoğun trafiği olan bölgelerdeki reklam panolarının insanlar tarafından görülme şansı oldukça yüksektir. Bilinçsiz dahi olsak reklamları fark ederiz.</a:t>
            </a:r>
          </a:p>
          <a:p>
            <a:r>
              <a:rPr lang="tr-TR" dirty="0" smtClean="0"/>
              <a:t>Yenilikleri duyurulmasında oldukça etkin bir araçtır.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86029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Dış reklamların zayıf yönleri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İnsanlar reklam panolarına özel dikkat göstermeyebilir. Arabayla hızla giden bir sürücü panoyu görmeyebilir ya da görse de mesajı anlamayabilir.</a:t>
            </a:r>
          </a:p>
          <a:p>
            <a:r>
              <a:rPr lang="tr-TR" dirty="0" smtClean="0"/>
              <a:t>Müşteri hedeflemek zordur, hangi panonun önünden hangi müşteri tipinin geçeceğini saptamak zordur. </a:t>
            </a:r>
          </a:p>
          <a:p>
            <a:r>
              <a:rPr lang="tr-TR" dirty="0" smtClean="0"/>
              <a:t>Reklam panosu üzerinde anlatılabilecekler sınırlıdır. </a:t>
            </a:r>
          </a:p>
          <a:p>
            <a:r>
              <a:rPr lang="tr-TR" dirty="0" smtClean="0"/>
              <a:t>Şehrin işlek bölgelerine çok sayıda farklı reklam bildirilerinin konması bir reklam kirliliği ve kargaşası oluşturacaktır.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19284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Dış reklam türleri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Afişler</a:t>
            </a:r>
          </a:p>
          <a:p>
            <a:r>
              <a:rPr lang="tr-TR" dirty="0" smtClean="0"/>
              <a:t>Işıklı reklamlar</a:t>
            </a:r>
          </a:p>
          <a:p>
            <a:r>
              <a:rPr lang="tr-TR" dirty="0" smtClean="0"/>
              <a:t>Duvar reklamları</a:t>
            </a:r>
          </a:p>
          <a:p>
            <a:r>
              <a:rPr lang="tr-TR" dirty="0" smtClean="0"/>
              <a:t>Çatı ve cephe reklamları</a:t>
            </a:r>
          </a:p>
          <a:p>
            <a:r>
              <a:rPr lang="tr-TR" dirty="0" smtClean="0"/>
              <a:t>Durak, iskele, istasyon reklamları</a:t>
            </a:r>
          </a:p>
          <a:p>
            <a:r>
              <a:rPr lang="tr-TR" dirty="0" smtClean="0"/>
              <a:t>Billboard</a:t>
            </a:r>
          </a:p>
          <a:p>
            <a:r>
              <a:rPr lang="tr-TR" dirty="0" err="1" smtClean="0"/>
              <a:t>Eskavizyon</a:t>
            </a:r>
            <a:endParaRPr lang="tr-TR" dirty="0" smtClean="0"/>
          </a:p>
          <a:p>
            <a:r>
              <a:rPr lang="tr-TR" dirty="0" smtClean="0"/>
              <a:t>Stadyum reklamları</a:t>
            </a:r>
          </a:p>
          <a:p>
            <a:r>
              <a:rPr lang="tr-TR" dirty="0" smtClean="0"/>
              <a:t>Mobil reklamlar</a:t>
            </a:r>
          </a:p>
          <a:p>
            <a:r>
              <a:rPr lang="tr-TR" dirty="0" smtClean="0"/>
              <a:t>Totem reklamlar</a:t>
            </a:r>
          </a:p>
          <a:p>
            <a:r>
              <a:rPr lang="tr-TR" dirty="0" smtClean="0"/>
              <a:t>Fantezi reklamlar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87394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Indoor</a:t>
            </a:r>
            <a:r>
              <a:rPr lang="tr-TR" dirty="0" smtClean="0"/>
              <a:t> reklamlar nedir?</a:t>
            </a:r>
            <a:r>
              <a:rPr lang="tr-TR" dirty="0"/>
              <a:t> </a:t>
            </a:r>
            <a:r>
              <a:rPr lang="tr-TR" smtClean="0"/>
              <a:t>Özellikleri nelerdir?</a:t>
            </a:r>
            <a:endParaRPr lang="tr-TR" dirty="0" smtClean="0"/>
          </a:p>
          <a:p>
            <a:r>
              <a:rPr lang="tr-TR" dirty="0" smtClean="0"/>
              <a:t>Doğrudan postalama nedir?</a:t>
            </a:r>
          </a:p>
          <a:p>
            <a:r>
              <a:rPr lang="tr-TR" dirty="0" smtClean="0"/>
              <a:t>Doğrudan postalamanın güçlü ve zayıf yönleri nelerdir?</a:t>
            </a:r>
          </a:p>
          <a:p>
            <a:r>
              <a:rPr lang="tr-TR" dirty="0" smtClean="0"/>
              <a:t>Internet reklamcılığı nedir? İşletmeler sağladığı yararlar nelerdir? </a:t>
            </a:r>
          </a:p>
          <a:p>
            <a:r>
              <a:rPr lang="tr-TR" dirty="0" smtClean="0"/>
              <a:t>İnternet ortamında gerçekleştirilen reklam yöntemleri nelerdir?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1687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Reklam aracı olarak Televizyonun Özellikleri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tr-TR" b="1" dirty="0" smtClean="0"/>
              <a:t>İşletmeyi güçlü gösterir: </a:t>
            </a:r>
          </a:p>
          <a:p>
            <a:pPr lvl="1"/>
            <a:r>
              <a:rPr lang="tr-TR" dirty="0" smtClean="0"/>
              <a:t>Reklam filmi yapımı ve yayınlanmasının maliyetli olarak bilinmesi, </a:t>
            </a:r>
            <a:r>
              <a:rPr lang="tr-TR" dirty="0" err="1" smtClean="0"/>
              <a:t>tv</a:t>
            </a:r>
            <a:r>
              <a:rPr lang="tr-TR" dirty="0" smtClean="0"/>
              <a:t> reklamı yapan bir firmaya prestijli ya da güçlü olma imajı yaratır.</a:t>
            </a:r>
            <a:endParaRPr lang="tr-TR" b="1" dirty="0" smtClean="0"/>
          </a:p>
          <a:p>
            <a:pPr marL="457200" indent="-457200">
              <a:buFont typeface="+mj-lt"/>
              <a:buAutoNum type="arabicPeriod" startAt="4"/>
            </a:pPr>
            <a:r>
              <a:rPr lang="tr-TR" b="1" dirty="0" smtClean="0"/>
              <a:t>Çabukluk: </a:t>
            </a:r>
          </a:p>
          <a:p>
            <a:pPr lvl="1"/>
            <a:r>
              <a:rPr lang="tr-TR" dirty="0" smtClean="0"/>
              <a:t>Hareketsiz reklamlar dışında kalan diğer reklamların yapımı ve yayını oldukça zaman alabilmektedir.</a:t>
            </a:r>
            <a:endParaRPr lang="tr-TR" b="1" dirty="0" smtClean="0"/>
          </a:p>
          <a:p>
            <a:pPr marL="457200" indent="-457200">
              <a:buFont typeface="+mj-lt"/>
              <a:buAutoNum type="arabicPeriod" startAt="4"/>
            </a:pPr>
            <a:r>
              <a:rPr lang="tr-TR" b="1" dirty="0" smtClean="0"/>
              <a:t>Taşınan mesajın kalıcılığı ve etkisi: </a:t>
            </a:r>
          </a:p>
          <a:p>
            <a:pPr lvl="1"/>
            <a:r>
              <a:rPr lang="tr-TR" dirty="0" smtClean="0"/>
              <a:t>Sık yayınlanan reklamların akılda kalıcılığı yüksektir.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tr-TR" b="1" dirty="0" smtClean="0"/>
              <a:t>Maliyet:</a:t>
            </a:r>
          </a:p>
          <a:p>
            <a:pPr lvl="1"/>
            <a:r>
              <a:rPr lang="tr-TR" dirty="0" smtClean="0"/>
              <a:t>Ulaşılan kişi açısından değerlendirildiğinde birim maliyeti çok ucuzdur. Fakat, yapım maliyeti yüksektir.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4015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Reklam aracı olarak televizyonunu </a:t>
            </a:r>
            <a:r>
              <a:rPr lang="tr-TR" dirty="0" err="1" smtClean="0"/>
              <a:t>avantajları:ü</a:t>
            </a:r>
            <a:r>
              <a:rPr lang="tr-TR" dirty="0" smtClean="0"/>
              <a:t>,</a:t>
            </a:r>
            <a:br>
              <a:rPr lang="tr-TR" dirty="0" smtClean="0"/>
            </a:b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u="sng" dirty="0" smtClean="0"/>
              <a:t>Televizyonun en belirgin 3 avantajı: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tr-TR" b="1" dirty="0" smtClean="0">
                <a:solidFill>
                  <a:srgbClr val="FF0000"/>
                </a:solidFill>
              </a:rPr>
              <a:t>Maliyet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tr-TR" b="1" dirty="0" smtClean="0">
                <a:solidFill>
                  <a:srgbClr val="FF0000"/>
                </a:solidFill>
              </a:rPr>
              <a:t>Güçlü etki bırakması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tr-TR" b="1" dirty="0" smtClean="0">
                <a:solidFill>
                  <a:srgbClr val="FF0000"/>
                </a:solidFill>
              </a:rPr>
              <a:t>Reklam etkisinin tüketici üzerindeki etkisinin ölçülebilmesi</a:t>
            </a: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256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Reklam aracı olarak </a:t>
            </a:r>
            <a:r>
              <a:rPr lang="tr-TR" dirty="0" smtClean="0"/>
              <a:t>televizyonun </a:t>
            </a:r>
            <a:r>
              <a:rPr lang="tr-TR" dirty="0"/>
              <a:t>avantajları: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tr-TR" dirty="0" smtClean="0"/>
              <a:t>Her yere girebilir, herkesin hayatının vazgeçilmez parçasıdır.</a:t>
            </a:r>
          </a:p>
          <a:p>
            <a:pPr>
              <a:lnSpc>
                <a:spcPct val="110000"/>
              </a:lnSpc>
            </a:pPr>
            <a:r>
              <a:rPr lang="tr-TR" dirty="0" smtClean="0"/>
              <a:t>Etkin hazırlanmış televizyon reklamı görüntü, ses, hareket ve renk efektlerini beraber kullanarak unutulmaz bir etki yaratabilir.</a:t>
            </a:r>
          </a:p>
          <a:p>
            <a:pPr>
              <a:lnSpc>
                <a:spcPct val="110000"/>
              </a:lnSpc>
            </a:pPr>
            <a:r>
              <a:rPr lang="tr-TR" dirty="0" smtClean="0"/>
              <a:t>Duyulara hitap eder, görsel mesaj vermede çok etkilidir. </a:t>
            </a:r>
          </a:p>
          <a:p>
            <a:pPr>
              <a:lnSpc>
                <a:spcPct val="110000"/>
              </a:lnSpc>
            </a:pPr>
            <a:r>
              <a:rPr lang="tr-TR" dirty="0" smtClean="0"/>
              <a:t>Doğrudan pazarlama da iyi bir araçtır. (telefonla sipariş)</a:t>
            </a:r>
          </a:p>
          <a:p>
            <a:pPr>
              <a:lnSpc>
                <a:spcPct val="110000"/>
              </a:lnSpc>
            </a:pPr>
            <a:r>
              <a:rPr lang="tr-TR" dirty="0" smtClean="0"/>
              <a:t>Kısa zamanda ürünle ilgili yeterince bilgi verebilir. </a:t>
            </a:r>
          </a:p>
          <a:p>
            <a:pPr>
              <a:lnSpc>
                <a:spcPct val="110000"/>
              </a:lnSpc>
            </a:pPr>
            <a:r>
              <a:rPr lang="tr-TR" dirty="0" smtClean="0"/>
              <a:t>İşletmelerin, ürünlerin ve onları kullanan tüketicilerin hayat stili, özellikleri ve kişiliklerini göstererek güçlü imaj yansıtır. </a:t>
            </a:r>
          </a:p>
          <a:p>
            <a:pPr>
              <a:lnSpc>
                <a:spcPct val="110000"/>
              </a:lnSpc>
            </a:pPr>
            <a:r>
              <a:rPr lang="tr-TR" dirty="0" smtClean="0"/>
              <a:t>Duyguları çok iyi kullanır.</a:t>
            </a:r>
          </a:p>
          <a:p>
            <a:pPr>
              <a:lnSpc>
                <a:spcPct val="110000"/>
              </a:lnSpc>
            </a:pPr>
            <a:r>
              <a:rPr lang="tr-TR" dirty="0" smtClean="0"/>
              <a:t>Toplam maliyeti diğer reklam medyalarına göre, daha fazla kişiye ulaştığı için daha düşüktür.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185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Reklam aracı olarak </a:t>
            </a:r>
            <a:r>
              <a:rPr lang="tr-TR" dirty="0" smtClean="0"/>
              <a:t>televizyonun zayıf yönleri: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Reklam mesajının ömrü kısadır</a:t>
            </a:r>
            <a:r>
              <a:rPr lang="tr-TR" dirty="0" smtClean="0"/>
              <a:t>. Çok sık tekrar edilmesi gerekir, bu durumda da tüketici sıkılabilir.</a:t>
            </a:r>
          </a:p>
          <a:p>
            <a:r>
              <a:rPr lang="tr-TR" b="1" dirty="0" smtClean="0"/>
              <a:t>Zaman sınırlıdır</a:t>
            </a:r>
            <a:r>
              <a:rPr lang="tr-TR" dirty="0" smtClean="0"/>
              <a:t>. Birden fazla konuyu etkin anlatabilmek mümkün değildir.</a:t>
            </a:r>
          </a:p>
          <a:p>
            <a:r>
              <a:rPr lang="tr-TR" dirty="0" smtClean="0"/>
              <a:t>Reklamı yapılan </a:t>
            </a:r>
            <a:r>
              <a:rPr lang="tr-TR" b="1" dirty="0" smtClean="0"/>
              <a:t>ürünün niteliği, boyutu, rengi, ambalajı </a:t>
            </a:r>
            <a:r>
              <a:rPr lang="tr-TR" b="1" dirty="0" err="1" smtClean="0"/>
              <a:t>vb</a:t>
            </a:r>
            <a:r>
              <a:rPr lang="tr-TR" b="1" dirty="0" smtClean="0"/>
              <a:t> gerçeği yansıtmayabilir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Reklamlar </a:t>
            </a:r>
            <a:r>
              <a:rPr lang="tr-TR" b="1" dirty="0" smtClean="0"/>
              <a:t>denetime t</a:t>
            </a:r>
            <a:r>
              <a:rPr lang="tr-TR" dirty="0" smtClean="0"/>
              <a:t>abidir. Ne, asıl söyleniyor kontrol edilir.</a:t>
            </a:r>
          </a:p>
          <a:p>
            <a:r>
              <a:rPr lang="tr-TR" dirty="0" smtClean="0"/>
              <a:t>Geniş kitlelere hitap etmenin olumsuz yönü </a:t>
            </a:r>
            <a:r>
              <a:rPr lang="tr-TR" b="1" dirty="0" smtClean="0"/>
              <a:t>dar ve özel bir kitleyi hedefleyen reklam verenler için zayıf bir seçimdir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Diğer reklamların arasında </a:t>
            </a:r>
            <a:r>
              <a:rPr lang="tr-TR" b="1" dirty="0" smtClean="0"/>
              <a:t>kaybolunabilir.</a:t>
            </a:r>
            <a:r>
              <a:rPr lang="tr-TR" dirty="0" smtClean="0"/>
              <a:t> Bu durumu yenmek için sık reklam verilmesi önemlidir.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7496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Reklam aracı olarak televizyonun zayıf yönleri: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Seyirciler </a:t>
            </a:r>
            <a:r>
              <a:rPr lang="tr-TR" b="1" dirty="0" smtClean="0"/>
              <a:t>reklamlardan zapping ile kaçabilirler</a:t>
            </a:r>
            <a:r>
              <a:rPr lang="tr-TR" dirty="0" smtClean="0"/>
              <a:t>. Bu yüzden reklamın izlenmesi engellenir ve masraf boşa yapılmış olur.</a:t>
            </a:r>
          </a:p>
          <a:p>
            <a:r>
              <a:rPr lang="tr-TR" dirty="0" smtClean="0"/>
              <a:t>Reklamlara gösterilen </a:t>
            </a:r>
            <a:r>
              <a:rPr lang="tr-TR" b="1" dirty="0" smtClean="0"/>
              <a:t>dikkat düşüktür</a:t>
            </a:r>
            <a:r>
              <a:rPr lang="tr-TR" dirty="0" smtClean="0"/>
              <a:t>. Düşük derecede hafızaya yerleştirme, </a:t>
            </a:r>
            <a:r>
              <a:rPr lang="tr-TR" b="1" dirty="0" smtClean="0"/>
              <a:t>hızlı unutulmaya </a:t>
            </a:r>
            <a:r>
              <a:rPr lang="tr-TR" dirty="0" smtClean="0"/>
              <a:t>yol açar.</a:t>
            </a:r>
          </a:p>
          <a:p>
            <a:r>
              <a:rPr lang="tr-TR" dirty="0" smtClean="0"/>
              <a:t>Reklam programları arasındaki </a:t>
            </a:r>
            <a:r>
              <a:rPr lang="tr-TR" b="1" dirty="0" smtClean="0"/>
              <a:t>yeri seçme, reklam vereni elinde değildir</a:t>
            </a:r>
            <a:r>
              <a:rPr lang="tr-TR" dirty="0" smtClean="0"/>
              <a:t>. Reklam spotu uzadıkça izleyici sıkılır, sona kalan reklamlar izlenmeyebilir.</a:t>
            </a:r>
          </a:p>
          <a:p>
            <a:r>
              <a:rPr lang="tr-TR" b="1" dirty="0" smtClean="0"/>
              <a:t>Yapım ve yayın maliyetleri daha yüksektir.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9413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Yayın açısından </a:t>
            </a:r>
            <a:r>
              <a:rPr lang="tr-TR" dirty="0" err="1" smtClean="0"/>
              <a:t>Tv</a:t>
            </a:r>
            <a:r>
              <a:rPr lang="tr-TR" dirty="0" smtClean="0"/>
              <a:t> reklamı türleri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Hareketsiz reklam</a:t>
            </a:r>
            <a:r>
              <a:rPr lang="tr-TR" dirty="0" smtClean="0"/>
              <a:t>: tek görüntü bulunan, spiker tarafından seslendirilen reklamlardır.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Hareketli reklam</a:t>
            </a:r>
            <a:r>
              <a:rPr lang="tr-TR" dirty="0" smtClean="0"/>
              <a:t>: müzik, söz eşliğinde çeşitli görüntülerle düzenlenen reklamlardır.  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Program görüntüsü üzerine reklam:</a:t>
            </a:r>
            <a:r>
              <a:rPr lang="tr-TR" dirty="0" smtClean="0"/>
              <a:t> bant reklamlar</a:t>
            </a:r>
            <a:endParaRPr lang="tr-TR" b="1" dirty="0" smtClean="0"/>
          </a:p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Özel tanıtıcı reklam: </a:t>
            </a:r>
            <a:r>
              <a:rPr lang="tr-TR" dirty="0" err="1" smtClean="0"/>
              <a:t>örn</a:t>
            </a:r>
            <a:r>
              <a:rPr lang="tr-TR" dirty="0" smtClean="0"/>
              <a:t>. Türkiye’yi tanıtan reklamlar</a:t>
            </a:r>
            <a:endParaRPr lang="tr-TR" b="1" dirty="0" smtClean="0"/>
          </a:p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Programlı reklam: </a:t>
            </a:r>
            <a:r>
              <a:rPr lang="tr-TR" dirty="0" smtClean="0"/>
              <a:t>içinde eğitici, eğlendirici program bölümü ile reklamın bulunduğu ve kuruluşların ve ya reklam ajanslarının hazırladıkları programlardır.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5578464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704</TotalTime>
  <Words>2451</Words>
  <Application>Microsoft Macintosh PowerPoint</Application>
  <PresentationFormat>On-screen Show (4:3)</PresentationFormat>
  <Paragraphs>279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Clarity</vt:lpstr>
      <vt:lpstr>Reklam Araçları</vt:lpstr>
      <vt:lpstr>Reklam Araçları</vt:lpstr>
      <vt:lpstr>Reklam aracı olarak Televizyonun Özellikleri</vt:lpstr>
      <vt:lpstr>Reklam aracı olarak Televizyonun Özellikleri</vt:lpstr>
      <vt:lpstr>Reklam aracı olarak televizyonunu avantajları:ü,  </vt:lpstr>
      <vt:lpstr>Reklam aracı olarak televizyonun avantajları:</vt:lpstr>
      <vt:lpstr>Reklam aracı olarak televizyonun zayıf yönleri:</vt:lpstr>
      <vt:lpstr>Reklam aracı olarak televizyonun zayıf yönleri:</vt:lpstr>
      <vt:lpstr>Yayın açısından Tv reklamı türleri</vt:lpstr>
      <vt:lpstr>İçerik açısından Tv reklamları</vt:lpstr>
      <vt:lpstr>Tv reklamlarında kullanılan sana ekolleri</vt:lpstr>
      <vt:lpstr>Reklamlarda kullanılan renkler ve anlamları</vt:lpstr>
      <vt:lpstr>Televizyon için reklam üretimi</vt:lpstr>
      <vt:lpstr>Araştırma Aşaması</vt:lpstr>
      <vt:lpstr>Ürün ve hizmetlerin tanıtılması</vt:lpstr>
      <vt:lpstr>Hedef tüketicilerin tanımlanması </vt:lpstr>
      <vt:lpstr>Hedef tüketicilerin tanımlanması </vt:lpstr>
      <vt:lpstr>Düşünce aşaması </vt:lpstr>
      <vt:lpstr>Uygulama</vt:lpstr>
      <vt:lpstr>Uygulama</vt:lpstr>
      <vt:lpstr>Uygulama</vt:lpstr>
      <vt:lpstr>PowerPoint Presentation</vt:lpstr>
      <vt:lpstr>PowerPoint Presentation</vt:lpstr>
      <vt:lpstr>Uygulama</vt:lpstr>
      <vt:lpstr>Reklam filminin yapım süreci</vt:lpstr>
      <vt:lpstr>Radyo</vt:lpstr>
      <vt:lpstr>Radyonun Güçlü Yönleri</vt:lpstr>
      <vt:lpstr>Radyonun Güçlü Yönleri</vt:lpstr>
      <vt:lpstr>Radyonun Zayıf Yönleri</vt:lpstr>
      <vt:lpstr>Gazetenin Güçlü Yönleri</vt:lpstr>
      <vt:lpstr>Gazetenin Zayıf Yönleri</vt:lpstr>
      <vt:lpstr>Dış Reklamlar</vt:lpstr>
      <vt:lpstr>Dış reklamları neden kullanırız?</vt:lpstr>
      <vt:lpstr>Dış reklamların güçlü yönleri</vt:lpstr>
      <vt:lpstr>Dış reklamların zayıf yönleri</vt:lpstr>
      <vt:lpstr>Dış reklam türleri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Reklam Araçları</dc:title>
  <dc:creator>DUYGU DEMIRCAN</dc:creator>
  <cp:lastModifiedBy>DUYGU DEMIRCAN</cp:lastModifiedBy>
  <cp:revision>30</cp:revision>
  <dcterms:created xsi:type="dcterms:W3CDTF">2018-12-11T19:52:36Z</dcterms:created>
  <dcterms:modified xsi:type="dcterms:W3CDTF">2018-12-18T23:02:25Z</dcterms:modified>
</cp:coreProperties>
</file>