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4.11.2025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lang="de-DE" dirty="0" smtClean="0">
                <a:solidFill>
                  <a:srgbClr val="001F5F"/>
                </a:solidFill>
              </a:rPr>
              <a:t>GERİ</a:t>
            </a:r>
            <a:r>
              <a:rPr lang="de-DE" spc="-40" dirty="0" smtClean="0">
                <a:solidFill>
                  <a:srgbClr val="001F5F"/>
                </a:solidFill>
              </a:rPr>
              <a:t> </a:t>
            </a:r>
            <a:r>
              <a:rPr lang="de-DE" spc="-10" dirty="0" smtClean="0">
                <a:solidFill>
                  <a:srgbClr val="001F5F"/>
                </a:solidFill>
              </a:rPr>
              <a:t>DÖNÜŞÜM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pc="-25" dirty="0" smtClean="0">
                <a:solidFill>
                  <a:srgbClr val="001F5F"/>
                </a:solidFill>
              </a:rPr>
              <a:t>VE </a:t>
            </a:r>
            <a:r>
              <a:rPr lang="de-DE" dirty="0" smtClean="0">
                <a:solidFill>
                  <a:srgbClr val="001F5F"/>
                </a:solidFill>
              </a:rPr>
              <a:t>SIFIR</a:t>
            </a:r>
            <a:r>
              <a:rPr lang="de-DE" spc="-50" dirty="0" smtClean="0">
                <a:solidFill>
                  <a:srgbClr val="001F5F"/>
                </a:solidFill>
              </a:rPr>
              <a:t> </a:t>
            </a:r>
            <a:r>
              <a:rPr lang="de-DE" spc="-20" dirty="0" smtClean="0">
                <a:solidFill>
                  <a:srgbClr val="001F5F"/>
                </a:solidFill>
              </a:rPr>
              <a:t>ATIK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Ambalaj</a:t>
            </a:r>
            <a:r>
              <a:rPr lang="tr-TR" spc="-40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Atıkları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/>
                <a:cs typeface="Comic Sans MS"/>
              </a:rPr>
              <a:t>Ürünlerin</a:t>
            </a:r>
            <a:r>
              <a:rPr lang="tr-TR" spc="-12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tüketiciye</a:t>
            </a:r>
            <a:r>
              <a:rPr lang="tr-TR" spc="-114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ulaştırılırken </a:t>
            </a:r>
            <a:r>
              <a:rPr lang="tr-TR" dirty="0" smtClean="0">
                <a:latin typeface="Comic Sans MS"/>
                <a:cs typeface="Comic Sans MS"/>
              </a:rPr>
              <a:t>ürünün</a:t>
            </a:r>
            <a:r>
              <a:rPr lang="tr-TR" spc="-8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sunumu</a:t>
            </a:r>
            <a:r>
              <a:rPr lang="tr-TR" spc="-8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için</a:t>
            </a:r>
            <a:r>
              <a:rPr lang="tr-TR" spc="-9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kullanılan</a:t>
            </a:r>
            <a:r>
              <a:rPr lang="tr-TR" spc="-65" dirty="0" smtClean="0">
                <a:latin typeface="Comic Sans MS"/>
                <a:cs typeface="Comic Sans MS"/>
              </a:rPr>
              <a:t> </a:t>
            </a:r>
            <a:r>
              <a:rPr lang="tr-TR" spc="-25" dirty="0" smtClean="0">
                <a:latin typeface="Comic Sans MS"/>
                <a:cs typeface="Comic Sans MS"/>
              </a:rPr>
              <a:t>ve </a:t>
            </a:r>
            <a:r>
              <a:rPr lang="tr-TR" dirty="0" smtClean="0">
                <a:latin typeface="Comic Sans MS"/>
                <a:cs typeface="Comic Sans MS"/>
              </a:rPr>
              <a:t>ürünün</a:t>
            </a:r>
            <a:r>
              <a:rPr lang="tr-TR" spc="-10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kullanılmasından</a:t>
            </a:r>
            <a:r>
              <a:rPr lang="tr-TR" spc="-7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sonra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kullanım</a:t>
            </a:r>
            <a:r>
              <a:rPr lang="tr-TR" spc="-4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ömrü</a:t>
            </a:r>
            <a:r>
              <a:rPr lang="tr-TR" spc="-5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dolmuş</a:t>
            </a:r>
            <a:r>
              <a:rPr lang="tr-TR" spc="-4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atıklardır.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00562" y="1500174"/>
            <a:ext cx="43291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58775" marR="349885" algn="ctr">
              <a:spcBef>
                <a:spcPts val="95"/>
              </a:spcBef>
            </a:pPr>
            <a:r>
              <a:rPr lang="tr-TR" sz="3200" b="1" dirty="0" smtClean="0">
                <a:solidFill>
                  <a:srgbClr val="1F2023"/>
                </a:solidFill>
                <a:latin typeface="Comic Sans MS"/>
                <a:cs typeface="Comic Sans MS"/>
              </a:rPr>
              <a:t>KAĞIT</a:t>
            </a:r>
            <a:r>
              <a:rPr lang="tr-TR" sz="3200" b="1" spc="-25" dirty="0" smtClean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lang="tr-TR" sz="3200" b="1" dirty="0" smtClean="0">
                <a:solidFill>
                  <a:srgbClr val="1F2023"/>
                </a:solidFill>
                <a:latin typeface="Comic Sans MS"/>
                <a:cs typeface="Comic Sans MS"/>
              </a:rPr>
              <a:t>/</a:t>
            </a:r>
            <a:r>
              <a:rPr lang="tr-TR" sz="3200" b="1" spc="-5" dirty="0" smtClean="0">
                <a:solidFill>
                  <a:srgbClr val="1F2023"/>
                </a:solidFill>
                <a:latin typeface="Comic Sans MS"/>
                <a:cs typeface="Comic Sans MS"/>
              </a:rPr>
              <a:t> </a:t>
            </a:r>
            <a:r>
              <a:rPr lang="tr-TR" sz="3200" b="1" spc="-10" dirty="0" smtClean="0">
                <a:solidFill>
                  <a:srgbClr val="1F2023"/>
                </a:solidFill>
                <a:latin typeface="Comic Sans MS"/>
                <a:cs typeface="Comic Sans MS"/>
              </a:rPr>
              <a:t>KARTON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58775" marR="349885" algn="ctr">
              <a:lnSpc>
                <a:spcPct val="100000"/>
              </a:lnSpc>
              <a:spcBef>
                <a:spcPts val="95"/>
              </a:spcBef>
            </a:pPr>
            <a:r>
              <a:rPr lang="tr-TR" sz="3200" dirty="0" smtClean="0">
                <a:latin typeface="Comic Sans MS"/>
                <a:cs typeface="Comic Sans MS"/>
              </a:rPr>
              <a:t>gazete,</a:t>
            </a:r>
            <a:r>
              <a:rPr lang="tr-TR" sz="3200" spc="-4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defter,</a:t>
            </a:r>
            <a:r>
              <a:rPr lang="tr-TR" sz="3200" spc="-4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mukavva, </a:t>
            </a:r>
            <a:r>
              <a:rPr lang="tr-TR" sz="3200" dirty="0" smtClean="0">
                <a:latin typeface="Comic Sans MS"/>
                <a:cs typeface="Comic Sans MS"/>
              </a:rPr>
              <a:t>yumurta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kutusu</a:t>
            </a:r>
            <a:r>
              <a:rPr lang="tr-TR" sz="3200" spc="-55" dirty="0" smtClean="0">
                <a:latin typeface="Comic Sans MS"/>
                <a:cs typeface="Comic Sans MS"/>
              </a:rPr>
              <a:t> </a:t>
            </a:r>
            <a:r>
              <a:rPr lang="tr-TR" sz="3200" spc="-20" dirty="0" smtClean="0">
                <a:latin typeface="Comic Sans MS"/>
                <a:cs typeface="Comic Sans MS"/>
              </a:rPr>
              <a:t>vb.)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1905" algn="ctr">
              <a:lnSpc>
                <a:spcPct val="100000"/>
              </a:lnSpc>
              <a:spcBef>
                <a:spcPts val="1210"/>
              </a:spcBef>
            </a:pPr>
            <a:r>
              <a:rPr lang="tr-TR" sz="3600" b="1" spc="-10" dirty="0" smtClean="0">
                <a:solidFill>
                  <a:srgbClr val="1F2023"/>
                </a:solidFill>
                <a:latin typeface="Comic Sans MS"/>
                <a:cs typeface="Comic Sans MS"/>
              </a:rPr>
              <a:t>PLASTİK</a:t>
            </a:r>
            <a:endParaRPr lang="tr-TR" sz="3600" dirty="0" smtClean="0">
              <a:latin typeface="Comic Sans MS"/>
              <a:cs typeface="Comic Sans MS"/>
            </a:endParaRPr>
          </a:p>
          <a:p>
            <a:pPr marL="12700" marR="5080" indent="3175" algn="ctr">
              <a:lnSpc>
                <a:spcPct val="100000"/>
              </a:lnSpc>
              <a:spcBef>
                <a:spcPts val="20"/>
              </a:spcBef>
            </a:pPr>
            <a:r>
              <a:rPr lang="tr-TR" sz="3200" dirty="0" smtClean="0">
                <a:latin typeface="Comic Sans MS"/>
                <a:cs typeface="Comic Sans MS"/>
              </a:rPr>
              <a:t>(plastik</a:t>
            </a:r>
            <a:r>
              <a:rPr lang="tr-TR" sz="3200" spc="-3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su</a:t>
            </a:r>
            <a:r>
              <a:rPr lang="tr-TR" sz="3200" spc="-3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şişesi,</a:t>
            </a:r>
            <a:r>
              <a:rPr lang="tr-TR" sz="3200" spc="-3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pet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şişe, </a:t>
            </a:r>
            <a:r>
              <a:rPr lang="tr-TR" sz="3200" dirty="0" smtClean="0">
                <a:latin typeface="Comic Sans MS"/>
                <a:cs typeface="Comic Sans MS"/>
              </a:rPr>
              <a:t>deterjan</a:t>
            </a:r>
            <a:r>
              <a:rPr lang="tr-TR" sz="3200" spc="-8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kutuları,</a:t>
            </a:r>
            <a:r>
              <a:rPr lang="tr-TR" sz="3200" spc="-4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yoğurt</a:t>
            </a:r>
            <a:r>
              <a:rPr lang="tr-TR" sz="3200" spc="-6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kapları, </a:t>
            </a:r>
            <a:r>
              <a:rPr lang="tr-TR" sz="3200" dirty="0" smtClean="0">
                <a:latin typeface="Comic Sans MS"/>
                <a:cs typeface="Comic Sans MS"/>
              </a:rPr>
              <a:t>poşetler</a:t>
            </a:r>
            <a:r>
              <a:rPr lang="tr-TR" sz="3200" spc="-65" dirty="0" smtClean="0">
                <a:latin typeface="Comic Sans MS"/>
                <a:cs typeface="Comic Sans MS"/>
              </a:rPr>
              <a:t> </a:t>
            </a:r>
            <a:r>
              <a:rPr lang="tr-TR" sz="3200" spc="-20" dirty="0" smtClean="0">
                <a:latin typeface="Comic Sans MS"/>
                <a:cs typeface="Comic Sans MS"/>
              </a:rPr>
              <a:t>vb.)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175" algn="ctr">
              <a:lnSpc>
                <a:spcPct val="100000"/>
              </a:lnSpc>
              <a:spcBef>
                <a:spcPts val="1390"/>
              </a:spcBef>
            </a:pPr>
            <a:r>
              <a:rPr lang="tr-TR" sz="3600" b="1" spc="-25" dirty="0" smtClean="0">
                <a:solidFill>
                  <a:srgbClr val="1F2023"/>
                </a:solidFill>
                <a:latin typeface="Comic Sans MS"/>
                <a:cs typeface="Comic Sans MS"/>
              </a:rPr>
              <a:t>CAM</a:t>
            </a:r>
            <a:endParaRPr lang="tr-TR" sz="3600" dirty="0" smtClean="0">
              <a:latin typeface="Comic Sans MS"/>
              <a:cs typeface="Comic Sans MS"/>
            </a:endParaRPr>
          </a:p>
          <a:p>
            <a:pPr marL="594995" marR="584835" algn="ctr">
              <a:lnSpc>
                <a:spcPct val="100000"/>
              </a:lnSpc>
              <a:spcBef>
                <a:spcPts val="75"/>
              </a:spcBef>
            </a:pPr>
            <a:r>
              <a:rPr lang="tr-TR" sz="3200" dirty="0" smtClean="0">
                <a:latin typeface="Comic Sans MS"/>
                <a:cs typeface="Comic Sans MS"/>
              </a:rPr>
              <a:t>(renkli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/</a:t>
            </a:r>
            <a:r>
              <a:rPr lang="tr-TR" sz="3200" spc="-5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renksiz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spc="-25" dirty="0" smtClean="0">
                <a:latin typeface="Comic Sans MS"/>
                <a:cs typeface="Comic Sans MS"/>
              </a:rPr>
              <a:t>tüm </a:t>
            </a:r>
            <a:r>
              <a:rPr lang="tr-TR" sz="3200" dirty="0" smtClean="0">
                <a:latin typeface="Comic Sans MS"/>
                <a:cs typeface="Comic Sans MS"/>
              </a:rPr>
              <a:t>cam</a:t>
            </a:r>
            <a:r>
              <a:rPr lang="tr-TR" sz="3200" spc="-2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şişeleri)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4445" algn="ctr">
              <a:lnSpc>
                <a:spcPct val="100000"/>
              </a:lnSpc>
              <a:spcBef>
                <a:spcPts val="1180"/>
              </a:spcBef>
            </a:pPr>
            <a:r>
              <a:rPr lang="tr-TR" sz="3600" b="1" spc="-10" dirty="0" smtClean="0">
                <a:solidFill>
                  <a:srgbClr val="1F2023"/>
                </a:solidFill>
                <a:latin typeface="Comic Sans MS"/>
                <a:cs typeface="Comic Sans MS"/>
              </a:rPr>
              <a:t>METAL</a:t>
            </a:r>
            <a:endParaRPr lang="tr-TR" sz="3600" dirty="0" smtClean="0">
              <a:latin typeface="Comic Sans MS"/>
              <a:cs typeface="Comic Sans MS"/>
            </a:endParaRPr>
          </a:p>
          <a:p>
            <a:pPr marL="585470" marR="574675" indent="1270" algn="ctr">
              <a:lnSpc>
                <a:spcPct val="100000"/>
              </a:lnSpc>
              <a:spcBef>
                <a:spcPts val="20"/>
              </a:spcBef>
            </a:pPr>
            <a:r>
              <a:rPr lang="tr-TR" sz="3200" dirty="0" smtClean="0">
                <a:latin typeface="Comic Sans MS"/>
                <a:cs typeface="Comic Sans MS"/>
              </a:rPr>
              <a:t>(alüminyum</a:t>
            </a:r>
            <a:r>
              <a:rPr lang="tr-TR" sz="3200" spc="-5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içecek, </a:t>
            </a:r>
            <a:r>
              <a:rPr lang="tr-TR" sz="3200" dirty="0" smtClean="0">
                <a:latin typeface="Comic Sans MS"/>
                <a:cs typeface="Comic Sans MS"/>
              </a:rPr>
              <a:t>konserve</a:t>
            </a:r>
            <a:r>
              <a:rPr lang="tr-TR" sz="3200" spc="-9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kutuları</a:t>
            </a:r>
            <a:r>
              <a:rPr lang="tr-TR" sz="3200" spc="-50" dirty="0" smtClean="0">
                <a:latin typeface="Comic Sans MS"/>
                <a:cs typeface="Comic Sans MS"/>
              </a:rPr>
              <a:t> </a:t>
            </a:r>
            <a:r>
              <a:rPr lang="tr-TR" sz="3200" spc="-25" dirty="0" smtClean="0">
                <a:latin typeface="Comic Sans MS"/>
                <a:cs typeface="Comic Sans MS"/>
              </a:rPr>
              <a:t>vs)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642910" y="785794"/>
            <a:ext cx="8001056" cy="5643602"/>
            <a:chOff x="393191" y="1237488"/>
            <a:chExt cx="8717280" cy="4101465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1237488"/>
              <a:ext cx="4661916" cy="4101084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8552" y="1569466"/>
              <a:ext cx="4031411" cy="3769360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7730" y="2341372"/>
              <a:ext cx="2368930" cy="2609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Ahşap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Atıkları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4972056" cy="3257560"/>
          </a:xfrm>
        </p:spPr>
        <p:txBody>
          <a:bodyPr/>
          <a:lstStyle/>
          <a:p>
            <a:pPr marL="7620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tr-TR" dirty="0" smtClean="0"/>
              <a:t>Ev</a:t>
            </a:r>
            <a:r>
              <a:rPr lang="tr-TR" spc="-65" dirty="0" smtClean="0"/>
              <a:t> </a:t>
            </a:r>
            <a:r>
              <a:rPr lang="tr-TR" dirty="0" smtClean="0"/>
              <a:t>mobilyaları,</a:t>
            </a:r>
            <a:r>
              <a:rPr lang="tr-TR" spc="-45" dirty="0" smtClean="0"/>
              <a:t> </a:t>
            </a:r>
            <a:r>
              <a:rPr lang="tr-TR" dirty="0" smtClean="0"/>
              <a:t>ahşap</a:t>
            </a:r>
            <a:r>
              <a:rPr lang="tr-TR" spc="-35" dirty="0" smtClean="0"/>
              <a:t> </a:t>
            </a:r>
            <a:r>
              <a:rPr lang="tr-TR" spc="-25" dirty="0" smtClean="0"/>
              <a:t>ev </a:t>
            </a:r>
            <a:r>
              <a:rPr lang="tr-TR" dirty="0" smtClean="0"/>
              <a:t>eşyaları,</a:t>
            </a:r>
            <a:r>
              <a:rPr lang="tr-TR" spc="-70" dirty="0" smtClean="0"/>
              <a:t> </a:t>
            </a:r>
            <a:r>
              <a:rPr lang="tr-TR" dirty="0" smtClean="0"/>
              <a:t>ambalaj</a:t>
            </a:r>
            <a:r>
              <a:rPr lang="tr-TR" spc="-75" dirty="0" smtClean="0"/>
              <a:t> </a:t>
            </a:r>
            <a:r>
              <a:rPr lang="tr-TR" dirty="0" smtClean="0"/>
              <a:t>palet</a:t>
            </a:r>
            <a:r>
              <a:rPr lang="tr-TR" spc="-70" dirty="0" smtClean="0"/>
              <a:t> </a:t>
            </a:r>
            <a:r>
              <a:rPr lang="tr-TR" spc="-25" dirty="0" smtClean="0"/>
              <a:t>ve </a:t>
            </a:r>
            <a:r>
              <a:rPr lang="tr-TR" dirty="0" smtClean="0"/>
              <a:t>kasalar,</a:t>
            </a:r>
            <a:r>
              <a:rPr lang="tr-TR" spc="-35" dirty="0" smtClean="0"/>
              <a:t> </a:t>
            </a:r>
            <a:r>
              <a:rPr lang="tr-TR" dirty="0" smtClean="0"/>
              <a:t>yapı</a:t>
            </a:r>
            <a:r>
              <a:rPr lang="tr-TR" spc="-35" dirty="0" smtClean="0"/>
              <a:t> </a:t>
            </a:r>
            <a:r>
              <a:rPr lang="tr-TR" spc="-10" dirty="0" smtClean="0"/>
              <a:t>malzemeleri </a:t>
            </a:r>
            <a:r>
              <a:rPr lang="tr-TR" dirty="0" smtClean="0"/>
              <a:t>ve</a:t>
            </a:r>
            <a:r>
              <a:rPr lang="tr-TR" spc="-65" dirty="0" smtClean="0"/>
              <a:t> </a:t>
            </a:r>
            <a:r>
              <a:rPr lang="tr-TR" dirty="0" smtClean="0"/>
              <a:t>ahşap</a:t>
            </a:r>
            <a:r>
              <a:rPr lang="tr-TR" spc="-50" dirty="0" smtClean="0"/>
              <a:t> </a:t>
            </a:r>
            <a:r>
              <a:rPr lang="tr-TR" dirty="0" smtClean="0"/>
              <a:t>üretimi</a:t>
            </a:r>
            <a:r>
              <a:rPr lang="tr-TR" spc="-55" dirty="0" smtClean="0"/>
              <a:t> </a:t>
            </a:r>
            <a:r>
              <a:rPr lang="tr-TR" spc="-10" dirty="0" smtClean="0"/>
              <a:t>sonucu </a:t>
            </a:r>
            <a:r>
              <a:rPr lang="tr-TR" dirty="0" smtClean="0"/>
              <a:t>oluşan</a:t>
            </a:r>
            <a:r>
              <a:rPr lang="tr-TR" spc="-55" dirty="0" smtClean="0"/>
              <a:t> </a:t>
            </a:r>
            <a:r>
              <a:rPr lang="tr-TR" dirty="0" smtClean="0"/>
              <a:t>her</a:t>
            </a:r>
            <a:r>
              <a:rPr lang="tr-TR" spc="-45" dirty="0" smtClean="0"/>
              <a:t> </a:t>
            </a:r>
            <a:r>
              <a:rPr lang="tr-TR" dirty="0" smtClean="0"/>
              <a:t>tür</a:t>
            </a:r>
            <a:r>
              <a:rPr lang="tr-TR" spc="-55" dirty="0" smtClean="0"/>
              <a:t> </a:t>
            </a:r>
            <a:r>
              <a:rPr lang="tr-TR" spc="-10" dirty="0" smtClean="0"/>
              <a:t>talaş </a:t>
            </a:r>
            <a:r>
              <a:rPr lang="tr-TR" dirty="0" smtClean="0">
                <a:solidFill>
                  <a:srgbClr val="C00000"/>
                </a:solidFill>
              </a:rPr>
              <a:t>ahşap</a:t>
            </a:r>
            <a:r>
              <a:rPr lang="tr-TR" spc="-35" dirty="0" smtClean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atık</a:t>
            </a:r>
            <a:r>
              <a:rPr lang="tr-TR" spc="-25" dirty="0" smtClean="0">
                <a:solidFill>
                  <a:srgbClr val="C00000"/>
                </a:solidFill>
              </a:rPr>
              <a:t> </a:t>
            </a:r>
            <a:r>
              <a:rPr lang="tr-TR" spc="-10" dirty="0" smtClean="0"/>
              <a:t>olarak değerlendirilir.</a:t>
            </a:r>
          </a:p>
          <a:p>
            <a:endParaRPr lang="tr-TR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3778758" cy="2676906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636" y="1142984"/>
            <a:ext cx="2489580" cy="2328545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857224" y="5000636"/>
            <a:ext cx="31711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Kullanıma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yeniden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kazandırılmamış</a:t>
            </a:r>
            <a:r>
              <a:rPr sz="2000" b="1" spc="-114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ahşaplar,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yeni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ağaçların</a:t>
            </a:r>
            <a:r>
              <a:rPr sz="2000" b="1" spc="-7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kesimine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neden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olur.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Tekstil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Atıkları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92500" lnSpcReduction="20000"/>
          </a:bodyPr>
          <a:lstStyle/>
          <a:p>
            <a:pPr marL="175260" marR="168275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dirty="0" smtClean="0"/>
              <a:t>Tekstil</a:t>
            </a:r>
            <a:r>
              <a:rPr lang="tr-TR" spc="-90" dirty="0" smtClean="0"/>
              <a:t> </a:t>
            </a:r>
            <a:r>
              <a:rPr lang="tr-TR" spc="-10" dirty="0" smtClean="0"/>
              <a:t>endüstrilerinde </a:t>
            </a:r>
            <a:r>
              <a:rPr lang="tr-TR" dirty="0" smtClean="0"/>
              <a:t>üretim</a:t>
            </a:r>
            <a:r>
              <a:rPr lang="tr-TR" spc="-55" dirty="0" smtClean="0"/>
              <a:t> </a:t>
            </a:r>
            <a:r>
              <a:rPr lang="tr-TR" spc="-10" dirty="0" smtClean="0"/>
              <a:t>sürecinde </a:t>
            </a:r>
            <a:r>
              <a:rPr lang="tr-TR" dirty="0" smtClean="0"/>
              <a:t>ortaya</a:t>
            </a:r>
            <a:r>
              <a:rPr lang="tr-TR" spc="-25" dirty="0" smtClean="0"/>
              <a:t> </a:t>
            </a:r>
            <a:r>
              <a:rPr lang="tr-TR" dirty="0" smtClean="0"/>
              <a:t>çıkan</a:t>
            </a:r>
            <a:r>
              <a:rPr lang="tr-TR" spc="-15" dirty="0" smtClean="0"/>
              <a:t> </a:t>
            </a:r>
            <a:r>
              <a:rPr lang="tr-TR" dirty="0" smtClean="0"/>
              <a:t>ya</a:t>
            </a:r>
            <a:r>
              <a:rPr lang="tr-TR" spc="-30" dirty="0" smtClean="0"/>
              <a:t> </a:t>
            </a:r>
            <a:r>
              <a:rPr lang="tr-TR" dirty="0" smtClean="0"/>
              <a:t>da</a:t>
            </a:r>
            <a:r>
              <a:rPr lang="tr-TR" spc="-30" dirty="0" smtClean="0"/>
              <a:t> </a:t>
            </a:r>
            <a:r>
              <a:rPr lang="tr-TR" spc="-10" dirty="0" smtClean="0"/>
              <a:t>artık </a:t>
            </a:r>
            <a:r>
              <a:rPr lang="tr-TR" dirty="0" smtClean="0">
                <a:solidFill>
                  <a:srgbClr val="C00000"/>
                </a:solidFill>
              </a:rPr>
              <a:t>ihtiyaç</a:t>
            </a:r>
            <a:r>
              <a:rPr lang="tr-TR" spc="-65" dirty="0" smtClean="0">
                <a:solidFill>
                  <a:srgbClr val="C00000"/>
                </a:solidFill>
              </a:rPr>
              <a:t> </a:t>
            </a:r>
            <a:r>
              <a:rPr lang="tr-TR" spc="-10" dirty="0" smtClean="0">
                <a:solidFill>
                  <a:srgbClr val="C00000"/>
                </a:solidFill>
              </a:rPr>
              <a:t>duyulmayan, </a:t>
            </a:r>
            <a:r>
              <a:rPr lang="tr-TR" dirty="0" smtClean="0"/>
              <a:t>kullanılmayacak</a:t>
            </a:r>
            <a:r>
              <a:rPr lang="tr-TR" spc="-175" dirty="0" smtClean="0"/>
              <a:t> </a:t>
            </a:r>
            <a:r>
              <a:rPr lang="tr-TR" spc="-10" dirty="0" smtClean="0"/>
              <a:t>derecede </a:t>
            </a:r>
            <a:r>
              <a:rPr lang="tr-TR" dirty="0" smtClean="0">
                <a:solidFill>
                  <a:srgbClr val="C00000"/>
                </a:solidFill>
              </a:rPr>
              <a:t>tahrip</a:t>
            </a:r>
            <a:r>
              <a:rPr lang="tr-TR" spc="-70" dirty="0" smtClean="0">
                <a:solidFill>
                  <a:srgbClr val="C00000"/>
                </a:solidFill>
              </a:rPr>
              <a:t> </a:t>
            </a:r>
            <a:r>
              <a:rPr lang="tr-TR" spc="-10" dirty="0" smtClean="0">
                <a:solidFill>
                  <a:srgbClr val="C00000"/>
                </a:solidFill>
              </a:rPr>
              <a:t>olmuş </a:t>
            </a:r>
            <a:r>
              <a:rPr lang="tr-TR" dirty="0" smtClean="0">
                <a:solidFill>
                  <a:srgbClr val="C00000"/>
                </a:solidFill>
              </a:rPr>
              <a:t>giysi</a:t>
            </a:r>
            <a:r>
              <a:rPr lang="tr-TR" spc="-45" dirty="0" smtClean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ve</a:t>
            </a:r>
            <a:r>
              <a:rPr lang="tr-TR" spc="-55" dirty="0" smtClean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ayakkabı</a:t>
            </a:r>
            <a:r>
              <a:rPr lang="tr-TR" spc="-25" dirty="0" smtClean="0">
                <a:solidFill>
                  <a:srgbClr val="C00000"/>
                </a:solidFill>
              </a:rPr>
              <a:t> </a:t>
            </a:r>
            <a:r>
              <a:rPr lang="tr-TR" spc="-20" dirty="0" smtClean="0">
                <a:solidFill>
                  <a:srgbClr val="C00000"/>
                </a:solidFill>
              </a:rPr>
              <a:t>gibi </a:t>
            </a:r>
            <a:r>
              <a:rPr lang="tr-TR" dirty="0" smtClean="0">
                <a:solidFill>
                  <a:srgbClr val="C00000"/>
                </a:solidFill>
              </a:rPr>
              <a:t>tekstil</a:t>
            </a:r>
            <a:r>
              <a:rPr lang="tr-TR" spc="-70" dirty="0" smtClean="0">
                <a:solidFill>
                  <a:srgbClr val="C00000"/>
                </a:solidFill>
              </a:rPr>
              <a:t> </a:t>
            </a:r>
            <a:r>
              <a:rPr lang="tr-TR" spc="-10" dirty="0" smtClean="0">
                <a:solidFill>
                  <a:srgbClr val="C00000"/>
                </a:solidFill>
              </a:rPr>
              <a:t>ürünleridir.</a:t>
            </a:r>
          </a:p>
          <a:p>
            <a:endParaRPr lang="tr-T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198" y="4071942"/>
            <a:ext cx="3071802" cy="1857364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5286380" y="1571612"/>
            <a:ext cx="358394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13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Doğaya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bırakılan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tekstil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atıkları,</a:t>
            </a:r>
            <a:r>
              <a:rPr sz="2000" b="1" spc="-6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içerdikleri</a:t>
            </a:r>
            <a:r>
              <a:rPr sz="2000" b="1" spc="-6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polyester</a:t>
            </a:r>
            <a:endParaRPr sz="2000">
              <a:latin typeface="Comic Sans MS"/>
              <a:cs typeface="Comic Sans MS"/>
            </a:endParaRPr>
          </a:p>
          <a:p>
            <a:pPr marL="4114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ve</a:t>
            </a:r>
            <a:r>
              <a:rPr sz="20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petrol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kökenli</a:t>
            </a:r>
            <a:r>
              <a:rPr sz="2000" b="1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diğer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maddelerden</a:t>
            </a:r>
            <a:r>
              <a:rPr sz="2000" b="1" spc="-10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dolayı</a:t>
            </a:r>
            <a:endParaRPr sz="20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toprağa,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havaya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ve</a:t>
            </a: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suya</a:t>
            </a:r>
            <a:endParaRPr sz="2000">
              <a:latin typeface="Comic Sans MS"/>
              <a:cs typeface="Comic Sans MS"/>
            </a:endParaRPr>
          </a:p>
          <a:p>
            <a:pPr marL="1905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zarar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verirler.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4357694"/>
            <a:ext cx="1956689" cy="2268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Atık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Pil</a:t>
            </a:r>
            <a:r>
              <a:rPr lang="tr-TR" spc="-2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ve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Akümülatörler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 marL="363220" marR="356235" indent="59055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dirty="0" smtClean="0">
                <a:latin typeface="Comic Sans MS"/>
                <a:cs typeface="Comic Sans MS"/>
              </a:rPr>
              <a:t>Kullanım</a:t>
            </a:r>
            <a:r>
              <a:rPr lang="tr-TR" spc="-1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ömrünü </a:t>
            </a:r>
            <a:r>
              <a:rPr lang="tr-TR" dirty="0" smtClean="0">
                <a:latin typeface="Comic Sans MS"/>
                <a:cs typeface="Comic Sans MS"/>
              </a:rPr>
              <a:t>tamamlamış</a:t>
            </a:r>
            <a:r>
              <a:rPr lang="tr-TR" spc="-170" dirty="0" smtClean="0">
                <a:latin typeface="Comic Sans MS"/>
                <a:cs typeface="Comic Sans MS"/>
              </a:rPr>
              <a:t> </a:t>
            </a:r>
            <a:r>
              <a:rPr lang="tr-TR" spc="-20" dirty="0" smtClean="0">
                <a:latin typeface="Comic Sans MS"/>
                <a:cs typeface="Comic Sans MS"/>
              </a:rPr>
              <a:t>veya </a:t>
            </a:r>
            <a:r>
              <a:rPr lang="tr-TR" dirty="0" smtClean="0">
                <a:latin typeface="Comic Sans MS"/>
                <a:cs typeface="Comic Sans MS"/>
              </a:rPr>
              <a:t>uğramış</a:t>
            </a:r>
            <a:r>
              <a:rPr lang="tr-TR" spc="-9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olduğu </a:t>
            </a:r>
            <a:r>
              <a:rPr lang="tr-TR" dirty="0" smtClean="0">
                <a:latin typeface="Comic Sans MS"/>
                <a:cs typeface="Comic Sans MS"/>
              </a:rPr>
              <a:t>fiziksel</a:t>
            </a:r>
            <a:r>
              <a:rPr lang="tr-TR" spc="-7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hasar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sonucu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kullanılamayacak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duruma</a:t>
            </a:r>
            <a:r>
              <a:rPr lang="tr-TR" spc="-8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gelmiş</a:t>
            </a:r>
            <a:r>
              <a:rPr lang="tr-TR" spc="-8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20" dirty="0" smtClean="0">
                <a:solidFill>
                  <a:srgbClr val="C00000"/>
                </a:solidFill>
                <a:latin typeface="Comic Sans MS"/>
                <a:cs typeface="Comic Sans MS"/>
              </a:rPr>
              <a:t>olan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pillerdir.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702" y="3357562"/>
            <a:ext cx="1985758" cy="2214554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5357818" y="1428736"/>
            <a:ext cx="347536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1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adet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pilin</a:t>
            </a:r>
            <a:endParaRPr sz="2000">
              <a:latin typeface="Comic Sans MS"/>
              <a:cs typeface="Comic Sans MS"/>
            </a:endParaRPr>
          </a:p>
          <a:p>
            <a:pPr marL="12065" marR="5080" indent="-2540" algn="ctr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ayrıştırılmasıyla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800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bin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litre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su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ve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4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m2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toprağın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zarar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görmesi önlenir.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4643446"/>
            <a:ext cx="2036349" cy="19048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240" marR="8255" indent="200660">
              <a:lnSpc>
                <a:spcPct val="100000"/>
              </a:lnSpc>
              <a:spcBef>
                <a:spcPts val="105"/>
              </a:spcBef>
            </a:pPr>
            <a:r>
              <a:rPr lang="tr-TR" dirty="0" smtClean="0">
                <a:latin typeface="Comic Sans MS"/>
                <a:cs typeface="Comic Sans MS"/>
              </a:rPr>
              <a:t>Atık</a:t>
            </a:r>
            <a:r>
              <a:rPr lang="tr-TR" spc="-2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piller</a:t>
            </a:r>
            <a:r>
              <a:rPr lang="tr-TR" spc="-3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özel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tesislerde</a:t>
            </a:r>
            <a:r>
              <a:rPr lang="tr-TR" spc="-4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fiziksel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olarak </a:t>
            </a:r>
            <a:r>
              <a:rPr lang="tr-TR" dirty="0" smtClean="0">
                <a:latin typeface="Comic Sans MS"/>
                <a:cs typeface="Comic Sans MS"/>
              </a:rPr>
              <a:t>parçalanır,</a:t>
            </a:r>
            <a:r>
              <a:rPr lang="tr-TR" spc="-1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içindeki</a:t>
            </a:r>
            <a:r>
              <a:rPr lang="tr-TR" spc="-25" dirty="0" smtClean="0">
                <a:latin typeface="Comic Sans MS"/>
                <a:cs typeface="Comic Sans MS"/>
              </a:rPr>
              <a:t> </a:t>
            </a:r>
            <a:r>
              <a:rPr lang="tr-TR" b="1" dirty="0" smtClean="0">
                <a:latin typeface="Comic Sans MS"/>
                <a:cs typeface="Comic Sans MS"/>
              </a:rPr>
              <a:t>değerli</a:t>
            </a:r>
            <a:r>
              <a:rPr lang="tr-TR" b="1" spc="-35" dirty="0" smtClean="0">
                <a:latin typeface="Comic Sans MS"/>
                <a:cs typeface="Comic Sans MS"/>
              </a:rPr>
              <a:t> </a:t>
            </a:r>
            <a:r>
              <a:rPr lang="tr-TR" b="1" dirty="0" smtClean="0">
                <a:latin typeface="Comic Sans MS"/>
                <a:cs typeface="Comic Sans MS"/>
              </a:rPr>
              <a:t>metaller</a:t>
            </a:r>
            <a:r>
              <a:rPr lang="tr-TR" b="1" spc="-45" dirty="0" smtClean="0">
                <a:latin typeface="Comic Sans MS"/>
                <a:cs typeface="Comic Sans MS"/>
              </a:rPr>
              <a:t> </a:t>
            </a:r>
            <a:r>
              <a:rPr lang="tr-TR" b="1" spc="-10" dirty="0" smtClean="0">
                <a:latin typeface="Comic Sans MS"/>
                <a:cs typeface="Comic Sans MS"/>
              </a:rPr>
              <a:t>ayrılır</a:t>
            </a:r>
            <a:r>
              <a:rPr lang="tr-TR" spc="-10" dirty="0" smtClean="0">
                <a:latin typeface="Comic Sans MS"/>
                <a:cs typeface="Comic Sans MS"/>
              </a:rPr>
              <a:t>. </a:t>
            </a:r>
            <a:r>
              <a:rPr lang="tr-TR" dirty="0" smtClean="0">
                <a:latin typeface="Comic Sans MS"/>
                <a:cs typeface="Comic Sans MS"/>
              </a:rPr>
              <a:t>Çinko,</a:t>
            </a:r>
            <a:r>
              <a:rPr lang="tr-TR" spc="-3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manganez</a:t>
            </a:r>
            <a:r>
              <a:rPr lang="tr-TR" spc="-3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</a:t>
            </a:r>
            <a:r>
              <a:rPr lang="tr-TR" spc="-2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kadmiyum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birleşikleri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spc="-25" dirty="0" smtClean="0">
                <a:latin typeface="Comic Sans MS"/>
                <a:cs typeface="Comic Sans MS"/>
              </a:rPr>
              <a:t>ile </a:t>
            </a:r>
            <a:r>
              <a:rPr lang="tr-TR" dirty="0" smtClean="0">
                <a:latin typeface="Comic Sans MS"/>
                <a:cs typeface="Comic Sans MS"/>
              </a:rPr>
              <a:t>lityum,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gümüş,</a:t>
            </a:r>
            <a:r>
              <a:rPr lang="tr-TR" spc="-6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kobalt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gibi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elementler</a:t>
            </a:r>
            <a:r>
              <a:rPr lang="tr-TR" spc="-20" dirty="0" smtClean="0">
                <a:latin typeface="Comic Sans MS"/>
                <a:cs typeface="Comic Sans MS"/>
              </a:rPr>
              <a:t> </a:t>
            </a:r>
            <a:r>
              <a:rPr lang="tr-TR" b="1" spc="-20" dirty="0" smtClean="0">
                <a:latin typeface="Comic Sans MS"/>
                <a:cs typeface="Comic Sans MS"/>
              </a:rPr>
              <a:t>geri </a:t>
            </a:r>
            <a:r>
              <a:rPr lang="tr-TR" b="1" dirty="0" smtClean="0">
                <a:latin typeface="Comic Sans MS"/>
                <a:cs typeface="Comic Sans MS"/>
              </a:rPr>
              <a:t>dönüştürülür.</a:t>
            </a:r>
            <a:r>
              <a:rPr lang="tr-TR" b="1" spc="-30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Saat,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cep</a:t>
            </a:r>
            <a:r>
              <a:rPr lang="tr-TR" spc="-3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telefonu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gibi</a:t>
            </a:r>
            <a:r>
              <a:rPr lang="tr-TR" spc="-2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birçok </a:t>
            </a:r>
            <a:r>
              <a:rPr lang="tr-TR" dirty="0" smtClean="0">
                <a:latin typeface="Comic Sans MS"/>
                <a:cs typeface="Comic Sans MS"/>
              </a:rPr>
              <a:t>ürünün</a:t>
            </a:r>
            <a:r>
              <a:rPr lang="tr-TR" spc="-4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yapımında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kullanılır.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buNone/>
            </a:pPr>
            <a:r>
              <a:rPr lang="tr-TR" dirty="0" smtClean="0">
                <a:latin typeface="Comic Sans MS"/>
                <a:cs typeface="Comic Sans MS"/>
              </a:rPr>
              <a:t>Belirli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bir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kullanım </a:t>
            </a:r>
            <a:r>
              <a:rPr lang="tr-TR" dirty="0" smtClean="0">
                <a:latin typeface="Comic Sans MS"/>
                <a:cs typeface="Comic Sans MS"/>
              </a:rPr>
              <a:t>sonunda</a:t>
            </a:r>
            <a:r>
              <a:rPr lang="tr-TR" spc="-9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işlevini </a:t>
            </a:r>
            <a:r>
              <a:rPr lang="tr-TR" dirty="0" smtClean="0">
                <a:latin typeface="Comic Sans MS"/>
                <a:cs typeface="Comic Sans MS"/>
              </a:rPr>
              <a:t>yitirerek</a:t>
            </a:r>
            <a:r>
              <a:rPr lang="tr-TR" spc="-10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artık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kullanılmayacak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duruma</a:t>
            </a:r>
            <a:r>
              <a:rPr lang="tr-TR" spc="-9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gelmiş akülerdir.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8" y="3357562"/>
            <a:ext cx="3984498" cy="2836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object 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600200"/>
            <a:ext cx="3929090" cy="4525963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3286149" cy="2000265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714348" y="3857628"/>
            <a:ext cx="310832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160020" indent="-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1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litre</a:t>
            </a:r>
            <a:r>
              <a:rPr sz="20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sülfürik</a:t>
            </a:r>
            <a:r>
              <a:rPr sz="20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asit,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400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litre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içme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suyunu;</a:t>
            </a:r>
            <a:endParaRPr sz="2000">
              <a:latin typeface="Comic Sans MS"/>
              <a:cs typeface="Comic Sans MS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10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gr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kurşun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ise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200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kg.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toprağı</a:t>
            </a:r>
            <a:r>
              <a:rPr sz="2000" b="1" spc="-7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kullanılmaz</a:t>
            </a:r>
            <a:r>
              <a:rPr sz="2000" b="1" spc="-7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hale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getirir.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1F5F"/>
                </a:solidFill>
              </a:rPr>
              <a:t>Çevre</a:t>
            </a:r>
            <a:r>
              <a:rPr lang="tr-TR" spc="-40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Ve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Çevre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Kirliliği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lnSpcReduction="10000"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tr-TR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Çevre,</a:t>
            </a:r>
            <a:r>
              <a:rPr lang="tr-TR" dirty="0" smtClean="0">
                <a:latin typeface="Comic Sans MS"/>
                <a:cs typeface="Comic Sans MS"/>
              </a:rPr>
              <a:t>insanların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</a:t>
            </a:r>
            <a:r>
              <a:rPr lang="tr-TR" spc="-6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diğer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canlıların </a:t>
            </a:r>
            <a:r>
              <a:rPr lang="tr-TR" dirty="0" smtClean="0">
                <a:latin typeface="Comic Sans MS"/>
                <a:cs typeface="Comic Sans MS"/>
              </a:rPr>
              <a:t>yaşamları</a:t>
            </a:r>
            <a:r>
              <a:rPr lang="tr-TR" spc="-8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boyunca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ilişkilerini </a:t>
            </a:r>
            <a:r>
              <a:rPr lang="tr-TR" dirty="0" smtClean="0">
                <a:latin typeface="Comic Sans MS"/>
                <a:cs typeface="Comic Sans MS"/>
              </a:rPr>
              <a:t>sürdürdükleri</a:t>
            </a:r>
            <a:r>
              <a:rPr lang="tr-TR" spc="-4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etkileşim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içinde </a:t>
            </a:r>
            <a:r>
              <a:rPr lang="tr-TR" dirty="0" smtClean="0">
                <a:latin typeface="Comic Sans MS"/>
                <a:cs typeface="Comic Sans MS"/>
              </a:rPr>
              <a:t>bulundukları</a:t>
            </a:r>
            <a:r>
              <a:rPr lang="tr-TR" spc="-8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fiziki,</a:t>
            </a:r>
            <a:r>
              <a:rPr lang="tr-TR" spc="-10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biyolojik, </a:t>
            </a:r>
            <a:r>
              <a:rPr lang="tr-TR" dirty="0" smtClean="0">
                <a:latin typeface="Comic Sans MS"/>
                <a:cs typeface="Comic Sans MS"/>
              </a:rPr>
              <a:t>sosyal,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ekonomik</a:t>
            </a:r>
            <a:r>
              <a:rPr lang="tr-TR" spc="-4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kültürel ortam</a:t>
            </a:r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857752" y="1643050"/>
            <a:ext cx="40433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5715">
              <a:lnSpc>
                <a:spcPct val="100000"/>
              </a:lnSpc>
              <a:spcBef>
                <a:spcPts val="1420"/>
              </a:spcBef>
            </a:pPr>
            <a: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Çevre</a:t>
            </a:r>
            <a:r>
              <a:rPr lang="tr-TR" sz="3200" b="1" spc="-8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Kirliliği,</a:t>
            </a:r>
          </a:p>
          <a:p>
            <a:pPr marR="5715">
              <a:lnSpc>
                <a:spcPct val="100000"/>
              </a:lnSpc>
              <a:spcBef>
                <a:spcPts val="1420"/>
              </a:spcBef>
            </a:pPr>
            <a:r>
              <a:rPr lang="tr-TR" sz="3200" spc="-10" dirty="0" smtClean="0">
                <a:latin typeface="Comic Sans MS"/>
                <a:cs typeface="Comic Sans MS"/>
              </a:rPr>
              <a:t>çevredeki atıkların oluşturduğu</a:t>
            </a:r>
            <a:endParaRPr lang="tr-TR" sz="3200" dirty="0" smtClean="0">
              <a:latin typeface="Comic Sans MS"/>
              <a:cs typeface="Comic Sans MS"/>
            </a:endParaRPr>
          </a:p>
          <a:p>
            <a:pPr marR="5080">
              <a:lnSpc>
                <a:spcPct val="100000"/>
              </a:lnSpc>
            </a:pPr>
            <a:r>
              <a:rPr lang="tr-TR" sz="3200" spc="-10" dirty="0" smtClean="0">
                <a:latin typeface="Comic Sans MS"/>
                <a:cs typeface="Comic Sans MS"/>
              </a:rPr>
              <a:t>kirlilik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Atık</a:t>
            </a:r>
            <a:r>
              <a:rPr lang="tr-TR" spc="-30" dirty="0" smtClean="0">
                <a:solidFill>
                  <a:srgbClr val="000000"/>
                </a:solidFill>
              </a:rPr>
              <a:t> </a:t>
            </a:r>
            <a:r>
              <a:rPr lang="tr-TR" spc="-10" dirty="0" smtClean="0">
                <a:solidFill>
                  <a:srgbClr val="000000"/>
                </a:solidFill>
              </a:rPr>
              <a:t>Lastikler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 marL="226060" marR="215265" indent="220979">
              <a:lnSpc>
                <a:spcPct val="100000"/>
              </a:lnSpc>
              <a:spcBef>
                <a:spcPts val="95"/>
              </a:spcBef>
            </a:pPr>
            <a:r>
              <a:rPr lang="tr-TR" dirty="0" smtClean="0">
                <a:latin typeface="Comic Sans MS"/>
                <a:cs typeface="Comic Sans MS"/>
              </a:rPr>
              <a:t>Araçtaki</a:t>
            </a:r>
            <a:r>
              <a:rPr lang="tr-TR" spc="-11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kullanım </a:t>
            </a:r>
            <a:r>
              <a:rPr lang="tr-TR" dirty="0" smtClean="0">
                <a:latin typeface="Comic Sans MS"/>
                <a:cs typeface="Comic Sans MS"/>
              </a:rPr>
              <a:t>ömrünü</a:t>
            </a:r>
            <a:r>
              <a:rPr lang="tr-TR" spc="-9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tamamlamış, </a:t>
            </a:r>
            <a:r>
              <a:rPr lang="tr-TR" dirty="0" smtClean="0">
                <a:latin typeface="Comic Sans MS"/>
                <a:cs typeface="Comic Sans MS"/>
              </a:rPr>
              <a:t>araçtan</a:t>
            </a:r>
            <a:r>
              <a:rPr lang="tr-TR" spc="-9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sökülmüş, </a:t>
            </a:r>
            <a:r>
              <a:rPr lang="tr-TR" dirty="0" smtClean="0">
                <a:latin typeface="Comic Sans MS"/>
                <a:cs typeface="Comic Sans MS"/>
              </a:rPr>
              <a:t>bir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daha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araç</a:t>
            </a:r>
            <a:r>
              <a:rPr lang="tr-TR" spc="-4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üzerinde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kullanılamayacak durumdaki</a:t>
            </a:r>
            <a:r>
              <a:rPr lang="tr-TR" spc="7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lastiklerdir.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32" y="3714752"/>
            <a:ext cx="2928958" cy="27652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532" y="3867152"/>
            <a:ext cx="2928958" cy="2765298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446" y="3857628"/>
            <a:ext cx="2928958" cy="27652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object 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30" y="1571612"/>
            <a:ext cx="4643470" cy="3186122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5643570" y="4929198"/>
            <a:ext cx="2971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Atık</a:t>
            </a:r>
            <a:r>
              <a:rPr sz="2000" b="1" spc="-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lastikler</a:t>
            </a:r>
            <a:r>
              <a:rPr sz="2000" b="1" spc="-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yer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altı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suyu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ile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temas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ettiğinde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toprağın</a:t>
            </a:r>
            <a:r>
              <a:rPr sz="2000" b="1" spc="-6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pH</a:t>
            </a:r>
            <a:r>
              <a:rPr sz="20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durumuna</a:t>
            </a:r>
            <a:endParaRPr sz="2000">
              <a:latin typeface="Comic Sans MS"/>
              <a:cs typeface="Comic Sans MS"/>
            </a:endParaRPr>
          </a:p>
          <a:p>
            <a:pPr marL="131445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bağlı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olarak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içme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suyu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572132" y="6143644"/>
            <a:ext cx="31102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standartlarını</a:t>
            </a:r>
            <a:r>
              <a:rPr sz="2000" b="1" spc="-7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da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etkiler.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337821" y="2786058"/>
            <a:ext cx="359123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35814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Geri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kazanım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tesislerinde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işlenen </a:t>
            </a:r>
            <a:r>
              <a:rPr sz="2000" dirty="0">
                <a:latin typeface="Comic Sans MS"/>
                <a:cs typeface="Comic Sans MS"/>
              </a:rPr>
              <a:t>atık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lastiklerden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oyun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spor</a:t>
            </a:r>
            <a:endParaRPr sz="2000">
              <a:latin typeface="Comic Sans MS"/>
              <a:cs typeface="Comic Sans MS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alanlarında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yumuşak</a:t>
            </a:r>
            <a:r>
              <a:rPr sz="2000" b="1" spc="-9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zemin</a:t>
            </a:r>
            <a:r>
              <a:rPr sz="2000" b="1" spc="-9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kaplaması, </a:t>
            </a:r>
            <a:r>
              <a:rPr sz="2000" dirty="0">
                <a:latin typeface="Comic Sans MS"/>
                <a:cs typeface="Comic Sans MS"/>
              </a:rPr>
              <a:t>ayakkabılarda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taban,</a:t>
            </a:r>
            <a:r>
              <a:rPr sz="2000" b="1" spc="-9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limanlarda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iskele </a:t>
            </a:r>
            <a:r>
              <a:rPr sz="2000" b="1" dirty="0">
                <a:latin typeface="Comic Sans MS"/>
                <a:cs typeface="Comic Sans MS"/>
              </a:rPr>
              <a:t>takozu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otoyollarda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çarpma</a:t>
            </a:r>
            <a:r>
              <a:rPr sz="2000" b="1" spc="-2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bariyeri </a:t>
            </a:r>
            <a:r>
              <a:rPr sz="2000" dirty="0">
                <a:latin typeface="Comic Sans MS"/>
                <a:cs typeface="Comic Sans MS"/>
              </a:rPr>
              <a:t>olarak</a:t>
            </a:r>
            <a:r>
              <a:rPr sz="2000" spc="-10" dirty="0">
                <a:latin typeface="Comic Sans MS"/>
                <a:cs typeface="Comic Sans MS"/>
              </a:rPr>
              <a:t> yararlanılır.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Elektronik, </a:t>
            </a:r>
            <a:r>
              <a:rPr lang="tr-TR" spc="-10" dirty="0" smtClean="0">
                <a:solidFill>
                  <a:srgbClr val="001F5F"/>
                </a:solidFill>
              </a:rPr>
              <a:t>E-Atıklar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pPr marL="233679" marR="5080" indent="-220979">
              <a:lnSpc>
                <a:spcPct val="100000"/>
              </a:lnSpc>
              <a:spcBef>
                <a:spcPts val="95"/>
              </a:spcBef>
            </a:pPr>
            <a:r>
              <a:rPr lang="tr-TR" dirty="0" smtClean="0">
                <a:latin typeface="Comic Sans MS"/>
                <a:cs typeface="Comic Sans MS"/>
              </a:rPr>
              <a:t>Elektronik</a:t>
            </a:r>
            <a:r>
              <a:rPr lang="tr-TR" spc="-12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aletlerin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kullanım</a:t>
            </a:r>
            <a:r>
              <a:rPr lang="tr-TR" b="1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süresini tamamlamasıyla </a:t>
            </a:r>
            <a:r>
              <a:rPr lang="tr-TR" dirty="0" smtClean="0">
                <a:latin typeface="Comic Sans MS"/>
                <a:cs typeface="Comic Sans MS"/>
              </a:rPr>
              <a:t>ortaya</a:t>
            </a:r>
            <a:r>
              <a:rPr lang="tr-TR" spc="-6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çıkan atıklardır.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3857628"/>
            <a:ext cx="4031741" cy="26540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object 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785926"/>
            <a:ext cx="3143240" cy="2840039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5357818" y="4929198"/>
            <a:ext cx="328295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Dünyadaki</a:t>
            </a:r>
            <a:r>
              <a:rPr sz="2000" b="1" spc="-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atıkların</a:t>
            </a:r>
            <a:r>
              <a:rPr sz="2000" b="1" spc="-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%1’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omic Sans MS"/>
                <a:cs typeface="Comic Sans MS"/>
              </a:rPr>
              <a:t>ini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oluşturan</a:t>
            </a:r>
            <a:r>
              <a:rPr sz="2000" b="1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e-atıklar,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topraktaki</a:t>
            </a:r>
            <a:r>
              <a:rPr sz="2000" b="1" spc="-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tehlikeli</a:t>
            </a:r>
            <a:r>
              <a:rPr sz="2000" b="1" spc="-8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madde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kirliliğinin</a:t>
            </a:r>
            <a:r>
              <a:rPr sz="20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%70’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ine</a:t>
            </a:r>
            <a:r>
              <a:rPr sz="2000" b="1" spc="-3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sebep olmaktadır.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285720" y="4357694"/>
            <a:ext cx="499745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Kutularda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biriken</a:t>
            </a:r>
            <a:r>
              <a:rPr sz="2000" spc="-10" dirty="0">
                <a:latin typeface="Comic Sans MS"/>
                <a:cs typeface="Comic Sans MS"/>
              </a:rPr>
              <a:t> e-</a:t>
            </a:r>
            <a:r>
              <a:rPr sz="2000" dirty="0">
                <a:latin typeface="Comic Sans MS"/>
                <a:cs typeface="Comic Sans MS"/>
              </a:rPr>
              <a:t>atıklar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özel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tesislerde </a:t>
            </a:r>
            <a:r>
              <a:rPr sz="2000" dirty="0">
                <a:latin typeface="Comic Sans MS"/>
                <a:cs typeface="Comic Sans MS"/>
              </a:rPr>
              <a:t>fiziksel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olarak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parçalanır,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içindeki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değerli </a:t>
            </a:r>
            <a:r>
              <a:rPr sz="2000" dirty="0">
                <a:latin typeface="Comic Sans MS"/>
                <a:cs typeface="Comic Sans MS"/>
              </a:rPr>
              <a:t>metaller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ayrılır.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İçlerinde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bulunan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bakır, </a:t>
            </a:r>
            <a:r>
              <a:rPr sz="2000" dirty="0">
                <a:latin typeface="Comic Sans MS"/>
                <a:cs typeface="Comic Sans MS"/>
              </a:rPr>
              <a:t>altın,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gümüş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gibi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değerli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madenler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tekrar </a:t>
            </a:r>
            <a:r>
              <a:rPr sz="2000" b="1" dirty="0">
                <a:latin typeface="Comic Sans MS"/>
                <a:cs typeface="Comic Sans MS"/>
              </a:rPr>
              <a:t>elektronik</a:t>
            </a:r>
            <a:r>
              <a:rPr sz="2000" b="1" spc="-9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eşyaların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üretiminde</a:t>
            </a:r>
            <a:r>
              <a:rPr sz="2000" b="1" spc="-8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kullanılır.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84"/>
            <a:ext cx="403174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Atık</a:t>
            </a:r>
            <a:r>
              <a:rPr lang="tr-TR" spc="-1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Yağlar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tr-TR" spc="-10" dirty="0" smtClean="0">
                <a:solidFill>
                  <a:srgbClr val="171717"/>
                </a:solidFill>
                <a:latin typeface="Comic Sans MS"/>
                <a:cs typeface="Comic Sans MS"/>
              </a:rPr>
              <a:t>Kullanılmış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kızartmalık</a:t>
            </a:r>
            <a:r>
              <a:rPr lang="tr-TR" b="1" spc="-16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10" dirty="0" smtClean="0">
                <a:solidFill>
                  <a:srgbClr val="171717"/>
                </a:solidFill>
                <a:latin typeface="Comic Sans MS"/>
                <a:cs typeface="Comic Sans MS"/>
              </a:rPr>
              <a:t>yağlar,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sanayiden</a:t>
            </a:r>
            <a:r>
              <a:rPr lang="tr-TR" b="1" spc="-14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spc="-20" dirty="0" smtClean="0">
                <a:solidFill>
                  <a:srgbClr val="C00000"/>
                </a:solidFill>
                <a:latin typeface="Comic Sans MS"/>
                <a:cs typeface="Comic Sans MS"/>
              </a:rPr>
              <a:t>çıkan </a:t>
            </a:r>
            <a:r>
              <a:rPr lang="tr-TR" dirty="0" smtClean="0">
                <a:solidFill>
                  <a:srgbClr val="171717"/>
                </a:solidFill>
                <a:latin typeface="Comic Sans MS"/>
                <a:cs typeface="Comic Sans MS"/>
              </a:rPr>
              <a:t>yağlar</a:t>
            </a:r>
            <a:r>
              <a:rPr lang="tr-TR" spc="-90" dirty="0" smtClean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lang="tr-TR" spc="-25" dirty="0" smtClean="0">
                <a:solidFill>
                  <a:srgbClr val="171717"/>
                </a:solidFill>
                <a:latin typeface="Comic Sans MS"/>
                <a:cs typeface="Comic Sans MS"/>
              </a:rPr>
              <a:t>ile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kullanım</a:t>
            </a:r>
            <a:r>
              <a:rPr lang="tr-TR" b="1" spc="-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süresi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geçmiş</a:t>
            </a:r>
            <a:r>
              <a:rPr lang="tr-TR" b="1" spc="-9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10" dirty="0" smtClean="0">
                <a:solidFill>
                  <a:srgbClr val="171717"/>
                </a:solidFill>
                <a:latin typeface="Comic Sans MS"/>
                <a:cs typeface="Comic Sans MS"/>
              </a:rPr>
              <a:t>bitkisel yağlardır.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grpSp>
        <p:nvGrpSpPr>
          <p:cNvPr id="5" name="object 5"/>
          <p:cNvGrpSpPr/>
          <p:nvPr/>
        </p:nvGrpSpPr>
        <p:grpSpPr>
          <a:xfrm>
            <a:off x="5572132" y="1643050"/>
            <a:ext cx="3286148" cy="3643338"/>
            <a:chOff x="329184" y="1572767"/>
            <a:chExt cx="4620260" cy="48348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415" y="3643883"/>
              <a:ext cx="3906774" cy="27637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1572767"/>
              <a:ext cx="3755898" cy="25519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object 9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500174"/>
            <a:ext cx="2841995" cy="3768733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4929190" y="5643578"/>
            <a:ext cx="23202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1</a:t>
            </a:r>
            <a:r>
              <a:rPr sz="2000" b="1" spc="-1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litre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atık</a:t>
            </a:r>
            <a:r>
              <a:rPr sz="2000" b="1" spc="-4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yağ,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1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milyon</a:t>
            </a:r>
            <a:r>
              <a:rPr sz="2000" b="1" spc="-5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litre</a:t>
            </a:r>
            <a:r>
              <a:rPr sz="2000" b="1" spc="-4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omic Sans MS"/>
                <a:cs typeface="Comic Sans MS"/>
              </a:rPr>
              <a:t>içme</a:t>
            </a:r>
            <a:endParaRPr sz="2000">
              <a:latin typeface="Comic Sans MS"/>
              <a:cs typeface="Comic Sans MS"/>
            </a:endParaRPr>
          </a:p>
          <a:p>
            <a:pPr marL="22606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suyunu</a:t>
            </a:r>
            <a:r>
              <a:rPr sz="2000" b="1" spc="-3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omic Sans MS"/>
                <a:cs typeface="Comic Sans MS"/>
              </a:rPr>
              <a:t>kirletir.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285720" y="4714884"/>
            <a:ext cx="47675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Atık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yağlardan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özel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tesislerde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araçlarda </a:t>
            </a:r>
            <a:r>
              <a:rPr sz="2000" dirty="0">
                <a:latin typeface="Comic Sans MS"/>
                <a:cs typeface="Comic Sans MS"/>
              </a:rPr>
              <a:t>yakıt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olarak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kullanılacak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biodizel;</a:t>
            </a:r>
            <a:r>
              <a:rPr sz="2000" b="1" spc="-55" dirty="0">
                <a:latin typeface="Comic Sans MS"/>
                <a:cs typeface="Comic Sans MS"/>
              </a:rPr>
              <a:t> </a:t>
            </a:r>
            <a:r>
              <a:rPr sz="2000" spc="-20" dirty="0">
                <a:latin typeface="Comic Sans MS"/>
                <a:cs typeface="Comic Sans MS"/>
              </a:rPr>
              <a:t>yem, </a:t>
            </a:r>
            <a:r>
              <a:rPr sz="2000" dirty="0">
                <a:latin typeface="Comic Sans MS"/>
                <a:cs typeface="Comic Sans MS"/>
              </a:rPr>
              <a:t>sabun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kimya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sanayiinde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mic Sans MS"/>
                <a:cs typeface="Comic Sans MS"/>
              </a:rPr>
              <a:t>değerlendirilecek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hammadde</a:t>
            </a:r>
            <a:r>
              <a:rPr sz="2000" b="1" spc="-30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elde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edilir.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6" y="566927"/>
            <a:ext cx="4454462" cy="3862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Çevre</a:t>
            </a:r>
            <a:r>
              <a:rPr lang="tr-TR" spc="-50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Kirliliği</a:t>
            </a:r>
            <a:r>
              <a:rPr lang="tr-TR" spc="-30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Türleri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640" y="1428736"/>
            <a:ext cx="82397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Atık</a:t>
            </a:r>
            <a:r>
              <a:rPr lang="tr-TR" spc="-2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Ve</a:t>
            </a:r>
            <a:r>
              <a:rPr lang="tr-TR" spc="-20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Atık</a:t>
            </a:r>
            <a:r>
              <a:rPr lang="tr-TR" spc="-3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Yönetimi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2114536" cy="4525963"/>
          </a:xfrm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tr-TR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Atık,</a:t>
            </a:r>
            <a:endParaRPr lang="tr-TR" dirty="0" smtClean="0">
              <a:latin typeface="Comic Sans MS"/>
              <a:cs typeface="Comic Sans MS"/>
            </a:endParaRPr>
          </a:p>
          <a:p>
            <a:pPr marL="12700" marR="81915">
              <a:lnSpc>
                <a:spcPct val="100000"/>
              </a:lnSpc>
              <a:spcBef>
                <a:spcPts val="480"/>
              </a:spcBef>
            </a:pPr>
            <a:r>
              <a:rPr lang="tr-TR" spc="-10" dirty="0" smtClean="0">
                <a:latin typeface="Comic Sans MS"/>
                <a:cs typeface="Comic Sans MS"/>
              </a:rPr>
              <a:t>üreticisi </a:t>
            </a:r>
            <a:r>
              <a:rPr lang="tr-TR" dirty="0" smtClean="0">
                <a:latin typeface="Comic Sans MS"/>
                <a:cs typeface="Comic Sans MS"/>
              </a:rPr>
              <a:t>veya</a:t>
            </a:r>
            <a:r>
              <a:rPr lang="tr-TR" spc="-4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elinde bulunduran tarafından çevreye </a:t>
            </a:r>
            <a:r>
              <a:rPr lang="tr-TR" dirty="0" smtClean="0">
                <a:latin typeface="Comic Sans MS"/>
                <a:cs typeface="Comic Sans MS"/>
              </a:rPr>
              <a:t>atılan</a:t>
            </a:r>
            <a:r>
              <a:rPr lang="tr-TR" spc="-30" dirty="0" smtClean="0">
                <a:latin typeface="Comic Sans MS"/>
                <a:cs typeface="Comic Sans MS"/>
              </a:rPr>
              <a:t> </a:t>
            </a:r>
            <a:r>
              <a:rPr lang="tr-TR" spc="-20" dirty="0" smtClean="0">
                <a:latin typeface="Comic Sans MS"/>
                <a:cs typeface="Comic Sans MS"/>
              </a:rPr>
              <a:t>veya </a:t>
            </a:r>
            <a:r>
              <a:rPr lang="tr-TR" spc="-10" dirty="0" smtClean="0">
                <a:latin typeface="Comic Sans MS"/>
                <a:cs typeface="Comic Sans MS"/>
              </a:rPr>
              <a:t>bırakılan </a:t>
            </a:r>
            <a:r>
              <a:rPr lang="tr-TR" dirty="0" smtClean="0">
                <a:latin typeface="Comic Sans MS"/>
                <a:cs typeface="Comic Sans MS"/>
              </a:rPr>
              <a:t>madde</a:t>
            </a:r>
            <a:r>
              <a:rPr lang="tr-TR" spc="-15" dirty="0" smtClean="0">
                <a:latin typeface="Comic Sans MS"/>
                <a:cs typeface="Comic Sans MS"/>
              </a:rPr>
              <a:t> </a:t>
            </a:r>
            <a:r>
              <a:rPr lang="tr-TR" spc="-20" dirty="0" smtClean="0">
                <a:latin typeface="Comic Sans MS"/>
                <a:cs typeface="Comic Sans MS"/>
              </a:rPr>
              <a:t>veya </a:t>
            </a:r>
            <a:r>
              <a:rPr lang="tr-TR" spc="-10" dirty="0" smtClean="0">
                <a:latin typeface="Comic Sans MS"/>
                <a:cs typeface="Comic Sans MS"/>
              </a:rPr>
              <a:t>materyal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14678" y="1571612"/>
            <a:ext cx="5715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5080">
              <a:lnSpc>
                <a:spcPct val="100000"/>
              </a:lnSpc>
              <a:spcBef>
                <a:spcPts val="795"/>
              </a:spcBef>
            </a:pPr>
            <a: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Atık</a:t>
            </a:r>
            <a:r>
              <a:rPr lang="tr-TR" sz="3200" b="1" spc="-7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Yönetimi,</a:t>
            </a:r>
            <a:endParaRPr lang="tr-TR" sz="3200" dirty="0" smtClean="0">
              <a:latin typeface="Comic Sans MS"/>
              <a:cs typeface="Comic Sans MS"/>
            </a:endParaRPr>
          </a:p>
          <a:p>
            <a:pPr marR="7620">
              <a:lnSpc>
                <a:spcPct val="100000"/>
              </a:lnSpc>
              <a:spcBef>
                <a:spcPts val="695"/>
              </a:spcBef>
            </a:pPr>
            <a:r>
              <a:rPr lang="tr-TR" sz="3200" dirty="0" smtClean="0">
                <a:latin typeface="Comic Sans MS"/>
                <a:cs typeface="Comic Sans MS"/>
              </a:rPr>
              <a:t>atığın</a:t>
            </a:r>
            <a:r>
              <a:rPr lang="tr-TR" sz="3200" spc="-9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oluşumunun</a:t>
            </a:r>
            <a:r>
              <a:rPr lang="tr-TR" sz="3200" spc="-75" dirty="0" smtClean="0">
                <a:latin typeface="Comic Sans MS"/>
                <a:cs typeface="Comic Sans MS"/>
              </a:rPr>
              <a:t> </a:t>
            </a:r>
            <a:r>
              <a:rPr lang="tr-TR" sz="3200" b="1" spc="-10" dirty="0" smtClean="0">
                <a:latin typeface="Comic Sans MS"/>
                <a:cs typeface="Comic Sans MS"/>
              </a:rPr>
              <a:t>önlenmesi</a:t>
            </a:r>
            <a:r>
              <a:rPr lang="tr-TR" sz="3200" spc="-10" dirty="0" smtClean="0">
                <a:latin typeface="Comic Sans MS"/>
                <a:cs typeface="Comic Sans MS"/>
              </a:rPr>
              <a:t>, </a:t>
            </a:r>
            <a:r>
              <a:rPr lang="tr-TR" sz="3200" dirty="0" smtClean="0">
                <a:latin typeface="Comic Sans MS"/>
                <a:cs typeface="Comic Sans MS"/>
              </a:rPr>
              <a:t>kaynağında</a:t>
            </a:r>
            <a:r>
              <a:rPr lang="tr-TR" sz="3200" spc="-130" dirty="0" smtClean="0">
                <a:latin typeface="Comic Sans MS"/>
                <a:cs typeface="Comic Sans MS"/>
              </a:rPr>
              <a:t> </a:t>
            </a:r>
            <a:r>
              <a:rPr lang="tr-TR" sz="3200" b="1" dirty="0" smtClean="0">
                <a:latin typeface="Comic Sans MS"/>
                <a:cs typeface="Comic Sans MS"/>
              </a:rPr>
              <a:t>azaltılması</a:t>
            </a:r>
            <a:r>
              <a:rPr lang="tr-TR" sz="3200" dirty="0" smtClean="0">
                <a:latin typeface="Comic Sans MS"/>
                <a:cs typeface="Comic Sans MS"/>
              </a:rPr>
              <a:t>,</a:t>
            </a:r>
            <a:r>
              <a:rPr lang="tr-TR" sz="3200" spc="-14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yeniden </a:t>
            </a:r>
            <a:r>
              <a:rPr lang="tr-TR" sz="3200" b="1" dirty="0" smtClean="0">
                <a:latin typeface="Comic Sans MS"/>
                <a:cs typeface="Comic Sans MS"/>
              </a:rPr>
              <a:t>kullanılması</a:t>
            </a:r>
            <a:r>
              <a:rPr lang="tr-TR" sz="3200" dirty="0" smtClean="0">
                <a:latin typeface="Comic Sans MS"/>
                <a:cs typeface="Comic Sans MS"/>
              </a:rPr>
              <a:t>,</a:t>
            </a:r>
            <a:r>
              <a:rPr lang="tr-TR" sz="3200" spc="-7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türüne</a:t>
            </a:r>
            <a:r>
              <a:rPr lang="tr-TR" sz="3200" spc="-5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göre</a:t>
            </a:r>
            <a:r>
              <a:rPr lang="tr-TR" sz="3200" spc="-60" dirty="0" smtClean="0">
                <a:latin typeface="Comic Sans MS"/>
                <a:cs typeface="Comic Sans MS"/>
              </a:rPr>
              <a:t> </a:t>
            </a:r>
            <a:r>
              <a:rPr lang="tr-TR" sz="3200" b="1" spc="-10" dirty="0" smtClean="0">
                <a:latin typeface="Comic Sans MS"/>
                <a:cs typeface="Comic Sans MS"/>
              </a:rPr>
              <a:t>ayrılması</a:t>
            </a:r>
            <a:r>
              <a:rPr lang="tr-TR" sz="3200" spc="-10" dirty="0" smtClean="0">
                <a:latin typeface="Comic Sans MS"/>
                <a:cs typeface="Comic Sans MS"/>
              </a:rPr>
              <a:t>, biriktirilmesi,</a:t>
            </a:r>
            <a:r>
              <a:rPr lang="tr-TR" sz="3200" spc="40" dirty="0" smtClean="0">
                <a:latin typeface="Comic Sans MS"/>
                <a:cs typeface="Comic Sans MS"/>
              </a:rPr>
              <a:t> </a:t>
            </a:r>
            <a:r>
              <a:rPr lang="tr-TR" sz="3200" b="1" spc="-20" dirty="0" smtClean="0">
                <a:latin typeface="Comic Sans MS"/>
                <a:cs typeface="Comic Sans MS"/>
              </a:rPr>
              <a:t>toplanması,</a:t>
            </a:r>
            <a:r>
              <a:rPr lang="tr-TR" sz="3200" b="1" spc="-32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geçici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59690" marR="6985" indent="-47625">
              <a:lnSpc>
                <a:spcPct val="110000"/>
              </a:lnSpc>
            </a:pPr>
            <a:r>
              <a:rPr lang="tr-TR" sz="3200" dirty="0" smtClean="0">
                <a:latin typeface="Comic Sans MS"/>
                <a:cs typeface="Comic Sans MS"/>
              </a:rPr>
              <a:t>depolanması,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b="1" dirty="0" smtClean="0">
                <a:latin typeface="Comic Sans MS"/>
                <a:cs typeface="Comic Sans MS"/>
              </a:rPr>
              <a:t>taşınması,</a:t>
            </a:r>
            <a:r>
              <a:rPr lang="tr-TR" sz="3200" b="1" spc="-34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ara</a:t>
            </a:r>
            <a:r>
              <a:rPr lang="tr-TR" sz="3200" spc="-3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depolanması, </a:t>
            </a:r>
            <a:r>
              <a:rPr lang="tr-TR" sz="3200" b="1" dirty="0" smtClean="0">
                <a:latin typeface="Comic Sans MS"/>
                <a:cs typeface="Comic Sans MS"/>
              </a:rPr>
              <a:t>geri</a:t>
            </a:r>
            <a:r>
              <a:rPr lang="tr-TR" sz="3200" b="1" spc="-95" dirty="0" smtClean="0">
                <a:latin typeface="Comic Sans MS"/>
                <a:cs typeface="Comic Sans MS"/>
              </a:rPr>
              <a:t> </a:t>
            </a:r>
            <a:r>
              <a:rPr lang="tr-TR" sz="3200" b="1" dirty="0" smtClean="0">
                <a:latin typeface="Comic Sans MS"/>
                <a:cs typeface="Comic Sans MS"/>
              </a:rPr>
              <a:t>dönüşümü</a:t>
            </a:r>
            <a:r>
              <a:rPr lang="tr-TR" sz="3200" dirty="0" smtClean="0">
                <a:latin typeface="Comic Sans MS"/>
                <a:cs typeface="Comic Sans MS"/>
              </a:rPr>
              <a:t>,</a:t>
            </a:r>
            <a:r>
              <a:rPr lang="tr-TR" sz="3200" spc="-7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geri</a:t>
            </a:r>
            <a:r>
              <a:rPr lang="tr-TR" sz="3200" spc="-6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kazanımı,</a:t>
            </a:r>
            <a:r>
              <a:rPr lang="tr-TR" sz="3200" spc="-50" dirty="0" smtClean="0">
                <a:latin typeface="Comic Sans MS"/>
                <a:cs typeface="Comic Sans MS"/>
              </a:rPr>
              <a:t> </a:t>
            </a:r>
            <a:r>
              <a:rPr lang="tr-TR" sz="3200" b="1" spc="-10" dirty="0" err="1" smtClean="0">
                <a:latin typeface="Comic Sans MS"/>
                <a:cs typeface="Comic Sans MS"/>
              </a:rPr>
              <a:t>bertarafı</a:t>
            </a:r>
            <a:r>
              <a:rPr lang="tr-TR" sz="3200" spc="-10" dirty="0" smtClean="0">
                <a:latin typeface="Comic Sans MS"/>
                <a:cs typeface="Comic Sans MS"/>
              </a:rPr>
              <a:t>, </a:t>
            </a:r>
            <a:r>
              <a:rPr lang="tr-TR" sz="3200" dirty="0" smtClean="0">
                <a:latin typeface="Comic Sans MS"/>
                <a:cs typeface="Comic Sans MS"/>
              </a:rPr>
              <a:t>sonrasında</a:t>
            </a:r>
            <a:r>
              <a:rPr lang="tr-TR" sz="3200" spc="-12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izlenmesi,</a:t>
            </a:r>
            <a:r>
              <a:rPr lang="tr-TR" sz="3200" spc="-9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kontrolü</a:t>
            </a:r>
            <a:r>
              <a:rPr lang="tr-TR" sz="3200" spc="-100" dirty="0" smtClean="0">
                <a:latin typeface="Comic Sans MS"/>
                <a:cs typeface="Comic Sans MS"/>
              </a:rPr>
              <a:t> </a:t>
            </a:r>
            <a:r>
              <a:rPr lang="tr-TR" sz="3200" spc="-25" dirty="0" smtClean="0">
                <a:latin typeface="Comic Sans MS"/>
                <a:cs typeface="Comic Sans MS"/>
              </a:rPr>
              <a:t>ve </a:t>
            </a:r>
            <a:r>
              <a:rPr lang="tr-TR" sz="3200" dirty="0" smtClean="0">
                <a:latin typeface="Comic Sans MS"/>
                <a:cs typeface="Comic Sans MS"/>
              </a:rPr>
              <a:t>denetimi</a:t>
            </a:r>
            <a:r>
              <a:rPr lang="tr-TR" sz="3200" spc="-13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faaliyetlerini</a:t>
            </a:r>
            <a:r>
              <a:rPr lang="tr-TR" sz="3200" spc="-10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içeren </a:t>
            </a:r>
            <a:r>
              <a:rPr lang="tr-TR" sz="3200" dirty="0" smtClean="0">
                <a:latin typeface="Comic Sans MS"/>
                <a:cs typeface="Comic Sans MS"/>
              </a:rPr>
              <a:t>süreçlerin</a:t>
            </a:r>
            <a:r>
              <a:rPr lang="tr-TR" sz="3200" spc="-14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bütünü.</a:t>
            </a:r>
            <a:endParaRPr lang="tr-TR"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Atık</a:t>
            </a:r>
            <a:r>
              <a:rPr lang="tr-TR" spc="-9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Yönetimi</a:t>
            </a:r>
            <a:r>
              <a:rPr lang="tr-TR" spc="-95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Hiyerarşisi</a:t>
            </a:r>
            <a:endParaRPr lang="tr-TR" dirty="0"/>
          </a:p>
        </p:txBody>
      </p:sp>
      <p:grpSp>
        <p:nvGrpSpPr>
          <p:cNvPr id="4" name="object 4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8229600" cy="4525963"/>
            <a:chOff x="575691" y="1410842"/>
            <a:chExt cx="7992745" cy="4431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6" y="1420367"/>
              <a:ext cx="7973568" cy="44119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0453" y="1415605"/>
              <a:ext cx="7983220" cy="4421505"/>
            </a:xfrm>
            <a:custGeom>
              <a:avLst/>
              <a:gdLst/>
              <a:ahLst/>
              <a:cxnLst/>
              <a:rect l="l" t="t" r="r" b="b"/>
              <a:pathLst>
                <a:path w="7983220" h="4421505">
                  <a:moveTo>
                    <a:pt x="0" y="4421505"/>
                  </a:moveTo>
                  <a:lnTo>
                    <a:pt x="7983093" y="4421505"/>
                  </a:lnTo>
                  <a:lnTo>
                    <a:pt x="7983093" y="0"/>
                  </a:lnTo>
                  <a:lnTo>
                    <a:pt x="0" y="0"/>
                  </a:lnTo>
                  <a:lnTo>
                    <a:pt x="0" y="442150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tr-TR" dirty="0" smtClean="0">
                <a:latin typeface="Comic Sans MS"/>
                <a:cs typeface="Comic Sans MS"/>
              </a:rPr>
              <a:t>İsrafın</a:t>
            </a:r>
            <a:r>
              <a:rPr lang="tr-TR" spc="-11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önlenmesini,</a:t>
            </a:r>
            <a:r>
              <a:rPr lang="tr-TR" spc="-1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kaynakların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daha</a:t>
            </a:r>
            <a:r>
              <a:rPr lang="tr-TR" spc="-8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verimli</a:t>
            </a:r>
            <a:r>
              <a:rPr lang="tr-TR" spc="-9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kullanılmasını, </a:t>
            </a:r>
            <a:r>
              <a:rPr lang="tr-TR" dirty="0" smtClean="0">
                <a:latin typeface="Comic Sans MS"/>
                <a:cs typeface="Comic Sans MS"/>
              </a:rPr>
              <a:t>meydana</a:t>
            </a:r>
            <a:r>
              <a:rPr lang="tr-TR" spc="-9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gelen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atık</a:t>
            </a:r>
            <a:r>
              <a:rPr lang="tr-TR" spc="-8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miktarının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azaltılmasını, </a:t>
            </a:r>
            <a:r>
              <a:rPr lang="tr-TR" dirty="0" smtClean="0">
                <a:latin typeface="Comic Sans MS"/>
                <a:cs typeface="Comic Sans MS"/>
              </a:rPr>
              <a:t>etkin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toplama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sisteminin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kurulmasını,</a:t>
            </a:r>
            <a:r>
              <a:rPr lang="tr-TR" spc="-1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atıkların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geri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dönüştürülmesini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kapsayan;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“atık</a:t>
            </a:r>
            <a:r>
              <a:rPr lang="tr-TR" spc="-6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solidFill>
                  <a:srgbClr val="C00000"/>
                </a:solidFill>
                <a:latin typeface="Comic Sans MS"/>
                <a:cs typeface="Comic Sans MS"/>
              </a:rPr>
              <a:t>önleme</a:t>
            </a:r>
            <a:r>
              <a:rPr lang="tr-TR" spc="-6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yaklaşımı”.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422" y="500042"/>
            <a:ext cx="1799844" cy="949451"/>
          </a:xfrm>
          <a:prstGeom prst="rect">
            <a:avLst/>
          </a:prstGeom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4429124" y="714356"/>
            <a:ext cx="13627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Nedir?</a:t>
            </a:r>
            <a:endParaRPr kumimoji="0" lang="tr-TR" sz="3200" b="1" i="0" u="none" strike="noStrike" kern="0" cap="none" spc="-1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Atık</a:t>
            </a:r>
            <a:r>
              <a:rPr lang="tr-TR" spc="-30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Grupları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buNone/>
            </a:pP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1.</a:t>
            </a:r>
            <a:r>
              <a:rPr lang="tr-TR" b="1" spc="-8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Tehlikesiz</a:t>
            </a:r>
            <a:r>
              <a:rPr lang="tr-TR" b="1" spc="-4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Atıklar</a:t>
            </a:r>
            <a:endParaRPr lang="tr-TR" dirty="0" smtClean="0">
              <a:latin typeface="Comic Sans MS"/>
              <a:cs typeface="Comic Sans MS"/>
            </a:endParaRPr>
          </a:p>
          <a:p>
            <a:pPr marL="12700" marR="654685">
              <a:lnSpc>
                <a:spcPct val="100000"/>
              </a:lnSpc>
              <a:spcBef>
                <a:spcPts val="1080"/>
              </a:spcBef>
            </a:pPr>
            <a:r>
              <a:rPr lang="tr-TR" dirty="0" smtClean="0">
                <a:latin typeface="Comic Sans MS"/>
                <a:cs typeface="Comic Sans MS"/>
              </a:rPr>
              <a:t>insan</a:t>
            </a:r>
            <a:r>
              <a:rPr lang="tr-TR" spc="-6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sağlığına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spc="-25" dirty="0" smtClean="0">
                <a:latin typeface="Comic Sans MS"/>
                <a:cs typeface="Comic Sans MS"/>
              </a:rPr>
              <a:t>ve </a:t>
            </a:r>
            <a:r>
              <a:rPr lang="tr-TR" dirty="0" smtClean="0">
                <a:latin typeface="Comic Sans MS"/>
                <a:cs typeface="Comic Sans MS"/>
              </a:rPr>
              <a:t>çevreye</a:t>
            </a:r>
            <a:r>
              <a:rPr lang="tr-TR" spc="-8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herhangi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spc="-25" dirty="0" smtClean="0">
                <a:latin typeface="Comic Sans MS"/>
                <a:cs typeface="Comic Sans MS"/>
              </a:rPr>
              <a:t>bir </a:t>
            </a:r>
            <a:r>
              <a:rPr lang="tr-TR" dirty="0" smtClean="0">
                <a:latin typeface="Comic Sans MS"/>
                <a:cs typeface="Comic Sans MS"/>
              </a:rPr>
              <a:t>zararı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olmayan;</a:t>
            </a:r>
            <a:r>
              <a:rPr lang="tr-TR" spc="-7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genellikle </a:t>
            </a:r>
            <a:r>
              <a:rPr lang="tr-TR" dirty="0" smtClean="0">
                <a:latin typeface="Comic Sans MS"/>
                <a:cs typeface="Comic Sans MS"/>
              </a:rPr>
              <a:t>son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kullanma</a:t>
            </a:r>
            <a:r>
              <a:rPr lang="tr-TR" spc="-3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tarihleri </a:t>
            </a:r>
            <a:r>
              <a:rPr lang="tr-TR" spc="-20" dirty="0" smtClean="0">
                <a:latin typeface="Comic Sans MS"/>
                <a:cs typeface="Comic Sans MS"/>
              </a:rPr>
              <a:t>gelen-</a:t>
            </a:r>
            <a:r>
              <a:rPr lang="tr-TR" dirty="0" smtClean="0">
                <a:latin typeface="Comic Sans MS"/>
                <a:cs typeface="Comic Sans MS"/>
              </a:rPr>
              <a:t>geçen,</a:t>
            </a:r>
            <a:r>
              <a:rPr lang="tr-TR" spc="-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kullanma </a:t>
            </a:r>
            <a:r>
              <a:rPr lang="tr-TR" dirty="0" smtClean="0">
                <a:latin typeface="Comic Sans MS"/>
                <a:cs typeface="Comic Sans MS"/>
              </a:rPr>
              <a:t>ömürlerini</a:t>
            </a:r>
            <a:r>
              <a:rPr lang="tr-TR" spc="-11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tamamlayan atıklar.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72066" y="1643050"/>
            <a:ext cx="36147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11430">
              <a:lnSpc>
                <a:spcPct val="100000"/>
              </a:lnSpc>
              <a:spcBef>
                <a:spcPts val="1295"/>
              </a:spcBef>
            </a:pPr>
            <a: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2.</a:t>
            </a:r>
            <a:r>
              <a:rPr lang="tr-TR" sz="3200" b="1" spc="-8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Tehlikeli</a:t>
            </a:r>
            <a:r>
              <a:rPr lang="tr-TR" sz="3200" b="1" spc="-4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sz="3200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Atıklar </a:t>
            </a:r>
            <a:r>
              <a:rPr lang="tr-TR" sz="3200" dirty="0" smtClean="0">
                <a:latin typeface="Comic Sans MS"/>
                <a:cs typeface="Comic Sans MS"/>
              </a:rPr>
              <a:t>kanserojen,</a:t>
            </a:r>
            <a:r>
              <a:rPr lang="tr-TR" sz="3200" spc="-100" dirty="0" smtClean="0">
                <a:latin typeface="Comic Sans MS"/>
                <a:cs typeface="Comic Sans MS"/>
              </a:rPr>
              <a:t> </a:t>
            </a:r>
            <a:r>
              <a:rPr lang="tr-TR" sz="3200" spc="-10" dirty="0" err="1" smtClean="0">
                <a:latin typeface="Comic Sans MS"/>
                <a:cs typeface="Comic Sans MS"/>
              </a:rPr>
              <a:t>toksik</a:t>
            </a:r>
            <a:r>
              <a:rPr lang="tr-TR" sz="3200" spc="-10" dirty="0" smtClean="0">
                <a:latin typeface="Comic Sans MS"/>
                <a:cs typeface="Comic Sans MS"/>
              </a:rPr>
              <a:t>, </a:t>
            </a:r>
            <a:r>
              <a:rPr lang="tr-TR" sz="3200" dirty="0" smtClean="0">
                <a:latin typeface="Comic Sans MS"/>
                <a:cs typeface="Comic Sans MS"/>
              </a:rPr>
              <a:t>patlayıcı,</a:t>
            </a:r>
            <a:r>
              <a:rPr lang="tr-TR" sz="3200" spc="-8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tutuşabilen, </a:t>
            </a:r>
            <a:r>
              <a:rPr lang="tr-TR" sz="3200" dirty="0" err="1" smtClean="0">
                <a:latin typeface="Comic Sans MS"/>
                <a:cs typeface="Comic Sans MS"/>
              </a:rPr>
              <a:t>korozif</a:t>
            </a:r>
            <a:r>
              <a:rPr lang="tr-TR" sz="3200" dirty="0" smtClean="0">
                <a:latin typeface="Comic Sans MS"/>
                <a:cs typeface="Comic Sans MS"/>
              </a:rPr>
              <a:t>,</a:t>
            </a:r>
            <a:r>
              <a:rPr lang="tr-TR" sz="3200" spc="-6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tahriş</a:t>
            </a:r>
            <a:r>
              <a:rPr lang="tr-TR" sz="3200" spc="-6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edici </a:t>
            </a:r>
            <a:r>
              <a:rPr lang="tr-TR" sz="3200" dirty="0" smtClean="0">
                <a:latin typeface="Comic Sans MS"/>
                <a:cs typeface="Comic Sans MS"/>
              </a:rPr>
              <a:t>vb.</a:t>
            </a:r>
            <a:r>
              <a:rPr lang="tr-TR" sz="3200" spc="-3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özelliklerinden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12700" marR="5080" indent="77470">
              <a:lnSpc>
                <a:spcPct val="100000"/>
              </a:lnSpc>
              <a:spcBef>
                <a:spcPts val="5"/>
              </a:spcBef>
            </a:pPr>
            <a:r>
              <a:rPr lang="tr-TR" sz="3200" dirty="0" smtClean="0">
                <a:latin typeface="Comic Sans MS"/>
                <a:cs typeface="Comic Sans MS"/>
              </a:rPr>
              <a:t>dolayı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insan</a:t>
            </a:r>
            <a:r>
              <a:rPr lang="tr-TR" sz="3200" spc="-3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sağlığı</a:t>
            </a:r>
            <a:r>
              <a:rPr lang="tr-TR" sz="3200" spc="-40" dirty="0" smtClean="0">
                <a:latin typeface="Comic Sans MS"/>
                <a:cs typeface="Comic Sans MS"/>
              </a:rPr>
              <a:t> </a:t>
            </a:r>
            <a:r>
              <a:rPr lang="tr-TR" sz="3200" spc="-25" dirty="0" smtClean="0">
                <a:latin typeface="Comic Sans MS"/>
                <a:cs typeface="Comic Sans MS"/>
              </a:rPr>
              <a:t>ve </a:t>
            </a:r>
            <a:r>
              <a:rPr lang="tr-TR" sz="3200" dirty="0" smtClean="0">
                <a:latin typeface="Comic Sans MS"/>
                <a:cs typeface="Comic Sans MS"/>
              </a:rPr>
              <a:t>çevre</a:t>
            </a:r>
            <a:r>
              <a:rPr lang="tr-TR" sz="3200" spc="-9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bakımından</a:t>
            </a:r>
            <a:r>
              <a:rPr lang="tr-TR" sz="3200" spc="-95" dirty="0" smtClean="0">
                <a:latin typeface="Comic Sans MS"/>
                <a:cs typeface="Comic Sans MS"/>
              </a:rPr>
              <a:t> </a:t>
            </a:r>
            <a:r>
              <a:rPr lang="tr-TR" sz="3200" spc="-20" dirty="0" smtClean="0">
                <a:latin typeface="Comic Sans MS"/>
                <a:cs typeface="Comic Sans MS"/>
              </a:rPr>
              <a:t>risk </a:t>
            </a:r>
            <a:r>
              <a:rPr lang="tr-TR" sz="3200" dirty="0" smtClean="0">
                <a:latin typeface="Comic Sans MS"/>
                <a:cs typeface="Comic Sans MS"/>
              </a:rPr>
              <a:t>teşkil</a:t>
            </a:r>
            <a:r>
              <a:rPr lang="tr-TR" sz="3200" spc="-75" dirty="0" smtClean="0">
                <a:latin typeface="Comic Sans MS"/>
                <a:cs typeface="Comic Sans MS"/>
              </a:rPr>
              <a:t> </a:t>
            </a:r>
            <a:r>
              <a:rPr lang="tr-TR" sz="3200" dirty="0" smtClean="0">
                <a:latin typeface="Comic Sans MS"/>
                <a:cs typeface="Comic Sans MS"/>
              </a:rPr>
              <a:t>eden</a:t>
            </a:r>
            <a:r>
              <a:rPr lang="tr-TR" sz="3200" spc="-7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atıklar.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1F5F"/>
                </a:solidFill>
              </a:rPr>
              <a:t>Geri</a:t>
            </a:r>
            <a:r>
              <a:rPr lang="tr-TR" spc="-4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Dönüşüm</a:t>
            </a:r>
            <a:r>
              <a:rPr lang="tr-TR" spc="-2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ve</a:t>
            </a:r>
            <a:r>
              <a:rPr lang="tr-TR" spc="-30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Önemi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lang="tr-TR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Geri</a:t>
            </a:r>
            <a:r>
              <a:rPr lang="tr-TR" b="1" spc="-55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tr-TR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Dönüşüm,</a:t>
            </a:r>
            <a:endParaRPr lang="tr-TR" dirty="0" smtClean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tr-TR" dirty="0" smtClean="0">
                <a:latin typeface="Comic Sans MS"/>
                <a:cs typeface="Comic Sans MS"/>
              </a:rPr>
              <a:t>Yeniden</a:t>
            </a:r>
            <a:r>
              <a:rPr lang="tr-TR" spc="-10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değerlendirilme </a:t>
            </a:r>
            <a:r>
              <a:rPr lang="tr-TR" dirty="0" smtClean="0">
                <a:latin typeface="Comic Sans MS"/>
                <a:cs typeface="Comic Sans MS"/>
              </a:rPr>
              <a:t>imkanı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olan</a:t>
            </a:r>
            <a:r>
              <a:rPr lang="tr-TR" spc="-4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atıkların</a:t>
            </a:r>
            <a:r>
              <a:rPr lang="tr-TR" spc="-5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çeşitli </a:t>
            </a:r>
            <a:r>
              <a:rPr lang="tr-TR" dirty="0" smtClean="0">
                <a:latin typeface="Comic Sans MS"/>
                <a:cs typeface="Comic Sans MS"/>
              </a:rPr>
              <a:t>fiziksel</a:t>
            </a:r>
            <a:r>
              <a:rPr lang="tr-TR" spc="-1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</a:t>
            </a:r>
            <a:r>
              <a:rPr lang="tr-TR" spc="-4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/</a:t>
            </a:r>
            <a:r>
              <a:rPr lang="tr-TR" spc="-4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veya</a:t>
            </a:r>
            <a:r>
              <a:rPr lang="tr-TR" spc="-3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kimyasal </a:t>
            </a:r>
            <a:r>
              <a:rPr lang="tr-TR" dirty="0" smtClean="0">
                <a:latin typeface="Comic Sans MS"/>
                <a:cs typeface="Comic Sans MS"/>
              </a:rPr>
              <a:t>işlemlerden</a:t>
            </a:r>
            <a:r>
              <a:rPr lang="tr-TR" spc="-15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geçirilerek</a:t>
            </a:r>
            <a:r>
              <a:rPr lang="tr-TR" spc="-14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ikincil </a:t>
            </a:r>
            <a:r>
              <a:rPr lang="tr-TR" dirty="0" smtClean="0">
                <a:latin typeface="Comic Sans MS"/>
                <a:cs typeface="Comic Sans MS"/>
              </a:rPr>
              <a:t>hammaddeye</a:t>
            </a:r>
            <a:r>
              <a:rPr lang="tr-TR" spc="-7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dönüştürülmesi </a:t>
            </a:r>
            <a:r>
              <a:rPr lang="tr-TR" dirty="0" smtClean="0">
                <a:latin typeface="Comic Sans MS"/>
                <a:cs typeface="Comic Sans MS"/>
              </a:rPr>
              <a:t>ve</a:t>
            </a:r>
            <a:r>
              <a:rPr lang="tr-TR" spc="-65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tekrar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üretim</a:t>
            </a:r>
            <a:r>
              <a:rPr lang="tr-TR" spc="-60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sürecine </a:t>
            </a:r>
            <a:r>
              <a:rPr lang="tr-TR" dirty="0" smtClean="0">
                <a:latin typeface="Comic Sans MS"/>
                <a:cs typeface="Comic Sans MS"/>
              </a:rPr>
              <a:t>dahil</a:t>
            </a:r>
            <a:r>
              <a:rPr lang="tr-TR" spc="-55" dirty="0" smtClean="0">
                <a:latin typeface="Comic Sans MS"/>
                <a:cs typeface="Comic Sans MS"/>
              </a:rPr>
              <a:t> </a:t>
            </a:r>
            <a:r>
              <a:rPr lang="tr-TR" spc="-10" dirty="0" smtClean="0">
                <a:latin typeface="Comic Sans MS"/>
                <a:cs typeface="Comic Sans MS"/>
              </a:rPr>
              <a:t>edilmesi.</a:t>
            </a:r>
            <a:endParaRPr lang="tr-TR" dirty="0" smtClean="0">
              <a:latin typeface="Comic Sans MS"/>
              <a:cs typeface="Comic Sans MS"/>
            </a:endParaRPr>
          </a:p>
          <a:p>
            <a:endParaRPr lang="tr-TR" dirty="0"/>
          </a:p>
        </p:txBody>
      </p:sp>
      <p:sp>
        <p:nvSpPr>
          <p:cNvPr id="28" name="2 İçerik Yer Tutucusu"/>
          <p:cNvSpPr txBox="1">
            <a:spLocks/>
          </p:cNvSpPr>
          <p:nvPr/>
        </p:nvSpPr>
        <p:spPr>
          <a:xfrm>
            <a:off x="4857752" y="1428736"/>
            <a:ext cx="37576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6350">
              <a:lnSpc>
                <a:spcPct val="100000"/>
              </a:lnSpc>
              <a:spcBef>
                <a:spcPts val="1300"/>
              </a:spcBef>
            </a:pPr>
            <a:r>
              <a:rPr lang="tr-TR" sz="3200" b="1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Önemi,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30200" marR="8255" indent="-330200">
              <a:lnSpc>
                <a:spcPct val="100000"/>
              </a:lnSpc>
              <a:spcBef>
                <a:spcPts val="1205"/>
              </a:spcBef>
              <a:buSzPct val="96000"/>
              <a:buFont typeface="Comic Sans MS"/>
              <a:buAutoNum type="arabicPeriod"/>
              <a:tabLst>
                <a:tab pos="330200" algn="l"/>
              </a:tabLst>
            </a:pPr>
            <a:r>
              <a:rPr lang="tr-TR" sz="3200" dirty="0" smtClean="0">
                <a:latin typeface="Comic Sans MS"/>
                <a:cs typeface="Comic Sans MS"/>
              </a:rPr>
              <a:t>Doğal</a:t>
            </a:r>
            <a:r>
              <a:rPr lang="tr-TR" sz="3200" spc="-1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kaynakların</a:t>
            </a:r>
            <a:endParaRPr lang="tr-TR" sz="3200" dirty="0" smtClean="0">
              <a:latin typeface="Comic Sans MS"/>
              <a:cs typeface="Comic Sans MS"/>
            </a:endParaRPr>
          </a:p>
          <a:p>
            <a:pPr marR="6985">
              <a:lnSpc>
                <a:spcPct val="100000"/>
              </a:lnSpc>
            </a:pPr>
            <a:r>
              <a:rPr lang="tr-TR" sz="3200" spc="-10" dirty="0" smtClean="0">
                <a:latin typeface="Comic Sans MS"/>
                <a:cs typeface="Comic Sans MS"/>
              </a:rPr>
              <a:t>korunması,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30200" marR="8255" indent="-330200">
              <a:lnSpc>
                <a:spcPct val="100000"/>
              </a:lnSpc>
              <a:spcBef>
                <a:spcPts val="1200"/>
              </a:spcBef>
              <a:buSzPct val="96000"/>
              <a:buFont typeface="Comic Sans MS"/>
              <a:buAutoNum type="arabicPeriod" startAt="2"/>
              <a:tabLst>
                <a:tab pos="330200" algn="l"/>
              </a:tabLst>
            </a:pPr>
            <a:r>
              <a:rPr lang="tr-TR" sz="3200" dirty="0" smtClean="0">
                <a:latin typeface="Comic Sans MS"/>
                <a:cs typeface="Comic Sans MS"/>
              </a:rPr>
              <a:t>Enerji</a:t>
            </a:r>
            <a:r>
              <a:rPr lang="tr-TR" sz="3200" spc="-5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tasarrufu,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30200" marR="5080" indent="-330200">
              <a:lnSpc>
                <a:spcPct val="100000"/>
              </a:lnSpc>
              <a:spcBef>
                <a:spcPts val="1200"/>
              </a:spcBef>
              <a:buSzPct val="96000"/>
              <a:buFont typeface="Comic Sans MS"/>
              <a:buAutoNum type="arabicPeriod" startAt="2"/>
              <a:tabLst>
                <a:tab pos="330200" algn="l"/>
              </a:tabLst>
            </a:pPr>
            <a:r>
              <a:rPr lang="tr-TR" sz="3200" dirty="0" smtClean="0">
                <a:latin typeface="Comic Sans MS"/>
                <a:cs typeface="Comic Sans MS"/>
              </a:rPr>
              <a:t>Atık</a:t>
            </a:r>
            <a:r>
              <a:rPr lang="tr-TR" sz="3200" spc="-50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miktarı</a:t>
            </a:r>
            <a:endParaRPr lang="tr-TR" sz="3200" dirty="0" smtClean="0">
              <a:latin typeface="Comic Sans MS"/>
              <a:cs typeface="Comic Sans MS"/>
            </a:endParaRPr>
          </a:p>
          <a:p>
            <a:pPr marR="7620">
              <a:lnSpc>
                <a:spcPct val="100000"/>
              </a:lnSpc>
            </a:pPr>
            <a:r>
              <a:rPr lang="tr-TR" sz="3200" spc="-10" dirty="0" err="1" smtClean="0">
                <a:latin typeface="Comic Sans MS"/>
                <a:cs typeface="Comic Sans MS"/>
              </a:rPr>
              <a:t>azaltımı</a:t>
            </a:r>
            <a:r>
              <a:rPr lang="tr-TR" sz="3200" spc="-10" dirty="0" smtClean="0">
                <a:latin typeface="Comic Sans MS"/>
                <a:cs typeface="Comic Sans MS"/>
              </a:rPr>
              <a:t>,</a:t>
            </a:r>
          </a:p>
          <a:p>
            <a:pPr marR="7620">
              <a:lnSpc>
                <a:spcPct val="100000"/>
              </a:lnSpc>
            </a:pPr>
            <a:r>
              <a:rPr lang="tr-TR" sz="3200" spc="-10" dirty="0" smtClean="0">
                <a:latin typeface="Comic Sans MS"/>
                <a:cs typeface="Comic Sans MS"/>
              </a:rPr>
              <a:t>4. </a:t>
            </a:r>
            <a:r>
              <a:rPr lang="tr-TR" sz="3200" dirty="0" smtClean="0">
                <a:latin typeface="Comic Sans MS"/>
                <a:cs typeface="Comic Sans MS"/>
              </a:rPr>
              <a:t>Çevreye</a:t>
            </a:r>
            <a:r>
              <a:rPr lang="tr-TR" sz="3200" spc="-65" dirty="0" smtClean="0">
                <a:latin typeface="Comic Sans MS"/>
                <a:cs typeface="Comic Sans MS"/>
              </a:rPr>
              <a:t> </a:t>
            </a:r>
            <a:r>
              <a:rPr lang="tr-TR" sz="3200" spc="-25" dirty="0" smtClean="0">
                <a:latin typeface="Comic Sans MS"/>
                <a:cs typeface="Comic Sans MS"/>
              </a:rPr>
              <a:t>ve </a:t>
            </a:r>
            <a:r>
              <a:rPr lang="tr-TR" sz="3200" dirty="0" smtClean="0">
                <a:latin typeface="Comic Sans MS"/>
                <a:cs typeface="Comic Sans MS"/>
              </a:rPr>
              <a:t>ekonomiye</a:t>
            </a:r>
            <a:r>
              <a:rPr lang="tr-TR" sz="3200" spc="-55" dirty="0" smtClean="0">
                <a:latin typeface="Comic Sans MS"/>
                <a:cs typeface="Comic Sans MS"/>
              </a:rPr>
              <a:t> </a:t>
            </a:r>
            <a:r>
              <a:rPr lang="tr-TR" sz="3200" spc="-10" dirty="0" smtClean="0">
                <a:latin typeface="Comic Sans MS"/>
                <a:cs typeface="Comic Sans MS"/>
              </a:rPr>
              <a:t>katkı.</a:t>
            </a:r>
            <a:endParaRPr lang="tr-TR" sz="3200" dirty="0" smtClean="0">
              <a:latin typeface="Comic Sans MS"/>
              <a:cs typeface="Comic Sans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1F5F"/>
                </a:solidFill>
              </a:rPr>
              <a:t>Geri</a:t>
            </a:r>
            <a:r>
              <a:rPr lang="tr-TR" spc="-60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Dönüşebilen</a:t>
            </a:r>
            <a:r>
              <a:rPr lang="tr-TR" spc="-40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/</a:t>
            </a:r>
            <a:r>
              <a:rPr lang="tr-TR" spc="-55" dirty="0" smtClean="0">
                <a:solidFill>
                  <a:srgbClr val="001F5F"/>
                </a:solidFill>
              </a:rPr>
              <a:t> </a:t>
            </a:r>
            <a:r>
              <a:rPr lang="tr-TR" dirty="0" smtClean="0">
                <a:solidFill>
                  <a:srgbClr val="001F5F"/>
                </a:solidFill>
              </a:rPr>
              <a:t>Kazanılabilen</a:t>
            </a:r>
            <a:r>
              <a:rPr lang="tr-TR" spc="-60" dirty="0" smtClean="0">
                <a:solidFill>
                  <a:srgbClr val="001F5F"/>
                </a:solidFill>
              </a:rPr>
              <a:t> </a:t>
            </a:r>
            <a:r>
              <a:rPr lang="tr-TR" spc="-10" dirty="0" smtClean="0">
                <a:solidFill>
                  <a:srgbClr val="001F5F"/>
                </a:solidFill>
              </a:rPr>
              <a:t>Atıklar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/>
          </a:bodyPr>
          <a:lstStyle/>
          <a:p>
            <a:pPr marL="1062355" indent="-4572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062355" algn="l"/>
              </a:tabLst>
            </a:pPr>
            <a:r>
              <a:rPr lang="tr-TR" sz="2500" b="1" dirty="0" smtClean="0">
                <a:latin typeface="Comic Sans MS"/>
                <a:cs typeface="Comic Sans MS"/>
              </a:rPr>
              <a:t>Ambalaj</a:t>
            </a:r>
            <a:r>
              <a:rPr lang="tr-TR" sz="2500" b="1" spc="-125" dirty="0" smtClean="0">
                <a:latin typeface="Comic Sans MS"/>
                <a:cs typeface="Comic Sans MS"/>
              </a:rPr>
              <a:t> </a:t>
            </a:r>
            <a:r>
              <a:rPr lang="tr-TR" sz="2500" b="1" spc="-10" dirty="0" smtClean="0">
                <a:latin typeface="Comic Sans MS"/>
                <a:cs typeface="Comic Sans MS"/>
              </a:rPr>
              <a:t>Atıkları</a:t>
            </a:r>
            <a:endParaRPr lang="tr-TR" sz="2500" dirty="0" smtClean="0">
              <a:latin typeface="Comic Sans MS"/>
              <a:cs typeface="Comic Sans MS"/>
            </a:endParaRPr>
          </a:p>
          <a:p>
            <a:pPr marL="1259205" lvl="1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259205" algn="l"/>
              </a:tabLst>
            </a:pPr>
            <a:r>
              <a:rPr lang="tr-TR" sz="2500" dirty="0" smtClean="0">
                <a:latin typeface="Comic Sans MS"/>
                <a:cs typeface="Comic Sans MS"/>
              </a:rPr>
              <a:t>Ahşap</a:t>
            </a:r>
            <a:r>
              <a:rPr lang="tr-TR" sz="2500" spc="-70" dirty="0" smtClean="0">
                <a:latin typeface="Comic Sans MS"/>
                <a:cs typeface="Comic Sans MS"/>
              </a:rPr>
              <a:t> </a:t>
            </a:r>
            <a:r>
              <a:rPr lang="tr-TR" sz="2500" spc="-10" dirty="0" smtClean="0">
                <a:latin typeface="Comic Sans MS"/>
                <a:cs typeface="Comic Sans MS"/>
              </a:rPr>
              <a:t>Atıkları</a:t>
            </a:r>
            <a:endParaRPr lang="tr-TR" sz="2500" dirty="0" smtClean="0">
              <a:latin typeface="Comic Sans MS"/>
              <a:cs typeface="Comic Sans MS"/>
            </a:endParaRPr>
          </a:p>
          <a:p>
            <a:pPr marL="1155065" indent="-456565">
              <a:lnSpc>
                <a:spcPct val="100000"/>
              </a:lnSpc>
              <a:buFont typeface="Wingdings"/>
              <a:buChar char=""/>
              <a:tabLst>
                <a:tab pos="1155065" algn="l"/>
              </a:tabLst>
            </a:pPr>
            <a:r>
              <a:rPr lang="tr-TR" sz="2500" b="1" dirty="0" smtClean="0">
                <a:latin typeface="Comic Sans MS"/>
                <a:cs typeface="Comic Sans MS"/>
              </a:rPr>
              <a:t>Tekstil</a:t>
            </a:r>
            <a:r>
              <a:rPr lang="tr-TR" sz="2500" b="1" spc="-85" dirty="0" smtClean="0">
                <a:latin typeface="Comic Sans MS"/>
                <a:cs typeface="Comic Sans MS"/>
              </a:rPr>
              <a:t> </a:t>
            </a:r>
            <a:r>
              <a:rPr lang="tr-TR" sz="2500" b="1" spc="-10" dirty="0" smtClean="0">
                <a:latin typeface="Comic Sans MS"/>
                <a:cs typeface="Comic Sans MS"/>
              </a:rPr>
              <a:t>Atıkları</a:t>
            </a:r>
            <a:endParaRPr lang="tr-TR" sz="2500" dirty="0" smtClean="0">
              <a:latin typeface="Comic Sans MS"/>
              <a:cs typeface="Comic Sans MS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265" algn="l"/>
              </a:tabLst>
            </a:pPr>
            <a:r>
              <a:rPr lang="tr-TR" sz="2500" dirty="0" smtClean="0">
                <a:latin typeface="Comic Sans MS"/>
                <a:cs typeface="Comic Sans MS"/>
              </a:rPr>
              <a:t>          Atık</a:t>
            </a:r>
            <a:r>
              <a:rPr lang="tr-TR" sz="2500" spc="-45" dirty="0" smtClean="0">
                <a:latin typeface="Comic Sans MS"/>
                <a:cs typeface="Comic Sans MS"/>
              </a:rPr>
              <a:t> </a:t>
            </a:r>
            <a:r>
              <a:rPr lang="tr-TR" sz="2500" dirty="0" smtClean="0">
                <a:latin typeface="Comic Sans MS"/>
                <a:cs typeface="Comic Sans MS"/>
              </a:rPr>
              <a:t>Pil</a:t>
            </a:r>
            <a:r>
              <a:rPr lang="tr-TR" sz="2500" spc="-30" dirty="0" smtClean="0">
                <a:latin typeface="Comic Sans MS"/>
                <a:cs typeface="Comic Sans MS"/>
              </a:rPr>
              <a:t> </a:t>
            </a:r>
            <a:r>
              <a:rPr lang="tr-TR" sz="2500" dirty="0" smtClean="0">
                <a:latin typeface="Comic Sans MS"/>
                <a:cs typeface="Comic Sans MS"/>
              </a:rPr>
              <a:t>ve</a:t>
            </a:r>
            <a:r>
              <a:rPr lang="tr-TR" sz="2500" spc="-35" dirty="0" smtClean="0">
                <a:latin typeface="Comic Sans MS"/>
                <a:cs typeface="Comic Sans MS"/>
              </a:rPr>
              <a:t> </a:t>
            </a:r>
            <a:r>
              <a:rPr lang="tr-TR" sz="2500" spc="-10" dirty="0" smtClean="0">
                <a:latin typeface="Comic Sans MS"/>
                <a:cs typeface="Comic Sans MS"/>
              </a:rPr>
              <a:t>Akümülatörler</a:t>
            </a:r>
            <a:endParaRPr lang="tr-TR" sz="2500" dirty="0" smtClean="0">
              <a:latin typeface="Comic Sans MS"/>
              <a:cs typeface="Comic Sans MS"/>
            </a:endParaRPr>
          </a:p>
          <a:p>
            <a:pPr marL="1266825" lvl="1" indent="-457200">
              <a:lnSpc>
                <a:spcPct val="100000"/>
              </a:lnSpc>
              <a:buFont typeface="Wingdings"/>
              <a:buChar char=""/>
              <a:tabLst>
                <a:tab pos="1266825" algn="l"/>
              </a:tabLst>
            </a:pPr>
            <a:r>
              <a:rPr lang="tr-TR" sz="2500" b="1" dirty="0" smtClean="0">
                <a:latin typeface="Comic Sans MS"/>
                <a:cs typeface="Comic Sans MS"/>
              </a:rPr>
              <a:t>Atık</a:t>
            </a:r>
            <a:r>
              <a:rPr lang="tr-TR" sz="2500" b="1" spc="-20" dirty="0" smtClean="0">
                <a:latin typeface="Comic Sans MS"/>
                <a:cs typeface="Comic Sans MS"/>
              </a:rPr>
              <a:t> </a:t>
            </a:r>
            <a:r>
              <a:rPr lang="tr-TR" sz="2500" b="1" spc="-10" dirty="0" smtClean="0">
                <a:latin typeface="Comic Sans MS"/>
                <a:cs typeface="Comic Sans MS"/>
              </a:rPr>
              <a:t>Lastikler</a:t>
            </a:r>
            <a:endParaRPr lang="tr-TR" sz="2500" dirty="0" smtClean="0">
              <a:latin typeface="Comic Sans MS"/>
              <a:cs typeface="Comic Sans MS"/>
            </a:endParaRPr>
          </a:p>
          <a:p>
            <a:pPr marL="1635760" lvl="2" indent="-457834">
              <a:lnSpc>
                <a:spcPct val="100000"/>
              </a:lnSpc>
              <a:buFont typeface="Wingdings"/>
              <a:buChar char=""/>
              <a:tabLst>
                <a:tab pos="1635760" algn="l"/>
              </a:tabLst>
            </a:pPr>
            <a:r>
              <a:rPr lang="tr-TR" sz="2500" spc="-10" dirty="0" smtClean="0">
                <a:latin typeface="Comic Sans MS"/>
                <a:cs typeface="Comic Sans MS"/>
              </a:rPr>
              <a:t>E-Atıklar</a:t>
            </a:r>
            <a:endParaRPr lang="tr-TR" sz="2500" dirty="0" smtClean="0">
              <a:latin typeface="Comic Sans MS"/>
              <a:cs typeface="Comic Sans MS"/>
            </a:endParaRPr>
          </a:p>
          <a:p>
            <a:pPr marL="1451610" indent="-457834">
              <a:lnSpc>
                <a:spcPct val="100000"/>
              </a:lnSpc>
              <a:buFont typeface="Wingdings"/>
              <a:buChar char=""/>
              <a:tabLst>
                <a:tab pos="1451610" algn="l"/>
              </a:tabLst>
            </a:pPr>
            <a:r>
              <a:rPr lang="tr-TR" sz="2500" b="1" dirty="0" smtClean="0">
                <a:latin typeface="Comic Sans MS"/>
                <a:cs typeface="Comic Sans MS"/>
              </a:rPr>
              <a:t>Atık</a:t>
            </a:r>
            <a:r>
              <a:rPr lang="tr-TR" sz="2500" b="1" spc="-75" dirty="0" smtClean="0">
                <a:latin typeface="Comic Sans MS"/>
                <a:cs typeface="Comic Sans MS"/>
              </a:rPr>
              <a:t> </a:t>
            </a:r>
            <a:r>
              <a:rPr lang="tr-TR" sz="2500" b="1" spc="-10" dirty="0" smtClean="0">
                <a:latin typeface="Comic Sans MS"/>
                <a:cs typeface="Comic Sans MS"/>
              </a:rPr>
              <a:t>Yağlar</a:t>
            </a:r>
            <a:endParaRPr lang="tr-TR" sz="2500" dirty="0">
              <a:latin typeface="Comic Sans MS"/>
              <a:cs typeface="Comic Sans MS"/>
            </a:endParaRPr>
          </a:p>
        </p:txBody>
      </p:sp>
      <p:grpSp>
        <p:nvGrpSpPr>
          <p:cNvPr id="4" name="object 5"/>
          <p:cNvGrpSpPr/>
          <p:nvPr/>
        </p:nvGrpSpPr>
        <p:grpSpPr>
          <a:xfrm>
            <a:off x="5857884" y="2714620"/>
            <a:ext cx="2968742" cy="3251014"/>
            <a:chOff x="4795011" y="2195639"/>
            <a:chExt cx="4031615" cy="3769995"/>
          </a:xfrm>
        </p:grpSpPr>
        <p:pic>
          <p:nvPicPr>
            <p:cNvPr id="5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011" y="2195639"/>
              <a:ext cx="4031360" cy="3769398"/>
            </a:xfrm>
            <a:prstGeom prst="rect">
              <a:avLst/>
            </a:prstGeom>
          </p:spPr>
        </p:pic>
        <p:pic>
          <p:nvPicPr>
            <p:cNvPr id="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495" y="2989706"/>
              <a:ext cx="2401292" cy="2577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702</Words>
  <PresentationFormat>Ekran Gösterisi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GERİ DÖNÜŞÜM VE SIFIR ATIK</vt:lpstr>
      <vt:lpstr>Çevre Ve Çevre Kirliliği </vt:lpstr>
      <vt:lpstr>Çevre Kirliliği Türleri</vt:lpstr>
      <vt:lpstr>Atık Ve Atık Yönetimi</vt:lpstr>
      <vt:lpstr>Atık Yönetimi Hiyerarşisi</vt:lpstr>
      <vt:lpstr>Slayt 6</vt:lpstr>
      <vt:lpstr>Atık Grupları</vt:lpstr>
      <vt:lpstr>Geri Dönüşüm ve Önemi</vt:lpstr>
      <vt:lpstr>Geri Dönüşebilen / Kazanılabilen Atıklar</vt:lpstr>
      <vt:lpstr>Ambalaj Atıkları</vt:lpstr>
      <vt:lpstr>Slayt 11</vt:lpstr>
      <vt:lpstr>Slayt 12</vt:lpstr>
      <vt:lpstr>Ahşap Atıkları</vt:lpstr>
      <vt:lpstr>Tekstil Atıkları</vt:lpstr>
      <vt:lpstr>Atık Pil ve Akümülatörler</vt:lpstr>
      <vt:lpstr>Slayt 16</vt:lpstr>
      <vt:lpstr>Slayt 17</vt:lpstr>
      <vt:lpstr>Slayt 18</vt:lpstr>
      <vt:lpstr>Slayt 19</vt:lpstr>
      <vt:lpstr>Atık Lastikler</vt:lpstr>
      <vt:lpstr>Slayt 21</vt:lpstr>
      <vt:lpstr>Elektronik, E-Atıklar</vt:lpstr>
      <vt:lpstr>Slayt 23</vt:lpstr>
      <vt:lpstr>Atık Yağlar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GERİ DÖNÜŞÜM VE SIFIR ATIK</dc:title>
  <dc:creator>Lenovo</dc:creator>
  <cp:lastModifiedBy>Lenovo</cp:lastModifiedBy>
  <cp:revision>11</cp:revision>
  <dcterms:created xsi:type="dcterms:W3CDTF">2025-11-01T12:46:23Z</dcterms:created>
  <dcterms:modified xsi:type="dcterms:W3CDTF">2025-11-04T15:55:51Z</dcterms:modified>
</cp:coreProperties>
</file>