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16F30C-714F-483B-8855-7E405CAA9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40BDD1B-CF3D-441E-8D4C-504909D2F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7619A5-FB4D-44FF-B9FA-7915DF7E3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9B8-DD91-4A4B-B84A-EDE83507E3D9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9552E04-E0B1-454D-B244-C588E17FA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86AFB8-F1D3-49FD-85AD-96A3F6E5C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1F5F-FD5D-4C71-8DAE-3074F2F8A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95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EFCF62-BCA2-4441-AC7D-EA0098737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32C4727-73C9-4B57-8557-ABC7473150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21001CF-A7D6-49FD-9441-9C7C3A699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9B8-DD91-4A4B-B84A-EDE83507E3D9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F27311-34AF-43C6-BBD2-4C093FDC3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7BF969-15F3-4B3D-BA64-B78EED494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1F5F-FD5D-4C71-8DAE-3074F2F8A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5043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FFC9753-5C74-44F8-8861-198EDE1967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24E755D-4829-4C7E-BD12-73E6CC12CF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076BE26-92AF-4CAC-A04C-15393BA63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9B8-DD91-4A4B-B84A-EDE83507E3D9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E7E1CB5-A786-491B-A4CE-832078FAC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BA3E624-A373-4FF4-B9BE-C4E69ECDC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1F5F-FD5D-4C71-8DAE-3074F2F8A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7041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2CE95CC-9108-43C6-AA90-8D7520197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E60BF8-1CCD-4FDA-AF7B-8ECA95713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F2459B-9BF4-4039-BE71-B9C341F5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9B8-DD91-4A4B-B84A-EDE83507E3D9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39B9017-545D-43C6-AF67-10965B40B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8545CD1-6D44-4B44-891D-4002F0876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1F5F-FD5D-4C71-8DAE-3074F2F8A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694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CA5BE04-7368-4D59-8993-57E0BC78F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A19D5CE-2EF7-41AE-AA11-293F4DAFA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598292-3BC1-4C33-A989-1F39B086F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9B8-DD91-4A4B-B84A-EDE83507E3D9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B02D0E6-7D34-4F81-8EBE-50B0A42AB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34BC7E-FF84-42E0-8F9C-8A4282192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1F5F-FD5D-4C71-8DAE-3074F2F8A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175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B443999-C42D-402B-9164-1AE38918D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FA2161-D196-4C55-9EAC-AD21B14161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CBA776A-0C9F-42A4-9288-32B63954C0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607C60B-81E5-464A-88A4-C2B875042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9B8-DD91-4A4B-B84A-EDE83507E3D9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EB4EBB9-9194-43CB-BE47-3D4724076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25BB0C2-1A9C-46E1-92A3-02592D142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1F5F-FD5D-4C71-8DAE-3074F2F8A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3890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7A6B82-D906-4D23-A53E-286E345DF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1168F02-9049-41AE-80B3-6605918D9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EB1858B-5E3F-4896-9E5E-72CB00E7A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ED0625A-0485-44F2-A85E-8F1C7F6B98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6B9F9F4-29F0-43D3-8499-22448DE4D0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985C0AD-72D9-4D19-8666-0EC8DBE7A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9B8-DD91-4A4B-B84A-EDE83507E3D9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DEBCD9C-CA41-4E6C-AD6C-6459EFDFC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A92AD25-7F12-417A-AE0F-5BB38C2A9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1F5F-FD5D-4C71-8DAE-3074F2F8A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5963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C6F040A-CB60-4F0D-9E78-9F52269ED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0271880-B268-42B3-B795-CAB6811AF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9B8-DD91-4A4B-B84A-EDE83507E3D9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F2A549D-36EB-46F2-9DF0-452BCD8FB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CD43D88-E47F-444A-A9C6-2288CA9BB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1F5F-FD5D-4C71-8DAE-3074F2F8A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78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512F7FD-9191-4151-845B-65175F59B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9B8-DD91-4A4B-B84A-EDE83507E3D9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90CA98B-D9B4-4359-9696-F965B9660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ED38E9D-C7D6-48F4-A577-D45886C5B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1F5F-FD5D-4C71-8DAE-3074F2F8A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211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A4B7E51-687D-4A4A-AD7A-6B656EC46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CED85E-D3B5-42E7-A43B-A45AD8C93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5B70C1B-A1F0-4FDC-8703-011297B02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0A6FE14-3D0A-45D4-8390-A235C1CF0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9B8-DD91-4A4B-B84A-EDE83507E3D9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7E4E08C-F128-4279-9745-A2C76E841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4825B79-C593-46E8-BB7C-7B9B7736F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1F5F-FD5D-4C71-8DAE-3074F2F8A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2496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E430201-4D53-4687-BE4B-E3DFC095C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8EB4775-0407-495A-A1B2-5F8683C135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7683AAC-CCB6-4DDB-8195-C427807A7F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EA234B6-208D-469C-8B8F-2BCD88F74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9B8-DD91-4A4B-B84A-EDE83507E3D9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63A9ADD-4A74-4362-9152-86C03311D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D4B6589-C753-460C-8B80-2907E2EDF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1F5F-FD5D-4C71-8DAE-3074F2F8A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9613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DE4FA00-FB00-46EF-9398-75A7E4E27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AF6C78C-68B3-4315-9898-A27BFB72C2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F62B09C-7213-4234-9D42-4BFC0074D0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F49B8-DD91-4A4B-B84A-EDE83507E3D9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AB37DD-0B06-4933-9FFF-7968F850B8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BBFE0D0-CFB4-4B33-979D-57704702DA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01F5F-FD5D-4C71-8DAE-3074F2F8A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1924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0B4263C-8A79-4581-97BF-74C122DE08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/>
              <a:t> 6-7</a:t>
            </a:r>
            <a:endParaRPr lang="tr-TR" sz="32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58D02F4-17A3-4692-B62D-6FAAD0C97B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Economics</a:t>
            </a:r>
            <a:r>
              <a:rPr lang="tr-TR" dirty="0"/>
              <a:t> 105</a:t>
            </a:r>
          </a:p>
        </p:txBody>
      </p:sp>
    </p:spTree>
    <p:extLst>
      <p:ext uri="{BB962C8B-B14F-4D97-AF65-F5344CB8AC3E}">
        <p14:creationId xmlns:p14="http://schemas.microsoft.com/office/powerpoint/2010/main" val="524996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7B93368-1374-4726-9F85-96CFCC0FA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6,1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A5F6F1-4EDB-4B3E-8536-4A90CE4DB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As </a:t>
            </a:r>
            <a:r>
              <a:rPr lang="tr-TR" sz="2400" dirty="0" err="1"/>
              <a:t>we</a:t>
            </a:r>
            <a:r>
              <a:rPr lang="tr-TR" sz="2400" dirty="0"/>
              <a:t> </a:t>
            </a:r>
            <a:r>
              <a:rPr lang="tr-TR" sz="2400" dirty="0" err="1"/>
              <a:t>worked</a:t>
            </a:r>
            <a:r>
              <a:rPr lang="tr-TR" sz="2400" dirty="0"/>
              <a:t> on ‘’</a:t>
            </a:r>
            <a:r>
              <a:rPr lang="tr-TR" sz="2400" dirty="0" err="1"/>
              <a:t>circular</a:t>
            </a:r>
            <a:r>
              <a:rPr lang="tr-TR" sz="2400" dirty="0"/>
              <a:t> </a:t>
            </a:r>
            <a:r>
              <a:rPr lang="tr-TR" sz="2400" dirty="0" err="1"/>
              <a:t>flow</a:t>
            </a:r>
            <a:r>
              <a:rPr lang="tr-TR" sz="2400" dirty="0"/>
              <a:t>’’, </a:t>
            </a:r>
            <a:r>
              <a:rPr lang="tr-TR" sz="2400" dirty="0" err="1"/>
              <a:t>we</a:t>
            </a:r>
            <a:r>
              <a:rPr lang="tr-TR" sz="2400" dirty="0"/>
              <a:t> </a:t>
            </a:r>
            <a:r>
              <a:rPr lang="tr-TR" sz="2400" dirty="0" err="1"/>
              <a:t>have</a:t>
            </a:r>
            <a:r>
              <a:rPr lang="tr-TR" sz="2400" dirty="0"/>
              <a:t> </a:t>
            </a:r>
            <a:r>
              <a:rPr lang="tr-TR" sz="2400" dirty="0" err="1"/>
              <a:t>seen</a:t>
            </a:r>
            <a:r>
              <a:rPr lang="tr-TR" sz="2400" dirty="0"/>
              <a:t> </a:t>
            </a:r>
            <a:r>
              <a:rPr lang="tr-TR" sz="2400" dirty="0" err="1"/>
              <a:t>two</a:t>
            </a:r>
            <a:r>
              <a:rPr lang="tr-TR" sz="2400" dirty="0"/>
              <a:t> </a:t>
            </a:r>
            <a:r>
              <a:rPr lang="tr-TR" sz="2400" dirty="0" err="1"/>
              <a:t>markets</a:t>
            </a:r>
            <a:r>
              <a:rPr lang="tr-TR" sz="2400" dirty="0"/>
              <a:t>: a) </a:t>
            </a:r>
            <a:r>
              <a:rPr lang="tr-TR" sz="2400" dirty="0" err="1"/>
              <a:t>Markets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goods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services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b) </a:t>
            </a:r>
            <a:r>
              <a:rPr lang="tr-TR" sz="2400" dirty="0" err="1"/>
              <a:t>markets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factors</a:t>
            </a:r>
            <a:r>
              <a:rPr lang="tr-TR" sz="2400" dirty="0"/>
              <a:t> of </a:t>
            </a:r>
            <a:r>
              <a:rPr lang="tr-TR" sz="2400" dirty="0" err="1"/>
              <a:t>production</a:t>
            </a:r>
            <a:r>
              <a:rPr lang="tr-TR" sz="2400" dirty="0"/>
              <a:t>.</a:t>
            </a:r>
          </a:p>
          <a:p>
            <a:r>
              <a:rPr lang="tr-TR" sz="2400" dirty="0" err="1"/>
              <a:t>Today</a:t>
            </a:r>
            <a:r>
              <a:rPr lang="tr-TR" sz="2400" dirty="0"/>
              <a:t> </a:t>
            </a:r>
            <a:r>
              <a:rPr lang="tr-TR" sz="2400" dirty="0" err="1"/>
              <a:t>we</a:t>
            </a:r>
            <a:r>
              <a:rPr lang="tr-TR" sz="2400" dirty="0"/>
              <a:t> </a:t>
            </a:r>
            <a:r>
              <a:rPr lang="tr-TR" sz="2400" dirty="0" err="1"/>
              <a:t>will</a:t>
            </a:r>
            <a:r>
              <a:rPr lang="tr-TR" sz="2400" dirty="0"/>
              <a:t> </a:t>
            </a:r>
            <a:r>
              <a:rPr lang="tr-TR" sz="2400" dirty="0" err="1"/>
              <a:t>see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first</a:t>
            </a:r>
            <a:r>
              <a:rPr lang="tr-TR" sz="2400" dirty="0"/>
              <a:t> </a:t>
            </a:r>
            <a:r>
              <a:rPr lang="tr-TR" sz="2400" dirty="0" err="1"/>
              <a:t>one</a:t>
            </a:r>
            <a:r>
              <a:rPr lang="tr-TR" sz="2400" dirty="0"/>
              <a:t>, </a:t>
            </a:r>
            <a:r>
              <a:rPr lang="tr-TR" sz="2400" dirty="0" err="1"/>
              <a:t>i.e</a:t>
            </a:r>
            <a:r>
              <a:rPr lang="tr-TR" sz="2400" dirty="0"/>
              <a:t>., </a:t>
            </a:r>
            <a:r>
              <a:rPr lang="tr-TR" sz="2400" dirty="0" err="1"/>
              <a:t>markets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goods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services</a:t>
            </a:r>
            <a:r>
              <a:rPr lang="tr-TR" sz="2400" dirty="0"/>
              <a:t>.</a:t>
            </a:r>
          </a:p>
          <a:p>
            <a:r>
              <a:rPr lang="tr-TR" sz="2400" dirty="0" err="1"/>
              <a:t>This</a:t>
            </a:r>
            <a:r>
              <a:rPr lang="tr-TR" sz="2400" dirty="0"/>
              <a:t> </a:t>
            </a:r>
            <a:r>
              <a:rPr lang="tr-TR" sz="2400" dirty="0" err="1"/>
              <a:t>part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markets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markets</a:t>
            </a:r>
            <a:r>
              <a:rPr lang="tr-TR" sz="2400" dirty="0"/>
              <a:t> in </a:t>
            </a:r>
            <a:r>
              <a:rPr lang="tr-TR" sz="2400" dirty="0" err="1"/>
              <a:t>which</a:t>
            </a:r>
            <a:r>
              <a:rPr lang="tr-TR" sz="2400" dirty="0"/>
              <a:t> </a:t>
            </a:r>
            <a:r>
              <a:rPr lang="tr-TR" sz="2400" dirty="0" err="1"/>
              <a:t>goods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services</a:t>
            </a:r>
            <a:r>
              <a:rPr lang="tr-TR" sz="2400" dirty="0"/>
              <a:t> </a:t>
            </a:r>
            <a:r>
              <a:rPr lang="tr-TR" sz="2400" dirty="0" err="1"/>
              <a:t>traded</a:t>
            </a:r>
            <a:r>
              <a:rPr lang="tr-TR" sz="2400" dirty="0"/>
              <a:t>. </a:t>
            </a:r>
            <a:r>
              <a:rPr lang="tr-TR" sz="2400" dirty="0" err="1"/>
              <a:t>Examples</a:t>
            </a:r>
            <a:r>
              <a:rPr lang="tr-TR" sz="2400" dirty="0"/>
              <a:t> </a:t>
            </a:r>
            <a:r>
              <a:rPr lang="tr-TR" sz="2400" dirty="0" err="1"/>
              <a:t>go</a:t>
            </a:r>
            <a:r>
              <a:rPr lang="tr-TR" sz="2400" dirty="0"/>
              <a:t> </a:t>
            </a:r>
            <a:r>
              <a:rPr lang="tr-TR" sz="2400" dirty="0" err="1"/>
              <a:t>from</a:t>
            </a:r>
            <a:r>
              <a:rPr lang="tr-TR" sz="2400" dirty="0"/>
              <a:t> </a:t>
            </a:r>
            <a:r>
              <a:rPr lang="tr-TR" sz="2400" dirty="0" err="1"/>
              <a:t>weekly</a:t>
            </a:r>
            <a:r>
              <a:rPr lang="tr-TR" sz="2400" dirty="0"/>
              <a:t> </a:t>
            </a:r>
            <a:r>
              <a:rPr lang="tr-TR" sz="2400" dirty="0" err="1"/>
              <a:t>bazar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shopping</a:t>
            </a:r>
            <a:r>
              <a:rPr lang="tr-TR" sz="2400" dirty="0"/>
              <a:t> in a </a:t>
            </a:r>
            <a:r>
              <a:rPr lang="tr-TR" sz="2400" dirty="0" err="1"/>
              <a:t>district</a:t>
            </a:r>
            <a:r>
              <a:rPr lang="tr-TR" sz="2400" dirty="0"/>
              <a:t> </a:t>
            </a:r>
            <a:r>
              <a:rPr lang="tr-TR" sz="2400" dirty="0" err="1"/>
              <a:t>grocery</a:t>
            </a:r>
            <a:r>
              <a:rPr lang="tr-TR" sz="2400" dirty="0"/>
              <a:t> </a:t>
            </a:r>
            <a:r>
              <a:rPr lang="tr-TR" sz="2400" dirty="0" err="1"/>
              <a:t>shop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big</a:t>
            </a:r>
            <a:r>
              <a:rPr lang="tr-TR" sz="2400" dirty="0"/>
              <a:t> </a:t>
            </a:r>
            <a:r>
              <a:rPr lang="tr-TR" sz="2400" dirty="0" err="1"/>
              <a:t>shopping</a:t>
            </a:r>
            <a:r>
              <a:rPr lang="tr-TR" sz="2400" dirty="0"/>
              <a:t> </a:t>
            </a:r>
            <a:r>
              <a:rPr lang="tr-TR" sz="2400" dirty="0" err="1"/>
              <a:t>centers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visiting</a:t>
            </a:r>
            <a:r>
              <a:rPr lang="tr-TR" sz="2400" dirty="0"/>
              <a:t> a </a:t>
            </a:r>
            <a:r>
              <a:rPr lang="tr-TR" sz="2400" dirty="0" err="1"/>
              <a:t>doctor’s</a:t>
            </a:r>
            <a:r>
              <a:rPr lang="tr-TR" sz="2400" dirty="0"/>
              <a:t> </a:t>
            </a:r>
            <a:r>
              <a:rPr lang="tr-TR" sz="2400" dirty="0" err="1"/>
              <a:t>office</a:t>
            </a:r>
            <a:r>
              <a:rPr lang="tr-TR" sz="2400" dirty="0"/>
              <a:t>,…</a:t>
            </a:r>
          </a:p>
          <a:p>
            <a:r>
              <a:rPr lang="tr-TR" sz="2400" dirty="0"/>
              <a:t>*</a:t>
            </a:r>
            <a:r>
              <a:rPr lang="tr-TR" sz="2400" dirty="0" err="1"/>
              <a:t>There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four</a:t>
            </a:r>
            <a:r>
              <a:rPr lang="tr-TR" sz="2400" dirty="0"/>
              <a:t> main market </a:t>
            </a:r>
            <a:r>
              <a:rPr lang="tr-TR" sz="2400" dirty="0" err="1"/>
              <a:t>types</a:t>
            </a:r>
            <a:r>
              <a:rPr lang="tr-TR" sz="2400" dirty="0"/>
              <a:t>:</a:t>
            </a:r>
          </a:p>
          <a:p>
            <a:r>
              <a:rPr lang="tr-TR" sz="2400" dirty="0"/>
              <a:t>1. </a:t>
            </a:r>
            <a:r>
              <a:rPr lang="tr-TR" sz="2400" dirty="0" err="1"/>
              <a:t>Pure</a:t>
            </a:r>
            <a:r>
              <a:rPr lang="tr-TR" sz="2400" dirty="0"/>
              <a:t> </a:t>
            </a:r>
            <a:r>
              <a:rPr lang="tr-TR" sz="2400" dirty="0" err="1"/>
              <a:t>competition</a:t>
            </a:r>
            <a:r>
              <a:rPr lang="tr-TR" sz="2400" dirty="0"/>
              <a:t>, 2.Pure </a:t>
            </a:r>
            <a:r>
              <a:rPr lang="tr-TR" sz="2400" dirty="0" err="1"/>
              <a:t>monopoly</a:t>
            </a:r>
            <a:r>
              <a:rPr lang="tr-TR" sz="2400" dirty="0"/>
              <a:t>, 3. </a:t>
            </a:r>
            <a:r>
              <a:rPr lang="tr-TR" sz="2400" dirty="0" err="1"/>
              <a:t>Monopolistic</a:t>
            </a:r>
            <a:r>
              <a:rPr lang="tr-TR" sz="2400" dirty="0"/>
              <a:t> </a:t>
            </a:r>
            <a:r>
              <a:rPr lang="tr-TR" sz="2400" dirty="0" err="1"/>
              <a:t>competition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4. </a:t>
            </a:r>
            <a:r>
              <a:rPr lang="tr-TR" sz="2400" dirty="0" err="1"/>
              <a:t>Oligopoly</a:t>
            </a:r>
            <a:r>
              <a:rPr lang="tr-TR" sz="2400" dirty="0"/>
              <a:t>.</a:t>
            </a:r>
          </a:p>
          <a:p>
            <a:r>
              <a:rPr lang="tr-TR" sz="2400" dirty="0" err="1"/>
              <a:t>There</a:t>
            </a:r>
            <a:r>
              <a:rPr lang="tr-TR" sz="2400" dirty="0"/>
              <a:t> is </a:t>
            </a:r>
            <a:r>
              <a:rPr lang="tr-TR" sz="2400" dirty="0" err="1"/>
              <a:t>another</a:t>
            </a:r>
            <a:r>
              <a:rPr lang="tr-TR" sz="2400" dirty="0"/>
              <a:t> </a:t>
            </a:r>
            <a:r>
              <a:rPr lang="tr-TR" sz="2400" dirty="0" err="1"/>
              <a:t>classification</a:t>
            </a:r>
            <a:r>
              <a:rPr lang="tr-TR" sz="2400" dirty="0"/>
              <a:t> as a) </a:t>
            </a:r>
            <a:r>
              <a:rPr lang="tr-TR" sz="2400" dirty="0" err="1"/>
              <a:t>perfect</a:t>
            </a:r>
            <a:r>
              <a:rPr lang="tr-TR" sz="2400" dirty="0"/>
              <a:t> </a:t>
            </a:r>
            <a:r>
              <a:rPr lang="tr-TR" sz="2400" dirty="0" err="1"/>
              <a:t>competition</a:t>
            </a:r>
            <a:r>
              <a:rPr lang="tr-TR" sz="2400" dirty="0"/>
              <a:t>(</a:t>
            </a:r>
            <a:r>
              <a:rPr lang="tr-TR" sz="2400" dirty="0" err="1"/>
              <a:t>pure</a:t>
            </a:r>
            <a:r>
              <a:rPr lang="tr-TR" sz="2400" dirty="0"/>
              <a:t> </a:t>
            </a:r>
            <a:r>
              <a:rPr lang="tr-TR" sz="2400" dirty="0" err="1"/>
              <a:t>competition</a:t>
            </a:r>
            <a:r>
              <a:rPr lang="tr-TR" sz="2400" dirty="0"/>
              <a:t>) </a:t>
            </a:r>
            <a:r>
              <a:rPr lang="tr-TR" sz="2400" dirty="0" err="1"/>
              <a:t>and</a:t>
            </a:r>
            <a:r>
              <a:rPr lang="tr-TR" sz="2400" dirty="0"/>
              <a:t> b) </a:t>
            </a:r>
            <a:r>
              <a:rPr lang="tr-TR" sz="2400" dirty="0" err="1"/>
              <a:t>imperfect</a:t>
            </a:r>
            <a:r>
              <a:rPr lang="tr-TR" sz="2400" dirty="0"/>
              <a:t> </a:t>
            </a:r>
            <a:r>
              <a:rPr lang="tr-TR" sz="2400" dirty="0" err="1"/>
              <a:t>competition</a:t>
            </a:r>
            <a:r>
              <a:rPr lang="tr-TR" sz="2400" dirty="0"/>
              <a:t> (</a:t>
            </a:r>
            <a:r>
              <a:rPr lang="tr-TR" sz="2400" dirty="0" err="1"/>
              <a:t>pure</a:t>
            </a:r>
            <a:r>
              <a:rPr lang="tr-TR" sz="2400" dirty="0"/>
              <a:t> </a:t>
            </a:r>
            <a:r>
              <a:rPr lang="tr-TR" sz="2400" dirty="0" err="1"/>
              <a:t>monopoly</a:t>
            </a:r>
            <a:r>
              <a:rPr lang="tr-TR" sz="2400" dirty="0"/>
              <a:t>, </a:t>
            </a:r>
            <a:r>
              <a:rPr lang="tr-TR" sz="2400" dirty="0" err="1"/>
              <a:t>monopolistic</a:t>
            </a:r>
            <a:r>
              <a:rPr lang="tr-TR" sz="2400" dirty="0"/>
              <a:t> </a:t>
            </a:r>
            <a:r>
              <a:rPr lang="tr-TR" sz="2400" dirty="0" err="1"/>
              <a:t>competition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oligopoly</a:t>
            </a:r>
            <a:r>
              <a:rPr lang="tr-TR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12534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35A449-F2F2-420A-B95E-EE11790C0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6, 2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760CA5-24B5-4298-A91C-DE885B437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1. </a:t>
            </a:r>
            <a:r>
              <a:rPr lang="tr-TR" dirty="0" err="1"/>
              <a:t>Pure</a:t>
            </a:r>
            <a:r>
              <a:rPr lang="tr-TR" dirty="0"/>
              <a:t> </a:t>
            </a:r>
            <a:r>
              <a:rPr lang="tr-TR" dirty="0" err="1"/>
              <a:t>competition</a:t>
            </a:r>
            <a:r>
              <a:rPr lang="tr-TR" dirty="0"/>
              <a:t>, a)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numbers</a:t>
            </a:r>
            <a:r>
              <a:rPr lang="tr-TR" dirty="0"/>
              <a:t> of </a:t>
            </a:r>
            <a:r>
              <a:rPr lang="tr-TR" dirty="0" err="1"/>
              <a:t>firms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consumers</a:t>
            </a:r>
            <a:r>
              <a:rPr lang="tr-TR" dirty="0"/>
              <a:t> </a:t>
            </a:r>
            <a:r>
              <a:rPr lang="tr-TR" dirty="0" err="1"/>
              <a:t>so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can not </a:t>
            </a:r>
            <a:r>
              <a:rPr lang="tr-TR" dirty="0" err="1"/>
              <a:t>effect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price</a:t>
            </a:r>
            <a:r>
              <a:rPr lang="tr-TR" dirty="0"/>
              <a:t>, </a:t>
            </a:r>
            <a:r>
              <a:rPr lang="tr-TR" dirty="0" err="1"/>
              <a:t>i.e</a:t>
            </a:r>
            <a:r>
              <a:rPr lang="tr-TR" dirty="0"/>
              <a:t>., </a:t>
            </a:r>
            <a:r>
              <a:rPr lang="tr-TR" dirty="0" err="1"/>
              <a:t>every</a:t>
            </a:r>
            <a:r>
              <a:rPr lang="tr-TR" dirty="0"/>
              <a:t> body is ‘’</a:t>
            </a:r>
            <a:r>
              <a:rPr lang="tr-TR" dirty="0" err="1"/>
              <a:t>price</a:t>
            </a:r>
            <a:r>
              <a:rPr lang="tr-TR" dirty="0"/>
              <a:t> </a:t>
            </a:r>
            <a:r>
              <a:rPr lang="tr-TR" dirty="0" err="1"/>
              <a:t>taker</a:t>
            </a:r>
            <a:r>
              <a:rPr lang="tr-TR" dirty="0"/>
              <a:t>’’, b) </a:t>
            </a:r>
            <a:r>
              <a:rPr lang="tr-TR" dirty="0" err="1"/>
              <a:t>standard</a:t>
            </a:r>
            <a:r>
              <a:rPr lang="tr-TR" dirty="0"/>
              <a:t> </a:t>
            </a:r>
            <a:r>
              <a:rPr lang="tr-TR" dirty="0" err="1"/>
              <a:t>product</a:t>
            </a:r>
            <a:r>
              <a:rPr lang="tr-TR" dirty="0"/>
              <a:t>, c) </a:t>
            </a:r>
            <a:r>
              <a:rPr lang="tr-TR" dirty="0" err="1"/>
              <a:t>entry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market is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easy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therefore</a:t>
            </a:r>
            <a:r>
              <a:rPr lang="tr-TR" dirty="0"/>
              <a:t>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barrier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entry</a:t>
            </a:r>
            <a:r>
              <a:rPr lang="tr-TR" dirty="0"/>
              <a:t>, d) </a:t>
            </a:r>
            <a:r>
              <a:rPr lang="tr-TR" dirty="0" err="1"/>
              <a:t>there</a:t>
            </a:r>
            <a:r>
              <a:rPr lang="tr-TR" dirty="0"/>
              <a:t> is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nonprice</a:t>
            </a:r>
            <a:r>
              <a:rPr lang="tr-TR" dirty="0"/>
              <a:t> </a:t>
            </a:r>
            <a:r>
              <a:rPr lang="tr-TR" dirty="0" err="1"/>
              <a:t>competition</a:t>
            </a:r>
            <a:r>
              <a:rPr lang="tr-TR" dirty="0"/>
              <a:t>, e) </a:t>
            </a:r>
            <a:r>
              <a:rPr lang="tr-TR" dirty="0" err="1"/>
              <a:t>examples</a:t>
            </a:r>
            <a:r>
              <a:rPr lang="tr-TR" dirty="0"/>
              <a:t>: </a:t>
            </a:r>
            <a:r>
              <a:rPr lang="tr-TR" dirty="0" err="1"/>
              <a:t>agriculture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stock</a:t>
            </a:r>
            <a:r>
              <a:rPr lang="tr-TR" dirty="0"/>
              <a:t> market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condition</a:t>
            </a:r>
            <a:r>
              <a:rPr lang="tr-TR" dirty="0"/>
              <a:t> (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explained</a:t>
            </a:r>
            <a:r>
              <a:rPr lang="tr-TR" dirty="0"/>
              <a:t>).</a:t>
            </a:r>
          </a:p>
          <a:p>
            <a:r>
              <a:rPr lang="tr-TR" dirty="0"/>
              <a:t>2. </a:t>
            </a:r>
            <a:r>
              <a:rPr lang="tr-TR" dirty="0" err="1"/>
              <a:t>Pure</a:t>
            </a:r>
            <a:r>
              <a:rPr lang="tr-TR" dirty="0"/>
              <a:t> </a:t>
            </a:r>
            <a:r>
              <a:rPr lang="tr-TR" dirty="0" err="1"/>
              <a:t>monopoly</a:t>
            </a:r>
            <a:r>
              <a:rPr lang="tr-TR" dirty="0"/>
              <a:t>, a)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firm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market, b) </a:t>
            </a:r>
            <a:r>
              <a:rPr lang="tr-TR" dirty="0" err="1"/>
              <a:t>type</a:t>
            </a:r>
            <a:r>
              <a:rPr lang="tr-TR" dirty="0"/>
              <a:t> of </a:t>
            </a:r>
            <a:r>
              <a:rPr lang="tr-TR" dirty="0" err="1"/>
              <a:t>product</a:t>
            </a:r>
            <a:r>
              <a:rPr lang="tr-TR" dirty="0"/>
              <a:t> is </a:t>
            </a:r>
            <a:r>
              <a:rPr lang="tr-TR" dirty="0" err="1"/>
              <a:t>unique,with</a:t>
            </a:r>
            <a:r>
              <a:rPr lang="tr-TR" dirty="0"/>
              <a:t>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close</a:t>
            </a:r>
            <a:r>
              <a:rPr lang="tr-TR" dirty="0"/>
              <a:t> </a:t>
            </a:r>
            <a:r>
              <a:rPr lang="tr-TR" dirty="0" err="1"/>
              <a:t>substitution</a:t>
            </a:r>
            <a:r>
              <a:rPr lang="tr-TR" dirty="0"/>
              <a:t>, c) </a:t>
            </a:r>
            <a:r>
              <a:rPr lang="tr-TR" dirty="0" err="1"/>
              <a:t>there</a:t>
            </a:r>
            <a:r>
              <a:rPr lang="tr-TR" dirty="0"/>
              <a:t> is a </a:t>
            </a:r>
            <a:r>
              <a:rPr lang="tr-TR" dirty="0" err="1"/>
              <a:t>considerable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</a:t>
            </a:r>
            <a:r>
              <a:rPr lang="tr-TR" dirty="0" err="1"/>
              <a:t>price</a:t>
            </a:r>
            <a:r>
              <a:rPr lang="tr-TR" dirty="0"/>
              <a:t>, d) </a:t>
            </a:r>
            <a:r>
              <a:rPr lang="tr-TR" dirty="0" err="1"/>
              <a:t>entry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market is </a:t>
            </a:r>
            <a:r>
              <a:rPr lang="tr-TR" dirty="0" err="1"/>
              <a:t>blocked</a:t>
            </a:r>
            <a:r>
              <a:rPr lang="tr-TR" dirty="0"/>
              <a:t>, e) </a:t>
            </a:r>
            <a:r>
              <a:rPr lang="tr-TR" dirty="0" err="1"/>
              <a:t>nonprice</a:t>
            </a:r>
            <a:r>
              <a:rPr lang="tr-TR" dirty="0"/>
              <a:t> </a:t>
            </a:r>
            <a:r>
              <a:rPr lang="tr-TR" dirty="0" err="1"/>
              <a:t>competition</a:t>
            </a:r>
            <a:r>
              <a:rPr lang="tr-TR" dirty="0"/>
              <a:t> is </a:t>
            </a:r>
            <a:r>
              <a:rPr lang="tr-TR" dirty="0" err="1"/>
              <a:t>exist</a:t>
            </a:r>
            <a:r>
              <a:rPr lang="tr-TR" dirty="0"/>
              <a:t>, </a:t>
            </a:r>
            <a:r>
              <a:rPr lang="tr-TR" dirty="0" err="1"/>
              <a:t>mostly</a:t>
            </a:r>
            <a:r>
              <a:rPr lang="tr-TR" dirty="0"/>
              <a:t> in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relatilon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advertisment</a:t>
            </a:r>
            <a:r>
              <a:rPr lang="tr-TR" dirty="0"/>
              <a:t>, f) </a:t>
            </a:r>
            <a:r>
              <a:rPr lang="tr-TR" dirty="0" err="1"/>
              <a:t>examples</a:t>
            </a:r>
            <a:r>
              <a:rPr lang="tr-TR" dirty="0"/>
              <a:t>: </a:t>
            </a:r>
            <a:r>
              <a:rPr lang="tr-TR" dirty="0" err="1"/>
              <a:t>local</a:t>
            </a:r>
            <a:r>
              <a:rPr lang="tr-TR" dirty="0"/>
              <a:t> </a:t>
            </a:r>
            <a:r>
              <a:rPr lang="tr-TR" dirty="0" err="1"/>
              <a:t>utilities</a:t>
            </a:r>
            <a:r>
              <a:rPr lang="tr-TR" dirty="0"/>
              <a:t> (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explained</a:t>
            </a:r>
            <a:r>
              <a:rPr lang="tr-TR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7423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C0753E1-BA7B-444D-9C4C-5861B5A06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6, 3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F50B54-B795-4E5F-BEA4-C37EE87C61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3. </a:t>
            </a:r>
            <a:r>
              <a:rPr lang="tr-TR" dirty="0" err="1"/>
              <a:t>Monopolistic</a:t>
            </a:r>
            <a:r>
              <a:rPr lang="tr-TR" dirty="0"/>
              <a:t> </a:t>
            </a:r>
            <a:r>
              <a:rPr lang="tr-TR" dirty="0" err="1"/>
              <a:t>competition</a:t>
            </a:r>
            <a:r>
              <a:rPr lang="tr-TR" dirty="0"/>
              <a:t>, a)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firms</a:t>
            </a:r>
            <a:r>
              <a:rPr lang="tr-TR" dirty="0"/>
              <a:t>, b) </a:t>
            </a:r>
            <a:r>
              <a:rPr lang="tr-TR" dirty="0" err="1"/>
              <a:t>type</a:t>
            </a:r>
            <a:r>
              <a:rPr lang="tr-TR" dirty="0"/>
              <a:t> of </a:t>
            </a:r>
            <a:r>
              <a:rPr lang="tr-TR" dirty="0" err="1"/>
              <a:t>product</a:t>
            </a:r>
            <a:r>
              <a:rPr lang="tr-TR" dirty="0"/>
              <a:t> is </a:t>
            </a:r>
            <a:r>
              <a:rPr lang="tr-TR" dirty="0" err="1"/>
              <a:t>differentiated</a:t>
            </a:r>
            <a:r>
              <a:rPr lang="tr-TR" dirty="0"/>
              <a:t> (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explained</a:t>
            </a:r>
            <a:r>
              <a:rPr lang="tr-TR" dirty="0"/>
              <a:t>), c) </a:t>
            </a:r>
            <a:r>
              <a:rPr lang="tr-TR" dirty="0" err="1"/>
              <a:t>there</a:t>
            </a:r>
            <a:r>
              <a:rPr lang="tr-TR" dirty="0"/>
              <a:t> is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</a:t>
            </a:r>
            <a:r>
              <a:rPr lang="tr-TR" dirty="0" err="1"/>
              <a:t>price</a:t>
            </a:r>
            <a:r>
              <a:rPr lang="tr-TR" dirty="0"/>
              <a:t>, but </a:t>
            </a:r>
            <a:r>
              <a:rPr lang="tr-TR" dirty="0" err="1"/>
              <a:t>within</a:t>
            </a:r>
            <a:r>
              <a:rPr lang="tr-TR" dirty="0"/>
              <a:t> a </a:t>
            </a:r>
            <a:r>
              <a:rPr lang="tr-TR" dirty="0" err="1"/>
              <a:t>narrow</a:t>
            </a:r>
            <a:r>
              <a:rPr lang="tr-TR" dirty="0"/>
              <a:t> </a:t>
            </a:r>
            <a:r>
              <a:rPr lang="tr-TR" dirty="0" err="1"/>
              <a:t>limits</a:t>
            </a:r>
            <a:r>
              <a:rPr lang="tr-TR" dirty="0"/>
              <a:t> (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explained</a:t>
            </a:r>
            <a:r>
              <a:rPr lang="tr-TR" dirty="0"/>
              <a:t>), d) </a:t>
            </a:r>
            <a:r>
              <a:rPr lang="tr-TR" dirty="0" err="1"/>
              <a:t>entry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market is </a:t>
            </a:r>
            <a:r>
              <a:rPr lang="tr-TR" dirty="0" err="1"/>
              <a:t>relatively</a:t>
            </a:r>
            <a:r>
              <a:rPr lang="tr-TR" dirty="0"/>
              <a:t> </a:t>
            </a:r>
            <a:r>
              <a:rPr lang="tr-TR" dirty="0" err="1"/>
              <a:t>easy</a:t>
            </a:r>
            <a:r>
              <a:rPr lang="tr-TR" dirty="0"/>
              <a:t>, e) </a:t>
            </a:r>
            <a:r>
              <a:rPr lang="tr-TR" dirty="0" err="1"/>
              <a:t>nonprice</a:t>
            </a:r>
            <a:r>
              <a:rPr lang="tr-TR" dirty="0"/>
              <a:t> </a:t>
            </a:r>
            <a:r>
              <a:rPr lang="tr-TR" dirty="0" err="1"/>
              <a:t>competition</a:t>
            </a:r>
            <a:r>
              <a:rPr lang="tr-TR" dirty="0"/>
              <a:t> is </a:t>
            </a:r>
            <a:r>
              <a:rPr lang="tr-TR" dirty="0" err="1"/>
              <a:t>considerable</a:t>
            </a:r>
            <a:r>
              <a:rPr lang="tr-TR" dirty="0"/>
              <a:t>,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advertising</a:t>
            </a:r>
            <a:r>
              <a:rPr lang="tr-TR" dirty="0"/>
              <a:t>, </a:t>
            </a:r>
            <a:r>
              <a:rPr lang="tr-TR" dirty="0" err="1"/>
              <a:t>brand</a:t>
            </a:r>
            <a:r>
              <a:rPr lang="tr-TR" dirty="0"/>
              <a:t> </a:t>
            </a:r>
            <a:r>
              <a:rPr lang="tr-TR" dirty="0" err="1"/>
              <a:t>names</a:t>
            </a:r>
            <a:r>
              <a:rPr lang="tr-TR" dirty="0"/>
              <a:t>, </a:t>
            </a:r>
            <a:r>
              <a:rPr lang="tr-TR" dirty="0" err="1"/>
              <a:t>trademarks</a:t>
            </a:r>
            <a:r>
              <a:rPr lang="tr-TR" dirty="0"/>
              <a:t>,  f) </a:t>
            </a:r>
            <a:r>
              <a:rPr lang="tr-TR" dirty="0" err="1"/>
              <a:t>examples</a:t>
            </a:r>
            <a:r>
              <a:rPr lang="tr-TR" dirty="0"/>
              <a:t>: </a:t>
            </a:r>
            <a:r>
              <a:rPr lang="tr-TR" dirty="0" err="1"/>
              <a:t>retail</a:t>
            </a:r>
            <a:r>
              <a:rPr lang="tr-TR" dirty="0"/>
              <a:t> </a:t>
            </a:r>
            <a:r>
              <a:rPr lang="tr-TR" dirty="0" err="1"/>
              <a:t>trade</a:t>
            </a:r>
            <a:r>
              <a:rPr lang="tr-TR" dirty="0"/>
              <a:t>, </a:t>
            </a:r>
            <a:r>
              <a:rPr lang="tr-TR" dirty="0" err="1"/>
              <a:t>shoes</a:t>
            </a:r>
            <a:r>
              <a:rPr lang="tr-TR" dirty="0"/>
              <a:t>, </a:t>
            </a:r>
            <a:r>
              <a:rPr lang="tr-TR" dirty="0" err="1"/>
              <a:t>dresses</a:t>
            </a:r>
            <a:r>
              <a:rPr lang="tr-TR" dirty="0"/>
              <a:t>,…</a:t>
            </a:r>
          </a:p>
          <a:p>
            <a:r>
              <a:rPr lang="tr-TR" dirty="0"/>
              <a:t>4. </a:t>
            </a:r>
            <a:r>
              <a:rPr lang="tr-TR" dirty="0" err="1"/>
              <a:t>Oligopoly</a:t>
            </a:r>
            <a:r>
              <a:rPr lang="tr-TR" dirty="0"/>
              <a:t>, a)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a </a:t>
            </a:r>
            <a:r>
              <a:rPr lang="tr-TR" dirty="0" err="1"/>
              <a:t>few</a:t>
            </a:r>
            <a:r>
              <a:rPr lang="tr-TR" dirty="0"/>
              <a:t> </a:t>
            </a:r>
            <a:r>
              <a:rPr lang="tr-TR" dirty="0" err="1"/>
              <a:t>firms</a:t>
            </a:r>
            <a:r>
              <a:rPr lang="tr-TR" dirty="0"/>
              <a:t> </a:t>
            </a:r>
            <a:r>
              <a:rPr lang="tr-TR" dirty="0" err="1"/>
              <a:t>exist</a:t>
            </a:r>
            <a:r>
              <a:rPr lang="tr-TR" dirty="0"/>
              <a:t>, b) </a:t>
            </a:r>
            <a:r>
              <a:rPr lang="tr-TR" dirty="0" err="1"/>
              <a:t>type</a:t>
            </a:r>
            <a:r>
              <a:rPr lang="tr-TR" dirty="0"/>
              <a:t> of </a:t>
            </a:r>
            <a:r>
              <a:rPr lang="tr-TR" dirty="0" err="1"/>
              <a:t>product</a:t>
            </a:r>
            <a:r>
              <a:rPr lang="tr-TR" dirty="0"/>
              <a:t> is </a:t>
            </a:r>
            <a:r>
              <a:rPr lang="tr-TR" dirty="0" err="1"/>
              <a:t>standardized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differentiated</a:t>
            </a:r>
            <a:r>
              <a:rPr lang="tr-TR" dirty="0"/>
              <a:t>, c) </a:t>
            </a:r>
            <a:r>
              <a:rPr lang="tr-TR" dirty="0" err="1"/>
              <a:t>control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</a:t>
            </a:r>
            <a:r>
              <a:rPr lang="tr-TR" dirty="0" err="1"/>
              <a:t>price</a:t>
            </a:r>
            <a:r>
              <a:rPr lang="tr-TR" dirty="0"/>
              <a:t> is </a:t>
            </a:r>
            <a:r>
              <a:rPr lang="tr-TR" dirty="0" err="1"/>
              <a:t>limited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mutual</a:t>
            </a:r>
            <a:r>
              <a:rPr lang="tr-TR" dirty="0"/>
              <a:t> </a:t>
            </a:r>
            <a:r>
              <a:rPr lang="tr-TR" dirty="0" err="1"/>
              <a:t>interdependency</a:t>
            </a:r>
            <a:r>
              <a:rPr lang="tr-TR" dirty="0"/>
              <a:t>, </a:t>
            </a:r>
            <a:r>
              <a:rPr lang="tr-TR" dirty="0" err="1"/>
              <a:t>collusion</a:t>
            </a:r>
            <a:r>
              <a:rPr lang="tr-TR" dirty="0"/>
              <a:t> (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explained</a:t>
            </a:r>
            <a:r>
              <a:rPr lang="tr-TR" dirty="0"/>
              <a:t>), d) </a:t>
            </a:r>
            <a:r>
              <a:rPr lang="tr-TR" dirty="0" err="1"/>
              <a:t>entry</a:t>
            </a:r>
            <a:r>
              <a:rPr lang="tr-TR" dirty="0"/>
              <a:t> is </a:t>
            </a:r>
            <a:r>
              <a:rPr lang="tr-TR" dirty="0" err="1"/>
              <a:t>significantly</a:t>
            </a:r>
            <a:r>
              <a:rPr lang="tr-TR" dirty="0"/>
              <a:t> </a:t>
            </a:r>
            <a:r>
              <a:rPr lang="tr-TR" dirty="0" err="1"/>
              <a:t>difficult</a:t>
            </a:r>
            <a:r>
              <a:rPr lang="tr-TR" dirty="0"/>
              <a:t>, e) </a:t>
            </a:r>
            <a:r>
              <a:rPr lang="tr-TR" dirty="0" err="1"/>
              <a:t>nonprice</a:t>
            </a:r>
            <a:r>
              <a:rPr lang="tr-TR" dirty="0"/>
              <a:t> </a:t>
            </a:r>
            <a:r>
              <a:rPr lang="tr-TR" dirty="0" err="1"/>
              <a:t>competition</a:t>
            </a:r>
            <a:r>
              <a:rPr lang="tr-TR" dirty="0"/>
              <a:t> is </a:t>
            </a:r>
            <a:r>
              <a:rPr lang="tr-TR" dirty="0" err="1"/>
              <a:t>typically</a:t>
            </a:r>
            <a:r>
              <a:rPr lang="tr-TR" dirty="0"/>
              <a:t> a </a:t>
            </a:r>
            <a:r>
              <a:rPr lang="tr-TR" dirty="0" err="1"/>
              <a:t>great</a:t>
            </a:r>
            <a:r>
              <a:rPr lang="tr-TR" dirty="0"/>
              <a:t> </a:t>
            </a:r>
            <a:r>
              <a:rPr lang="tr-TR" dirty="0" err="1"/>
              <a:t>deal</a:t>
            </a:r>
            <a:r>
              <a:rPr lang="tr-TR" dirty="0"/>
              <a:t>, </a:t>
            </a:r>
            <a:r>
              <a:rPr lang="tr-TR" dirty="0" err="1"/>
              <a:t>particularly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product</a:t>
            </a:r>
            <a:r>
              <a:rPr lang="tr-TR" dirty="0"/>
              <a:t> </a:t>
            </a:r>
            <a:r>
              <a:rPr lang="tr-TR" dirty="0" err="1"/>
              <a:t>differentiation</a:t>
            </a:r>
            <a:r>
              <a:rPr lang="tr-TR" dirty="0"/>
              <a:t>, f) </a:t>
            </a:r>
            <a:r>
              <a:rPr lang="tr-TR" dirty="0" err="1"/>
              <a:t>examples</a:t>
            </a:r>
            <a:r>
              <a:rPr lang="tr-TR" dirty="0"/>
              <a:t>: </a:t>
            </a:r>
            <a:r>
              <a:rPr lang="tr-TR" dirty="0" err="1"/>
              <a:t>steel</a:t>
            </a:r>
            <a:r>
              <a:rPr lang="tr-TR" dirty="0"/>
              <a:t>, </a:t>
            </a:r>
            <a:r>
              <a:rPr lang="tr-TR" dirty="0" err="1"/>
              <a:t>automobiles</a:t>
            </a:r>
            <a:r>
              <a:rPr lang="tr-TR" dirty="0"/>
              <a:t>,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household</a:t>
            </a:r>
            <a:r>
              <a:rPr lang="tr-TR" dirty="0"/>
              <a:t> </a:t>
            </a:r>
            <a:r>
              <a:rPr lang="tr-TR" dirty="0" err="1"/>
              <a:t>appliences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4990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6221475-D061-420F-A514-66459FC54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6, 4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DC48A2-FDE1-445D-A46B-DE0E19499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/>
              <a:t>*1.Perfect </a:t>
            </a:r>
            <a:r>
              <a:rPr lang="tr-TR" sz="2400" dirty="0" err="1"/>
              <a:t>competition</a:t>
            </a:r>
            <a:r>
              <a:rPr lang="tr-TR" sz="2400" dirty="0"/>
              <a:t>.</a:t>
            </a:r>
          </a:p>
          <a:p>
            <a:r>
              <a:rPr lang="tr-TR" sz="2400" dirty="0" err="1"/>
              <a:t>Qualifications</a:t>
            </a:r>
            <a:r>
              <a:rPr lang="tr-TR" sz="2400" dirty="0"/>
              <a:t>/</a:t>
            </a:r>
            <a:r>
              <a:rPr lang="tr-TR" sz="2400" dirty="0" err="1"/>
              <a:t>critics</a:t>
            </a:r>
            <a:r>
              <a:rPr lang="tr-TR" sz="2400" dirty="0"/>
              <a:t> </a:t>
            </a:r>
            <a:r>
              <a:rPr lang="tr-TR" sz="2400" dirty="0" err="1"/>
              <a:t>toward</a:t>
            </a:r>
            <a:r>
              <a:rPr lang="tr-TR" sz="2400" dirty="0"/>
              <a:t> </a:t>
            </a:r>
            <a:r>
              <a:rPr lang="tr-TR" sz="2400" dirty="0" err="1"/>
              <a:t>perfect</a:t>
            </a:r>
            <a:r>
              <a:rPr lang="tr-TR" sz="2400" dirty="0"/>
              <a:t> </a:t>
            </a:r>
            <a:r>
              <a:rPr lang="tr-TR" sz="2400" dirty="0" err="1"/>
              <a:t>competition</a:t>
            </a:r>
            <a:endParaRPr lang="tr-TR" sz="2400" dirty="0"/>
          </a:p>
          <a:p>
            <a:r>
              <a:rPr lang="tr-TR" sz="2400" dirty="0"/>
              <a:t>a)  Market </a:t>
            </a:r>
            <a:r>
              <a:rPr lang="tr-TR" sz="2400" dirty="0" err="1"/>
              <a:t>failure</a:t>
            </a:r>
            <a:r>
              <a:rPr lang="tr-TR" sz="2400" dirty="0"/>
              <a:t> </a:t>
            </a:r>
            <a:r>
              <a:rPr lang="tr-TR" sz="2400" dirty="0" err="1"/>
              <a:t>under</a:t>
            </a:r>
            <a:r>
              <a:rPr lang="tr-TR" sz="2400" dirty="0"/>
              <a:t> </a:t>
            </a:r>
            <a:r>
              <a:rPr lang="tr-TR" sz="2400" dirty="0" err="1"/>
              <a:t>spillovers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public</a:t>
            </a:r>
            <a:r>
              <a:rPr lang="tr-TR" sz="2400" dirty="0"/>
              <a:t> </a:t>
            </a:r>
            <a:r>
              <a:rPr lang="tr-TR" sz="2400" dirty="0" err="1"/>
              <a:t>goods</a:t>
            </a:r>
            <a:r>
              <a:rPr lang="tr-TR" sz="2400" dirty="0"/>
              <a:t>. </a:t>
            </a:r>
            <a:r>
              <a:rPr lang="tr-TR" sz="2400" dirty="0" err="1"/>
              <a:t>In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market </a:t>
            </a:r>
            <a:r>
              <a:rPr lang="tr-TR" sz="2400" dirty="0" err="1"/>
              <a:t>system</a:t>
            </a:r>
            <a:r>
              <a:rPr lang="tr-TR" sz="2400" dirty="0"/>
              <a:t>, </a:t>
            </a:r>
            <a:r>
              <a:rPr lang="tr-TR" sz="2400" dirty="0" err="1"/>
              <a:t>each</a:t>
            </a:r>
            <a:r>
              <a:rPr lang="tr-TR" sz="2400" dirty="0"/>
              <a:t> </a:t>
            </a:r>
            <a:r>
              <a:rPr lang="tr-TR" sz="2400" dirty="0" err="1"/>
              <a:t>producer</a:t>
            </a:r>
            <a:r>
              <a:rPr lang="tr-TR" sz="2400" dirty="0"/>
              <a:t> </a:t>
            </a:r>
            <a:r>
              <a:rPr lang="tr-TR" sz="2400" dirty="0" err="1"/>
              <a:t>will</a:t>
            </a:r>
            <a:r>
              <a:rPr lang="tr-TR" sz="2400" dirty="0"/>
              <a:t> </a:t>
            </a:r>
            <a:r>
              <a:rPr lang="tr-TR" sz="2400" dirty="0" err="1"/>
              <a:t>assume</a:t>
            </a:r>
            <a:r>
              <a:rPr lang="tr-TR" sz="2400" dirty="0"/>
              <a:t> </a:t>
            </a:r>
            <a:r>
              <a:rPr lang="tr-TR" sz="2400" dirty="0" err="1"/>
              <a:t>only</a:t>
            </a:r>
            <a:r>
              <a:rPr lang="tr-TR" sz="2400" dirty="0"/>
              <a:t> </a:t>
            </a:r>
            <a:r>
              <a:rPr lang="tr-TR" sz="2400" dirty="0" err="1"/>
              <a:t>those</a:t>
            </a:r>
            <a:r>
              <a:rPr lang="tr-TR" sz="2400" dirty="0"/>
              <a:t> </a:t>
            </a:r>
            <a:r>
              <a:rPr lang="tr-TR" sz="2400" dirty="0" err="1"/>
              <a:t>costs</a:t>
            </a:r>
            <a:r>
              <a:rPr lang="tr-TR" sz="2400" dirty="0"/>
              <a:t> </a:t>
            </a:r>
            <a:r>
              <a:rPr lang="tr-TR" sz="2400" dirty="0" err="1"/>
              <a:t>which</a:t>
            </a:r>
            <a:r>
              <a:rPr lang="tr-TR" sz="2400" dirty="0"/>
              <a:t> it </a:t>
            </a:r>
            <a:r>
              <a:rPr lang="tr-TR" sz="2400" dirty="0" err="1"/>
              <a:t>musy</a:t>
            </a:r>
            <a:r>
              <a:rPr lang="tr-TR" sz="2400" dirty="0"/>
              <a:t> pay. </a:t>
            </a:r>
            <a:r>
              <a:rPr lang="tr-TR" sz="2400" dirty="0" err="1"/>
              <a:t>However</a:t>
            </a:r>
            <a:r>
              <a:rPr lang="tr-TR" sz="2400" dirty="0"/>
              <a:t>, </a:t>
            </a:r>
            <a:r>
              <a:rPr lang="tr-TR" sz="2400" dirty="0" err="1"/>
              <a:t>there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some</a:t>
            </a:r>
            <a:r>
              <a:rPr lang="tr-TR" sz="2400" dirty="0"/>
              <a:t> </a:t>
            </a:r>
            <a:r>
              <a:rPr lang="tr-TR" sz="2400" dirty="0" err="1"/>
              <a:t>cases</a:t>
            </a:r>
            <a:r>
              <a:rPr lang="tr-TR" sz="2400" dirty="0"/>
              <a:t> </a:t>
            </a:r>
            <a:r>
              <a:rPr lang="tr-TR" sz="2400" dirty="0" err="1"/>
              <a:t>that</a:t>
            </a:r>
            <a:r>
              <a:rPr lang="tr-TR" sz="2400" dirty="0"/>
              <a:t> </a:t>
            </a:r>
            <a:r>
              <a:rPr lang="tr-TR" sz="2400" dirty="0" err="1"/>
              <a:t>producers</a:t>
            </a:r>
            <a:r>
              <a:rPr lang="tr-TR" sz="2400" dirty="0"/>
              <a:t> </a:t>
            </a:r>
            <a:r>
              <a:rPr lang="tr-TR" sz="2400" dirty="0" err="1"/>
              <a:t>avoid</a:t>
            </a:r>
            <a:r>
              <a:rPr lang="tr-TR" sz="2400" dirty="0"/>
              <a:t>,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example</a:t>
            </a:r>
            <a:r>
              <a:rPr lang="tr-TR" sz="2400" dirty="0"/>
              <a:t> </a:t>
            </a:r>
            <a:r>
              <a:rPr lang="tr-TR" sz="2400" dirty="0" err="1"/>
              <a:t>polluting</a:t>
            </a:r>
            <a:r>
              <a:rPr lang="tr-TR" sz="2400" dirty="0"/>
              <a:t> </a:t>
            </a:r>
            <a:r>
              <a:rPr lang="tr-TR" sz="2400" dirty="0" err="1"/>
              <a:t>environment</a:t>
            </a:r>
            <a:r>
              <a:rPr lang="tr-TR" sz="2400" dirty="0"/>
              <a:t>. </a:t>
            </a:r>
            <a:r>
              <a:rPr lang="tr-TR" sz="2400" dirty="0" err="1"/>
              <a:t>Suppose</a:t>
            </a:r>
            <a:r>
              <a:rPr lang="tr-TR" sz="2400" dirty="0"/>
              <a:t> a </a:t>
            </a:r>
            <a:r>
              <a:rPr lang="tr-TR" sz="2400" dirty="0" err="1"/>
              <a:t>producer</a:t>
            </a:r>
            <a:r>
              <a:rPr lang="tr-TR" sz="2400" dirty="0"/>
              <a:t> is </a:t>
            </a:r>
            <a:r>
              <a:rPr lang="tr-TR" sz="2400" dirty="0" err="1"/>
              <a:t>producing</a:t>
            </a:r>
            <a:r>
              <a:rPr lang="tr-TR" sz="2400" dirty="0"/>
              <a:t>  </a:t>
            </a:r>
            <a:r>
              <a:rPr lang="tr-TR" sz="2400" dirty="0" err="1"/>
              <a:t>cement</a:t>
            </a:r>
            <a:r>
              <a:rPr lang="tr-TR" sz="2400" dirty="0"/>
              <a:t>, but </a:t>
            </a:r>
            <a:r>
              <a:rPr lang="tr-TR" sz="2400" dirty="0" err="1"/>
              <a:t>also</a:t>
            </a:r>
            <a:r>
              <a:rPr lang="tr-TR" sz="2400" dirty="0"/>
              <a:t> </a:t>
            </a:r>
            <a:r>
              <a:rPr lang="tr-TR" sz="2400" dirty="0" err="1"/>
              <a:t>polluting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air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chimney</a:t>
            </a:r>
            <a:r>
              <a:rPr lang="tr-TR" sz="2400" dirty="0"/>
              <a:t> </a:t>
            </a:r>
            <a:r>
              <a:rPr lang="tr-TR" sz="2400" dirty="0" err="1"/>
              <a:t>gases</a:t>
            </a:r>
            <a:r>
              <a:rPr lang="tr-TR" sz="2400" dirty="0"/>
              <a:t>. </a:t>
            </a:r>
            <a:r>
              <a:rPr lang="tr-TR" sz="2400" dirty="0" err="1"/>
              <a:t>Cement</a:t>
            </a:r>
            <a:r>
              <a:rPr lang="tr-TR" sz="2400" dirty="0"/>
              <a:t> is a </a:t>
            </a:r>
            <a:r>
              <a:rPr lang="tr-TR" sz="2400" dirty="0" err="1"/>
              <a:t>product</a:t>
            </a:r>
            <a:r>
              <a:rPr lang="tr-TR" sz="2400" dirty="0"/>
              <a:t>, but, </a:t>
            </a:r>
            <a:r>
              <a:rPr lang="tr-TR" sz="2400" dirty="0" err="1"/>
              <a:t>you</a:t>
            </a:r>
            <a:r>
              <a:rPr lang="tr-TR" sz="2400" dirty="0"/>
              <a:t> </a:t>
            </a:r>
            <a:r>
              <a:rPr lang="tr-TR" sz="2400" dirty="0" err="1"/>
              <a:t>may</a:t>
            </a:r>
            <a:r>
              <a:rPr lang="tr-TR" sz="2400" dirty="0"/>
              <a:t> be </a:t>
            </a:r>
            <a:r>
              <a:rPr lang="tr-TR" sz="2400" dirty="0" err="1"/>
              <a:t>surprised</a:t>
            </a:r>
            <a:r>
              <a:rPr lang="tr-TR" sz="2400" dirty="0"/>
              <a:t>, </a:t>
            </a:r>
            <a:r>
              <a:rPr lang="tr-TR" sz="2400" dirty="0" err="1"/>
              <a:t>gases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also</a:t>
            </a:r>
            <a:r>
              <a:rPr lang="tr-TR" sz="2400" dirty="0"/>
              <a:t> </a:t>
            </a:r>
            <a:r>
              <a:rPr lang="tr-TR" sz="2400" dirty="0" err="1"/>
              <a:t>product</a:t>
            </a:r>
            <a:r>
              <a:rPr lang="tr-TR" sz="2400" dirty="0"/>
              <a:t>. </a:t>
            </a:r>
            <a:r>
              <a:rPr lang="tr-TR" sz="2400" dirty="0" err="1"/>
              <a:t>We</a:t>
            </a:r>
            <a:r>
              <a:rPr lang="tr-TR" sz="2400" dirty="0"/>
              <a:t> pay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cement</a:t>
            </a:r>
            <a:r>
              <a:rPr lang="tr-TR" sz="2400" dirty="0"/>
              <a:t>, but do </a:t>
            </a:r>
            <a:r>
              <a:rPr lang="tr-TR" sz="2400" dirty="0" err="1"/>
              <a:t>we</a:t>
            </a:r>
            <a:r>
              <a:rPr lang="tr-TR" sz="2400" dirty="0"/>
              <a:t> buy </a:t>
            </a:r>
            <a:r>
              <a:rPr lang="tr-TR" sz="2400" dirty="0" err="1"/>
              <a:t>pollution</a:t>
            </a:r>
            <a:r>
              <a:rPr lang="tr-TR" sz="2400" dirty="0"/>
              <a:t> </a:t>
            </a:r>
            <a:r>
              <a:rPr lang="tr-TR" sz="2400" dirty="0" err="1"/>
              <a:t>gases</a:t>
            </a:r>
            <a:r>
              <a:rPr lang="tr-TR" sz="2400" dirty="0"/>
              <a:t>? No. </a:t>
            </a:r>
            <a:r>
              <a:rPr lang="tr-TR" sz="2400" dirty="0" err="1"/>
              <a:t>Who</a:t>
            </a:r>
            <a:r>
              <a:rPr lang="tr-TR" sz="2400" dirty="0"/>
              <a:t> is </a:t>
            </a:r>
            <a:r>
              <a:rPr lang="tr-TR" sz="2400" dirty="0" err="1"/>
              <a:t>going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buy? </a:t>
            </a:r>
            <a:r>
              <a:rPr lang="tr-TR" sz="2400" dirty="0" err="1"/>
              <a:t>What</a:t>
            </a:r>
            <a:r>
              <a:rPr lang="tr-TR" sz="2400" dirty="0"/>
              <a:t> </a:t>
            </a:r>
            <a:r>
              <a:rPr lang="tr-TR" sz="2400" dirty="0" err="1"/>
              <a:t>kind</a:t>
            </a:r>
            <a:r>
              <a:rPr lang="tr-TR" sz="2400" dirty="0"/>
              <a:t> of </a:t>
            </a:r>
            <a:r>
              <a:rPr lang="tr-TR" sz="2400" dirty="0" err="1"/>
              <a:t>environmental</a:t>
            </a:r>
            <a:r>
              <a:rPr lang="tr-TR" sz="2400" dirty="0"/>
              <a:t> problem </a:t>
            </a:r>
            <a:r>
              <a:rPr lang="tr-TR" sz="2400" dirty="0" err="1"/>
              <a:t>we</a:t>
            </a:r>
            <a:r>
              <a:rPr lang="tr-TR" sz="2400" dirty="0"/>
              <a:t> </a:t>
            </a:r>
            <a:r>
              <a:rPr lang="tr-TR" sz="2400" dirty="0" err="1"/>
              <a:t>will</a:t>
            </a:r>
            <a:r>
              <a:rPr lang="tr-TR" sz="2400" dirty="0"/>
              <a:t> </a:t>
            </a:r>
            <a:r>
              <a:rPr lang="tr-TR" sz="2400" dirty="0" err="1"/>
              <a:t>have</a:t>
            </a:r>
            <a:r>
              <a:rPr lang="tr-TR" sz="2400" dirty="0"/>
              <a:t>? (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example</a:t>
            </a:r>
            <a:r>
              <a:rPr lang="tr-TR" sz="2400" dirty="0"/>
              <a:t>, </a:t>
            </a:r>
            <a:r>
              <a:rPr lang="tr-TR" sz="2400" dirty="0" err="1"/>
              <a:t>if</a:t>
            </a:r>
            <a:r>
              <a:rPr lang="tr-TR" sz="2400" dirty="0"/>
              <a:t> </a:t>
            </a:r>
            <a:r>
              <a:rPr lang="tr-TR" sz="2400" dirty="0" err="1"/>
              <a:t>your</a:t>
            </a:r>
            <a:r>
              <a:rPr lang="tr-TR" sz="2400" dirty="0"/>
              <a:t> </a:t>
            </a:r>
            <a:r>
              <a:rPr lang="tr-TR" sz="2400" dirty="0" err="1"/>
              <a:t>farm</a:t>
            </a:r>
            <a:r>
              <a:rPr lang="tr-TR" sz="2400" dirty="0"/>
              <a:t> is </a:t>
            </a:r>
            <a:r>
              <a:rPr lang="tr-TR" sz="2400" dirty="0" err="1"/>
              <a:t>near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of </a:t>
            </a:r>
            <a:r>
              <a:rPr lang="tr-TR" sz="2400" dirty="0" err="1"/>
              <a:t>cement</a:t>
            </a:r>
            <a:r>
              <a:rPr lang="tr-TR" sz="2400" dirty="0"/>
              <a:t> </a:t>
            </a:r>
            <a:r>
              <a:rPr lang="tr-TR" sz="2400" dirty="0" err="1"/>
              <a:t>mill</a:t>
            </a:r>
            <a:r>
              <a:rPr lang="tr-TR" sz="2400" dirty="0"/>
              <a:t>,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land</a:t>
            </a:r>
            <a:r>
              <a:rPr lang="tr-TR" sz="2400" dirty="0"/>
              <a:t> </a:t>
            </a:r>
            <a:r>
              <a:rPr lang="tr-TR" sz="2400" dirty="0" err="1"/>
              <a:t>will</a:t>
            </a:r>
            <a:r>
              <a:rPr lang="tr-TR" sz="2400" dirty="0"/>
              <a:t> be </a:t>
            </a:r>
            <a:r>
              <a:rPr lang="tr-TR" sz="2400" dirty="0" err="1"/>
              <a:t>polluted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production</a:t>
            </a:r>
            <a:r>
              <a:rPr lang="tr-TR" sz="2400" dirty="0"/>
              <a:t> </a:t>
            </a:r>
            <a:r>
              <a:rPr lang="tr-TR" sz="2400" dirty="0" err="1"/>
              <a:t>will</a:t>
            </a:r>
            <a:r>
              <a:rPr lang="tr-TR" sz="2400" dirty="0"/>
              <a:t> be </a:t>
            </a:r>
            <a:r>
              <a:rPr lang="tr-TR" sz="2400" dirty="0" err="1"/>
              <a:t>decline</a:t>
            </a:r>
            <a:r>
              <a:rPr lang="tr-TR" sz="2400" dirty="0"/>
              <a:t>! </a:t>
            </a:r>
            <a:r>
              <a:rPr lang="tr-TR" sz="2400" dirty="0" err="1"/>
              <a:t>Also</a:t>
            </a:r>
            <a:r>
              <a:rPr lang="tr-TR" sz="2400" dirty="0"/>
              <a:t>, </a:t>
            </a:r>
            <a:r>
              <a:rPr lang="tr-TR" sz="2400" dirty="0" err="1"/>
              <a:t>people</a:t>
            </a:r>
            <a:r>
              <a:rPr lang="tr-TR" sz="2400" dirty="0"/>
              <a:t> </a:t>
            </a:r>
            <a:r>
              <a:rPr lang="tr-TR" sz="2400" dirty="0" err="1"/>
              <a:t>may</a:t>
            </a:r>
            <a:r>
              <a:rPr lang="tr-TR" sz="2400" dirty="0"/>
              <a:t> </a:t>
            </a:r>
            <a:r>
              <a:rPr lang="tr-TR" sz="2400" dirty="0" err="1"/>
              <a:t>lost</a:t>
            </a:r>
            <a:r>
              <a:rPr lang="tr-TR" sz="2400" dirty="0"/>
              <a:t> </a:t>
            </a:r>
            <a:r>
              <a:rPr lang="tr-TR" sz="2400" dirty="0" err="1"/>
              <a:t>their</a:t>
            </a:r>
            <a:r>
              <a:rPr lang="tr-TR" sz="2400" dirty="0"/>
              <a:t> </a:t>
            </a:r>
            <a:r>
              <a:rPr lang="tr-TR" sz="2400" dirty="0" err="1"/>
              <a:t>health</a:t>
            </a:r>
            <a:r>
              <a:rPr lang="tr-TR" sz="2400" dirty="0"/>
              <a:t> </a:t>
            </a:r>
            <a:r>
              <a:rPr lang="tr-TR" sz="2400" dirty="0" err="1"/>
              <a:t>due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polluted</a:t>
            </a:r>
            <a:r>
              <a:rPr lang="tr-TR" sz="2400" dirty="0"/>
              <a:t> </a:t>
            </a:r>
            <a:r>
              <a:rPr lang="tr-TR" sz="2400" dirty="0" err="1"/>
              <a:t>air</a:t>
            </a:r>
            <a:r>
              <a:rPr lang="tr-TR" sz="2400" dirty="0"/>
              <a:t>! </a:t>
            </a:r>
            <a:r>
              <a:rPr lang="tr-TR" sz="2400" dirty="0" err="1"/>
              <a:t>Who</a:t>
            </a:r>
            <a:r>
              <a:rPr lang="tr-TR" sz="2400" dirty="0"/>
              <a:t> is </a:t>
            </a:r>
            <a:r>
              <a:rPr lang="tr-TR" sz="2400" dirty="0" err="1"/>
              <a:t>going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compensate</a:t>
            </a:r>
            <a:r>
              <a:rPr lang="tr-TR" sz="2400" dirty="0"/>
              <a:t>  </a:t>
            </a:r>
            <a:r>
              <a:rPr lang="tr-TR" sz="2400" dirty="0" err="1"/>
              <a:t>these</a:t>
            </a:r>
            <a:r>
              <a:rPr lang="tr-TR" sz="2400" dirty="0"/>
              <a:t> ‘’</a:t>
            </a:r>
            <a:r>
              <a:rPr lang="tr-TR" sz="2400" dirty="0" err="1"/>
              <a:t>costs</a:t>
            </a:r>
            <a:r>
              <a:rPr lang="tr-TR" sz="2400" dirty="0"/>
              <a:t>’’ (</a:t>
            </a:r>
            <a:r>
              <a:rPr lang="tr-TR" sz="2400" dirty="0" err="1"/>
              <a:t>external</a:t>
            </a:r>
            <a:r>
              <a:rPr lang="tr-TR" sz="2400" dirty="0"/>
              <a:t> </a:t>
            </a:r>
            <a:r>
              <a:rPr lang="tr-TR" sz="2400" dirty="0" err="1"/>
              <a:t>costs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spillover</a:t>
            </a:r>
            <a:r>
              <a:rPr lang="tr-TR" sz="2400" dirty="0"/>
              <a:t>). </a:t>
            </a:r>
          </a:p>
          <a:p>
            <a:r>
              <a:rPr lang="tr-TR" sz="2400" dirty="0"/>
              <a:t>b)  </a:t>
            </a:r>
            <a:r>
              <a:rPr lang="tr-TR" sz="2400" dirty="0" err="1"/>
              <a:t>Economies</a:t>
            </a:r>
            <a:r>
              <a:rPr lang="tr-TR" sz="2400" dirty="0"/>
              <a:t> of </a:t>
            </a:r>
            <a:r>
              <a:rPr lang="tr-TR" sz="2400" dirty="0" err="1"/>
              <a:t>scale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74575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AB6574-F581-4872-B4E6-272DEABE1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6, 5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4090ED-B839-48E9-B052-3835ADFD4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/>
              <a:t>c) </a:t>
            </a:r>
            <a:r>
              <a:rPr lang="tr-TR" sz="2400" dirty="0" err="1"/>
              <a:t>Technological</a:t>
            </a:r>
            <a:r>
              <a:rPr lang="tr-TR" sz="2400" dirty="0"/>
              <a:t> </a:t>
            </a:r>
            <a:r>
              <a:rPr lang="tr-TR" sz="2400" dirty="0" err="1"/>
              <a:t>advance</a:t>
            </a:r>
            <a:endParaRPr lang="tr-TR" sz="2400" dirty="0"/>
          </a:p>
          <a:p>
            <a:r>
              <a:rPr lang="tr-TR" sz="2400" dirty="0"/>
              <a:t>d) </a:t>
            </a:r>
            <a:r>
              <a:rPr lang="tr-TR" sz="2400" dirty="0" err="1"/>
              <a:t>Range</a:t>
            </a:r>
            <a:r>
              <a:rPr lang="tr-TR" sz="2400" dirty="0"/>
              <a:t> of </a:t>
            </a:r>
            <a:r>
              <a:rPr lang="tr-TR" sz="2400" dirty="0" err="1"/>
              <a:t>consumer</a:t>
            </a:r>
            <a:r>
              <a:rPr lang="tr-TR" sz="2400" dirty="0"/>
              <a:t> </a:t>
            </a:r>
            <a:r>
              <a:rPr lang="tr-TR" sz="2400" dirty="0" err="1"/>
              <a:t>choice</a:t>
            </a:r>
            <a:endParaRPr lang="tr-TR" sz="2400" dirty="0"/>
          </a:p>
          <a:p>
            <a:r>
              <a:rPr lang="tr-TR" sz="2400" dirty="0"/>
              <a:t>*2.Pure </a:t>
            </a:r>
            <a:r>
              <a:rPr lang="tr-TR" sz="2400" dirty="0" err="1"/>
              <a:t>monopoly</a:t>
            </a:r>
            <a:endParaRPr lang="tr-TR" sz="2400" dirty="0"/>
          </a:p>
          <a:p>
            <a:r>
              <a:rPr lang="tr-TR" sz="2400" dirty="0" err="1"/>
              <a:t>Let</a:t>
            </a:r>
            <a:r>
              <a:rPr lang="tr-TR" sz="2400" dirty="0"/>
              <a:t> us </a:t>
            </a:r>
            <a:r>
              <a:rPr lang="tr-TR" sz="2400" dirty="0" err="1"/>
              <a:t>explain</a:t>
            </a:r>
            <a:r>
              <a:rPr lang="tr-TR" sz="2400" dirty="0"/>
              <a:t> </a:t>
            </a:r>
            <a:r>
              <a:rPr lang="tr-TR" sz="2400" dirty="0" err="1"/>
              <a:t>why</a:t>
            </a:r>
            <a:r>
              <a:rPr lang="tr-TR" sz="2400" dirty="0"/>
              <a:t> </a:t>
            </a:r>
            <a:r>
              <a:rPr lang="tr-TR" sz="2400" dirty="0" err="1"/>
              <a:t>pure</a:t>
            </a:r>
            <a:r>
              <a:rPr lang="tr-TR" sz="2400" dirty="0"/>
              <a:t> </a:t>
            </a:r>
            <a:r>
              <a:rPr lang="tr-TR" sz="2400" dirty="0" err="1"/>
              <a:t>monopoly</a:t>
            </a:r>
            <a:r>
              <a:rPr lang="tr-TR" sz="2400" dirty="0"/>
              <a:t> </a:t>
            </a:r>
            <a:r>
              <a:rPr lang="tr-TR" sz="2400" dirty="0" err="1"/>
              <a:t>may</a:t>
            </a:r>
            <a:r>
              <a:rPr lang="tr-TR" sz="2400" dirty="0"/>
              <a:t> </a:t>
            </a:r>
            <a:r>
              <a:rPr lang="tr-TR" sz="2400" dirty="0" err="1"/>
              <a:t>exist</a:t>
            </a:r>
            <a:r>
              <a:rPr lang="tr-TR" sz="2400" dirty="0"/>
              <a:t>: </a:t>
            </a:r>
            <a:r>
              <a:rPr lang="tr-TR" sz="2400" dirty="0" err="1"/>
              <a:t>One</a:t>
            </a:r>
            <a:r>
              <a:rPr lang="tr-TR" sz="2400" dirty="0"/>
              <a:t> </a:t>
            </a:r>
            <a:r>
              <a:rPr lang="tr-TR" sz="2400" dirty="0" err="1"/>
              <a:t>reason</a:t>
            </a:r>
            <a:r>
              <a:rPr lang="tr-TR" sz="2400" dirty="0"/>
              <a:t> is  ‘’</a:t>
            </a:r>
            <a:r>
              <a:rPr lang="tr-TR" sz="2400" dirty="0" err="1"/>
              <a:t>barrier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entry</a:t>
            </a:r>
            <a:r>
              <a:rPr lang="tr-TR" sz="2400" dirty="0"/>
              <a:t>’’. </a:t>
            </a:r>
          </a:p>
          <a:p>
            <a:r>
              <a:rPr lang="tr-TR" sz="2400" dirty="0" err="1"/>
              <a:t>It</a:t>
            </a:r>
            <a:r>
              <a:rPr lang="tr-TR" sz="2400" dirty="0"/>
              <a:t> </a:t>
            </a:r>
            <a:r>
              <a:rPr lang="tr-TR" sz="2400" dirty="0" err="1"/>
              <a:t>may</a:t>
            </a:r>
            <a:r>
              <a:rPr lang="tr-TR" sz="2400" dirty="0"/>
              <a:t> be </a:t>
            </a:r>
            <a:r>
              <a:rPr lang="tr-TR" sz="2400" dirty="0" err="1"/>
              <a:t>results</a:t>
            </a:r>
            <a:r>
              <a:rPr lang="tr-TR" sz="2400" dirty="0"/>
              <a:t> of a) </a:t>
            </a:r>
            <a:r>
              <a:rPr lang="tr-TR" sz="2400" dirty="0" err="1"/>
              <a:t>economies</a:t>
            </a:r>
            <a:r>
              <a:rPr lang="tr-TR" sz="2400" dirty="0"/>
              <a:t> of </a:t>
            </a:r>
            <a:r>
              <a:rPr lang="tr-TR" sz="2400" dirty="0" err="1"/>
              <a:t>scale</a:t>
            </a:r>
            <a:r>
              <a:rPr lang="tr-TR" sz="2400" dirty="0"/>
              <a:t>, b) patent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licences</a:t>
            </a:r>
            <a:r>
              <a:rPr lang="tr-TR" sz="2400" dirty="0"/>
              <a:t>, c) </a:t>
            </a:r>
            <a:r>
              <a:rPr lang="tr-TR" sz="2400" dirty="0" err="1"/>
              <a:t>ownership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control</a:t>
            </a:r>
            <a:r>
              <a:rPr lang="tr-TR" sz="2400" dirty="0"/>
              <a:t> of </a:t>
            </a:r>
            <a:r>
              <a:rPr lang="tr-TR" sz="2400" dirty="0" err="1"/>
              <a:t>essential</a:t>
            </a:r>
            <a:r>
              <a:rPr lang="tr-TR" sz="2400" dirty="0"/>
              <a:t> </a:t>
            </a:r>
            <a:r>
              <a:rPr lang="tr-TR" sz="2400" dirty="0" err="1"/>
              <a:t>resources</a:t>
            </a:r>
            <a:r>
              <a:rPr lang="tr-TR" sz="2400" dirty="0"/>
              <a:t>, d) </a:t>
            </a:r>
            <a:r>
              <a:rPr lang="tr-TR" sz="2400" dirty="0" err="1"/>
              <a:t>government</a:t>
            </a:r>
            <a:r>
              <a:rPr lang="tr-TR" sz="2400" dirty="0"/>
              <a:t> </a:t>
            </a:r>
            <a:r>
              <a:rPr lang="tr-TR" sz="2400" dirty="0" err="1"/>
              <a:t>regulation</a:t>
            </a:r>
            <a:r>
              <a:rPr lang="tr-TR" sz="2400" dirty="0"/>
              <a:t>.</a:t>
            </a:r>
          </a:p>
          <a:p>
            <a:r>
              <a:rPr lang="tr-TR" sz="2400" dirty="0"/>
              <a:t>*</a:t>
            </a:r>
            <a:r>
              <a:rPr lang="tr-TR" sz="2400" dirty="0" err="1"/>
              <a:t>Economic</a:t>
            </a:r>
            <a:r>
              <a:rPr lang="tr-TR" sz="2400" dirty="0"/>
              <a:t> </a:t>
            </a:r>
            <a:r>
              <a:rPr lang="tr-TR" sz="2400" dirty="0" err="1"/>
              <a:t>effects</a:t>
            </a:r>
            <a:r>
              <a:rPr lang="tr-TR" sz="2400" dirty="0"/>
              <a:t> of </a:t>
            </a:r>
            <a:r>
              <a:rPr lang="tr-TR" sz="2400" dirty="0" err="1"/>
              <a:t>monopoly</a:t>
            </a:r>
            <a:r>
              <a:rPr lang="tr-TR" sz="2400" dirty="0"/>
              <a:t>: a) </a:t>
            </a:r>
            <a:r>
              <a:rPr lang="tr-TR" sz="2400" dirty="0" err="1"/>
              <a:t>Price</a:t>
            </a:r>
            <a:r>
              <a:rPr lang="tr-TR" sz="2400" dirty="0"/>
              <a:t>, </a:t>
            </a:r>
            <a:r>
              <a:rPr lang="tr-TR" sz="2400" dirty="0" err="1"/>
              <a:t>output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efficieny</a:t>
            </a:r>
            <a:r>
              <a:rPr lang="tr-TR" sz="2400" dirty="0"/>
              <a:t>, b) </a:t>
            </a:r>
            <a:r>
              <a:rPr lang="tr-TR" sz="2400" dirty="0" err="1"/>
              <a:t>income</a:t>
            </a:r>
            <a:r>
              <a:rPr lang="tr-TR" sz="2400" dirty="0"/>
              <a:t> </a:t>
            </a:r>
            <a:r>
              <a:rPr lang="tr-TR" sz="2400" dirty="0" err="1"/>
              <a:t>distribution</a:t>
            </a:r>
            <a:r>
              <a:rPr lang="tr-TR" sz="2400" dirty="0"/>
              <a:t>, c) </a:t>
            </a:r>
            <a:r>
              <a:rPr lang="tr-TR" sz="2400" dirty="0" err="1"/>
              <a:t>cost</a:t>
            </a:r>
            <a:r>
              <a:rPr lang="tr-TR" sz="2400" dirty="0"/>
              <a:t> </a:t>
            </a:r>
            <a:r>
              <a:rPr lang="tr-TR" sz="2400" dirty="0" err="1"/>
              <a:t>complications</a:t>
            </a:r>
            <a:r>
              <a:rPr lang="tr-TR" sz="2400" dirty="0"/>
              <a:t>, d) </a:t>
            </a:r>
            <a:r>
              <a:rPr lang="tr-TR" sz="2400" dirty="0" err="1"/>
              <a:t>rent</a:t>
            </a:r>
            <a:r>
              <a:rPr lang="tr-TR" sz="2400" dirty="0"/>
              <a:t>- </a:t>
            </a:r>
            <a:r>
              <a:rPr lang="tr-TR" sz="2400" dirty="0" err="1"/>
              <a:t>seeking</a:t>
            </a:r>
            <a:r>
              <a:rPr lang="tr-TR" sz="2400" dirty="0"/>
              <a:t> </a:t>
            </a:r>
            <a:r>
              <a:rPr lang="tr-TR" sz="2400" dirty="0" err="1"/>
              <a:t>behavior</a:t>
            </a:r>
            <a:r>
              <a:rPr lang="tr-TR" sz="2400" dirty="0"/>
              <a:t>, e) </a:t>
            </a:r>
            <a:r>
              <a:rPr lang="tr-TR" sz="2400" dirty="0" err="1"/>
              <a:t>technological</a:t>
            </a:r>
            <a:r>
              <a:rPr lang="tr-TR" sz="2400" dirty="0"/>
              <a:t> </a:t>
            </a:r>
            <a:r>
              <a:rPr lang="tr-TR" sz="2400" dirty="0" err="1"/>
              <a:t>advance</a:t>
            </a:r>
            <a:r>
              <a:rPr lang="tr-TR" sz="2400" dirty="0"/>
              <a:t>.</a:t>
            </a:r>
          </a:p>
          <a:p>
            <a:r>
              <a:rPr lang="tr-TR" sz="2400" dirty="0"/>
              <a:t>*</a:t>
            </a:r>
            <a:r>
              <a:rPr lang="tr-TR" sz="2400" dirty="0" err="1"/>
              <a:t>Conditions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price</a:t>
            </a:r>
            <a:r>
              <a:rPr lang="tr-TR" sz="2400" dirty="0"/>
              <a:t> </a:t>
            </a:r>
            <a:r>
              <a:rPr lang="tr-TR" sz="2400" dirty="0" err="1"/>
              <a:t>discrimination</a:t>
            </a:r>
            <a:r>
              <a:rPr lang="tr-TR" sz="2400" dirty="0"/>
              <a:t>. </a:t>
            </a:r>
            <a:r>
              <a:rPr lang="tr-TR" sz="2400" dirty="0" err="1"/>
              <a:t>What</a:t>
            </a:r>
            <a:r>
              <a:rPr lang="tr-TR" sz="2400" dirty="0"/>
              <a:t> is </a:t>
            </a:r>
            <a:r>
              <a:rPr lang="tr-TR" sz="2400" dirty="0" err="1"/>
              <a:t>price</a:t>
            </a:r>
            <a:r>
              <a:rPr lang="tr-TR" sz="2400" dirty="0"/>
              <a:t> </a:t>
            </a:r>
            <a:r>
              <a:rPr lang="tr-TR" sz="2400" dirty="0" err="1"/>
              <a:t>discrimination</a:t>
            </a:r>
            <a:r>
              <a:rPr lang="tr-TR" sz="2400" dirty="0"/>
              <a:t>? a) </a:t>
            </a:r>
            <a:r>
              <a:rPr lang="tr-TR" sz="2400" dirty="0" err="1"/>
              <a:t>Monopoly</a:t>
            </a:r>
            <a:r>
              <a:rPr lang="tr-TR" sz="2400" dirty="0"/>
              <a:t> </a:t>
            </a:r>
            <a:r>
              <a:rPr lang="tr-TR" sz="2400" dirty="0" err="1"/>
              <a:t>power</a:t>
            </a:r>
            <a:r>
              <a:rPr lang="tr-TR" sz="2400" dirty="0"/>
              <a:t>, b) market </a:t>
            </a:r>
            <a:r>
              <a:rPr lang="tr-TR" sz="2400" dirty="0" err="1"/>
              <a:t>segregation</a:t>
            </a:r>
            <a:r>
              <a:rPr lang="tr-TR" sz="2400" dirty="0"/>
              <a:t>, c) </a:t>
            </a:r>
            <a:r>
              <a:rPr lang="tr-TR" sz="2400" dirty="0" err="1"/>
              <a:t>no</a:t>
            </a:r>
            <a:r>
              <a:rPr lang="tr-TR" sz="2400" dirty="0"/>
              <a:t> </a:t>
            </a:r>
            <a:r>
              <a:rPr lang="tr-TR" sz="2400" dirty="0" err="1"/>
              <a:t>resale</a:t>
            </a:r>
            <a:r>
              <a:rPr lang="tr-TR" sz="2400" dirty="0"/>
              <a:t>. </a:t>
            </a:r>
            <a:r>
              <a:rPr lang="tr-TR" sz="2400" dirty="0" err="1"/>
              <a:t>Give</a:t>
            </a:r>
            <a:r>
              <a:rPr lang="tr-TR" sz="2400" dirty="0"/>
              <a:t> </a:t>
            </a:r>
            <a:r>
              <a:rPr lang="tr-TR" sz="2400" dirty="0" err="1"/>
              <a:t>examples</a:t>
            </a:r>
            <a:r>
              <a:rPr lang="tr-TR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24159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2BD8D5-7E9E-465D-A2B2-38734CA1B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6, 6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16EDF8-18B8-4CDB-B562-41DEE5C51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*</a:t>
            </a:r>
            <a:r>
              <a:rPr lang="tr-TR" sz="2400" dirty="0" err="1"/>
              <a:t>Policy</a:t>
            </a:r>
            <a:r>
              <a:rPr lang="tr-TR" sz="2400" dirty="0"/>
              <a:t> </a:t>
            </a:r>
            <a:r>
              <a:rPr lang="tr-TR" sz="2400" dirty="0" err="1"/>
              <a:t>options</a:t>
            </a:r>
            <a:r>
              <a:rPr lang="tr-TR" sz="2400" dirty="0"/>
              <a:t> </a:t>
            </a:r>
            <a:r>
              <a:rPr lang="tr-TR" sz="2400" dirty="0" err="1"/>
              <a:t>against</a:t>
            </a:r>
            <a:r>
              <a:rPr lang="tr-TR" sz="2400" dirty="0"/>
              <a:t> </a:t>
            </a:r>
            <a:r>
              <a:rPr lang="tr-TR" sz="2400" dirty="0" err="1"/>
              <a:t>monopoly</a:t>
            </a:r>
            <a:endParaRPr lang="tr-TR" sz="2400" dirty="0"/>
          </a:p>
          <a:p>
            <a:r>
              <a:rPr lang="tr-TR" sz="2400" dirty="0"/>
              <a:t>1. </a:t>
            </a:r>
            <a:r>
              <a:rPr lang="tr-TR" sz="2400" dirty="0" err="1"/>
              <a:t>If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monopoly</a:t>
            </a:r>
            <a:r>
              <a:rPr lang="tr-TR" sz="2400" dirty="0"/>
              <a:t> </a:t>
            </a:r>
            <a:r>
              <a:rPr lang="tr-TR" sz="2400" dirty="0" err="1"/>
              <a:t>creates</a:t>
            </a:r>
            <a:r>
              <a:rPr lang="tr-TR" sz="2400" dirty="0"/>
              <a:t> a </a:t>
            </a:r>
            <a:r>
              <a:rPr lang="tr-TR" sz="2400" dirty="0" err="1"/>
              <a:t>significant</a:t>
            </a:r>
            <a:r>
              <a:rPr lang="tr-TR" sz="2400" dirty="0"/>
              <a:t> </a:t>
            </a:r>
            <a:r>
              <a:rPr lang="tr-TR" sz="2400" dirty="0" err="1"/>
              <a:t>economic</a:t>
            </a:r>
            <a:r>
              <a:rPr lang="tr-TR" sz="2400" dirty="0"/>
              <a:t> </a:t>
            </a:r>
            <a:r>
              <a:rPr lang="tr-TR" sz="2400" dirty="0" err="1"/>
              <a:t>inefficiency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a </a:t>
            </a:r>
            <a:r>
              <a:rPr lang="tr-TR" sz="2400" dirty="0" err="1"/>
              <a:t>long-lasting</a:t>
            </a:r>
            <a:r>
              <a:rPr lang="tr-TR" sz="2400" dirty="0"/>
              <a:t> time </a:t>
            </a:r>
            <a:r>
              <a:rPr lang="tr-TR" sz="2400" dirty="0" err="1"/>
              <a:t>horizon</a:t>
            </a:r>
            <a:r>
              <a:rPr lang="tr-TR" sz="2400" dirty="0"/>
              <a:t>, </a:t>
            </a:r>
            <a:r>
              <a:rPr lang="tr-TR" sz="2400" dirty="0" err="1"/>
              <a:t>government</a:t>
            </a:r>
            <a:r>
              <a:rPr lang="tr-TR" sz="2400" dirty="0"/>
              <a:t> </a:t>
            </a:r>
            <a:r>
              <a:rPr lang="tr-TR" sz="2400" dirty="0" err="1"/>
              <a:t>regulation</a:t>
            </a:r>
            <a:r>
              <a:rPr lang="tr-TR" sz="2400" dirty="0"/>
              <a:t> (</a:t>
            </a:r>
            <a:r>
              <a:rPr lang="tr-TR" sz="2400" dirty="0" err="1"/>
              <a:t>Antitrust</a:t>
            </a:r>
            <a:r>
              <a:rPr lang="tr-TR" sz="2400" dirty="0"/>
              <a:t> </a:t>
            </a:r>
            <a:r>
              <a:rPr lang="tr-TR" sz="2400" dirty="0" err="1"/>
              <a:t>regulation</a:t>
            </a:r>
            <a:r>
              <a:rPr lang="tr-TR" sz="2400" dirty="0"/>
              <a:t>) is </a:t>
            </a:r>
            <a:r>
              <a:rPr lang="tr-TR" sz="2400" dirty="0" err="1"/>
              <a:t>possible</a:t>
            </a:r>
            <a:r>
              <a:rPr lang="tr-TR" sz="2400" dirty="0"/>
              <a:t>.</a:t>
            </a:r>
          </a:p>
          <a:p>
            <a:r>
              <a:rPr lang="tr-TR" sz="2400" dirty="0"/>
              <a:t>2. </a:t>
            </a:r>
            <a:r>
              <a:rPr lang="tr-TR" sz="2400" dirty="0" err="1"/>
              <a:t>If</a:t>
            </a:r>
            <a:r>
              <a:rPr lang="tr-TR" sz="2400" dirty="0"/>
              <a:t> </a:t>
            </a:r>
            <a:r>
              <a:rPr lang="tr-TR" sz="2400" dirty="0" err="1"/>
              <a:t>monopoly</a:t>
            </a:r>
            <a:r>
              <a:rPr lang="tr-TR" sz="2400" dirty="0"/>
              <a:t> is a </a:t>
            </a:r>
            <a:r>
              <a:rPr lang="tr-TR" sz="2400" dirty="0" err="1"/>
              <a:t>natural</a:t>
            </a:r>
            <a:r>
              <a:rPr lang="tr-TR" sz="2400" dirty="0"/>
              <a:t> </a:t>
            </a:r>
            <a:r>
              <a:rPr lang="tr-TR" sz="2400" dirty="0" err="1"/>
              <a:t>monopoly</a:t>
            </a:r>
            <a:r>
              <a:rPr lang="tr-TR" sz="2400" dirty="0"/>
              <a:t>, it can </a:t>
            </a:r>
            <a:r>
              <a:rPr lang="tr-TR" sz="2400" dirty="0" err="1"/>
              <a:t>continue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price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quantity</a:t>
            </a:r>
            <a:r>
              <a:rPr lang="tr-TR" sz="2400" dirty="0"/>
              <a:t> </a:t>
            </a:r>
            <a:r>
              <a:rPr lang="tr-TR" sz="2400" dirty="0" err="1"/>
              <a:t>regulations</a:t>
            </a:r>
            <a:r>
              <a:rPr lang="tr-TR" sz="2400" dirty="0"/>
              <a:t>.</a:t>
            </a:r>
          </a:p>
          <a:p>
            <a:r>
              <a:rPr lang="tr-TR" sz="2400" dirty="0"/>
              <a:t>3. </a:t>
            </a:r>
            <a:r>
              <a:rPr lang="tr-TR" sz="2400" dirty="0" err="1"/>
              <a:t>If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monopoly</a:t>
            </a:r>
            <a:r>
              <a:rPr lang="tr-TR" sz="2400" dirty="0"/>
              <a:t> is a </a:t>
            </a:r>
            <a:r>
              <a:rPr lang="tr-TR" sz="2400" dirty="0" err="1"/>
              <a:t>short</a:t>
            </a:r>
            <a:r>
              <a:rPr lang="tr-TR" sz="2400" dirty="0"/>
              <a:t>- </a:t>
            </a:r>
            <a:r>
              <a:rPr lang="tr-TR" sz="2400" dirty="0" err="1"/>
              <a:t>lived</a:t>
            </a:r>
            <a:r>
              <a:rPr lang="tr-TR" sz="2400" dirty="0"/>
              <a:t> </a:t>
            </a:r>
            <a:r>
              <a:rPr lang="tr-TR" sz="2400" dirty="0" err="1"/>
              <a:t>one</a:t>
            </a:r>
            <a:r>
              <a:rPr lang="tr-TR" sz="2400" dirty="0"/>
              <a:t>, </a:t>
            </a:r>
            <a:r>
              <a:rPr lang="tr-TR" sz="2400" dirty="0" err="1"/>
              <a:t>i.e</a:t>
            </a:r>
            <a:r>
              <a:rPr lang="tr-TR" sz="2400" dirty="0"/>
              <a:t>., </a:t>
            </a:r>
            <a:r>
              <a:rPr lang="tr-TR" sz="2400" dirty="0" err="1"/>
              <a:t>its</a:t>
            </a:r>
            <a:r>
              <a:rPr lang="tr-TR" sz="2400" dirty="0"/>
              <a:t> life is </a:t>
            </a:r>
            <a:r>
              <a:rPr lang="tr-TR" sz="2400" dirty="0" err="1"/>
              <a:t>short</a:t>
            </a:r>
            <a:r>
              <a:rPr lang="tr-TR" sz="2400" dirty="0"/>
              <a:t>, </a:t>
            </a:r>
            <a:r>
              <a:rPr lang="tr-TR" sz="2400" dirty="0" err="1"/>
              <a:t>then</a:t>
            </a:r>
            <a:r>
              <a:rPr lang="tr-TR" sz="2400" dirty="0"/>
              <a:t> </a:t>
            </a:r>
            <a:r>
              <a:rPr lang="tr-TR" sz="2400" dirty="0" err="1"/>
              <a:t>society</a:t>
            </a:r>
            <a:r>
              <a:rPr lang="tr-TR" sz="2400" dirty="0"/>
              <a:t> can </a:t>
            </a:r>
            <a:r>
              <a:rPr lang="tr-TR" sz="2400" dirty="0" err="1"/>
              <a:t>ignore</a:t>
            </a:r>
            <a:r>
              <a:rPr lang="tr-TR" sz="2400" dirty="0"/>
              <a:t> it.</a:t>
            </a:r>
          </a:p>
          <a:p>
            <a:r>
              <a:rPr lang="tr-TR" sz="2400" dirty="0"/>
              <a:t>*3.Monopolistic </a:t>
            </a:r>
            <a:r>
              <a:rPr lang="tr-TR" sz="2400" dirty="0" err="1"/>
              <a:t>competition</a:t>
            </a:r>
            <a:endParaRPr lang="tr-TR" sz="2400" dirty="0"/>
          </a:p>
          <a:p>
            <a:r>
              <a:rPr lang="tr-TR" sz="2400" dirty="0" err="1"/>
              <a:t>Economic</a:t>
            </a:r>
            <a:r>
              <a:rPr lang="tr-TR" sz="2400" dirty="0"/>
              <a:t> </a:t>
            </a:r>
            <a:r>
              <a:rPr lang="tr-TR" sz="2400" dirty="0" err="1"/>
              <a:t>efficiency</a:t>
            </a:r>
            <a:r>
              <a:rPr lang="tr-TR" sz="2400" dirty="0"/>
              <a:t> </a:t>
            </a:r>
            <a:r>
              <a:rPr lang="tr-TR" sz="2400" dirty="0" err="1"/>
              <a:t>under</a:t>
            </a:r>
            <a:r>
              <a:rPr lang="tr-TR" sz="2400" dirty="0"/>
              <a:t> </a:t>
            </a:r>
            <a:r>
              <a:rPr lang="tr-TR" sz="2400" dirty="0" err="1"/>
              <a:t>monpolistic</a:t>
            </a:r>
            <a:r>
              <a:rPr lang="tr-TR" sz="2400" dirty="0"/>
              <a:t> </a:t>
            </a:r>
            <a:r>
              <a:rPr lang="tr-TR" sz="2400" dirty="0" err="1"/>
              <a:t>competition</a:t>
            </a:r>
            <a:r>
              <a:rPr lang="tr-TR" sz="2400" dirty="0"/>
              <a:t>.</a:t>
            </a:r>
          </a:p>
          <a:p>
            <a:r>
              <a:rPr lang="tr-TR" sz="2400" dirty="0"/>
              <a:t>a) </a:t>
            </a:r>
            <a:r>
              <a:rPr lang="tr-TR" sz="2400" dirty="0" err="1"/>
              <a:t>Neither</a:t>
            </a:r>
            <a:r>
              <a:rPr lang="tr-TR" sz="2400" dirty="0"/>
              <a:t> </a:t>
            </a:r>
            <a:r>
              <a:rPr lang="tr-TR" sz="2400" dirty="0" err="1"/>
              <a:t>productive</a:t>
            </a:r>
            <a:r>
              <a:rPr lang="tr-TR" sz="2400" dirty="0"/>
              <a:t> </a:t>
            </a:r>
            <a:r>
              <a:rPr lang="tr-TR" sz="2400" dirty="0" err="1"/>
              <a:t>nor</a:t>
            </a:r>
            <a:r>
              <a:rPr lang="tr-TR" sz="2400" dirty="0"/>
              <a:t> </a:t>
            </a:r>
            <a:r>
              <a:rPr lang="tr-TR" sz="2400" dirty="0" err="1"/>
              <a:t>allocative</a:t>
            </a:r>
            <a:r>
              <a:rPr lang="tr-TR" sz="2400" dirty="0"/>
              <a:t> </a:t>
            </a:r>
            <a:r>
              <a:rPr lang="tr-TR" sz="2400" dirty="0" err="1"/>
              <a:t>efficiency</a:t>
            </a:r>
            <a:r>
              <a:rPr lang="tr-TR" sz="2400" dirty="0"/>
              <a:t> (</a:t>
            </a:r>
            <a:r>
              <a:rPr lang="tr-TR" sz="2400" dirty="0" err="1"/>
              <a:t>to</a:t>
            </a:r>
            <a:r>
              <a:rPr lang="tr-TR" sz="2400" dirty="0"/>
              <a:t> be </a:t>
            </a:r>
            <a:r>
              <a:rPr lang="tr-TR" sz="2400" dirty="0" err="1"/>
              <a:t>explained</a:t>
            </a:r>
            <a:r>
              <a:rPr lang="tr-TR" sz="2400" dirty="0"/>
              <a:t>), </a:t>
            </a:r>
          </a:p>
          <a:p>
            <a:r>
              <a:rPr lang="tr-TR" sz="2400" dirty="0"/>
              <a:t>b) </a:t>
            </a:r>
            <a:r>
              <a:rPr lang="tr-TR" sz="2400" dirty="0" err="1"/>
              <a:t>Excess</a:t>
            </a:r>
            <a:r>
              <a:rPr lang="tr-TR" sz="2400" dirty="0"/>
              <a:t> </a:t>
            </a:r>
            <a:r>
              <a:rPr lang="tr-TR" sz="2400" dirty="0" err="1"/>
              <a:t>capacity</a:t>
            </a:r>
            <a:r>
              <a:rPr lang="tr-TR" sz="2400" dirty="0"/>
              <a:t> (</a:t>
            </a:r>
            <a:r>
              <a:rPr lang="tr-TR" sz="2400" dirty="0" err="1"/>
              <a:t>to</a:t>
            </a:r>
            <a:r>
              <a:rPr lang="tr-TR" sz="2400" dirty="0"/>
              <a:t> be </a:t>
            </a:r>
            <a:r>
              <a:rPr lang="tr-TR" sz="2400" dirty="0" err="1"/>
              <a:t>explainrd</a:t>
            </a:r>
            <a:r>
              <a:rPr lang="tr-TR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78085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2A0949D-7BE2-4659-9397-D37A678F6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6, 7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D0ACF0-4318-4642-A83B-0C20DA694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*</a:t>
            </a:r>
            <a:r>
              <a:rPr lang="tr-TR" sz="2400" dirty="0" err="1"/>
              <a:t>Monopolistic</a:t>
            </a:r>
            <a:r>
              <a:rPr lang="tr-TR" sz="2400" dirty="0"/>
              <a:t> </a:t>
            </a:r>
            <a:r>
              <a:rPr lang="tr-TR" sz="2400" dirty="0" err="1"/>
              <a:t>competition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nonprice</a:t>
            </a:r>
            <a:r>
              <a:rPr lang="tr-TR" sz="2400" dirty="0"/>
              <a:t> </a:t>
            </a:r>
            <a:r>
              <a:rPr lang="tr-TR" sz="2400" dirty="0" err="1"/>
              <a:t>competition</a:t>
            </a:r>
            <a:endParaRPr lang="tr-TR" sz="2400" dirty="0"/>
          </a:p>
          <a:p>
            <a:r>
              <a:rPr lang="tr-TR" sz="2400" dirty="0"/>
              <a:t>a) Product </a:t>
            </a:r>
            <a:r>
              <a:rPr lang="tr-TR" sz="2400" dirty="0" err="1"/>
              <a:t>differentiation</a:t>
            </a:r>
            <a:r>
              <a:rPr lang="tr-TR" sz="2400" dirty="0"/>
              <a:t>, b) </a:t>
            </a:r>
            <a:r>
              <a:rPr lang="tr-TR" sz="2400" dirty="0" err="1"/>
              <a:t>product</a:t>
            </a:r>
            <a:r>
              <a:rPr lang="tr-TR" sz="2400" dirty="0"/>
              <a:t> </a:t>
            </a:r>
            <a:r>
              <a:rPr lang="tr-TR" sz="2400" dirty="0" err="1"/>
              <a:t>development</a:t>
            </a:r>
            <a:r>
              <a:rPr lang="tr-TR" sz="2400" dirty="0"/>
              <a:t>.</a:t>
            </a:r>
          </a:p>
          <a:p>
            <a:r>
              <a:rPr lang="tr-TR" sz="2400" dirty="0"/>
              <a:t>*4. </a:t>
            </a:r>
            <a:r>
              <a:rPr lang="tr-TR" sz="2400" dirty="0" err="1"/>
              <a:t>Oligopoly</a:t>
            </a:r>
            <a:endParaRPr lang="tr-TR" sz="2400" dirty="0"/>
          </a:p>
          <a:p>
            <a:r>
              <a:rPr lang="tr-TR" sz="2400" dirty="0" err="1"/>
              <a:t>Cartels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collusion</a:t>
            </a:r>
            <a:r>
              <a:rPr lang="tr-TR" sz="2400" dirty="0"/>
              <a:t> (</a:t>
            </a:r>
            <a:r>
              <a:rPr lang="tr-TR" sz="2400" dirty="0" err="1"/>
              <a:t>to</a:t>
            </a:r>
            <a:r>
              <a:rPr lang="tr-TR" sz="2400" dirty="0"/>
              <a:t> be </a:t>
            </a:r>
            <a:r>
              <a:rPr lang="tr-TR" sz="2400" dirty="0" err="1"/>
              <a:t>explained</a:t>
            </a:r>
            <a:r>
              <a:rPr lang="tr-TR" sz="2400" dirty="0"/>
              <a:t>)</a:t>
            </a:r>
          </a:p>
          <a:p>
            <a:r>
              <a:rPr lang="tr-TR" sz="2400" dirty="0" err="1"/>
              <a:t>Oligoply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efficiency</a:t>
            </a:r>
            <a:r>
              <a:rPr lang="tr-TR" sz="2400" dirty="0"/>
              <a:t> (</a:t>
            </a:r>
            <a:r>
              <a:rPr lang="tr-TR" sz="2400" dirty="0" err="1"/>
              <a:t>to</a:t>
            </a:r>
            <a:r>
              <a:rPr lang="tr-TR" sz="2400" dirty="0"/>
              <a:t> be </a:t>
            </a:r>
            <a:r>
              <a:rPr lang="tr-TR" sz="2400" dirty="0" err="1"/>
              <a:t>explained</a:t>
            </a:r>
            <a:r>
              <a:rPr lang="tr-TR" sz="2400" dirty="0"/>
              <a:t>)</a:t>
            </a:r>
          </a:p>
          <a:p>
            <a:r>
              <a:rPr lang="tr-TR" sz="2400" dirty="0" err="1"/>
              <a:t>Qualifications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oligopoly</a:t>
            </a:r>
            <a:r>
              <a:rPr lang="tr-TR" sz="2400" dirty="0"/>
              <a:t>, a) </a:t>
            </a:r>
            <a:r>
              <a:rPr lang="tr-TR" sz="2400" dirty="0" err="1"/>
              <a:t>increased</a:t>
            </a:r>
            <a:r>
              <a:rPr lang="tr-TR" sz="2400" dirty="0"/>
              <a:t> </a:t>
            </a:r>
            <a:r>
              <a:rPr lang="tr-TR" sz="2400" dirty="0" err="1"/>
              <a:t>foreign</a:t>
            </a:r>
            <a:r>
              <a:rPr lang="tr-TR" sz="2400" dirty="0"/>
              <a:t> </a:t>
            </a:r>
            <a:r>
              <a:rPr lang="tr-TR" sz="2400" dirty="0" err="1"/>
              <a:t>competition</a:t>
            </a:r>
            <a:r>
              <a:rPr lang="tr-TR" sz="2400" dirty="0"/>
              <a:t>, b) limit </a:t>
            </a:r>
            <a:r>
              <a:rPr lang="tr-TR" sz="2400" dirty="0" err="1"/>
              <a:t>pricing</a:t>
            </a:r>
            <a:r>
              <a:rPr lang="tr-TR" sz="2400" dirty="0"/>
              <a:t>, c) </a:t>
            </a:r>
            <a:r>
              <a:rPr lang="tr-TR" sz="2400" dirty="0" err="1"/>
              <a:t>technological</a:t>
            </a:r>
            <a:r>
              <a:rPr lang="tr-TR" sz="2400" dirty="0"/>
              <a:t> </a:t>
            </a:r>
            <a:r>
              <a:rPr lang="tr-TR" sz="2400" dirty="0" err="1"/>
              <a:t>advance</a:t>
            </a:r>
            <a:r>
              <a:rPr lang="tr-TR" sz="2400" dirty="0"/>
              <a:t> (</a:t>
            </a:r>
            <a:r>
              <a:rPr lang="tr-TR" sz="2400" dirty="0" err="1"/>
              <a:t>to</a:t>
            </a:r>
            <a:r>
              <a:rPr lang="tr-TR" sz="2400" dirty="0"/>
              <a:t> be </a:t>
            </a:r>
            <a:r>
              <a:rPr lang="tr-TR" sz="2400" dirty="0" err="1"/>
              <a:t>explained</a:t>
            </a:r>
            <a:r>
              <a:rPr lang="tr-TR" sz="2400"/>
              <a:t>).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75900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961</Words>
  <Application>Microsoft Office PowerPoint</Application>
  <PresentationFormat>Geniş ekran</PresentationFormat>
  <Paragraphs>44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Econ 105, Week 6-7</vt:lpstr>
      <vt:lpstr>Econ 105, Week 6,1</vt:lpstr>
      <vt:lpstr>Econ 105, Week 6, 2</vt:lpstr>
      <vt:lpstr>Econ 105, Week 6, 3</vt:lpstr>
      <vt:lpstr>Econ 105, Week 6, 4</vt:lpstr>
      <vt:lpstr>Econ 105, Week 6, 5</vt:lpstr>
      <vt:lpstr>Econ 105, Week 6, 6</vt:lpstr>
      <vt:lpstr>Econ 105, Week 6, 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 105, Week 6, November 9, 2020</dc:title>
  <dc:creator>Mahir Fisunoğlu</dc:creator>
  <cp:lastModifiedBy>Mahir Fisunoğlu</cp:lastModifiedBy>
  <cp:revision>25</cp:revision>
  <dcterms:created xsi:type="dcterms:W3CDTF">2020-11-07T21:24:03Z</dcterms:created>
  <dcterms:modified xsi:type="dcterms:W3CDTF">2023-10-22T18:10:16Z</dcterms:modified>
</cp:coreProperties>
</file>