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61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E16F30C-714F-483B-8855-7E405CAA9B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A40BDD1B-CF3D-441E-8D4C-504909D2FA3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8B7619A5-FB4D-44FF-B9FA-7915DF7E31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F49B8-DD91-4A4B-B84A-EDE83507E3D9}" type="datetimeFigureOut">
              <a:rPr lang="tr-TR" smtClean="0"/>
              <a:t>22.10.2023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79552E04-E0B1-454D-B244-C588E17FAA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486AFB8-F1D3-49FD-85AD-96A3F6E5C6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01F5F-FD5D-4C71-8DAE-3074F2F8AC0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06955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8EEFCF62-BCA2-4441-AC7D-EA00987371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C32C4727-73C9-4B57-8557-ABC7473150A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521001CF-A7D6-49FD-9441-9C7C3A699D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F49B8-DD91-4A4B-B84A-EDE83507E3D9}" type="datetimeFigureOut">
              <a:rPr lang="tr-TR" smtClean="0"/>
              <a:t>22.10.2023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3F27311-34AF-43C6-BBD2-4C093FDC34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F7BF969-15F3-4B3D-BA64-B78EED494F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01F5F-FD5D-4C71-8DAE-3074F2F8AC0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250431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8FFC9753-5C74-44F8-8861-198EDE19674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924E755D-4829-4C7E-BD12-73E6CC12CF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2076BE26-92AF-4CAC-A04C-15393BA633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F49B8-DD91-4A4B-B84A-EDE83507E3D9}" type="datetimeFigureOut">
              <a:rPr lang="tr-TR" smtClean="0"/>
              <a:t>22.10.2023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3E7E1CB5-A786-491B-A4CE-832078FACB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BA3E624-A373-4FF4-B9BE-C4E69ECDC6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01F5F-FD5D-4C71-8DAE-3074F2F8AC0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970418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62CE95CC-9108-43C6-AA90-8D75201972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8E60BF8-1CCD-4FDA-AF7B-8ECA957135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FF2459B-9BF4-4039-BE71-B9C341F544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F49B8-DD91-4A4B-B84A-EDE83507E3D9}" type="datetimeFigureOut">
              <a:rPr lang="tr-TR" smtClean="0"/>
              <a:t>22.10.2023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639B9017-545D-43C6-AF67-10965B40B2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A8545CD1-6D44-4B44-891D-4002F0876A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01F5F-FD5D-4C71-8DAE-3074F2F8AC0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066940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4CA5BE04-7368-4D59-8993-57E0BC78F2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2A19D5CE-2EF7-41AE-AA11-293F4DAFA6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C598292-3BC1-4C33-A989-1F39B086FC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F49B8-DD91-4A4B-B84A-EDE83507E3D9}" type="datetimeFigureOut">
              <a:rPr lang="tr-TR" smtClean="0"/>
              <a:t>22.10.2023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B02D0E6-7D34-4F81-8EBE-50B0A42ABB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3B34BC7E-FF84-42E0-8F9C-8A4282192C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01F5F-FD5D-4C71-8DAE-3074F2F8AC0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781755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CB443999-C42D-402B-9164-1AE38918D3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2FA2161-D196-4C55-9EAC-AD21B14161E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ECBA776A-0C9F-42A4-9288-32B63954C01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8607C60B-81E5-464A-88A4-C2B875042F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F49B8-DD91-4A4B-B84A-EDE83507E3D9}" type="datetimeFigureOut">
              <a:rPr lang="tr-TR" smtClean="0"/>
              <a:t>22.10.2023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5EB4EBB9-9194-43CB-BE47-3D47240760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C25BB0C2-1A9C-46E1-92A3-02592D1426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01F5F-FD5D-4C71-8DAE-3074F2F8AC0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738909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77A6B82-D906-4D23-A53E-286E345DFB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F1168F02-9049-41AE-80B3-6605918D93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3EB1858B-5E3F-4896-9E5E-72CB00E7AD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CED0625A-0485-44F2-A85E-8F1C7F6B989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06B9F9F4-29F0-43D3-8499-22448DE4D01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E985C0AD-72D9-4D19-8666-0EC8DBE7A9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F49B8-DD91-4A4B-B84A-EDE83507E3D9}" type="datetimeFigureOut">
              <a:rPr lang="tr-TR" smtClean="0"/>
              <a:t>22.10.2023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DDEBCD9C-CA41-4E6C-AD6C-6459EFDFC8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BA92AD25-7F12-417A-AE0F-5BB38C2A96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01F5F-FD5D-4C71-8DAE-3074F2F8AC0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259634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7C6F040A-CB60-4F0D-9E78-9F52269ED2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E0271880-B268-42B3-B795-CAB6811AFF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F49B8-DD91-4A4B-B84A-EDE83507E3D9}" type="datetimeFigureOut">
              <a:rPr lang="tr-TR" smtClean="0"/>
              <a:t>22.10.2023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AF2A549D-36EB-46F2-9DF0-452BCD8FB7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4CD43D88-E47F-444A-A9C6-2288CA9BBC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01F5F-FD5D-4C71-8DAE-3074F2F8AC0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44785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4512F7FD-9191-4151-845B-65175F59BB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F49B8-DD91-4A4B-B84A-EDE83507E3D9}" type="datetimeFigureOut">
              <a:rPr lang="tr-TR" smtClean="0"/>
              <a:t>22.10.2023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B90CA98B-D9B4-4359-9696-F965B9660A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2ED38E9D-C7D6-48F4-A577-D45886C5B8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01F5F-FD5D-4C71-8DAE-3074F2F8AC0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422117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6A4B7E51-687D-4A4A-AD7A-6B656EC465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BCED85E-D3B5-42E7-A43B-A45AD8C935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D5B70C1B-A1F0-4FDC-8703-011297B024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10A6FE14-3D0A-45D4-8390-A235C1CF0D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F49B8-DD91-4A4B-B84A-EDE83507E3D9}" type="datetimeFigureOut">
              <a:rPr lang="tr-TR" smtClean="0"/>
              <a:t>22.10.2023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E7E4E08C-F128-4279-9745-A2C76E8416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04825B79-C593-46E8-BB7C-7B9B7736FA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01F5F-FD5D-4C71-8DAE-3074F2F8AC0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124964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9E430201-4D53-4687-BE4B-E3DFC095C9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38EB4775-0407-495A-A1B2-5F8683C1358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57683AAC-CCB6-4DDB-8195-C427807A7F9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1EA234B6-208D-469C-8B8F-2BCD88F74C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F49B8-DD91-4A4B-B84A-EDE83507E3D9}" type="datetimeFigureOut">
              <a:rPr lang="tr-TR" smtClean="0"/>
              <a:t>22.10.2023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063A9ADD-4A74-4362-9152-86C03311D3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DD4B6589-C753-460C-8B80-2907E2EDF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01F5F-FD5D-4C71-8DAE-3074F2F8AC0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796133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EDE4FA00-FB00-46EF-9398-75A7E4E271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CAF6C78C-68B3-4315-9898-A27BFB72C2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EF62B09C-7213-4234-9D42-4BFC0074D06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6F49B8-DD91-4A4B-B84A-EDE83507E3D9}" type="datetimeFigureOut">
              <a:rPr lang="tr-TR" smtClean="0"/>
              <a:t>22.10.2023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BAB37DD-0B06-4933-9FFF-7968F850B80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1BBFE0D0-CFB4-4B33-979D-57704702DA0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401F5F-FD5D-4C71-8DAE-3074F2F8AC0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619247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A0B4263C-8A79-4581-97BF-74C122DE084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3200" dirty="0" err="1"/>
              <a:t>Econ</a:t>
            </a:r>
            <a:r>
              <a:rPr lang="tr-TR" sz="3200" dirty="0"/>
              <a:t> 105, </a:t>
            </a:r>
            <a:r>
              <a:rPr lang="tr-TR" sz="3200" dirty="0" err="1"/>
              <a:t>Week</a:t>
            </a:r>
            <a:r>
              <a:rPr lang="tr-TR" sz="3200"/>
              <a:t> 6-7</a:t>
            </a:r>
            <a:endParaRPr lang="tr-TR" sz="3200" dirty="0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458D02F4-17A3-4692-B62D-6FAAD0C97B5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err="1"/>
              <a:t>Economics</a:t>
            </a:r>
            <a:r>
              <a:rPr lang="tr-TR" dirty="0"/>
              <a:t> 105</a:t>
            </a:r>
          </a:p>
        </p:txBody>
      </p:sp>
    </p:spTree>
    <p:extLst>
      <p:ext uri="{BB962C8B-B14F-4D97-AF65-F5344CB8AC3E}">
        <p14:creationId xmlns:p14="http://schemas.microsoft.com/office/powerpoint/2010/main" val="5249960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67B93368-1374-4726-9F85-96CFCC0FA5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dirty="0" err="1"/>
              <a:t>Econ</a:t>
            </a:r>
            <a:r>
              <a:rPr lang="tr-TR" sz="3200" dirty="0"/>
              <a:t> 105, </a:t>
            </a:r>
            <a:r>
              <a:rPr lang="tr-TR" sz="3200" dirty="0" err="1"/>
              <a:t>Week</a:t>
            </a:r>
            <a:r>
              <a:rPr lang="tr-TR" sz="3200" dirty="0"/>
              <a:t> 6,1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1A5F6F1-4EDB-4B3E-8536-4A90CE4DB7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/>
              <a:t>As </a:t>
            </a:r>
            <a:r>
              <a:rPr lang="tr-TR" sz="2400" dirty="0" err="1"/>
              <a:t>we</a:t>
            </a:r>
            <a:r>
              <a:rPr lang="tr-TR" sz="2400" dirty="0"/>
              <a:t> </a:t>
            </a:r>
            <a:r>
              <a:rPr lang="tr-TR" sz="2400" dirty="0" err="1"/>
              <a:t>worked</a:t>
            </a:r>
            <a:r>
              <a:rPr lang="tr-TR" sz="2400" dirty="0"/>
              <a:t> on ‘’</a:t>
            </a:r>
            <a:r>
              <a:rPr lang="tr-TR" sz="2400" dirty="0" err="1"/>
              <a:t>circular</a:t>
            </a:r>
            <a:r>
              <a:rPr lang="tr-TR" sz="2400" dirty="0"/>
              <a:t> </a:t>
            </a:r>
            <a:r>
              <a:rPr lang="tr-TR" sz="2400" dirty="0" err="1"/>
              <a:t>flow</a:t>
            </a:r>
            <a:r>
              <a:rPr lang="tr-TR" sz="2400" dirty="0"/>
              <a:t>’’, </a:t>
            </a:r>
            <a:r>
              <a:rPr lang="tr-TR" sz="2400" dirty="0" err="1"/>
              <a:t>we</a:t>
            </a:r>
            <a:r>
              <a:rPr lang="tr-TR" sz="2400" dirty="0"/>
              <a:t> </a:t>
            </a:r>
            <a:r>
              <a:rPr lang="tr-TR" sz="2400" dirty="0" err="1"/>
              <a:t>have</a:t>
            </a:r>
            <a:r>
              <a:rPr lang="tr-TR" sz="2400" dirty="0"/>
              <a:t> </a:t>
            </a:r>
            <a:r>
              <a:rPr lang="tr-TR" sz="2400" dirty="0" err="1"/>
              <a:t>seen</a:t>
            </a:r>
            <a:r>
              <a:rPr lang="tr-TR" sz="2400" dirty="0"/>
              <a:t> </a:t>
            </a:r>
            <a:r>
              <a:rPr lang="tr-TR" sz="2400" dirty="0" err="1"/>
              <a:t>two</a:t>
            </a:r>
            <a:r>
              <a:rPr lang="tr-TR" sz="2400" dirty="0"/>
              <a:t> </a:t>
            </a:r>
            <a:r>
              <a:rPr lang="tr-TR" sz="2400" dirty="0" err="1"/>
              <a:t>markets</a:t>
            </a:r>
            <a:r>
              <a:rPr lang="tr-TR" sz="2400" dirty="0"/>
              <a:t>: a) </a:t>
            </a:r>
            <a:r>
              <a:rPr lang="tr-TR" sz="2400" dirty="0" err="1"/>
              <a:t>Markets</a:t>
            </a:r>
            <a:r>
              <a:rPr lang="tr-TR" sz="2400" dirty="0"/>
              <a:t> </a:t>
            </a:r>
            <a:r>
              <a:rPr lang="tr-TR" sz="2400" dirty="0" err="1"/>
              <a:t>for</a:t>
            </a:r>
            <a:r>
              <a:rPr lang="tr-TR" sz="2400" dirty="0"/>
              <a:t> </a:t>
            </a:r>
            <a:r>
              <a:rPr lang="tr-TR" sz="2400" dirty="0" err="1"/>
              <a:t>goods</a:t>
            </a:r>
            <a:r>
              <a:rPr lang="tr-TR" sz="2400" dirty="0"/>
              <a:t> </a:t>
            </a:r>
            <a:r>
              <a:rPr lang="tr-TR" sz="2400" dirty="0" err="1"/>
              <a:t>and</a:t>
            </a:r>
            <a:r>
              <a:rPr lang="tr-TR" sz="2400" dirty="0"/>
              <a:t> </a:t>
            </a:r>
            <a:r>
              <a:rPr lang="tr-TR" sz="2400" dirty="0" err="1"/>
              <a:t>services</a:t>
            </a:r>
            <a:r>
              <a:rPr lang="tr-TR" sz="2400" dirty="0"/>
              <a:t>, </a:t>
            </a:r>
            <a:r>
              <a:rPr lang="tr-TR" sz="2400" dirty="0" err="1"/>
              <a:t>and</a:t>
            </a:r>
            <a:r>
              <a:rPr lang="tr-TR" sz="2400" dirty="0"/>
              <a:t> b) </a:t>
            </a:r>
            <a:r>
              <a:rPr lang="tr-TR" sz="2400" dirty="0" err="1"/>
              <a:t>markets</a:t>
            </a:r>
            <a:r>
              <a:rPr lang="tr-TR" sz="2400" dirty="0"/>
              <a:t> </a:t>
            </a:r>
            <a:r>
              <a:rPr lang="tr-TR" sz="2400" dirty="0" err="1"/>
              <a:t>for</a:t>
            </a:r>
            <a:r>
              <a:rPr lang="tr-TR" sz="2400" dirty="0"/>
              <a:t> </a:t>
            </a:r>
            <a:r>
              <a:rPr lang="tr-TR" sz="2400" dirty="0" err="1"/>
              <a:t>factors</a:t>
            </a:r>
            <a:r>
              <a:rPr lang="tr-TR" sz="2400" dirty="0"/>
              <a:t> of </a:t>
            </a:r>
            <a:r>
              <a:rPr lang="tr-TR" sz="2400" dirty="0" err="1"/>
              <a:t>production</a:t>
            </a:r>
            <a:r>
              <a:rPr lang="tr-TR" sz="2400" dirty="0"/>
              <a:t>.</a:t>
            </a:r>
          </a:p>
          <a:p>
            <a:r>
              <a:rPr lang="tr-TR" sz="2400" dirty="0" err="1"/>
              <a:t>Today</a:t>
            </a:r>
            <a:r>
              <a:rPr lang="tr-TR" sz="2400" dirty="0"/>
              <a:t> </a:t>
            </a:r>
            <a:r>
              <a:rPr lang="tr-TR" sz="2400" dirty="0" err="1"/>
              <a:t>we</a:t>
            </a:r>
            <a:r>
              <a:rPr lang="tr-TR" sz="2400" dirty="0"/>
              <a:t> </a:t>
            </a:r>
            <a:r>
              <a:rPr lang="tr-TR" sz="2400" dirty="0" err="1"/>
              <a:t>will</a:t>
            </a:r>
            <a:r>
              <a:rPr lang="tr-TR" sz="2400" dirty="0"/>
              <a:t> </a:t>
            </a:r>
            <a:r>
              <a:rPr lang="tr-TR" sz="2400" dirty="0" err="1"/>
              <a:t>see</a:t>
            </a:r>
            <a:r>
              <a:rPr lang="tr-TR" sz="2400" dirty="0"/>
              <a:t> </a:t>
            </a:r>
            <a:r>
              <a:rPr lang="tr-TR" sz="2400" dirty="0" err="1"/>
              <a:t>the</a:t>
            </a:r>
            <a:r>
              <a:rPr lang="tr-TR" sz="2400" dirty="0"/>
              <a:t> </a:t>
            </a:r>
            <a:r>
              <a:rPr lang="tr-TR" sz="2400" dirty="0" err="1"/>
              <a:t>first</a:t>
            </a:r>
            <a:r>
              <a:rPr lang="tr-TR" sz="2400" dirty="0"/>
              <a:t> </a:t>
            </a:r>
            <a:r>
              <a:rPr lang="tr-TR" sz="2400" dirty="0" err="1"/>
              <a:t>one</a:t>
            </a:r>
            <a:r>
              <a:rPr lang="tr-TR" sz="2400" dirty="0"/>
              <a:t>, </a:t>
            </a:r>
            <a:r>
              <a:rPr lang="tr-TR" sz="2400" dirty="0" err="1"/>
              <a:t>i.e</a:t>
            </a:r>
            <a:r>
              <a:rPr lang="tr-TR" sz="2400" dirty="0"/>
              <a:t>., </a:t>
            </a:r>
            <a:r>
              <a:rPr lang="tr-TR" sz="2400" dirty="0" err="1"/>
              <a:t>markets</a:t>
            </a:r>
            <a:r>
              <a:rPr lang="tr-TR" sz="2400" dirty="0"/>
              <a:t> </a:t>
            </a:r>
            <a:r>
              <a:rPr lang="tr-TR" sz="2400" dirty="0" err="1"/>
              <a:t>for</a:t>
            </a:r>
            <a:r>
              <a:rPr lang="tr-TR" sz="2400" dirty="0"/>
              <a:t> </a:t>
            </a:r>
            <a:r>
              <a:rPr lang="tr-TR" sz="2400" dirty="0" err="1"/>
              <a:t>goods</a:t>
            </a:r>
            <a:r>
              <a:rPr lang="tr-TR" sz="2400" dirty="0"/>
              <a:t> </a:t>
            </a:r>
            <a:r>
              <a:rPr lang="tr-TR" sz="2400" dirty="0" err="1"/>
              <a:t>and</a:t>
            </a:r>
            <a:r>
              <a:rPr lang="tr-TR" sz="2400" dirty="0"/>
              <a:t> </a:t>
            </a:r>
            <a:r>
              <a:rPr lang="tr-TR" sz="2400" dirty="0" err="1"/>
              <a:t>services</a:t>
            </a:r>
            <a:r>
              <a:rPr lang="tr-TR" sz="2400" dirty="0"/>
              <a:t>.</a:t>
            </a:r>
          </a:p>
          <a:p>
            <a:r>
              <a:rPr lang="tr-TR" sz="2400" dirty="0" err="1"/>
              <a:t>This</a:t>
            </a:r>
            <a:r>
              <a:rPr lang="tr-TR" sz="2400" dirty="0"/>
              <a:t> </a:t>
            </a:r>
            <a:r>
              <a:rPr lang="tr-TR" sz="2400" dirty="0" err="1"/>
              <a:t>part</a:t>
            </a:r>
            <a:r>
              <a:rPr lang="tr-TR" sz="2400" dirty="0"/>
              <a:t> of </a:t>
            </a:r>
            <a:r>
              <a:rPr lang="tr-TR" sz="2400" dirty="0" err="1"/>
              <a:t>the</a:t>
            </a:r>
            <a:r>
              <a:rPr lang="tr-TR" sz="2400" dirty="0"/>
              <a:t> </a:t>
            </a:r>
            <a:r>
              <a:rPr lang="tr-TR" sz="2400" dirty="0" err="1"/>
              <a:t>markets</a:t>
            </a:r>
            <a:r>
              <a:rPr lang="tr-TR" sz="2400" dirty="0"/>
              <a:t> </a:t>
            </a:r>
            <a:r>
              <a:rPr lang="tr-TR" sz="2400" dirty="0" err="1"/>
              <a:t>are</a:t>
            </a:r>
            <a:r>
              <a:rPr lang="tr-TR" sz="2400" dirty="0"/>
              <a:t> </a:t>
            </a:r>
            <a:r>
              <a:rPr lang="tr-TR" sz="2400" dirty="0" err="1"/>
              <a:t>markets</a:t>
            </a:r>
            <a:r>
              <a:rPr lang="tr-TR" sz="2400" dirty="0"/>
              <a:t> in </a:t>
            </a:r>
            <a:r>
              <a:rPr lang="tr-TR" sz="2400" dirty="0" err="1"/>
              <a:t>which</a:t>
            </a:r>
            <a:r>
              <a:rPr lang="tr-TR" sz="2400" dirty="0"/>
              <a:t> </a:t>
            </a:r>
            <a:r>
              <a:rPr lang="tr-TR" sz="2400" dirty="0" err="1"/>
              <a:t>goods</a:t>
            </a:r>
            <a:r>
              <a:rPr lang="tr-TR" sz="2400" dirty="0"/>
              <a:t> </a:t>
            </a:r>
            <a:r>
              <a:rPr lang="tr-TR" sz="2400" dirty="0" err="1"/>
              <a:t>and</a:t>
            </a:r>
            <a:r>
              <a:rPr lang="tr-TR" sz="2400" dirty="0"/>
              <a:t> </a:t>
            </a:r>
            <a:r>
              <a:rPr lang="tr-TR" sz="2400" dirty="0" err="1"/>
              <a:t>services</a:t>
            </a:r>
            <a:r>
              <a:rPr lang="tr-TR" sz="2400" dirty="0"/>
              <a:t> </a:t>
            </a:r>
            <a:r>
              <a:rPr lang="tr-TR" sz="2400" dirty="0" err="1"/>
              <a:t>traded</a:t>
            </a:r>
            <a:r>
              <a:rPr lang="tr-TR" sz="2400" dirty="0"/>
              <a:t>. </a:t>
            </a:r>
            <a:r>
              <a:rPr lang="tr-TR" sz="2400" dirty="0" err="1"/>
              <a:t>Examples</a:t>
            </a:r>
            <a:r>
              <a:rPr lang="tr-TR" sz="2400" dirty="0"/>
              <a:t> </a:t>
            </a:r>
            <a:r>
              <a:rPr lang="tr-TR" sz="2400" dirty="0" err="1"/>
              <a:t>go</a:t>
            </a:r>
            <a:r>
              <a:rPr lang="tr-TR" sz="2400" dirty="0"/>
              <a:t> </a:t>
            </a:r>
            <a:r>
              <a:rPr lang="tr-TR" sz="2400" dirty="0" err="1"/>
              <a:t>from</a:t>
            </a:r>
            <a:r>
              <a:rPr lang="tr-TR" sz="2400" dirty="0"/>
              <a:t> </a:t>
            </a:r>
            <a:r>
              <a:rPr lang="tr-TR" sz="2400" dirty="0" err="1"/>
              <a:t>weekly</a:t>
            </a:r>
            <a:r>
              <a:rPr lang="tr-TR" sz="2400" dirty="0"/>
              <a:t> </a:t>
            </a:r>
            <a:r>
              <a:rPr lang="tr-TR" sz="2400" dirty="0" err="1"/>
              <a:t>bazar</a:t>
            </a:r>
            <a:r>
              <a:rPr lang="tr-TR" sz="2400" dirty="0"/>
              <a:t> </a:t>
            </a:r>
            <a:r>
              <a:rPr lang="tr-TR" sz="2400" dirty="0" err="1"/>
              <a:t>to</a:t>
            </a:r>
            <a:r>
              <a:rPr lang="tr-TR" sz="2400" dirty="0"/>
              <a:t> </a:t>
            </a:r>
            <a:r>
              <a:rPr lang="tr-TR" sz="2400" dirty="0" err="1"/>
              <a:t>shopping</a:t>
            </a:r>
            <a:r>
              <a:rPr lang="tr-TR" sz="2400" dirty="0"/>
              <a:t> in a </a:t>
            </a:r>
            <a:r>
              <a:rPr lang="tr-TR" sz="2400" dirty="0" err="1"/>
              <a:t>district</a:t>
            </a:r>
            <a:r>
              <a:rPr lang="tr-TR" sz="2400" dirty="0"/>
              <a:t> </a:t>
            </a:r>
            <a:r>
              <a:rPr lang="tr-TR" sz="2400" dirty="0" err="1"/>
              <a:t>grocery</a:t>
            </a:r>
            <a:r>
              <a:rPr lang="tr-TR" sz="2400" dirty="0"/>
              <a:t> </a:t>
            </a:r>
            <a:r>
              <a:rPr lang="tr-TR" sz="2400" dirty="0" err="1"/>
              <a:t>shop</a:t>
            </a:r>
            <a:r>
              <a:rPr lang="tr-TR" sz="2400" dirty="0"/>
              <a:t> </a:t>
            </a:r>
            <a:r>
              <a:rPr lang="tr-TR" sz="2400" dirty="0" err="1"/>
              <a:t>to</a:t>
            </a:r>
            <a:r>
              <a:rPr lang="tr-TR" sz="2400" dirty="0"/>
              <a:t> </a:t>
            </a:r>
            <a:r>
              <a:rPr lang="tr-TR" sz="2400" dirty="0" err="1"/>
              <a:t>big</a:t>
            </a:r>
            <a:r>
              <a:rPr lang="tr-TR" sz="2400" dirty="0"/>
              <a:t> </a:t>
            </a:r>
            <a:r>
              <a:rPr lang="tr-TR" sz="2400" dirty="0" err="1"/>
              <a:t>shopping</a:t>
            </a:r>
            <a:r>
              <a:rPr lang="tr-TR" sz="2400" dirty="0"/>
              <a:t> </a:t>
            </a:r>
            <a:r>
              <a:rPr lang="tr-TR" sz="2400" dirty="0" err="1"/>
              <a:t>centers</a:t>
            </a:r>
            <a:r>
              <a:rPr lang="tr-TR" sz="2400" dirty="0"/>
              <a:t> </a:t>
            </a:r>
            <a:r>
              <a:rPr lang="tr-TR" sz="2400" dirty="0" err="1"/>
              <a:t>to</a:t>
            </a:r>
            <a:r>
              <a:rPr lang="tr-TR" sz="2400" dirty="0"/>
              <a:t> </a:t>
            </a:r>
            <a:r>
              <a:rPr lang="tr-TR" sz="2400" dirty="0" err="1"/>
              <a:t>visiting</a:t>
            </a:r>
            <a:r>
              <a:rPr lang="tr-TR" sz="2400" dirty="0"/>
              <a:t> a </a:t>
            </a:r>
            <a:r>
              <a:rPr lang="tr-TR" sz="2400" dirty="0" err="1"/>
              <a:t>doctor’s</a:t>
            </a:r>
            <a:r>
              <a:rPr lang="tr-TR" sz="2400" dirty="0"/>
              <a:t> </a:t>
            </a:r>
            <a:r>
              <a:rPr lang="tr-TR" sz="2400" dirty="0" err="1"/>
              <a:t>office</a:t>
            </a:r>
            <a:r>
              <a:rPr lang="tr-TR" sz="2400" dirty="0"/>
              <a:t>,…</a:t>
            </a:r>
          </a:p>
          <a:p>
            <a:r>
              <a:rPr lang="tr-TR" sz="2400" dirty="0"/>
              <a:t>*</a:t>
            </a:r>
            <a:r>
              <a:rPr lang="tr-TR" sz="2400" dirty="0" err="1"/>
              <a:t>There</a:t>
            </a:r>
            <a:r>
              <a:rPr lang="tr-TR" sz="2400" dirty="0"/>
              <a:t> </a:t>
            </a:r>
            <a:r>
              <a:rPr lang="tr-TR" sz="2400" dirty="0" err="1"/>
              <a:t>are</a:t>
            </a:r>
            <a:r>
              <a:rPr lang="tr-TR" sz="2400" dirty="0"/>
              <a:t> </a:t>
            </a:r>
            <a:r>
              <a:rPr lang="tr-TR" sz="2400" dirty="0" err="1"/>
              <a:t>four</a:t>
            </a:r>
            <a:r>
              <a:rPr lang="tr-TR" sz="2400" dirty="0"/>
              <a:t> main market </a:t>
            </a:r>
            <a:r>
              <a:rPr lang="tr-TR" sz="2400" dirty="0" err="1"/>
              <a:t>types</a:t>
            </a:r>
            <a:r>
              <a:rPr lang="tr-TR" sz="2400" dirty="0"/>
              <a:t>:</a:t>
            </a:r>
          </a:p>
          <a:p>
            <a:r>
              <a:rPr lang="tr-TR" sz="2400" dirty="0"/>
              <a:t>1. </a:t>
            </a:r>
            <a:r>
              <a:rPr lang="tr-TR" sz="2400" dirty="0" err="1"/>
              <a:t>Pure</a:t>
            </a:r>
            <a:r>
              <a:rPr lang="tr-TR" sz="2400" dirty="0"/>
              <a:t> </a:t>
            </a:r>
            <a:r>
              <a:rPr lang="tr-TR" sz="2400" dirty="0" err="1"/>
              <a:t>competition</a:t>
            </a:r>
            <a:r>
              <a:rPr lang="tr-TR" sz="2400" dirty="0"/>
              <a:t>, 2.Pure </a:t>
            </a:r>
            <a:r>
              <a:rPr lang="tr-TR" sz="2400" dirty="0" err="1"/>
              <a:t>monopoly</a:t>
            </a:r>
            <a:r>
              <a:rPr lang="tr-TR" sz="2400" dirty="0"/>
              <a:t>, 3. </a:t>
            </a:r>
            <a:r>
              <a:rPr lang="tr-TR" sz="2400" dirty="0" err="1"/>
              <a:t>Monopolistic</a:t>
            </a:r>
            <a:r>
              <a:rPr lang="tr-TR" sz="2400" dirty="0"/>
              <a:t> </a:t>
            </a:r>
            <a:r>
              <a:rPr lang="tr-TR" sz="2400" dirty="0" err="1"/>
              <a:t>competition</a:t>
            </a:r>
            <a:r>
              <a:rPr lang="tr-TR" sz="2400" dirty="0"/>
              <a:t>, </a:t>
            </a:r>
            <a:r>
              <a:rPr lang="tr-TR" sz="2400" dirty="0" err="1"/>
              <a:t>and</a:t>
            </a:r>
            <a:r>
              <a:rPr lang="tr-TR" sz="2400" dirty="0"/>
              <a:t> 4. </a:t>
            </a:r>
            <a:r>
              <a:rPr lang="tr-TR" sz="2400" dirty="0" err="1"/>
              <a:t>Oligopoly</a:t>
            </a:r>
            <a:r>
              <a:rPr lang="tr-TR" sz="2400" dirty="0"/>
              <a:t>.</a:t>
            </a:r>
          </a:p>
          <a:p>
            <a:r>
              <a:rPr lang="tr-TR" sz="2400" dirty="0" err="1"/>
              <a:t>There</a:t>
            </a:r>
            <a:r>
              <a:rPr lang="tr-TR" sz="2400" dirty="0"/>
              <a:t> is </a:t>
            </a:r>
            <a:r>
              <a:rPr lang="tr-TR" sz="2400" dirty="0" err="1"/>
              <a:t>another</a:t>
            </a:r>
            <a:r>
              <a:rPr lang="tr-TR" sz="2400" dirty="0"/>
              <a:t> </a:t>
            </a:r>
            <a:r>
              <a:rPr lang="tr-TR" sz="2400" dirty="0" err="1"/>
              <a:t>classification</a:t>
            </a:r>
            <a:r>
              <a:rPr lang="tr-TR" sz="2400" dirty="0"/>
              <a:t> as a) </a:t>
            </a:r>
            <a:r>
              <a:rPr lang="tr-TR" sz="2400" dirty="0" err="1"/>
              <a:t>perfect</a:t>
            </a:r>
            <a:r>
              <a:rPr lang="tr-TR" sz="2400" dirty="0"/>
              <a:t> </a:t>
            </a:r>
            <a:r>
              <a:rPr lang="tr-TR" sz="2400" dirty="0" err="1"/>
              <a:t>competition</a:t>
            </a:r>
            <a:r>
              <a:rPr lang="tr-TR" sz="2400" dirty="0"/>
              <a:t>(</a:t>
            </a:r>
            <a:r>
              <a:rPr lang="tr-TR" sz="2400" dirty="0" err="1"/>
              <a:t>pure</a:t>
            </a:r>
            <a:r>
              <a:rPr lang="tr-TR" sz="2400" dirty="0"/>
              <a:t> </a:t>
            </a:r>
            <a:r>
              <a:rPr lang="tr-TR" sz="2400" dirty="0" err="1"/>
              <a:t>competition</a:t>
            </a:r>
            <a:r>
              <a:rPr lang="tr-TR" sz="2400" dirty="0"/>
              <a:t>) </a:t>
            </a:r>
            <a:r>
              <a:rPr lang="tr-TR" sz="2400" dirty="0" err="1"/>
              <a:t>and</a:t>
            </a:r>
            <a:r>
              <a:rPr lang="tr-TR" sz="2400" dirty="0"/>
              <a:t> b) </a:t>
            </a:r>
            <a:r>
              <a:rPr lang="tr-TR" sz="2400" dirty="0" err="1"/>
              <a:t>imperfect</a:t>
            </a:r>
            <a:r>
              <a:rPr lang="tr-TR" sz="2400" dirty="0"/>
              <a:t> </a:t>
            </a:r>
            <a:r>
              <a:rPr lang="tr-TR" sz="2400" dirty="0" err="1"/>
              <a:t>competition</a:t>
            </a:r>
            <a:r>
              <a:rPr lang="tr-TR" sz="2400" dirty="0"/>
              <a:t> (</a:t>
            </a:r>
            <a:r>
              <a:rPr lang="tr-TR" sz="2400" dirty="0" err="1"/>
              <a:t>pure</a:t>
            </a:r>
            <a:r>
              <a:rPr lang="tr-TR" sz="2400" dirty="0"/>
              <a:t> </a:t>
            </a:r>
            <a:r>
              <a:rPr lang="tr-TR" sz="2400" dirty="0" err="1"/>
              <a:t>monopoly</a:t>
            </a:r>
            <a:r>
              <a:rPr lang="tr-TR" sz="2400" dirty="0"/>
              <a:t>, </a:t>
            </a:r>
            <a:r>
              <a:rPr lang="tr-TR" sz="2400" dirty="0" err="1"/>
              <a:t>monopolistic</a:t>
            </a:r>
            <a:r>
              <a:rPr lang="tr-TR" sz="2400" dirty="0"/>
              <a:t> </a:t>
            </a:r>
            <a:r>
              <a:rPr lang="tr-TR" sz="2400" dirty="0" err="1"/>
              <a:t>competition</a:t>
            </a:r>
            <a:r>
              <a:rPr lang="tr-TR" sz="2400" dirty="0"/>
              <a:t>, </a:t>
            </a:r>
            <a:r>
              <a:rPr lang="tr-TR" sz="2400" dirty="0" err="1"/>
              <a:t>and</a:t>
            </a:r>
            <a:r>
              <a:rPr lang="tr-TR" sz="2400" dirty="0"/>
              <a:t> </a:t>
            </a:r>
            <a:r>
              <a:rPr lang="tr-TR" sz="2400" dirty="0" err="1"/>
              <a:t>oligopoly</a:t>
            </a:r>
            <a:r>
              <a:rPr lang="tr-TR" sz="2400" dirty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25125348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D335A449-F2F2-420A-B95E-EE11790C03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dirty="0" err="1"/>
              <a:t>Econ</a:t>
            </a:r>
            <a:r>
              <a:rPr lang="tr-TR" sz="3200" dirty="0"/>
              <a:t> 105, </a:t>
            </a:r>
            <a:r>
              <a:rPr lang="tr-TR" sz="3200" dirty="0" err="1"/>
              <a:t>Week</a:t>
            </a:r>
            <a:r>
              <a:rPr lang="tr-TR" sz="3200" dirty="0"/>
              <a:t> 6, 2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A760CA5-24B5-4298-A91C-DE885B437D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1. </a:t>
            </a:r>
            <a:r>
              <a:rPr lang="tr-TR" dirty="0" err="1"/>
              <a:t>Pure</a:t>
            </a:r>
            <a:r>
              <a:rPr lang="tr-TR" dirty="0"/>
              <a:t> </a:t>
            </a:r>
            <a:r>
              <a:rPr lang="tr-TR" dirty="0" err="1"/>
              <a:t>competition</a:t>
            </a:r>
            <a:r>
              <a:rPr lang="tr-TR" dirty="0"/>
              <a:t>, a) </a:t>
            </a:r>
            <a:r>
              <a:rPr lang="tr-TR" dirty="0" err="1"/>
              <a:t>very</a:t>
            </a:r>
            <a:r>
              <a:rPr lang="tr-TR" dirty="0"/>
              <a:t> </a:t>
            </a:r>
            <a:r>
              <a:rPr lang="tr-TR" dirty="0" err="1"/>
              <a:t>large</a:t>
            </a:r>
            <a:r>
              <a:rPr lang="tr-TR" dirty="0"/>
              <a:t> </a:t>
            </a:r>
            <a:r>
              <a:rPr lang="tr-TR" dirty="0" err="1"/>
              <a:t>numbers</a:t>
            </a:r>
            <a:r>
              <a:rPr lang="tr-TR" dirty="0"/>
              <a:t> of </a:t>
            </a:r>
            <a:r>
              <a:rPr lang="tr-TR" dirty="0" err="1"/>
              <a:t>firms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consumers</a:t>
            </a:r>
            <a:r>
              <a:rPr lang="tr-TR" dirty="0"/>
              <a:t> </a:t>
            </a:r>
            <a:r>
              <a:rPr lang="tr-TR" dirty="0" err="1"/>
              <a:t>so</a:t>
            </a:r>
            <a:r>
              <a:rPr lang="tr-TR" dirty="0"/>
              <a:t> </a:t>
            </a:r>
            <a:r>
              <a:rPr lang="tr-TR" dirty="0" err="1"/>
              <a:t>that</a:t>
            </a:r>
            <a:r>
              <a:rPr lang="tr-TR" dirty="0"/>
              <a:t> </a:t>
            </a:r>
            <a:r>
              <a:rPr lang="tr-TR" dirty="0" err="1"/>
              <a:t>they</a:t>
            </a:r>
            <a:r>
              <a:rPr lang="tr-TR" dirty="0"/>
              <a:t> can not </a:t>
            </a:r>
            <a:r>
              <a:rPr lang="tr-TR" dirty="0" err="1"/>
              <a:t>effect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price</a:t>
            </a:r>
            <a:r>
              <a:rPr lang="tr-TR" dirty="0"/>
              <a:t>, </a:t>
            </a:r>
            <a:r>
              <a:rPr lang="tr-TR" dirty="0" err="1"/>
              <a:t>i.e</a:t>
            </a:r>
            <a:r>
              <a:rPr lang="tr-TR" dirty="0"/>
              <a:t>., </a:t>
            </a:r>
            <a:r>
              <a:rPr lang="tr-TR" dirty="0" err="1"/>
              <a:t>every</a:t>
            </a:r>
            <a:r>
              <a:rPr lang="tr-TR" dirty="0"/>
              <a:t> body is ‘’</a:t>
            </a:r>
            <a:r>
              <a:rPr lang="tr-TR" dirty="0" err="1"/>
              <a:t>price</a:t>
            </a:r>
            <a:r>
              <a:rPr lang="tr-TR" dirty="0"/>
              <a:t> </a:t>
            </a:r>
            <a:r>
              <a:rPr lang="tr-TR" dirty="0" err="1"/>
              <a:t>taker</a:t>
            </a:r>
            <a:r>
              <a:rPr lang="tr-TR" dirty="0"/>
              <a:t>’’, b) </a:t>
            </a:r>
            <a:r>
              <a:rPr lang="tr-TR" dirty="0" err="1"/>
              <a:t>standard</a:t>
            </a:r>
            <a:r>
              <a:rPr lang="tr-TR" dirty="0"/>
              <a:t> </a:t>
            </a:r>
            <a:r>
              <a:rPr lang="tr-TR" dirty="0" err="1"/>
              <a:t>product</a:t>
            </a:r>
            <a:r>
              <a:rPr lang="tr-TR" dirty="0"/>
              <a:t>, c) </a:t>
            </a:r>
            <a:r>
              <a:rPr lang="tr-TR" dirty="0" err="1"/>
              <a:t>entry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market is </a:t>
            </a:r>
            <a:r>
              <a:rPr lang="tr-TR" dirty="0" err="1"/>
              <a:t>very</a:t>
            </a:r>
            <a:r>
              <a:rPr lang="tr-TR" dirty="0"/>
              <a:t> </a:t>
            </a:r>
            <a:r>
              <a:rPr lang="tr-TR" dirty="0" err="1"/>
              <a:t>easy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therefore</a:t>
            </a:r>
            <a:r>
              <a:rPr lang="tr-TR" dirty="0"/>
              <a:t> </a:t>
            </a:r>
            <a:r>
              <a:rPr lang="tr-TR" dirty="0" err="1"/>
              <a:t>no</a:t>
            </a:r>
            <a:r>
              <a:rPr lang="tr-TR" dirty="0"/>
              <a:t> </a:t>
            </a:r>
            <a:r>
              <a:rPr lang="tr-TR" dirty="0" err="1"/>
              <a:t>barrier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entry</a:t>
            </a:r>
            <a:r>
              <a:rPr lang="tr-TR" dirty="0"/>
              <a:t>, d) </a:t>
            </a:r>
            <a:r>
              <a:rPr lang="tr-TR" dirty="0" err="1"/>
              <a:t>there</a:t>
            </a:r>
            <a:r>
              <a:rPr lang="tr-TR" dirty="0"/>
              <a:t> is </a:t>
            </a:r>
            <a:r>
              <a:rPr lang="tr-TR" dirty="0" err="1"/>
              <a:t>no</a:t>
            </a:r>
            <a:r>
              <a:rPr lang="tr-TR" dirty="0"/>
              <a:t> </a:t>
            </a:r>
            <a:r>
              <a:rPr lang="tr-TR" dirty="0" err="1"/>
              <a:t>nonprice</a:t>
            </a:r>
            <a:r>
              <a:rPr lang="tr-TR" dirty="0"/>
              <a:t> </a:t>
            </a:r>
            <a:r>
              <a:rPr lang="tr-TR" dirty="0" err="1"/>
              <a:t>competition</a:t>
            </a:r>
            <a:r>
              <a:rPr lang="tr-TR" dirty="0"/>
              <a:t>, e) </a:t>
            </a:r>
            <a:r>
              <a:rPr lang="tr-TR" dirty="0" err="1"/>
              <a:t>examples</a:t>
            </a:r>
            <a:r>
              <a:rPr lang="tr-TR" dirty="0"/>
              <a:t>: </a:t>
            </a:r>
            <a:r>
              <a:rPr lang="tr-TR" dirty="0" err="1"/>
              <a:t>agriculture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stock</a:t>
            </a:r>
            <a:r>
              <a:rPr lang="tr-TR" dirty="0"/>
              <a:t> market </a:t>
            </a:r>
            <a:r>
              <a:rPr lang="tr-TR" dirty="0" err="1"/>
              <a:t>under</a:t>
            </a:r>
            <a:r>
              <a:rPr lang="tr-TR" dirty="0"/>
              <a:t> </a:t>
            </a:r>
            <a:r>
              <a:rPr lang="tr-TR" dirty="0" err="1"/>
              <a:t>some</a:t>
            </a:r>
            <a:r>
              <a:rPr lang="tr-TR" dirty="0"/>
              <a:t> </a:t>
            </a:r>
            <a:r>
              <a:rPr lang="tr-TR" dirty="0" err="1"/>
              <a:t>condition</a:t>
            </a:r>
            <a:r>
              <a:rPr lang="tr-TR" dirty="0"/>
              <a:t> (</a:t>
            </a:r>
            <a:r>
              <a:rPr lang="tr-TR" dirty="0" err="1"/>
              <a:t>to</a:t>
            </a:r>
            <a:r>
              <a:rPr lang="tr-TR" dirty="0"/>
              <a:t> be </a:t>
            </a:r>
            <a:r>
              <a:rPr lang="tr-TR" dirty="0" err="1"/>
              <a:t>explained</a:t>
            </a:r>
            <a:r>
              <a:rPr lang="tr-TR" dirty="0"/>
              <a:t>).</a:t>
            </a:r>
          </a:p>
          <a:p>
            <a:r>
              <a:rPr lang="tr-TR" dirty="0"/>
              <a:t>2. </a:t>
            </a:r>
            <a:r>
              <a:rPr lang="tr-TR" dirty="0" err="1"/>
              <a:t>Pure</a:t>
            </a:r>
            <a:r>
              <a:rPr lang="tr-TR" dirty="0"/>
              <a:t> </a:t>
            </a:r>
            <a:r>
              <a:rPr lang="tr-TR" dirty="0" err="1"/>
              <a:t>monopoly</a:t>
            </a:r>
            <a:r>
              <a:rPr lang="tr-TR" dirty="0"/>
              <a:t>, a) </a:t>
            </a:r>
            <a:r>
              <a:rPr lang="tr-TR" dirty="0" err="1"/>
              <a:t>one</a:t>
            </a:r>
            <a:r>
              <a:rPr lang="tr-TR" dirty="0"/>
              <a:t> </a:t>
            </a:r>
            <a:r>
              <a:rPr lang="tr-TR" dirty="0" err="1"/>
              <a:t>firm</a:t>
            </a:r>
            <a:r>
              <a:rPr lang="tr-TR" dirty="0"/>
              <a:t> in </a:t>
            </a:r>
            <a:r>
              <a:rPr lang="tr-TR" dirty="0" err="1"/>
              <a:t>the</a:t>
            </a:r>
            <a:r>
              <a:rPr lang="tr-TR" dirty="0"/>
              <a:t> market, b) </a:t>
            </a:r>
            <a:r>
              <a:rPr lang="tr-TR" dirty="0" err="1"/>
              <a:t>type</a:t>
            </a:r>
            <a:r>
              <a:rPr lang="tr-TR" dirty="0"/>
              <a:t> of </a:t>
            </a:r>
            <a:r>
              <a:rPr lang="tr-TR" dirty="0" err="1"/>
              <a:t>product</a:t>
            </a:r>
            <a:r>
              <a:rPr lang="tr-TR" dirty="0"/>
              <a:t> is </a:t>
            </a:r>
            <a:r>
              <a:rPr lang="tr-TR" dirty="0" err="1"/>
              <a:t>unique,with</a:t>
            </a:r>
            <a:r>
              <a:rPr lang="tr-TR" dirty="0"/>
              <a:t> </a:t>
            </a:r>
            <a:r>
              <a:rPr lang="tr-TR" dirty="0" err="1"/>
              <a:t>no</a:t>
            </a:r>
            <a:r>
              <a:rPr lang="tr-TR" dirty="0"/>
              <a:t> </a:t>
            </a:r>
            <a:r>
              <a:rPr lang="tr-TR" dirty="0" err="1"/>
              <a:t>close</a:t>
            </a:r>
            <a:r>
              <a:rPr lang="tr-TR" dirty="0"/>
              <a:t> </a:t>
            </a:r>
            <a:r>
              <a:rPr lang="tr-TR" dirty="0" err="1"/>
              <a:t>substitution</a:t>
            </a:r>
            <a:r>
              <a:rPr lang="tr-TR" dirty="0"/>
              <a:t>, c) </a:t>
            </a:r>
            <a:r>
              <a:rPr lang="tr-TR" dirty="0" err="1"/>
              <a:t>there</a:t>
            </a:r>
            <a:r>
              <a:rPr lang="tr-TR" dirty="0"/>
              <a:t> is a </a:t>
            </a:r>
            <a:r>
              <a:rPr lang="tr-TR" dirty="0" err="1"/>
              <a:t>considerable</a:t>
            </a:r>
            <a:r>
              <a:rPr lang="tr-TR" dirty="0"/>
              <a:t> </a:t>
            </a:r>
            <a:r>
              <a:rPr lang="tr-TR" dirty="0" err="1"/>
              <a:t>control</a:t>
            </a:r>
            <a:r>
              <a:rPr lang="tr-TR" dirty="0"/>
              <a:t> </a:t>
            </a:r>
            <a:r>
              <a:rPr lang="tr-TR" dirty="0" err="1"/>
              <a:t>over</a:t>
            </a:r>
            <a:r>
              <a:rPr lang="tr-TR" dirty="0"/>
              <a:t> </a:t>
            </a:r>
            <a:r>
              <a:rPr lang="tr-TR" dirty="0" err="1"/>
              <a:t>price</a:t>
            </a:r>
            <a:r>
              <a:rPr lang="tr-TR" dirty="0"/>
              <a:t>, d) </a:t>
            </a:r>
            <a:r>
              <a:rPr lang="tr-TR" dirty="0" err="1"/>
              <a:t>entry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market is </a:t>
            </a:r>
            <a:r>
              <a:rPr lang="tr-TR" dirty="0" err="1"/>
              <a:t>blocked</a:t>
            </a:r>
            <a:r>
              <a:rPr lang="tr-TR" dirty="0"/>
              <a:t>, e) </a:t>
            </a:r>
            <a:r>
              <a:rPr lang="tr-TR" dirty="0" err="1"/>
              <a:t>nonprice</a:t>
            </a:r>
            <a:r>
              <a:rPr lang="tr-TR" dirty="0"/>
              <a:t> </a:t>
            </a:r>
            <a:r>
              <a:rPr lang="tr-TR" dirty="0" err="1"/>
              <a:t>competition</a:t>
            </a:r>
            <a:r>
              <a:rPr lang="tr-TR" dirty="0"/>
              <a:t> is </a:t>
            </a:r>
            <a:r>
              <a:rPr lang="tr-TR" dirty="0" err="1"/>
              <a:t>exist</a:t>
            </a:r>
            <a:r>
              <a:rPr lang="tr-TR" dirty="0"/>
              <a:t>, </a:t>
            </a:r>
            <a:r>
              <a:rPr lang="tr-TR" dirty="0" err="1"/>
              <a:t>mostly</a:t>
            </a:r>
            <a:r>
              <a:rPr lang="tr-TR" dirty="0"/>
              <a:t> in </a:t>
            </a:r>
            <a:r>
              <a:rPr lang="tr-TR" dirty="0" err="1"/>
              <a:t>public</a:t>
            </a:r>
            <a:r>
              <a:rPr lang="tr-TR" dirty="0"/>
              <a:t> </a:t>
            </a:r>
            <a:r>
              <a:rPr lang="tr-TR" dirty="0" err="1"/>
              <a:t>relatilon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advertisment</a:t>
            </a:r>
            <a:r>
              <a:rPr lang="tr-TR" dirty="0"/>
              <a:t>, f) </a:t>
            </a:r>
            <a:r>
              <a:rPr lang="tr-TR" dirty="0" err="1"/>
              <a:t>examples</a:t>
            </a:r>
            <a:r>
              <a:rPr lang="tr-TR" dirty="0"/>
              <a:t>: </a:t>
            </a:r>
            <a:r>
              <a:rPr lang="tr-TR" dirty="0" err="1"/>
              <a:t>local</a:t>
            </a:r>
            <a:r>
              <a:rPr lang="tr-TR" dirty="0"/>
              <a:t> </a:t>
            </a:r>
            <a:r>
              <a:rPr lang="tr-TR" dirty="0" err="1"/>
              <a:t>utilities</a:t>
            </a:r>
            <a:r>
              <a:rPr lang="tr-TR" dirty="0"/>
              <a:t> (</a:t>
            </a:r>
            <a:r>
              <a:rPr lang="tr-TR" dirty="0" err="1"/>
              <a:t>to</a:t>
            </a:r>
            <a:r>
              <a:rPr lang="tr-TR" dirty="0"/>
              <a:t> be </a:t>
            </a:r>
            <a:r>
              <a:rPr lang="tr-TR" dirty="0" err="1"/>
              <a:t>explained</a:t>
            </a:r>
            <a:r>
              <a:rPr lang="tr-TR" dirty="0"/>
              <a:t>)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674237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8C0753E1-BA7B-444D-9C4C-5861B5A061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dirty="0" err="1"/>
              <a:t>Econ</a:t>
            </a:r>
            <a:r>
              <a:rPr lang="tr-TR" sz="3200" dirty="0"/>
              <a:t> 105, </a:t>
            </a:r>
            <a:r>
              <a:rPr lang="tr-TR" sz="3200" dirty="0" err="1"/>
              <a:t>Week</a:t>
            </a:r>
            <a:r>
              <a:rPr lang="tr-TR" sz="3200" dirty="0"/>
              <a:t> 6, 3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BF50B54-B795-4E5F-BEA4-C37EE87C61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/>
              <a:t>3. </a:t>
            </a:r>
            <a:r>
              <a:rPr lang="tr-TR" dirty="0" err="1"/>
              <a:t>Monopolistic</a:t>
            </a:r>
            <a:r>
              <a:rPr lang="tr-TR" dirty="0"/>
              <a:t> </a:t>
            </a:r>
            <a:r>
              <a:rPr lang="tr-TR" dirty="0" err="1"/>
              <a:t>competition</a:t>
            </a:r>
            <a:r>
              <a:rPr lang="tr-TR" dirty="0"/>
              <a:t>, a) </a:t>
            </a:r>
            <a:r>
              <a:rPr lang="tr-TR" dirty="0" err="1"/>
              <a:t>there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 </a:t>
            </a:r>
            <a:r>
              <a:rPr lang="tr-TR" dirty="0" err="1"/>
              <a:t>many</a:t>
            </a:r>
            <a:r>
              <a:rPr lang="tr-TR" dirty="0"/>
              <a:t> </a:t>
            </a:r>
            <a:r>
              <a:rPr lang="tr-TR" dirty="0" err="1"/>
              <a:t>firms</a:t>
            </a:r>
            <a:r>
              <a:rPr lang="tr-TR" dirty="0"/>
              <a:t>, b) </a:t>
            </a:r>
            <a:r>
              <a:rPr lang="tr-TR" dirty="0" err="1"/>
              <a:t>type</a:t>
            </a:r>
            <a:r>
              <a:rPr lang="tr-TR" dirty="0"/>
              <a:t> of </a:t>
            </a:r>
            <a:r>
              <a:rPr lang="tr-TR" dirty="0" err="1"/>
              <a:t>product</a:t>
            </a:r>
            <a:r>
              <a:rPr lang="tr-TR" dirty="0"/>
              <a:t> is </a:t>
            </a:r>
            <a:r>
              <a:rPr lang="tr-TR" dirty="0" err="1"/>
              <a:t>differentiated</a:t>
            </a:r>
            <a:r>
              <a:rPr lang="tr-TR" dirty="0"/>
              <a:t> (</a:t>
            </a:r>
            <a:r>
              <a:rPr lang="tr-TR" dirty="0" err="1"/>
              <a:t>to</a:t>
            </a:r>
            <a:r>
              <a:rPr lang="tr-TR" dirty="0"/>
              <a:t> be </a:t>
            </a:r>
            <a:r>
              <a:rPr lang="tr-TR" dirty="0" err="1"/>
              <a:t>explained</a:t>
            </a:r>
            <a:r>
              <a:rPr lang="tr-TR" dirty="0"/>
              <a:t>), c) </a:t>
            </a:r>
            <a:r>
              <a:rPr lang="tr-TR" dirty="0" err="1"/>
              <a:t>there</a:t>
            </a:r>
            <a:r>
              <a:rPr lang="tr-TR" dirty="0"/>
              <a:t> is </a:t>
            </a:r>
            <a:r>
              <a:rPr lang="tr-TR" dirty="0" err="1"/>
              <a:t>some</a:t>
            </a:r>
            <a:r>
              <a:rPr lang="tr-TR" dirty="0"/>
              <a:t> </a:t>
            </a:r>
            <a:r>
              <a:rPr lang="tr-TR" dirty="0" err="1"/>
              <a:t>control</a:t>
            </a:r>
            <a:r>
              <a:rPr lang="tr-TR" dirty="0"/>
              <a:t> </a:t>
            </a:r>
            <a:r>
              <a:rPr lang="tr-TR" dirty="0" err="1"/>
              <a:t>over</a:t>
            </a:r>
            <a:r>
              <a:rPr lang="tr-TR" dirty="0"/>
              <a:t> </a:t>
            </a:r>
            <a:r>
              <a:rPr lang="tr-TR" dirty="0" err="1"/>
              <a:t>price</a:t>
            </a:r>
            <a:r>
              <a:rPr lang="tr-TR" dirty="0"/>
              <a:t>, but </a:t>
            </a:r>
            <a:r>
              <a:rPr lang="tr-TR" dirty="0" err="1"/>
              <a:t>within</a:t>
            </a:r>
            <a:r>
              <a:rPr lang="tr-TR" dirty="0"/>
              <a:t> a </a:t>
            </a:r>
            <a:r>
              <a:rPr lang="tr-TR" dirty="0" err="1"/>
              <a:t>narrow</a:t>
            </a:r>
            <a:r>
              <a:rPr lang="tr-TR" dirty="0"/>
              <a:t> </a:t>
            </a:r>
            <a:r>
              <a:rPr lang="tr-TR" dirty="0" err="1"/>
              <a:t>limits</a:t>
            </a:r>
            <a:r>
              <a:rPr lang="tr-TR" dirty="0"/>
              <a:t> (</a:t>
            </a:r>
            <a:r>
              <a:rPr lang="tr-TR" dirty="0" err="1"/>
              <a:t>to</a:t>
            </a:r>
            <a:r>
              <a:rPr lang="tr-TR" dirty="0"/>
              <a:t> be </a:t>
            </a:r>
            <a:r>
              <a:rPr lang="tr-TR" dirty="0" err="1"/>
              <a:t>explained</a:t>
            </a:r>
            <a:r>
              <a:rPr lang="tr-TR" dirty="0"/>
              <a:t>), d) </a:t>
            </a:r>
            <a:r>
              <a:rPr lang="tr-TR" dirty="0" err="1"/>
              <a:t>entry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market is </a:t>
            </a:r>
            <a:r>
              <a:rPr lang="tr-TR" dirty="0" err="1"/>
              <a:t>relatively</a:t>
            </a:r>
            <a:r>
              <a:rPr lang="tr-TR" dirty="0"/>
              <a:t> </a:t>
            </a:r>
            <a:r>
              <a:rPr lang="tr-TR" dirty="0" err="1"/>
              <a:t>easy</a:t>
            </a:r>
            <a:r>
              <a:rPr lang="tr-TR" dirty="0"/>
              <a:t>, e) </a:t>
            </a:r>
            <a:r>
              <a:rPr lang="tr-TR" dirty="0" err="1"/>
              <a:t>nonprice</a:t>
            </a:r>
            <a:r>
              <a:rPr lang="tr-TR" dirty="0"/>
              <a:t> </a:t>
            </a:r>
            <a:r>
              <a:rPr lang="tr-TR" dirty="0" err="1"/>
              <a:t>competition</a:t>
            </a:r>
            <a:r>
              <a:rPr lang="tr-TR" dirty="0"/>
              <a:t> is </a:t>
            </a:r>
            <a:r>
              <a:rPr lang="tr-TR" dirty="0" err="1"/>
              <a:t>considerable</a:t>
            </a:r>
            <a:r>
              <a:rPr lang="tr-TR" dirty="0"/>
              <a:t>, </a:t>
            </a:r>
            <a:r>
              <a:rPr lang="tr-TR" dirty="0" err="1"/>
              <a:t>with</a:t>
            </a:r>
            <a:r>
              <a:rPr lang="tr-TR" dirty="0"/>
              <a:t> </a:t>
            </a:r>
            <a:r>
              <a:rPr lang="tr-TR" dirty="0" err="1"/>
              <a:t>advertising</a:t>
            </a:r>
            <a:r>
              <a:rPr lang="tr-TR" dirty="0"/>
              <a:t>, </a:t>
            </a:r>
            <a:r>
              <a:rPr lang="tr-TR" dirty="0" err="1"/>
              <a:t>brand</a:t>
            </a:r>
            <a:r>
              <a:rPr lang="tr-TR" dirty="0"/>
              <a:t> </a:t>
            </a:r>
            <a:r>
              <a:rPr lang="tr-TR" dirty="0" err="1"/>
              <a:t>names</a:t>
            </a:r>
            <a:r>
              <a:rPr lang="tr-TR" dirty="0"/>
              <a:t>, </a:t>
            </a:r>
            <a:r>
              <a:rPr lang="tr-TR" dirty="0" err="1"/>
              <a:t>trademarks</a:t>
            </a:r>
            <a:r>
              <a:rPr lang="tr-TR" dirty="0"/>
              <a:t>,  f) </a:t>
            </a:r>
            <a:r>
              <a:rPr lang="tr-TR" dirty="0" err="1"/>
              <a:t>examples</a:t>
            </a:r>
            <a:r>
              <a:rPr lang="tr-TR" dirty="0"/>
              <a:t>: </a:t>
            </a:r>
            <a:r>
              <a:rPr lang="tr-TR" dirty="0" err="1"/>
              <a:t>retail</a:t>
            </a:r>
            <a:r>
              <a:rPr lang="tr-TR" dirty="0"/>
              <a:t> </a:t>
            </a:r>
            <a:r>
              <a:rPr lang="tr-TR" dirty="0" err="1"/>
              <a:t>trade</a:t>
            </a:r>
            <a:r>
              <a:rPr lang="tr-TR" dirty="0"/>
              <a:t>, </a:t>
            </a:r>
            <a:r>
              <a:rPr lang="tr-TR" dirty="0" err="1"/>
              <a:t>shoes</a:t>
            </a:r>
            <a:r>
              <a:rPr lang="tr-TR" dirty="0"/>
              <a:t>, </a:t>
            </a:r>
            <a:r>
              <a:rPr lang="tr-TR" dirty="0" err="1"/>
              <a:t>dresses</a:t>
            </a:r>
            <a:r>
              <a:rPr lang="tr-TR" dirty="0"/>
              <a:t>,…</a:t>
            </a:r>
          </a:p>
          <a:p>
            <a:r>
              <a:rPr lang="tr-TR" dirty="0"/>
              <a:t>4. </a:t>
            </a:r>
            <a:r>
              <a:rPr lang="tr-TR" dirty="0" err="1"/>
              <a:t>Oligopoly</a:t>
            </a:r>
            <a:r>
              <a:rPr lang="tr-TR" dirty="0"/>
              <a:t>, a) </a:t>
            </a:r>
            <a:r>
              <a:rPr lang="tr-TR" dirty="0" err="1"/>
              <a:t>there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 </a:t>
            </a:r>
            <a:r>
              <a:rPr lang="tr-TR" dirty="0" err="1"/>
              <a:t>only</a:t>
            </a:r>
            <a:r>
              <a:rPr lang="tr-TR" dirty="0"/>
              <a:t> a </a:t>
            </a:r>
            <a:r>
              <a:rPr lang="tr-TR" dirty="0" err="1"/>
              <a:t>few</a:t>
            </a:r>
            <a:r>
              <a:rPr lang="tr-TR" dirty="0"/>
              <a:t> </a:t>
            </a:r>
            <a:r>
              <a:rPr lang="tr-TR" dirty="0" err="1"/>
              <a:t>firms</a:t>
            </a:r>
            <a:r>
              <a:rPr lang="tr-TR" dirty="0"/>
              <a:t> </a:t>
            </a:r>
            <a:r>
              <a:rPr lang="tr-TR" dirty="0" err="1"/>
              <a:t>exist</a:t>
            </a:r>
            <a:r>
              <a:rPr lang="tr-TR" dirty="0"/>
              <a:t>, b) </a:t>
            </a:r>
            <a:r>
              <a:rPr lang="tr-TR" dirty="0" err="1"/>
              <a:t>type</a:t>
            </a:r>
            <a:r>
              <a:rPr lang="tr-TR" dirty="0"/>
              <a:t> of </a:t>
            </a:r>
            <a:r>
              <a:rPr lang="tr-TR" dirty="0" err="1"/>
              <a:t>product</a:t>
            </a:r>
            <a:r>
              <a:rPr lang="tr-TR" dirty="0"/>
              <a:t> is </a:t>
            </a:r>
            <a:r>
              <a:rPr lang="tr-TR" dirty="0" err="1"/>
              <a:t>standardized</a:t>
            </a:r>
            <a:r>
              <a:rPr lang="tr-TR" dirty="0"/>
              <a:t> </a:t>
            </a:r>
            <a:r>
              <a:rPr lang="tr-TR" dirty="0" err="1"/>
              <a:t>or</a:t>
            </a:r>
            <a:r>
              <a:rPr lang="tr-TR" dirty="0"/>
              <a:t> </a:t>
            </a:r>
            <a:r>
              <a:rPr lang="tr-TR" dirty="0" err="1"/>
              <a:t>differentiated</a:t>
            </a:r>
            <a:r>
              <a:rPr lang="tr-TR" dirty="0"/>
              <a:t>, c) </a:t>
            </a:r>
            <a:r>
              <a:rPr lang="tr-TR" dirty="0" err="1"/>
              <a:t>control</a:t>
            </a:r>
            <a:r>
              <a:rPr lang="tr-TR" dirty="0"/>
              <a:t> </a:t>
            </a:r>
            <a:r>
              <a:rPr lang="tr-TR" dirty="0" err="1"/>
              <a:t>over</a:t>
            </a:r>
            <a:r>
              <a:rPr lang="tr-TR" dirty="0"/>
              <a:t> </a:t>
            </a:r>
            <a:r>
              <a:rPr lang="tr-TR" dirty="0" err="1"/>
              <a:t>price</a:t>
            </a:r>
            <a:r>
              <a:rPr lang="tr-TR" dirty="0"/>
              <a:t> is </a:t>
            </a:r>
            <a:r>
              <a:rPr lang="tr-TR" dirty="0" err="1"/>
              <a:t>limited</a:t>
            </a:r>
            <a:r>
              <a:rPr lang="tr-TR" dirty="0"/>
              <a:t> </a:t>
            </a:r>
            <a:r>
              <a:rPr lang="tr-TR" dirty="0" err="1"/>
              <a:t>by</a:t>
            </a:r>
            <a:r>
              <a:rPr lang="tr-TR" dirty="0"/>
              <a:t> </a:t>
            </a:r>
            <a:r>
              <a:rPr lang="tr-TR" dirty="0" err="1"/>
              <a:t>mutual</a:t>
            </a:r>
            <a:r>
              <a:rPr lang="tr-TR" dirty="0"/>
              <a:t> </a:t>
            </a:r>
            <a:r>
              <a:rPr lang="tr-TR" dirty="0" err="1"/>
              <a:t>interdependency</a:t>
            </a:r>
            <a:r>
              <a:rPr lang="tr-TR" dirty="0"/>
              <a:t>, </a:t>
            </a:r>
            <a:r>
              <a:rPr lang="tr-TR" dirty="0" err="1"/>
              <a:t>collusion</a:t>
            </a:r>
            <a:r>
              <a:rPr lang="tr-TR" dirty="0"/>
              <a:t> (</a:t>
            </a:r>
            <a:r>
              <a:rPr lang="tr-TR" dirty="0" err="1"/>
              <a:t>to</a:t>
            </a:r>
            <a:r>
              <a:rPr lang="tr-TR" dirty="0"/>
              <a:t> be </a:t>
            </a:r>
            <a:r>
              <a:rPr lang="tr-TR" dirty="0" err="1"/>
              <a:t>explained</a:t>
            </a:r>
            <a:r>
              <a:rPr lang="tr-TR" dirty="0"/>
              <a:t>), d) </a:t>
            </a:r>
            <a:r>
              <a:rPr lang="tr-TR" dirty="0" err="1"/>
              <a:t>entry</a:t>
            </a:r>
            <a:r>
              <a:rPr lang="tr-TR" dirty="0"/>
              <a:t> is </a:t>
            </a:r>
            <a:r>
              <a:rPr lang="tr-TR" dirty="0" err="1"/>
              <a:t>significantly</a:t>
            </a:r>
            <a:r>
              <a:rPr lang="tr-TR" dirty="0"/>
              <a:t> </a:t>
            </a:r>
            <a:r>
              <a:rPr lang="tr-TR" dirty="0" err="1"/>
              <a:t>difficult</a:t>
            </a:r>
            <a:r>
              <a:rPr lang="tr-TR" dirty="0"/>
              <a:t>, e) </a:t>
            </a:r>
            <a:r>
              <a:rPr lang="tr-TR" dirty="0" err="1"/>
              <a:t>nonprice</a:t>
            </a:r>
            <a:r>
              <a:rPr lang="tr-TR" dirty="0"/>
              <a:t> </a:t>
            </a:r>
            <a:r>
              <a:rPr lang="tr-TR" dirty="0" err="1"/>
              <a:t>competition</a:t>
            </a:r>
            <a:r>
              <a:rPr lang="tr-TR" dirty="0"/>
              <a:t> is </a:t>
            </a:r>
            <a:r>
              <a:rPr lang="tr-TR" dirty="0" err="1"/>
              <a:t>typically</a:t>
            </a:r>
            <a:r>
              <a:rPr lang="tr-TR" dirty="0"/>
              <a:t> a </a:t>
            </a:r>
            <a:r>
              <a:rPr lang="tr-TR" dirty="0" err="1"/>
              <a:t>great</a:t>
            </a:r>
            <a:r>
              <a:rPr lang="tr-TR" dirty="0"/>
              <a:t> </a:t>
            </a:r>
            <a:r>
              <a:rPr lang="tr-TR" dirty="0" err="1"/>
              <a:t>deal</a:t>
            </a:r>
            <a:r>
              <a:rPr lang="tr-TR" dirty="0"/>
              <a:t>, </a:t>
            </a:r>
            <a:r>
              <a:rPr lang="tr-TR" dirty="0" err="1"/>
              <a:t>particularly</a:t>
            </a:r>
            <a:r>
              <a:rPr lang="tr-TR" dirty="0"/>
              <a:t> </a:t>
            </a:r>
            <a:r>
              <a:rPr lang="tr-TR" dirty="0" err="1"/>
              <a:t>with</a:t>
            </a:r>
            <a:r>
              <a:rPr lang="tr-TR" dirty="0"/>
              <a:t> </a:t>
            </a:r>
            <a:r>
              <a:rPr lang="tr-TR" dirty="0" err="1"/>
              <a:t>product</a:t>
            </a:r>
            <a:r>
              <a:rPr lang="tr-TR" dirty="0"/>
              <a:t> </a:t>
            </a:r>
            <a:r>
              <a:rPr lang="tr-TR" dirty="0" err="1"/>
              <a:t>differentiation</a:t>
            </a:r>
            <a:r>
              <a:rPr lang="tr-TR" dirty="0"/>
              <a:t>, f) </a:t>
            </a:r>
            <a:r>
              <a:rPr lang="tr-TR" dirty="0" err="1"/>
              <a:t>examples</a:t>
            </a:r>
            <a:r>
              <a:rPr lang="tr-TR" dirty="0"/>
              <a:t>: </a:t>
            </a:r>
            <a:r>
              <a:rPr lang="tr-TR" dirty="0" err="1"/>
              <a:t>steel</a:t>
            </a:r>
            <a:r>
              <a:rPr lang="tr-TR" dirty="0"/>
              <a:t>, </a:t>
            </a:r>
            <a:r>
              <a:rPr lang="tr-TR" dirty="0" err="1"/>
              <a:t>automobiles</a:t>
            </a:r>
            <a:r>
              <a:rPr lang="tr-TR" dirty="0"/>
              <a:t>, </a:t>
            </a:r>
            <a:r>
              <a:rPr lang="tr-TR" dirty="0" err="1"/>
              <a:t>many</a:t>
            </a:r>
            <a:r>
              <a:rPr lang="tr-TR" dirty="0"/>
              <a:t> </a:t>
            </a:r>
            <a:r>
              <a:rPr lang="tr-TR" dirty="0" err="1"/>
              <a:t>household</a:t>
            </a:r>
            <a:r>
              <a:rPr lang="tr-TR" dirty="0"/>
              <a:t> </a:t>
            </a:r>
            <a:r>
              <a:rPr lang="tr-TR" dirty="0" err="1"/>
              <a:t>appliences</a:t>
            </a:r>
            <a:r>
              <a:rPr lang="tr-T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149907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6221475-D061-420F-A514-66459FC541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dirty="0" err="1"/>
              <a:t>Econ</a:t>
            </a:r>
            <a:r>
              <a:rPr lang="tr-TR" sz="3200" dirty="0"/>
              <a:t> 105, </a:t>
            </a:r>
            <a:r>
              <a:rPr lang="tr-TR" sz="3200" dirty="0" err="1"/>
              <a:t>Week</a:t>
            </a:r>
            <a:r>
              <a:rPr lang="tr-TR" sz="3200" dirty="0"/>
              <a:t> 6, 4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1DC48A2-FDE1-445D-A46B-DE0E194998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sz="2400" dirty="0"/>
              <a:t>*1.Perfect </a:t>
            </a:r>
            <a:r>
              <a:rPr lang="tr-TR" sz="2400" dirty="0" err="1"/>
              <a:t>competition</a:t>
            </a:r>
            <a:r>
              <a:rPr lang="tr-TR" sz="2400" dirty="0"/>
              <a:t>.</a:t>
            </a:r>
          </a:p>
          <a:p>
            <a:r>
              <a:rPr lang="tr-TR" sz="2400" dirty="0" err="1"/>
              <a:t>Qualifications</a:t>
            </a:r>
            <a:r>
              <a:rPr lang="tr-TR" sz="2400" dirty="0"/>
              <a:t>/</a:t>
            </a:r>
            <a:r>
              <a:rPr lang="tr-TR" sz="2400" dirty="0" err="1"/>
              <a:t>critics</a:t>
            </a:r>
            <a:r>
              <a:rPr lang="tr-TR" sz="2400" dirty="0"/>
              <a:t> </a:t>
            </a:r>
            <a:r>
              <a:rPr lang="tr-TR" sz="2400" dirty="0" err="1"/>
              <a:t>toward</a:t>
            </a:r>
            <a:r>
              <a:rPr lang="tr-TR" sz="2400" dirty="0"/>
              <a:t> </a:t>
            </a:r>
            <a:r>
              <a:rPr lang="tr-TR" sz="2400" dirty="0" err="1"/>
              <a:t>perfect</a:t>
            </a:r>
            <a:r>
              <a:rPr lang="tr-TR" sz="2400" dirty="0"/>
              <a:t> </a:t>
            </a:r>
            <a:r>
              <a:rPr lang="tr-TR" sz="2400" dirty="0" err="1"/>
              <a:t>competition</a:t>
            </a:r>
            <a:endParaRPr lang="tr-TR" sz="2400" dirty="0"/>
          </a:p>
          <a:p>
            <a:r>
              <a:rPr lang="tr-TR" sz="2400" dirty="0"/>
              <a:t>a)  Market </a:t>
            </a:r>
            <a:r>
              <a:rPr lang="tr-TR" sz="2400" dirty="0" err="1"/>
              <a:t>failure</a:t>
            </a:r>
            <a:r>
              <a:rPr lang="tr-TR" sz="2400" dirty="0"/>
              <a:t> </a:t>
            </a:r>
            <a:r>
              <a:rPr lang="tr-TR" sz="2400" dirty="0" err="1"/>
              <a:t>under</a:t>
            </a:r>
            <a:r>
              <a:rPr lang="tr-TR" sz="2400" dirty="0"/>
              <a:t> </a:t>
            </a:r>
            <a:r>
              <a:rPr lang="tr-TR" sz="2400" dirty="0" err="1"/>
              <a:t>spillovers</a:t>
            </a:r>
            <a:r>
              <a:rPr lang="tr-TR" sz="2400" dirty="0"/>
              <a:t> </a:t>
            </a:r>
            <a:r>
              <a:rPr lang="tr-TR" sz="2400" dirty="0" err="1"/>
              <a:t>and</a:t>
            </a:r>
            <a:r>
              <a:rPr lang="tr-TR" sz="2400" dirty="0"/>
              <a:t> </a:t>
            </a:r>
            <a:r>
              <a:rPr lang="tr-TR" sz="2400" dirty="0" err="1"/>
              <a:t>public</a:t>
            </a:r>
            <a:r>
              <a:rPr lang="tr-TR" sz="2400" dirty="0"/>
              <a:t> </a:t>
            </a:r>
            <a:r>
              <a:rPr lang="tr-TR" sz="2400" dirty="0" err="1"/>
              <a:t>goods</a:t>
            </a:r>
            <a:r>
              <a:rPr lang="tr-TR" sz="2400" dirty="0"/>
              <a:t>. </a:t>
            </a:r>
            <a:r>
              <a:rPr lang="tr-TR" sz="2400" dirty="0" err="1"/>
              <a:t>In</a:t>
            </a:r>
            <a:r>
              <a:rPr lang="tr-TR" sz="2400" dirty="0"/>
              <a:t> </a:t>
            </a:r>
            <a:r>
              <a:rPr lang="tr-TR" sz="2400" dirty="0" err="1"/>
              <a:t>the</a:t>
            </a:r>
            <a:r>
              <a:rPr lang="tr-TR" sz="2400" dirty="0"/>
              <a:t> market </a:t>
            </a:r>
            <a:r>
              <a:rPr lang="tr-TR" sz="2400" dirty="0" err="1"/>
              <a:t>system</a:t>
            </a:r>
            <a:r>
              <a:rPr lang="tr-TR" sz="2400" dirty="0"/>
              <a:t>, </a:t>
            </a:r>
            <a:r>
              <a:rPr lang="tr-TR" sz="2400" dirty="0" err="1"/>
              <a:t>each</a:t>
            </a:r>
            <a:r>
              <a:rPr lang="tr-TR" sz="2400" dirty="0"/>
              <a:t> </a:t>
            </a:r>
            <a:r>
              <a:rPr lang="tr-TR" sz="2400" dirty="0" err="1"/>
              <a:t>producer</a:t>
            </a:r>
            <a:r>
              <a:rPr lang="tr-TR" sz="2400" dirty="0"/>
              <a:t> </a:t>
            </a:r>
            <a:r>
              <a:rPr lang="tr-TR" sz="2400" dirty="0" err="1"/>
              <a:t>will</a:t>
            </a:r>
            <a:r>
              <a:rPr lang="tr-TR" sz="2400" dirty="0"/>
              <a:t> </a:t>
            </a:r>
            <a:r>
              <a:rPr lang="tr-TR" sz="2400" dirty="0" err="1"/>
              <a:t>assume</a:t>
            </a:r>
            <a:r>
              <a:rPr lang="tr-TR" sz="2400" dirty="0"/>
              <a:t> </a:t>
            </a:r>
            <a:r>
              <a:rPr lang="tr-TR" sz="2400" dirty="0" err="1"/>
              <a:t>only</a:t>
            </a:r>
            <a:r>
              <a:rPr lang="tr-TR" sz="2400" dirty="0"/>
              <a:t> </a:t>
            </a:r>
            <a:r>
              <a:rPr lang="tr-TR" sz="2400" dirty="0" err="1"/>
              <a:t>those</a:t>
            </a:r>
            <a:r>
              <a:rPr lang="tr-TR" sz="2400" dirty="0"/>
              <a:t> </a:t>
            </a:r>
            <a:r>
              <a:rPr lang="tr-TR" sz="2400" dirty="0" err="1"/>
              <a:t>costs</a:t>
            </a:r>
            <a:r>
              <a:rPr lang="tr-TR" sz="2400" dirty="0"/>
              <a:t> </a:t>
            </a:r>
            <a:r>
              <a:rPr lang="tr-TR" sz="2400" dirty="0" err="1"/>
              <a:t>which</a:t>
            </a:r>
            <a:r>
              <a:rPr lang="tr-TR" sz="2400" dirty="0"/>
              <a:t> it </a:t>
            </a:r>
            <a:r>
              <a:rPr lang="tr-TR" sz="2400" dirty="0" err="1"/>
              <a:t>musy</a:t>
            </a:r>
            <a:r>
              <a:rPr lang="tr-TR" sz="2400" dirty="0"/>
              <a:t> pay. </a:t>
            </a:r>
            <a:r>
              <a:rPr lang="tr-TR" sz="2400" dirty="0" err="1"/>
              <a:t>However</a:t>
            </a:r>
            <a:r>
              <a:rPr lang="tr-TR" sz="2400" dirty="0"/>
              <a:t>, </a:t>
            </a:r>
            <a:r>
              <a:rPr lang="tr-TR" sz="2400" dirty="0" err="1"/>
              <a:t>there</a:t>
            </a:r>
            <a:r>
              <a:rPr lang="tr-TR" sz="2400" dirty="0"/>
              <a:t> </a:t>
            </a:r>
            <a:r>
              <a:rPr lang="tr-TR" sz="2400" dirty="0" err="1"/>
              <a:t>are</a:t>
            </a:r>
            <a:r>
              <a:rPr lang="tr-TR" sz="2400" dirty="0"/>
              <a:t> </a:t>
            </a:r>
            <a:r>
              <a:rPr lang="tr-TR" sz="2400" dirty="0" err="1"/>
              <a:t>some</a:t>
            </a:r>
            <a:r>
              <a:rPr lang="tr-TR" sz="2400" dirty="0"/>
              <a:t> </a:t>
            </a:r>
            <a:r>
              <a:rPr lang="tr-TR" sz="2400" dirty="0" err="1"/>
              <a:t>cases</a:t>
            </a:r>
            <a:r>
              <a:rPr lang="tr-TR" sz="2400" dirty="0"/>
              <a:t> </a:t>
            </a:r>
            <a:r>
              <a:rPr lang="tr-TR" sz="2400" dirty="0" err="1"/>
              <a:t>that</a:t>
            </a:r>
            <a:r>
              <a:rPr lang="tr-TR" sz="2400" dirty="0"/>
              <a:t> </a:t>
            </a:r>
            <a:r>
              <a:rPr lang="tr-TR" sz="2400" dirty="0" err="1"/>
              <a:t>producers</a:t>
            </a:r>
            <a:r>
              <a:rPr lang="tr-TR" sz="2400" dirty="0"/>
              <a:t> </a:t>
            </a:r>
            <a:r>
              <a:rPr lang="tr-TR" sz="2400" dirty="0" err="1"/>
              <a:t>avoid</a:t>
            </a:r>
            <a:r>
              <a:rPr lang="tr-TR" sz="2400" dirty="0"/>
              <a:t>, </a:t>
            </a:r>
            <a:r>
              <a:rPr lang="tr-TR" sz="2400" dirty="0" err="1"/>
              <a:t>for</a:t>
            </a:r>
            <a:r>
              <a:rPr lang="tr-TR" sz="2400" dirty="0"/>
              <a:t> </a:t>
            </a:r>
            <a:r>
              <a:rPr lang="tr-TR" sz="2400" dirty="0" err="1"/>
              <a:t>example</a:t>
            </a:r>
            <a:r>
              <a:rPr lang="tr-TR" sz="2400" dirty="0"/>
              <a:t> </a:t>
            </a:r>
            <a:r>
              <a:rPr lang="tr-TR" sz="2400" dirty="0" err="1"/>
              <a:t>polluting</a:t>
            </a:r>
            <a:r>
              <a:rPr lang="tr-TR" sz="2400" dirty="0"/>
              <a:t> </a:t>
            </a:r>
            <a:r>
              <a:rPr lang="tr-TR" sz="2400" dirty="0" err="1"/>
              <a:t>environment</a:t>
            </a:r>
            <a:r>
              <a:rPr lang="tr-TR" sz="2400" dirty="0"/>
              <a:t>. </a:t>
            </a:r>
            <a:r>
              <a:rPr lang="tr-TR" sz="2400" dirty="0" err="1"/>
              <a:t>Suppose</a:t>
            </a:r>
            <a:r>
              <a:rPr lang="tr-TR" sz="2400" dirty="0"/>
              <a:t> a </a:t>
            </a:r>
            <a:r>
              <a:rPr lang="tr-TR" sz="2400" dirty="0" err="1"/>
              <a:t>producer</a:t>
            </a:r>
            <a:r>
              <a:rPr lang="tr-TR" sz="2400" dirty="0"/>
              <a:t> is </a:t>
            </a:r>
            <a:r>
              <a:rPr lang="tr-TR" sz="2400" dirty="0" err="1"/>
              <a:t>producing</a:t>
            </a:r>
            <a:r>
              <a:rPr lang="tr-TR" sz="2400" dirty="0"/>
              <a:t>  </a:t>
            </a:r>
            <a:r>
              <a:rPr lang="tr-TR" sz="2400" dirty="0" err="1"/>
              <a:t>cement</a:t>
            </a:r>
            <a:r>
              <a:rPr lang="tr-TR" sz="2400" dirty="0"/>
              <a:t>, but </a:t>
            </a:r>
            <a:r>
              <a:rPr lang="tr-TR" sz="2400" dirty="0" err="1"/>
              <a:t>also</a:t>
            </a:r>
            <a:r>
              <a:rPr lang="tr-TR" sz="2400" dirty="0"/>
              <a:t> </a:t>
            </a:r>
            <a:r>
              <a:rPr lang="tr-TR" sz="2400" dirty="0" err="1"/>
              <a:t>polluting</a:t>
            </a:r>
            <a:r>
              <a:rPr lang="tr-TR" sz="2400" dirty="0"/>
              <a:t> </a:t>
            </a:r>
            <a:r>
              <a:rPr lang="tr-TR" sz="2400" dirty="0" err="1"/>
              <a:t>the</a:t>
            </a:r>
            <a:r>
              <a:rPr lang="tr-TR" sz="2400" dirty="0"/>
              <a:t> </a:t>
            </a:r>
            <a:r>
              <a:rPr lang="tr-TR" sz="2400" dirty="0" err="1"/>
              <a:t>air</a:t>
            </a:r>
            <a:r>
              <a:rPr lang="tr-TR" sz="2400" dirty="0"/>
              <a:t> </a:t>
            </a:r>
            <a:r>
              <a:rPr lang="tr-TR" sz="2400" dirty="0" err="1"/>
              <a:t>with</a:t>
            </a:r>
            <a:r>
              <a:rPr lang="tr-TR" sz="2400" dirty="0"/>
              <a:t> </a:t>
            </a:r>
            <a:r>
              <a:rPr lang="tr-TR" sz="2400" dirty="0" err="1"/>
              <a:t>chimney</a:t>
            </a:r>
            <a:r>
              <a:rPr lang="tr-TR" sz="2400" dirty="0"/>
              <a:t> </a:t>
            </a:r>
            <a:r>
              <a:rPr lang="tr-TR" sz="2400" dirty="0" err="1"/>
              <a:t>gases</a:t>
            </a:r>
            <a:r>
              <a:rPr lang="tr-TR" sz="2400" dirty="0"/>
              <a:t>. </a:t>
            </a:r>
            <a:r>
              <a:rPr lang="tr-TR" sz="2400" dirty="0" err="1"/>
              <a:t>Cement</a:t>
            </a:r>
            <a:r>
              <a:rPr lang="tr-TR" sz="2400" dirty="0"/>
              <a:t> is a </a:t>
            </a:r>
            <a:r>
              <a:rPr lang="tr-TR" sz="2400" dirty="0" err="1"/>
              <a:t>product</a:t>
            </a:r>
            <a:r>
              <a:rPr lang="tr-TR" sz="2400" dirty="0"/>
              <a:t>, but, </a:t>
            </a:r>
            <a:r>
              <a:rPr lang="tr-TR" sz="2400" dirty="0" err="1"/>
              <a:t>you</a:t>
            </a:r>
            <a:r>
              <a:rPr lang="tr-TR" sz="2400" dirty="0"/>
              <a:t> </a:t>
            </a:r>
            <a:r>
              <a:rPr lang="tr-TR" sz="2400" dirty="0" err="1"/>
              <a:t>may</a:t>
            </a:r>
            <a:r>
              <a:rPr lang="tr-TR" sz="2400" dirty="0"/>
              <a:t> be </a:t>
            </a:r>
            <a:r>
              <a:rPr lang="tr-TR" sz="2400" dirty="0" err="1"/>
              <a:t>surprised</a:t>
            </a:r>
            <a:r>
              <a:rPr lang="tr-TR" sz="2400" dirty="0"/>
              <a:t>, </a:t>
            </a:r>
            <a:r>
              <a:rPr lang="tr-TR" sz="2400" dirty="0" err="1"/>
              <a:t>gases</a:t>
            </a:r>
            <a:r>
              <a:rPr lang="tr-TR" sz="2400" dirty="0"/>
              <a:t> </a:t>
            </a:r>
            <a:r>
              <a:rPr lang="tr-TR" sz="2400" dirty="0" err="1"/>
              <a:t>are</a:t>
            </a:r>
            <a:r>
              <a:rPr lang="tr-TR" sz="2400" dirty="0"/>
              <a:t> </a:t>
            </a:r>
            <a:r>
              <a:rPr lang="tr-TR" sz="2400" dirty="0" err="1"/>
              <a:t>also</a:t>
            </a:r>
            <a:r>
              <a:rPr lang="tr-TR" sz="2400" dirty="0"/>
              <a:t> </a:t>
            </a:r>
            <a:r>
              <a:rPr lang="tr-TR" sz="2400" dirty="0" err="1"/>
              <a:t>product</a:t>
            </a:r>
            <a:r>
              <a:rPr lang="tr-TR" sz="2400" dirty="0"/>
              <a:t>. </a:t>
            </a:r>
            <a:r>
              <a:rPr lang="tr-TR" sz="2400" dirty="0" err="1"/>
              <a:t>We</a:t>
            </a:r>
            <a:r>
              <a:rPr lang="tr-TR" sz="2400" dirty="0"/>
              <a:t> pay </a:t>
            </a:r>
            <a:r>
              <a:rPr lang="tr-TR" sz="2400" dirty="0" err="1"/>
              <a:t>for</a:t>
            </a:r>
            <a:r>
              <a:rPr lang="tr-TR" sz="2400" dirty="0"/>
              <a:t> </a:t>
            </a:r>
            <a:r>
              <a:rPr lang="tr-TR" sz="2400" dirty="0" err="1"/>
              <a:t>cement</a:t>
            </a:r>
            <a:r>
              <a:rPr lang="tr-TR" sz="2400" dirty="0"/>
              <a:t>, but do </a:t>
            </a:r>
            <a:r>
              <a:rPr lang="tr-TR" sz="2400" dirty="0" err="1"/>
              <a:t>we</a:t>
            </a:r>
            <a:r>
              <a:rPr lang="tr-TR" sz="2400" dirty="0"/>
              <a:t> buy </a:t>
            </a:r>
            <a:r>
              <a:rPr lang="tr-TR" sz="2400" dirty="0" err="1"/>
              <a:t>pollution</a:t>
            </a:r>
            <a:r>
              <a:rPr lang="tr-TR" sz="2400" dirty="0"/>
              <a:t> </a:t>
            </a:r>
            <a:r>
              <a:rPr lang="tr-TR" sz="2400" dirty="0" err="1"/>
              <a:t>gases</a:t>
            </a:r>
            <a:r>
              <a:rPr lang="tr-TR" sz="2400" dirty="0"/>
              <a:t>? No. </a:t>
            </a:r>
            <a:r>
              <a:rPr lang="tr-TR" sz="2400" dirty="0" err="1"/>
              <a:t>Who</a:t>
            </a:r>
            <a:r>
              <a:rPr lang="tr-TR" sz="2400" dirty="0"/>
              <a:t> is </a:t>
            </a:r>
            <a:r>
              <a:rPr lang="tr-TR" sz="2400" dirty="0" err="1"/>
              <a:t>going</a:t>
            </a:r>
            <a:r>
              <a:rPr lang="tr-TR" sz="2400" dirty="0"/>
              <a:t> </a:t>
            </a:r>
            <a:r>
              <a:rPr lang="tr-TR" sz="2400" dirty="0" err="1"/>
              <a:t>to</a:t>
            </a:r>
            <a:r>
              <a:rPr lang="tr-TR" sz="2400" dirty="0"/>
              <a:t> buy? </a:t>
            </a:r>
            <a:r>
              <a:rPr lang="tr-TR" sz="2400" dirty="0" err="1"/>
              <a:t>What</a:t>
            </a:r>
            <a:r>
              <a:rPr lang="tr-TR" sz="2400" dirty="0"/>
              <a:t> </a:t>
            </a:r>
            <a:r>
              <a:rPr lang="tr-TR" sz="2400" dirty="0" err="1"/>
              <a:t>kind</a:t>
            </a:r>
            <a:r>
              <a:rPr lang="tr-TR" sz="2400" dirty="0"/>
              <a:t> of </a:t>
            </a:r>
            <a:r>
              <a:rPr lang="tr-TR" sz="2400" dirty="0" err="1"/>
              <a:t>environmental</a:t>
            </a:r>
            <a:r>
              <a:rPr lang="tr-TR" sz="2400" dirty="0"/>
              <a:t> problem </a:t>
            </a:r>
            <a:r>
              <a:rPr lang="tr-TR" sz="2400" dirty="0" err="1"/>
              <a:t>we</a:t>
            </a:r>
            <a:r>
              <a:rPr lang="tr-TR" sz="2400" dirty="0"/>
              <a:t> </a:t>
            </a:r>
            <a:r>
              <a:rPr lang="tr-TR" sz="2400" dirty="0" err="1"/>
              <a:t>will</a:t>
            </a:r>
            <a:r>
              <a:rPr lang="tr-TR" sz="2400" dirty="0"/>
              <a:t> </a:t>
            </a:r>
            <a:r>
              <a:rPr lang="tr-TR" sz="2400" dirty="0" err="1"/>
              <a:t>have</a:t>
            </a:r>
            <a:r>
              <a:rPr lang="tr-TR" sz="2400" dirty="0"/>
              <a:t>? (</a:t>
            </a:r>
            <a:r>
              <a:rPr lang="tr-TR" sz="2400" dirty="0" err="1"/>
              <a:t>For</a:t>
            </a:r>
            <a:r>
              <a:rPr lang="tr-TR" sz="2400" dirty="0"/>
              <a:t> </a:t>
            </a:r>
            <a:r>
              <a:rPr lang="tr-TR" sz="2400" dirty="0" err="1"/>
              <a:t>example</a:t>
            </a:r>
            <a:r>
              <a:rPr lang="tr-TR" sz="2400" dirty="0"/>
              <a:t>, </a:t>
            </a:r>
            <a:r>
              <a:rPr lang="tr-TR" sz="2400" dirty="0" err="1"/>
              <a:t>if</a:t>
            </a:r>
            <a:r>
              <a:rPr lang="tr-TR" sz="2400" dirty="0"/>
              <a:t> </a:t>
            </a:r>
            <a:r>
              <a:rPr lang="tr-TR" sz="2400" dirty="0" err="1"/>
              <a:t>your</a:t>
            </a:r>
            <a:r>
              <a:rPr lang="tr-TR" sz="2400" dirty="0"/>
              <a:t> </a:t>
            </a:r>
            <a:r>
              <a:rPr lang="tr-TR" sz="2400" dirty="0" err="1"/>
              <a:t>farm</a:t>
            </a:r>
            <a:r>
              <a:rPr lang="tr-TR" sz="2400" dirty="0"/>
              <a:t> is </a:t>
            </a:r>
            <a:r>
              <a:rPr lang="tr-TR" sz="2400" dirty="0" err="1"/>
              <a:t>near</a:t>
            </a:r>
            <a:r>
              <a:rPr lang="tr-TR" sz="2400" dirty="0"/>
              <a:t> </a:t>
            </a:r>
            <a:r>
              <a:rPr lang="tr-TR" sz="2400" dirty="0" err="1"/>
              <a:t>by</a:t>
            </a:r>
            <a:r>
              <a:rPr lang="tr-TR" sz="2400" dirty="0"/>
              <a:t> of </a:t>
            </a:r>
            <a:r>
              <a:rPr lang="tr-TR" sz="2400" dirty="0" err="1"/>
              <a:t>cement</a:t>
            </a:r>
            <a:r>
              <a:rPr lang="tr-TR" sz="2400" dirty="0"/>
              <a:t> </a:t>
            </a:r>
            <a:r>
              <a:rPr lang="tr-TR" sz="2400" dirty="0" err="1"/>
              <a:t>mill</a:t>
            </a:r>
            <a:r>
              <a:rPr lang="tr-TR" sz="2400" dirty="0"/>
              <a:t>, </a:t>
            </a:r>
            <a:r>
              <a:rPr lang="tr-TR" sz="2400" dirty="0" err="1"/>
              <a:t>the</a:t>
            </a:r>
            <a:r>
              <a:rPr lang="tr-TR" sz="2400" dirty="0"/>
              <a:t> </a:t>
            </a:r>
            <a:r>
              <a:rPr lang="tr-TR" sz="2400" dirty="0" err="1"/>
              <a:t>land</a:t>
            </a:r>
            <a:r>
              <a:rPr lang="tr-TR" sz="2400" dirty="0"/>
              <a:t> </a:t>
            </a:r>
            <a:r>
              <a:rPr lang="tr-TR" sz="2400" dirty="0" err="1"/>
              <a:t>will</a:t>
            </a:r>
            <a:r>
              <a:rPr lang="tr-TR" sz="2400" dirty="0"/>
              <a:t> be </a:t>
            </a:r>
            <a:r>
              <a:rPr lang="tr-TR" sz="2400" dirty="0" err="1"/>
              <a:t>polluted</a:t>
            </a:r>
            <a:r>
              <a:rPr lang="tr-TR" sz="2400" dirty="0"/>
              <a:t> </a:t>
            </a:r>
            <a:r>
              <a:rPr lang="tr-TR" sz="2400" dirty="0" err="1"/>
              <a:t>and</a:t>
            </a:r>
            <a:r>
              <a:rPr lang="tr-TR" sz="2400" dirty="0"/>
              <a:t> </a:t>
            </a:r>
            <a:r>
              <a:rPr lang="tr-TR" sz="2400" dirty="0" err="1"/>
              <a:t>production</a:t>
            </a:r>
            <a:r>
              <a:rPr lang="tr-TR" sz="2400" dirty="0"/>
              <a:t> </a:t>
            </a:r>
            <a:r>
              <a:rPr lang="tr-TR" sz="2400" dirty="0" err="1"/>
              <a:t>will</a:t>
            </a:r>
            <a:r>
              <a:rPr lang="tr-TR" sz="2400" dirty="0"/>
              <a:t> be </a:t>
            </a:r>
            <a:r>
              <a:rPr lang="tr-TR" sz="2400" dirty="0" err="1"/>
              <a:t>decline</a:t>
            </a:r>
            <a:r>
              <a:rPr lang="tr-TR" sz="2400" dirty="0"/>
              <a:t>! </a:t>
            </a:r>
            <a:r>
              <a:rPr lang="tr-TR" sz="2400" dirty="0" err="1"/>
              <a:t>Also</a:t>
            </a:r>
            <a:r>
              <a:rPr lang="tr-TR" sz="2400" dirty="0"/>
              <a:t>, </a:t>
            </a:r>
            <a:r>
              <a:rPr lang="tr-TR" sz="2400" dirty="0" err="1"/>
              <a:t>people</a:t>
            </a:r>
            <a:r>
              <a:rPr lang="tr-TR" sz="2400" dirty="0"/>
              <a:t> </a:t>
            </a:r>
            <a:r>
              <a:rPr lang="tr-TR" sz="2400" dirty="0" err="1"/>
              <a:t>may</a:t>
            </a:r>
            <a:r>
              <a:rPr lang="tr-TR" sz="2400" dirty="0"/>
              <a:t> </a:t>
            </a:r>
            <a:r>
              <a:rPr lang="tr-TR" sz="2400" dirty="0" err="1"/>
              <a:t>lost</a:t>
            </a:r>
            <a:r>
              <a:rPr lang="tr-TR" sz="2400" dirty="0"/>
              <a:t> </a:t>
            </a:r>
            <a:r>
              <a:rPr lang="tr-TR" sz="2400" dirty="0" err="1"/>
              <a:t>their</a:t>
            </a:r>
            <a:r>
              <a:rPr lang="tr-TR" sz="2400" dirty="0"/>
              <a:t> </a:t>
            </a:r>
            <a:r>
              <a:rPr lang="tr-TR" sz="2400" dirty="0" err="1"/>
              <a:t>health</a:t>
            </a:r>
            <a:r>
              <a:rPr lang="tr-TR" sz="2400" dirty="0"/>
              <a:t> </a:t>
            </a:r>
            <a:r>
              <a:rPr lang="tr-TR" sz="2400" dirty="0" err="1"/>
              <a:t>due</a:t>
            </a:r>
            <a:r>
              <a:rPr lang="tr-TR" sz="2400" dirty="0"/>
              <a:t> </a:t>
            </a:r>
            <a:r>
              <a:rPr lang="tr-TR" sz="2400" dirty="0" err="1"/>
              <a:t>to</a:t>
            </a:r>
            <a:r>
              <a:rPr lang="tr-TR" sz="2400" dirty="0"/>
              <a:t> </a:t>
            </a:r>
            <a:r>
              <a:rPr lang="tr-TR" sz="2400" dirty="0" err="1"/>
              <a:t>polluted</a:t>
            </a:r>
            <a:r>
              <a:rPr lang="tr-TR" sz="2400" dirty="0"/>
              <a:t> </a:t>
            </a:r>
            <a:r>
              <a:rPr lang="tr-TR" sz="2400" dirty="0" err="1"/>
              <a:t>air</a:t>
            </a:r>
            <a:r>
              <a:rPr lang="tr-TR" sz="2400" dirty="0"/>
              <a:t>! </a:t>
            </a:r>
            <a:r>
              <a:rPr lang="tr-TR" sz="2400" dirty="0" err="1"/>
              <a:t>Who</a:t>
            </a:r>
            <a:r>
              <a:rPr lang="tr-TR" sz="2400" dirty="0"/>
              <a:t> is </a:t>
            </a:r>
            <a:r>
              <a:rPr lang="tr-TR" sz="2400" dirty="0" err="1"/>
              <a:t>going</a:t>
            </a:r>
            <a:r>
              <a:rPr lang="tr-TR" sz="2400" dirty="0"/>
              <a:t> </a:t>
            </a:r>
            <a:r>
              <a:rPr lang="tr-TR" sz="2400" dirty="0" err="1"/>
              <a:t>to</a:t>
            </a:r>
            <a:r>
              <a:rPr lang="tr-TR" sz="2400" dirty="0"/>
              <a:t> </a:t>
            </a:r>
            <a:r>
              <a:rPr lang="tr-TR" sz="2400" dirty="0" err="1"/>
              <a:t>compensate</a:t>
            </a:r>
            <a:r>
              <a:rPr lang="tr-TR" sz="2400" dirty="0"/>
              <a:t>  </a:t>
            </a:r>
            <a:r>
              <a:rPr lang="tr-TR" sz="2400" dirty="0" err="1"/>
              <a:t>these</a:t>
            </a:r>
            <a:r>
              <a:rPr lang="tr-TR" sz="2400" dirty="0"/>
              <a:t> ‘’</a:t>
            </a:r>
            <a:r>
              <a:rPr lang="tr-TR" sz="2400" dirty="0" err="1"/>
              <a:t>costs</a:t>
            </a:r>
            <a:r>
              <a:rPr lang="tr-TR" sz="2400" dirty="0"/>
              <a:t>’’ (</a:t>
            </a:r>
            <a:r>
              <a:rPr lang="tr-TR" sz="2400" dirty="0" err="1"/>
              <a:t>external</a:t>
            </a:r>
            <a:r>
              <a:rPr lang="tr-TR" sz="2400" dirty="0"/>
              <a:t> </a:t>
            </a:r>
            <a:r>
              <a:rPr lang="tr-TR" sz="2400" dirty="0" err="1"/>
              <a:t>costs</a:t>
            </a:r>
            <a:r>
              <a:rPr lang="tr-TR" sz="2400" dirty="0"/>
              <a:t> </a:t>
            </a:r>
            <a:r>
              <a:rPr lang="tr-TR" sz="2400" dirty="0" err="1"/>
              <a:t>or</a:t>
            </a:r>
            <a:r>
              <a:rPr lang="tr-TR" sz="2400" dirty="0"/>
              <a:t> </a:t>
            </a:r>
            <a:r>
              <a:rPr lang="tr-TR" sz="2400" dirty="0" err="1"/>
              <a:t>spillover</a:t>
            </a:r>
            <a:r>
              <a:rPr lang="tr-TR" sz="2400" dirty="0"/>
              <a:t>). </a:t>
            </a:r>
          </a:p>
          <a:p>
            <a:r>
              <a:rPr lang="tr-TR" sz="2400" dirty="0"/>
              <a:t>b)  </a:t>
            </a:r>
            <a:r>
              <a:rPr lang="tr-TR" sz="2400" dirty="0" err="1"/>
              <a:t>Economies</a:t>
            </a:r>
            <a:r>
              <a:rPr lang="tr-TR" sz="2400" dirty="0"/>
              <a:t> of </a:t>
            </a:r>
            <a:r>
              <a:rPr lang="tr-TR" sz="2400" dirty="0" err="1"/>
              <a:t>scale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35745752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8AAB6574-F581-4872-B4E6-272DEABE19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dirty="0" err="1"/>
              <a:t>Econ</a:t>
            </a:r>
            <a:r>
              <a:rPr lang="tr-TR" sz="3200" dirty="0"/>
              <a:t> 105, </a:t>
            </a:r>
            <a:r>
              <a:rPr lang="tr-TR" sz="3200" dirty="0" err="1"/>
              <a:t>Week</a:t>
            </a:r>
            <a:r>
              <a:rPr lang="tr-TR" sz="3200" dirty="0"/>
              <a:t> 6, 5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E4090ED-B839-48E9-B052-3835ADFD42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sz="2400" dirty="0"/>
              <a:t>c) </a:t>
            </a:r>
            <a:r>
              <a:rPr lang="tr-TR" sz="2400" dirty="0" err="1"/>
              <a:t>Technological</a:t>
            </a:r>
            <a:r>
              <a:rPr lang="tr-TR" sz="2400" dirty="0"/>
              <a:t> </a:t>
            </a:r>
            <a:r>
              <a:rPr lang="tr-TR" sz="2400" dirty="0" err="1"/>
              <a:t>advance</a:t>
            </a:r>
            <a:endParaRPr lang="tr-TR" sz="2400" dirty="0"/>
          </a:p>
          <a:p>
            <a:r>
              <a:rPr lang="tr-TR" sz="2400" dirty="0"/>
              <a:t>d) </a:t>
            </a:r>
            <a:r>
              <a:rPr lang="tr-TR" sz="2400" dirty="0" err="1"/>
              <a:t>Range</a:t>
            </a:r>
            <a:r>
              <a:rPr lang="tr-TR" sz="2400" dirty="0"/>
              <a:t> of </a:t>
            </a:r>
            <a:r>
              <a:rPr lang="tr-TR" sz="2400" dirty="0" err="1"/>
              <a:t>consumer</a:t>
            </a:r>
            <a:r>
              <a:rPr lang="tr-TR" sz="2400" dirty="0"/>
              <a:t> </a:t>
            </a:r>
            <a:r>
              <a:rPr lang="tr-TR" sz="2400" dirty="0" err="1"/>
              <a:t>choice</a:t>
            </a:r>
            <a:endParaRPr lang="tr-TR" sz="2400" dirty="0"/>
          </a:p>
          <a:p>
            <a:r>
              <a:rPr lang="tr-TR" sz="2400" dirty="0"/>
              <a:t>*2.Pure </a:t>
            </a:r>
            <a:r>
              <a:rPr lang="tr-TR" sz="2400" dirty="0" err="1"/>
              <a:t>monopoly</a:t>
            </a:r>
            <a:endParaRPr lang="tr-TR" sz="2400" dirty="0"/>
          </a:p>
          <a:p>
            <a:r>
              <a:rPr lang="tr-TR" sz="2400" dirty="0" err="1"/>
              <a:t>Let</a:t>
            </a:r>
            <a:r>
              <a:rPr lang="tr-TR" sz="2400" dirty="0"/>
              <a:t> us </a:t>
            </a:r>
            <a:r>
              <a:rPr lang="tr-TR" sz="2400" dirty="0" err="1"/>
              <a:t>explain</a:t>
            </a:r>
            <a:r>
              <a:rPr lang="tr-TR" sz="2400" dirty="0"/>
              <a:t> </a:t>
            </a:r>
            <a:r>
              <a:rPr lang="tr-TR" sz="2400" dirty="0" err="1"/>
              <a:t>why</a:t>
            </a:r>
            <a:r>
              <a:rPr lang="tr-TR" sz="2400" dirty="0"/>
              <a:t> </a:t>
            </a:r>
            <a:r>
              <a:rPr lang="tr-TR" sz="2400" dirty="0" err="1"/>
              <a:t>pure</a:t>
            </a:r>
            <a:r>
              <a:rPr lang="tr-TR" sz="2400" dirty="0"/>
              <a:t> </a:t>
            </a:r>
            <a:r>
              <a:rPr lang="tr-TR" sz="2400" dirty="0" err="1"/>
              <a:t>monopoly</a:t>
            </a:r>
            <a:r>
              <a:rPr lang="tr-TR" sz="2400" dirty="0"/>
              <a:t> </a:t>
            </a:r>
            <a:r>
              <a:rPr lang="tr-TR" sz="2400" dirty="0" err="1"/>
              <a:t>may</a:t>
            </a:r>
            <a:r>
              <a:rPr lang="tr-TR" sz="2400" dirty="0"/>
              <a:t> </a:t>
            </a:r>
            <a:r>
              <a:rPr lang="tr-TR" sz="2400" dirty="0" err="1"/>
              <a:t>exist</a:t>
            </a:r>
            <a:r>
              <a:rPr lang="tr-TR" sz="2400" dirty="0"/>
              <a:t>: </a:t>
            </a:r>
            <a:r>
              <a:rPr lang="tr-TR" sz="2400" dirty="0" err="1"/>
              <a:t>One</a:t>
            </a:r>
            <a:r>
              <a:rPr lang="tr-TR" sz="2400" dirty="0"/>
              <a:t> </a:t>
            </a:r>
            <a:r>
              <a:rPr lang="tr-TR" sz="2400" dirty="0" err="1"/>
              <a:t>reason</a:t>
            </a:r>
            <a:r>
              <a:rPr lang="tr-TR" sz="2400" dirty="0"/>
              <a:t> is  ‘’</a:t>
            </a:r>
            <a:r>
              <a:rPr lang="tr-TR" sz="2400" dirty="0" err="1"/>
              <a:t>barrier</a:t>
            </a:r>
            <a:r>
              <a:rPr lang="tr-TR" sz="2400" dirty="0"/>
              <a:t> </a:t>
            </a:r>
            <a:r>
              <a:rPr lang="tr-TR" sz="2400" dirty="0" err="1"/>
              <a:t>to</a:t>
            </a:r>
            <a:r>
              <a:rPr lang="tr-TR" sz="2400" dirty="0"/>
              <a:t> </a:t>
            </a:r>
            <a:r>
              <a:rPr lang="tr-TR" sz="2400" dirty="0" err="1"/>
              <a:t>entry</a:t>
            </a:r>
            <a:r>
              <a:rPr lang="tr-TR" sz="2400" dirty="0"/>
              <a:t>’’. </a:t>
            </a:r>
          </a:p>
          <a:p>
            <a:r>
              <a:rPr lang="tr-TR" sz="2400" dirty="0" err="1"/>
              <a:t>It</a:t>
            </a:r>
            <a:r>
              <a:rPr lang="tr-TR" sz="2400" dirty="0"/>
              <a:t> </a:t>
            </a:r>
            <a:r>
              <a:rPr lang="tr-TR" sz="2400" dirty="0" err="1"/>
              <a:t>may</a:t>
            </a:r>
            <a:r>
              <a:rPr lang="tr-TR" sz="2400" dirty="0"/>
              <a:t> be </a:t>
            </a:r>
            <a:r>
              <a:rPr lang="tr-TR" sz="2400" dirty="0" err="1"/>
              <a:t>results</a:t>
            </a:r>
            <a:r>
              <a:rPr lang="tr-TR" sz="2400" dirty="0"/>
              <a:t> of a) </a:t>
            </a:r>
            <a:r>
              <a:rPr lang="tr-TR" sz="2400" dirty="0" err="1"/>
              <a:t>economies</a:t>
            </a:r>
            <a:r>
              <a:rPr lang="tr-TR" sz="2400" dirty="0"/>
              <a:t> of </a:t>
            </a:r>
            <a:r>
              <a:rPr lang="tr-TR" sz="2400" dirty="0" err="1"/>
              <a:t>scale</a:t>
            </a:r>
            <a:r>
              <a:rPr lang="tr-TR" sz="2400" dirty="0"/>
              <a:t>, b) patent </a:t>
            </a:r>
            <a:r>
              <a:rPr lang="tr-TR" sz="2400" dirty="0" err="1"/>
              <a:t>and</a:t>
            </a:r>
            <a:r>
              <a:rPr lang="tr-TR" sz="2400" dirty="0"/>
              <a:t> </a:t>
            </a:r>
            <a:r>
              <a:rPr lang="tr-TR" sz="2400" dirty="0" err="1"/>
              <a:t>licences</a:t>
            </a:r>
            <a:r>
              <a:rPr lang="tr-TR" sz="2400" dirty="0"/>
              <a:t>, c) </a:t>
            </a:r>
            <a:r>
              <a:rPr lang="tr-TR" sz="2400" dirty="0" err="1"/>
              <a:t>ownership</a:t>
            </a:r>
            <a:r>
              <a:rPr lang="tr-TR" sz="2400" dirty="0"/>
              <a:t> </a:t>
            </a:r>
            <a:r>
              <a:rPr lang="tr-TR" sz="2400" dirty="0" err="1"/>
              <a:t>or</a:t>
            </a:r>
            <a:r>
              <a:rPr lang="tr-TR" sz="2400" dirty="0"/>
              <a:t> </a:t>
            </a:r>
            <a:r>
              <a:rPr lang="tr-TR" sz="2400" dirty="0" err="1"/>
              <a:t>control</a:t>
            </a:r>
            <a:r>
              <a:rPr lang="tr-TR" sz="2400" dirty="0"/>
              <a:t> of </a:t>
            </a:r>
            <a:r>
              <a:rPr lang="tr-TR" sz="2400" dirty="0" err="1"/>
              <a:t>essential</a:t>
            </a:r>
            <a:r>
              <a:rPr lang="tr-TR" sz="2400" dirty="0"/>
              <a:t> </a:t>
            </a:r>
            <a:r>
              <a:rPr lang="tr-TR" sz="2400" dirty="0" err="1"/>
              <a:t>resources</a:t>
            </a:r>
            <a:r>
              <a:rPr lang="tr-TR" sz="2400" dirty="0"/>
              <a:t>, d) </a:t>
            </a:r>
            <a:r>
              <a:rPr lang="tr-TR" sz="2400" dirty="0" err="1"/>
              <a:t>government</a:t>
            </a:r>
            <a:r>
              <a:rPr lang="tr-TR" sz="2400" dirty="0"/>
              <a:t> </a:t>
            </a:r>
            <a:r>
              <a:rPr lang="tr-TR" sz="2400" dirty="0" err="1"/>
              <a:t>regulation</a:t>
            </a:r>
            <a:r>
              <a:rPr lang="tr-TR" sz="2400" dirty="0"/>
              <a:t>.</a:t>
            </a:r>
          </a:p>
          <a:p>
            <a:r>
              <a:rPr lang="tr-TR" sz="2400" dirty="0"/>
              <a:t>*</a:t>
            </a:r>
            <a:r>
              <a:rPr lang="tr-TR" sz="2400" dirty="0" err="1"/>
              <a:t>Economic</a:t>
            </a:r>
            <a:r>
              <a:rPr lang="tr-TR" sz="2400" dirty="0"/>
              <a:t> </a:t>
            </a:r>
            <a:r>
              <a:rPr lang="tr-TR" sz="2400" dirty="0" err="1"/>
              <a:t>effects</a:t>
            </a:r>
            <a:r>
              <a:rPr lang="tr-TR" sz="2400" dirty="0"/>
              <a:t> of </a:t>
            </a:r>
            <a:r>
              <a:rPr lang="tr-TR" sz="2400" dirty="0" err="1"/>
              <a:t>monopoly</a:t>
            </a:r>
            <a:r>
              <a:rPr lang="tr-TR" sz="2400" dirty="0"/>
              <a:t>: a) </a:t>
            </a:r>
            <a:r>
              <a:rPr lang="tr-TR" sz="2400" dirty="0" err="1"/>
              <a:t>Price</a:t>
            </a:r>
            <a:r>
              <a:rPr lang="tr-TR" sz="2400" dirty="0"/>
              <a:t>, </a:t>
            </a:r>
            <a:r>
              <a:rPr lang="tr-TR" sz="2400" dirty="0" err="1"/>
              <a:t>output</a:t>
            </a:r>
            <a:r>
              <a:rPr lang="tr-TR" sz="2400" dirty="0"/>
              <a:t> </a:t>
            </a:r>
            <a:r>
              <a:rPr lang="tr-TR" sz="2400" dirty="0" err="1"/>
              <a:t>and</a:t>
            </a:r>
            <a:r>
              <a:rPr lang="tr-TR" sz="2400" dirty="0"/>
              <a:t> </a:t>
            </a:r>
            <a:r>
              <a:rPr lang="tr-TR" sz="2400" dirty="0" err="1"/>
              <a:t>efficieny</a:t>
            </a:r>
            <a:r>
              <a:rPr lang="tr-TR" sz="2400" dirty="0"/>
              <a:t>, b) </a:t>
            </a:r>
            <a:r>
              <a:rPr lang="tr-TR" sz="2400" dirty="0" err="1"/>
              <a:t>income</a:t>
            </a:r>
            <a:r>
              <a:rPr lang="tr-TR" sz="2400" dirty="0"/>
              <a:t> </a:t>
            </a:r>
            <a:r>
              <a:rPr lang="tr-TR" sz="2400" dirty="0" err="1"/>
              <a:t>distribution</a:t>
            </a:r>
            <a:r>
              <a:rPr lang="tr-TR" sz="2400" dirty="0"/>
              <a:t>, c) </a:t>
            </a:r>
            <a:r>
              <a:rPr lang="tr-TR" sz="2400" dirty="0" err="1"/>
              <a:t>cost</a:t>
            </a:r>
            <a:r>
              <a:rPr lang="tr-TR" sz="2400" dirty="0"/>
              <a:t> </a:t>
            </a:r>
            <a:r>
              <a:rPr lang="tr-TR" sz="2400" dirty="0" err="1"/>
              <a:t>complications</a:t>
            </a:r>
            <a:r>
              <a:rPr lang="tr-TR" sz="2400" dirty="0"/>
              <a:t>, d) </a:t>
            </a:r>
            <a:r>
              <a:rPr lang="tr-TR" sz="2400" dirty="0" err="1"/>
              <a:t>rent</a:t>
            </a:r>
            <a:r>
              <a:rPr lang="tr-TR" sz="2400" dirty="0"/>
              <a:t>- </a:t>
            </a:r>
            <a:r>
              <a:rPr lang="tr-TR" sz="2400" dirty="0" err="1"/>
              <a:t>seeking</a:t>
            </a:r>
            <a:r>
              <a:rPr lang="tr-TR" sz="2400" dirty="0"/>
              <a:t> </a:t>
            </a:r>
            <a:r>
              <a:rPr lang="tr-TR" sz="2400" dirty="0" err="1"/>
              <a:t>behavior</a:t>
            </a:r>
            <a:r>
              <a:rPr lang="tr-TR" sz="2400" dirty="0"/>
              <a:t>, e) </a:t>
            </a:r>
            <a:r>
              <a:rPr lang="tr-TR" sz="2400" dirty="0" err="1"/>
              <a:t>technological</a:t>
            </a:r>
            <a:r>
              <a:rPr lang="tr-TR" sz="2400" dirty="0"/>
              <a:t> </a:t>
            </a:r>
            <a:r>
              <a:rPr lang="tr-TR" sz="2400" dirty="0" err="1"/>
              <a:t>advance</a:t>
            </a:r>
            <a:r>
              <a:rPr lang="tr-TR" sz="2400" dirty="0"/>
              <a:t>.</a:t>
            </a:r>
          </a:p>
          <a:p>
            <a:r>
              <a:rPr lang="tr-TR" sz="2400" dirty="0"/>
              <a:t>*</a:t>
            </a:r>
            <a:r>
              <a:rPr lang="tr-TR" sz="2400" dirty="0" err="1"/>
              <a:t>Conditions</a:t>
            </a:r>
            <a:r>
              <a:rPr lang="tr-TR" sz="2400" dirty="0"/>
              <a:t> </a:t>
            </a:r>
            <a:r>
              <a:rPr lang="tr-TR" sz="2400" dirty="0" err="1"/>
              <a:t>for</a:t>
            </a:r>
            <a:r>
              <a:rPr lang="tr-TR" sz="2400" dirty="0"/>
              <a:t> </a:t>
            </a:r>
            <a:r>
              <a:rPr lang="tr-TR" sz="2400" dirty="0" err="1"/>
              <a:t>price</a:t>
            </a:r>
            <a:r>
              <a:rPr lang="tr-TR" sz="2400" dirty="0"/>
              <a:t> </a:t>
            </a:r>
            <a:r>
              <a:rPr lang="tr-TR" sz="2400" dirty="0" err="1"/>
              <a:t>discrimination</a:t>
            </a:r>
            <a:r>
              <a:rPr lang="tr-TR" sz="2400" dirty="0"/>
              <a:t>. </a:t>
            </a:r>
            <a:r>
              <a:rPr lang="tr-TR" sz="2400" dirty="0" err="1"/>
              <a:t>What</a:t>
            </a:r>
            <a:r>
              <a:rPr lang="tr-TR" sz="2400" dirty="0"/>
              <a:t> is </a:t>
            </a:r>
            <a:r>
              <a:rPr lang="tr-TR" sz="2400" dirty="0" err="1"/>
              <a:t>price</a:t>
            </a:r>
            <a:r>
              <a:rPr lang="tr-TR" sz="2400" dirty="0"/>
              <a:t> </a:t>
            </a:r>
            <a:r>
              <a:rPr lang="tr-TR" sz="2400" dirty="0" err="1"/>
              <a:t>discrimination</a:t>
            </a:r>
            <a:r>
              <a:rPr lang="tr-TR" sz="2400" dirty="0"/>
              <a:t>? a) </a:t>
            </a:r>
            <a:r>
              <a:rPr lang="tr-TR" sz="2400" dirty="0" err="1"/>
              <a:t>Monopoly</a:t>
            </a:r>
            <a:r>
              <a:rPr lang="tr-TR" sz="2400" dirty="0"/>
              <a:t> </a:t>
            </a:r>
            <a:r>
              <a:rPr lang="tr-TR" sz="2400" dirty="0" err="1"/>
              <a:t>power</a:t>
            </a:r>
            <a:r>
              <a:rPr lang="tr-TR" sz="2400" dirty="0"/>
              <a:t>, b) market </a:t>
            </a:r>
            <a:r>
              <a:rPr lang="tr-TR" sz="2400" dirty="0" err="1"/>
              <a:t>segregation</a:t>
            </a:r>
            <a:r>
              <a:rPr lang="tr-TR" sz="2400" dirty="0"/>
              <a:t>, c) </a:t>
            </a:r>
            <a:r>
              <a:rPr lang="tr-TR" sz="2400" dirty="0" err="1"/>
              <a:t>no</a:t>
            </a:r>
            <a:r>
              <a:rPr lang="tr-TR" sz="2400" dirty="0"/>
              <a:t> </a:t>
            </a:r>
            <a:r>
              <a:rPr lang="tr-TR" sz="2400" dirty="0" err="1"/>
              <a:t>resale</a:t>
            </a:r>
            <a:r>
              <a:rPr lang="tr-TR" sz="2400" dirty="0"/>
              <a:t>. </a:t>
            </a:r>
            <a:r>
              <a:rPr lang="tr-TR" sz="2400" dirty="0" err="1"/>
              <a:t>Give</a:t>
            </a:r>
            <a:r>
              <a:rPr lang="tr-TR" sz="2400" dirty="0"/>
              <a:t> </a:t>
            </a:r>
            <a:r>
              <a:rPr lang="tr-TR" sz="2400" dirty="0" err="1"/>
              <a:t>examples</a:t>
            </a:r>
            <a:r>
              <a:rPr lang="tr-TR" sz="24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9241593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442BD8D5-7E9E-465D-A2B2-38734CA1BE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dirty="0" err="1"/>
              <a:t>Econ</a:t>
            </a:r>
            <a:r>
              <a:rPr lang="tr-TR" sz="3200" dirty="0"/>
              <a:t> 105, </a:t>
            </a:r>
            <a:r>
              <a:rPr lang="tr-TR" sz="3200" dirty="0" err="1"/>
              <a:t>Week</a:t>
            </a:r>
            <a:r>
              <a:rPr lang="tr-TR" sz="3200" dirty="0"/>
              <a:t> 6, 6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F16EDF8-18B8-4CDB-B562-41DEE5C519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/>
              <a:t>*</a:t>
            </a:r>
            <a:r>
              <a:rPr lang="tr-TR" sz="2400" dirty="0" err="1"/>
              <a:t>Policy</a:t>
            </a:r>
            <a:r>
              <a:rPr lang="tr-TR" sz="2400" dirty="0"/>
              <a:t> </a:t>
            </a:r>
            <a:r>
              <a:rPr lang="tr-TR" sz="2400" dirty="0" err="1"/>
              <a:t>options</a:t>
            </a:r>
            <a:r>
              <a:rPr lang="tr-TR" sz="2400" dirty="0"/>
              <a:t> </a:t>
            </a:r>
            <a:r>
              <a:rPr lang="tr-TR" sz="2400" dirty="0" err="1"/>
              <a:t>against</a:t>
            </a:r>
            <a:r>
              <a:rPr lang="tr-TR" sz="2400" dirty="0"/>
              <a:t> </a:t>
            </a:r>
            <a:r>
              <a:rPr lang="tr-TR" sz="2400" dirty="0" err="1"/>
              <a:t>monopoly</a:t>
            </a:r>
            <a:endParaRPr lang="tr-TR" sz="2400" dirty="0"/>
          </a:p>
          <a:p>
            <a:r>
              <a:rPr lang="tr-TR" sz="2400" dirty="0"/>
              <a:t>1. </a:t>
            </a:r>
            <a:r>
              <a:rPr lang="tr-TR" sz="2400" dirty="0" err="1"/>
              <a:t>If</a:t>
            </a:r>
            <a:r>
              <a:rPr lang="tr-TR" sz="2400" dirty="0"/>
              <a:t> </a:t>
            </a:r>
            <a:r>
              <a:rPr lang="tr-TR" sz="2400" dirty="0" err="1"/>
              <a:t>the</a:t>
            </a:r>
            <a:r>
              <a:rPr lang="tr-TR" sz="2400" dirty="0"/>
              <a:t> </a:t>
            </a:r>
            <a:r>
              <a:rPr lang="tr-TR" sz="2400" dirty="0" err="1"/>
              <a:t>monopoly</a:t>
            </a:r>
            <a:r>
              <a:rPr lang="tr-TR" sz="2400" dirty="0"/>
              <a:t> </a:t>
            </a:r>
            <a:r>
              <a:rPr lang="tr-TR" sz="2400" dirty="0" err="1"/>
              <a:t>creates</a:t>
            </a:r>
            <a:r>
              <a:rPr lang="tr-TR" sz="2400" dirty="0"/>
              <a:t> a </a:t>
            </a:r>
            <a:r>
              <a:rPr lang="tr-TR" sz="2400" dirty="0" err="1"/>
              <a:t>significant</a:t>
            </a:r>
            <a:r>
              <a:rPr lang="tr-TR" sz="2400" dirty="0"/>
              <a:t> </a:t>
            </a:r>
            <a:r>
              <a:rPr lang="tr-TR" sz="2400" dirty="0" err="1"/>
              <a:t>economic</a:t>
            </a:r>
            <a:r>
              <a:rPr lang="tr-TR" sz="2400" dirty="0"/>
              <a:t> </a:t>
            </a:r>
            <a:r>
              <a:rPr lang="tr-TR" sz="2400" dirty="0" err="1"/>
              <a:t>inefficiency</a:t>
            </a:r>
            <a:r>
              <a:rPr lang="tr-TR" sz="2400" dirty="0"/>
              <a:t> </a:t>
            </a:r>
            <a:r>
              <a:rPr lang="tr-TR" sz="2400" dirty="0" err="1"/>
              <a:t>and</a:t>
            </a:r>
            <a:r>
              <a:rPr lang="tr-TR" sz="2400" dirty="0"/>
              <a:t> a </a:t>
            </a:r>
            <a:r>
              <a:rPr lang="tr-TR" sz="2400" dirty="0" err="1"/>
              <a:t>long-lasting</a:t>
            </a:r>
            <a:r>
              <a:rPr lang="tr-TR" sz="2400" dirty="0"/>
              <a:t> time </a:t>
            </a:r>
            <a:r>
              <a:rPr lang="tr-TR" sz="2400" dirty="0" err="1"/>
              <a:t>horizon</a:t>
            </a:r>
            <a:r>
              <a:rPr lang="tr-TR" sz="2400" dirty="0"/>
              <a:t>, </a:t>
            </a:r>
            <a:r>
              <a:rPr lang="tr-TR" sz="2400" dirty="0" err="1"/>
              <a:t>government</a:t>
            </a:r>
            <a:r>
              <a:rPr lang="tr-TR" sz="2400" dirty="0"/>
              <a:t> </a:t>
            </a:r>
            <a:r>
              <a:rPr lang="tr-TR" sz="2400" dirty="0" err="1"/>
              <a:t>regulation</a:t>
            </a:r>
            <a:r>
              <a:rPr lang="tr-TR" sz="2400" dirty="0"/>
              <a:t> (</a:t>
            </a:r>
            <a:r>
              <a:rPr lang="tr-TR" sz="2400" dirty="0" err="1"/>
              <a:t>Antitrust</a:t>
            </a:r>
            <a:r>
              <a:rPr lang="tr-TR" sz="2400" dirty="0"/>
              <a:t> </a:t>
            </a:r>
            <a:r>
              <a:rPr lang="tr-TR" sz="2400" dirty="0" err="1"/>
              <a:t>regulation</a:t>
            </a:r>
            <a:r>
              <a:rPr lang="tr-TR" sz="2400" dirty="0"/>
              <a:t>) is </a:t>
            </a:r>
            <a:r>
              <a:rPr lang="tr-TR" sz="2400" dirty="0" err="1"/>
              <a:t>possible</a:t>
            </a:r>
            <a:r>
              <a:rPr lang="tr-TR" sz="2400" dirty="0"/>
              <a:t>.</a:t>
            </a:r>
          </a:p>
          <a:p>
            <a:r>
              <a:rPr lang="tr-TR" sz="2400" dirty="0"/>
              <a:t>2. </a:t>
            </a:r>
            <a:r>
              <a:rPr lang="tr-TR" sz="2400" dirty="0" err="1"/>
              <a:t>If</a:t>
            </a:r>
            <a:r>
              <a:rPr lang="tr-TR" sz="2400" dirty="0"/>
              <a:t> </a:t>
            </a:r>
            <a:r>
              <a:rPr lang="tr-TR" sz="2400" dirty="0" err="1"/>
              <a:t>monopoly</a:t>
            </a:r>
            <a:r>
              <a:rPr lang="tr-TR" sz="2400" dirty="0"/>
              <a:t> is a </a:t>
            </a:r>
            <a:r>
              <a:rPr lang="tr-TR" sz="2400" dirty="0" err="1"/>
              <a:t>natural</a:t>
            </a:r>
            <a:r>
              <a:rPr lang="tr-TR" sz="2400" dirty="0"/>
              <a:t> </a:t>
            </a:r>
            <a:r>
              <a:rPr lang="tr-TR" sz="2400" dirty="0" err="1"/>
              <a:t>monopoly</a:t>
            </a:r>
            <a:r>
              <a:rPr lang="tr-TR" sz="2400" dirty="0"/>
              <a:t>, it can </a:t>
            </a:r>
            <a:r>
              <a:rPr lang="tr-TR" sz="2400" dirty="0" err="1"/>
              <a:t>continue</a:t>
            </a:r>
            <a:r>
              <a:rPr lang="tr-TR" sz="2400" dirty="0"/>
              <a:t> </a:t>
            </a:r>
            <a:r>
              <a:rPr lang="tr-TR" sz="2400" dirty="0" err="1"/>
              <a:t>with</a:t>
            </a:r>
            <a:r>
              <a:rPr lang="tr-TR" sz="2400" dirty="0"/>
              <a:t> </a:t>
            </a:r>
            <a:r>
              <a:rPr lang="tr-TR" sz="2400" dirty="0" err="1"/>
              <a:t>price</a:t>
            </a:r>
            <a:r>
              <a:rPr lang="tr-TR" sz="2400" dirty="0"/>
              <a:t> </a:t>
            </a:r>
            <a:r>
              <a:rPr lang="tr-TR" sz="2400" dirty="0" err="1"/>
              <a:t>and</a:t>
            </a:r>
            <a:r>
              <a:rPr lang="tr-TR" sz="2400" dirty="0"/>
              <a:t> </a:t>
            </a:r>
            <a:r>
              <a:rPr lang="tr-TR" sz="2400" dirty="0" err="1"/>
              <a:t>quantity</a:t>
            </a:r>
            <a:r>
              <a:rPr lang="tr-TR" sz="2400" dirty="0"/>
              <a:t> </a:t>
            </a:r>
            <a:r>
              <a:rPr lang="tr-TR" sz="2400" dirty="0" err="1"/>
              <a:t>regulations</a:t>
            </a:r>
            <a:r>
              <a:rPr lang="tr-TR" sz="2400" dirty="0"/>
              <a:t>.</a:t>
            </a:r>
          </a:p>
          <a:p>
            <a:r>
              <a:rPr lang="tr-TR" sz="2400" dirty="0"/>
              <a:t>3. </a:t>
            </a:r>
            <a:r>
              <a:rPr lang="tr-TR" sz="2400" dirty="0" err="1"/>
              <a:t>If</a:t>
            </a:r>
            <a:r>
              <a:rPr lang="tr-TR" sz="2400" dirty="0"/>
              <a:t> </a:t>
            </a:r>
            <a:r>
              <a:rPr lang="tr-TR" sz="2400" dirty="0" err="1"/>
              <a:t>the</a:t>
            </a:r>
            <a:r>
              <a:rPr lang="tr-TR" sz="2400" dirty="0"/>
              <a:t> </a:t>
            </a:r>
            <a:r>
              <a:rPr lang="tr-TR" sz="2400" dirty="0" err="1"/>
              <a:t>monopoly</a:t>
            </a:r>
            <a:r>
              <a:rPr lang="tr-TR" sz="2400" dirty="0"/>
              <a:t> is a </a:t>
            </a:r>
            <a:r>
              <a:rPr lang="tr-TR" sz="2400" dirty="0" err="1"/>
              <a:t>short</a:t>
            </a:r>
            <a:r>
              <a:rPr lang="tr-TR" sz="2400" dirty="0"/>
              <a:t>- </a:t>
            </a:r>
            <a:r>
              <a:rPr lang="tr-TR" sz="2400" dirty="0" err="1"/>
              <a:t>lived</a:t>
            </a:r>
            <a:r>
              <a:rPr lang="tr-TR" sz="2400" dirty="0"/>
              <a:t> </a:t>
            </a:r>
            <a:r>
              <a:rPr lang="tr-TR" sz="2400" dirty="0" err="1"/>
              <a:t>one</a:t>
            </a:r>
            <a:r>
              <a:rPr lang="tr-TR" sz="2400" dirty="0"/>
              <a:t>, </a:t>
            </a:r>
            <a:r>
              <a:rPr lang="tr-TR" sz="2400" dirty="0" err="1"/>
              <a:t>i.e</a:t>
            </a:r>
            <a:r>
              <a:rPr lang="tr-TR" sz="2400" dirty="0"/>
              <a:t>., </a:t>
            </a:r>
            <a:r>
              <a:rPr lang="tr-TR" sz="2400" dirty="0" err="1"/>
              <a:t>its</a:t>
            </a:r>
            <a:r>
              <a:rPr lang="tr-TR" sz="2400" dirty="0"/>
              <a:t> life is </a:t>
            </a:r>
            <a:r>
              <a:rPr lang="tr-TR" sz="2400" dirty="0" err="1"/>
              <a:t>short</a:t>
            </a:r>
            <a:r>
              <a:rPr lang="tr-TR" sz="2400" dirty="0"/>
              <a:t>, </a:t>
            </a:r>
            <a:r>
              <a:rPr lang="tr-TR" sz="2400" dirty="0" err="1"/>
              <a:t>then</a:t>
            </a:r>
            <a:r>
              <a:rPr lang="tr-TR" sz="2400" dirty="0"/>
              <a:t> </a:t>
            </a:r>
            <a:r>
              <a:rPr lang="tr-TR" sz="2400" dirty="0" err="1"/>
              <a:t>society</a:t>
            </a:r>
            <a:r>
              <a:rPr lang="tr-TR" sz="2400" dirty="0"/>
              <a:t> can </a:t>
            </a:r>
            <a:r>
              <a:rPr lang="tr-TR" sz="2400" dirty="0" err="1"/>
              <a:t>ignore</a:t>
            </a:r>
            <a:r>
              <a:rPr lang="tr-TR" sz="2400" dirty="0"/>
              <a:t> it.</a:t>
            </a:r>
          </a:p>
          <a:p>
            <a:r>
              <a:rPr lang="tr-TR" sz="2400" dirty="0"/>
              <a:t>*3.Monopolistic </a:t>
            </a:r>
            <a:r>
              <a:rPr lang="tr-TR" sz="2400" dirty="0" err="1"/>
              <a:t>competition</a:t>
            </a:r>
            <a:endParaRPr lang="tr-TR" sz="2400" dirty="0"/>
          </a:p>
          <a:p>
            <a:r>
              <a:rPr lang="tr-TR" sz="2400" dirty="0" err="1"/>
              <a:t>Economic</a:t>
            </a:r>
            <a:r>
              <a:rPr lang="tr-TR" sz="2400" dirty="0"/>
              <a:t> </a:t>
            </a:r>
            <a:r>
              <a:rPr lang="tr-TR" sz="2400" dirty="0" err="1"/>
              <a:t>efficiency</a:t>
            </a:r>
            <a:r>
              <a:rPr lang="tr-TR" sz="2400" dirty="0"/>
              <a:t> </a:t>
            </a:r>
            <a:r>
              <a:rPr lang="tr-TR" sz="2400" dirty="0" err="1"/>
              <a:t>under</a:t>
            </a:r>
            <a:r>
              <a:rPr lang="tr-TR" sz="2400" dirty="0"/>
              <a:t> </a:t>
            </a:r>
            <a:r>
              <a:rPr lang="tr-TR" sz="2400" dirty="0" err="1"/>
              <a:t>monpolistic</a:t>
            </a:r>
            <a:r>
              <a:rPr lang="tr-TR" sz="2400" dirty="0"/>
              <a:t> </a:t>
            </a:r>
            <a:r>
              <a:rPr lang="tr-TR" sz="2400" dirty="0" err="1"/>
              <a:t>competition</a:t>
            </a:r>
            <a:r>
              <a:rPr lang="tr-TR" sz="2400" dirty="0"/>
              <a:t>.</a:t>
            </a:r>
          </a:p>
          <a:p>
            <a:r>
              <a:rPr lang="tr-TR" sz="2400" dirty="0"/>
              <a:t>a) </a:t>
            </a:r>
            <a:r>
              <a:rPr lang="tr-TR" sz="2400" dirty="0" err="1"/>
              <a:t>Neither</a:t>
            </a:r>
            <a:r>
              <a:rPr lang="tr-TR" sz="2400" dirty="0"/>
              <a:t> </a:t>
            </a:r>
            <a:r>
              <a:rPr lang="tr-TR" sz="2400" dirty="0" err="1"/>
              <a:t>productive</a:t>
            </a:r>
            <a:r>
              <a:rPr lang="tr-TR" sz="2400" dirty="0"/>
              <a:t> </a:t>
            </a:r>
            <a:r>
              <a:rPr lang="tr-TR" sz="2400" dirty="0" err="1"/>
              <a:t>nor</a:t>
            </a:r>
            <a:r>
              <a:rPr lang="tr-TR" sz="2400" dirty="0"/>
              <a:t> </a:t>
            </a:r>
            <a:r>
              <a:rPr lang="tr-TR" sz="2400" dirty="0" err="1"/>
              <a:t>allocative</a:t>
            </a:r>
            <a:r>
              <a:rPr lang="tr-TR" sz="2400" dirty="0"/>
              <a:t> </a:t>
            </a:r>
            <a:r>
              <a:rPr lang="tr-TR" sz="2400" dirty="0" err="1"/>
              <a:t>efficiency</a:t>
            </a:r>
            <a:r>
              <a:rPr lang="tr-TR" sz="2400" dirty="0"/>
              <a:t> (</a:t>
            </a:r>
            <a:r>
              <a:rPr lang="tr-TR" sz="2400" dirty="0" err="1"/>
              <a:t>to</a:t>
            </a:r>
            <a:r>
              <a:rPr lang="tr-TR" sz="2400" dirty="0"/>
              <a:t> be </a:t>
            </a:r>
            <a:r>
              <a:rPr lang="tr-TR" sz="2400" dirty="0" err="1"/>
              <a:t>explained</a:t>
            </a:r>
            <a:r>
              <a:rPr lang="tr-TR" sz="2400" dirty="0"/>
              <a:t>), </a:t>
            </a:r>
          </a:p>
          <a:p>
            <a:r>
              <a:rPr lang="tr-TR" sz="2400" dirty="0"/>
              <a:t>b) </a:t>
            </a:r>
            <a:r>
              <a:rPr lang="tr-TR" sz="2400" dirty="0" err="1"/>
              <a:t>Excess</a:t>
            </a:r>
            <a:r>
              <a:rPr lang="tr-TR" sz="2400" dirty="0"/>
              <a:t> </a:t>
            </a:r>
            <a:r>
              <a:rPr lang="tr-TR" sz="2400" dirty="0" err="1"/>
              <a:t>capacity</a:t>
            </a:r>
            <a:r>
              <a:rPr lang="tr-TR" sz="2400" dirty="0"/>
              <a:t> (</a:t>
            </a:r>
            <a:r>
              <a:rPr lang="tr-TR" sz="2400" dirty="0" err="1"/>
              <a:t>to</a:t>
            </a:r>
            <a:r>
              <a:rPr lang="tr-TR" sz="2400" dirty="0"/>
              <a:t> be </a:t>
            </a:r>
            <a:r>
              <a:rPr lang="tr-TR" sz="2400" dirty="0" err="1"/>
              <a:t>explainrd</a:t>
            </a:r>
            <a:r>
              <a:rPr lang="tr-TR" sz="2400" dirty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26780859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F2A0949D-7BE2-4659-9397-D37A678F69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dirty="0" err="1"/>
              <a:t>Econ</a:t>
            </a:r>
            <a:r>
              <a:rPr lang="tr-TR" sz="3200"/>
              <a:t> 105, </a:t>
            </a:r>
            <a:r>
              <a:rPr lang="tr-TR" sz="3200" dirty="0" err="1"/>
              <a:t>Week</a:t>
            </a:r>
            <a:r>
              <a:rPr lang="tr-TR" sz="3200" dirty="0"/>
              <a:t> 6, 7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BD0ACF0-4318-4642-A83B-0C20DA694C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/>
              <a:t>*</a:t>
            </a:r>
            <a:r>
              <a:rPr lang="tr-TR" sz="2400" dirty="0" err="1"/>
              <a:t>Monopolistic</a:t>
            </a:r>
            <a:r>
              <a:rPr lang="tr-TR" sz="2400" dirty="0"/>
              <a:t> </a:t>
            </a:r>
            <a:r>
              <a:rPr lang="tr-TR" sz="2400" dirty="0" err="1"/>
              <a:t>competition</a:t>
            </a:r>
            <a:r>
              <a:rPr lang="tr-TR" sz="2400" dirty="0"/>
              <a:t> </a:t>
            </a:r>
            <a:r>
              <a:rPr lang="tr-TR" sz="2400" dirty="0" err="1"/>
              <a:t>and</a:t>
            </a:r>
            <a:r>
              <a:rPr lang="tr-TR" sz="2400" dirty="0"/>
              <a:t> </a:t>
            </a:r>
            <a:r>
              <a:rPr lang="tr-TR" sz="2400" dirty="0" err="1"/>
              <a:t>nonprice</a:t>
            </a:r>
            <a:r>
              <a:rPr lang="tr-TR" sz="2400" dirty="0"/>
              <a:t> </a:t>
            </a:r>
            <a:r>
              <a:rPr lang="tr-TR" sz="2400" dirty="0" err="1"/>
              <a:t>competition</a:t>
            </a:r>
            <a:endParaRPr lang="tr-TR" sz="2400" dirty="0"/>
          </a:p>
          <a:p>
            <a:r>
              <a:rPr lang="tr-TR" sz="2400" dirty="0"/>
              <a:t>a) Product </a:t>
            </a:r>
            <a:r>
              <a:rPr lang="tr-TR" sz="2400" dirty="0" err="1"/>
              <a:t>differentiation</a:t>
            </a:r>
            <a:r>
              <a:rPr lang="tr-TR" sz="2400" dirty="0"/>
              <a:t>, b) </a:t>
            </a:r>
            <a:r>
              <a:rPr lang="tr-TR" sz="2400" dirty="0" err="1"/>
              <a:t>product</a:t>
            </a:r>
            <a:r>
              <a:rPr lang="tr-TR" sz="2400" dirty="0"/>
              <a:t> </a:t>
            </a:r>
            <a:r>
              <a:rPr lang="tr-TR" sz="2400" dirty="0" err="1"/>
              <a:t>development</a:t>
            </a:r>
            <a:r>
              <a:rPr lang="tr-TR" sz="2400" dirty="0"/>
              <a:t>.</a:t>
            </a:r>
          </a:p>
          <a:p>
            <a:r>
              <a:rPr lang="tr-TR" sz="2400" dirty="0"/>
              <a:t>*4. </a:t>
            </a:r>
            <a:r>
              <a:rPr lang="tr-TR" sz="2400" dirty="0" err="1"/>
              <a:t>Oligopoly</a:t>
            </a:r>
            <a:endParaRPr lang="tr-TR" sz="2400" dirty="0"/>
          </a:p>
          <a:p>
            <a:r>
              <a:rPr lang="tr-TR" sz="2400" dirty="0" err="1"/>
              <a:t>Cartels</a:t>
            </a:r>
            <a:r>
              <a:rPr lang="tr-TR" sz="2400" dirty="0"/>
              <a:t> </a:t>
            </a:r>
            <a:r>
              <a:rPr lang="tr-TR" sz="2400" dirty="0" err="1"/>
              <a:t>and</a:t>
            </a:r>
            <a:r>
              <a:rPr lang="tr-TR" sz="2400" dirty="0"/>
              <a:t> </a:t>
            </a:r>
            <a:r>
              <a:rPr lang="tr-TR" sz="2400" dirty="0" err="1"/>
              <a:t>collusion</a:t>
            </a:r>
            <a:r>
              <a:rPr lang="tr-TR" sz="2400" dirty="0"/>
              <a:t> (</a:t>
            </a:r>
            <a:r>
              <a:rPr lang="tr-TR" sz="2400" dirty="0" err="1"/>
              <a:t>to</a:t>
            </a:r>
            <a:r>
              <a:rPr lang="tr-TR" sz="2400" dirty="0"/>
              <a:t> be </a:t>
            </a:r>
            <a:r>
              <a:rPr lang="tr-TR" sz="2400" dirty="0" err="1"/>
              <a:t>explained</a:t>
            </a:r>
            <a:r>
              <a:rPr lang="tr-TR" sz="2400" dirty="0"/>
              <a:t>)</a:t>
            </a:r>
          </a:p>
          <a:p>
            <a:r>
              <a:rPr lang="tr-TR" sz="2400" dirty="0" err="1"/>
              <a:t>Oligoply</a:t>
            </a:r>
            <a:r>
              <a:rPr lang="tr-TR" sz="2400" dirty="0"/>
              <a:t> </a:t>
            </a:r>
            <a:r>
              <a:rPr lang="tr-TR" sz="2400" dirty="0" err="1"/>
              <a:t>and</a:t>
            </a:r>
            <a:r>
              <a:rPr lang="tr-TR" sz="2400" dirty="0"/>
              <a:t> </a:t>
            </a:r>
            <a:r>
              <a:rPr lang="tr-TR" sz="2400" dirty="0" err="1"/>
              <a:t>efficiency</a:t>
            </a:r>
            <a:r>
              <a:rPr lang="tr-TR" sz="2400" dirty="0"/>
              <a:t> (</a:t>
            </a:r>
            <a:r>
              <a:rPr lang="tr-TR" sz="2400" dirty="0" err="1"/>
              <a:t>to</a:t>
            </a:r>
            <a:r>
              <a:rPr lang="tr-TR" sz="2400" dirty="0"/>
              <a:t> be </a:t>
            </a:r>
            <a:r>
              <a:rPr lang="tr-TR" sz="2400" dirty="0" err="1"/>
              <a:t>explained</a:t>
            </a:r>
            <a:r>
              <a:rPr lang="tr-TR" sz="2400" dirty="0"/>
              <a:t>)</a:t>
            </a:r>
          </a:p>
          <a:p>
            <a:r>
              <a:rPr lang="tr-TR" sz="2400" dirty="0" err="1"/>
              <a:t>Qualifications</a:t>
            </a:r>
            <a:r>
              <a:rPr lang="tr-TR" sz="2400" dirty="0"/>
              <a:t> </a:t>
            </a:r>
            <a:r>
              <a:rPr lang="tr-TR" sz="2400" dirty="0" err="1"/>
              <a:t>for</a:t>
            </a:r>
            <a:r>
              <a:rPr lang="tr-TR" sz="2400" dirty="0"/>
              <a:t> </a:t>
            </a:r>
            <a:r>
              <a:rPr lang="tr-TR" sz="2400" dirty="0" err="1"/>
              <a:t>oligopoly</a:t>
            </a:r>
            <a:r>
              <a:rPr lang="tr-TR" sz="2400" dirty="0"/>
              <a:t>, a) </a:t>
            </a:r>
            <a:r>
              <a:rPr lang="tr-TR" sz="2400" dirty="0" err="1"/>
              <a:t>increased</a:t>
            </a:r>
            <a:r>
              <a:rPr lang="tr-TR" sz="2400" dirty="0"/>
              <a:t> </a:t>
            </a:r>
            <a:r>
              <a:rPr lang="tr-TR" sz="2400" dirty="0" err="1"/>
              <a:t>foreign</a:t>
            </a:r>
            <a:r>
              <a:rPr lang="tr-TR" sz="2400" dirty="0"/>
              <a:t> </a:t>
            </a:r>
            <a:r>
              <a:rPr lang="tr-TR" sz="2400" dirty="0" err="1"/>
              <a:t>competition</a:t>
            </a:r>
            <a:r>
              <a:rPr lang="tr-TR" sz="2400" dirty="0"/>
              <a:t>, b) limit </a:t>
            </a:r>
            <a:r>
              <a:rPr lang="tr-TR" sz="2400" dirty="0" err="1"/>
              <a:t>pricing</a:t>
            </a:r>
            <a:r>
              <a:rPr lang="tr-TR" sz="2400" dirty="0"/>
              <a:t>, c) </a:t>
            </a:r>
            <a:r>
              <a:rPr lang="tr-TR" sz="2400" dirty="0" err="1"/>
              <a:t>technological</a:t>
            </a:r>
            <a:r>
              <a:rPr lang="tr-TR" sz="2400" dirty="0"/>
              <a:t> </a:t>
            </a:r>
            <a:r>
              <a:rPr lang="tr-TR" sz="2400" dirty="0" err="1"/>
              <a:t>advance</a:t>
            </a:r>
            <a:r>
              <a:rPr lang="tr-TR" sz="2400" dirty="0"/>
              <a:t> (</a:t>
            </a:r>
            <a:r>
              <a:rPr lang="tr-TR" sz="2400" dirty="0" err="1"/>
              <a:t>to</a:t>
            </a:r>
            <a:r>
              <a:rPr lang="tr-TR" sz="2400" dirty="0"/>
              <a:t> be </a:t>
            </a:r>
            <a:r>
              <a:rPr lang="tr-TR" sz="2400" dirty="0" err="1"/>
              <a:t>explained</a:t>
            </a:r>
            <a:r>
              <a:rPr lang="tr-TR" sz="2400"/>
              <a:t>).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14759000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165</TotalTime>
  <Words>961</Words>
  <Application>Microsoft Office PowerPoint</Application>
  <PresentationFormat>Geniş ekran</PresentationFormat>
  <Paragraphs>44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Teması</vt:lpstr>
      <vt:lpstr>Econ 105, Week 6-7</vt:lpstr>
      <vt:lpstr>Econ 105, Week 6,1</vt:lpstr>
      <vt:lpstr>Econ 105, Week 6, 2</vt:lpstr>
      <vt:lpstr>Econ 105, Week 6, 3</vt:lpstr>
      <vt:lpstr>Econ 105, Week 6, 4</vt:lpstr>
      <vt:lpstr>Econ 105, Week 6, 5</vt:lpstr>
      <vt:lpstr>Econ 105, Week 6, 6</vt:lpstr>
      <vt:lpstr>Econ 105, Week 6, 7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Econ 105, Week 6, November 9, 2020</dc:title>
  <dc:creator>Mahir Fisunoğlu</dc:creator>
  <cp:lastModifiedBy>Mahir Fisunoğlu</cp:lastModifiedBy>
  <cp:revision>25</cp:revision>
  <dcterms:created xsi:type="dcterms:W3CDTF">2020-11-07T21:24:03Z</dcterms:created>
  <dcterms:modified xsi:type="dcterms:W3CDTF">2023-10-22T18:10:16Z</dcterms:modified>
</cp:coreProperties>
</file>