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9"/>
  </p:notesMasterIdLst>
  <p:handoutMasterIdLst>
    <p:handoutMasterId r:id="rId40"/>
  </p:handoutMasterIdLst>
  <p:sldIdLst>
    <p:sldId id="622" r:id="rId2"/>
    <p:sldId id="625" r:id="rId3"/>
    <p:sldId id="623" r:id="rId4"/>
    <p:sldId id="624" r:id="rId5"/>
    <p:sldId id="390" r:id="rId6"/>
    <p:sldId id="626" r:id="rId7"/>
    <p:sldId id="627" r:id="rId8"/>
    <p:sldId id="839" r:id="rId9"/>
    <p:sldId id="786" r:id="rId10"/>
    <p:sldId id="760" r:id="rId11"/>
    <p:sldId id="759" r:id="rId12"/>
    <p:sldId id="787" r:id="rId13"/>
    <p:sldId id="840" r:id="rId14"/>
    <p:sldId id="841" r:id="rId15"/>
    <p:sldId id="793" r:id="rId16"/>
    <p:sldId id="794" r:id="rId17"/>
    <p:sldId id="795" r:id="rId18"/>
    <p:sldId id="842" r:id="rId19"/>
    <p:sldId id="843" r:id="rId20"/>
    <p:sldId id="844" r:id="rId21"/>
    <p:sldId id="845" r:id="rId22"/>
    <p:sldId id="846" r:id="rId23"/>
    <p:sldId id="799" r:id="rId24"/>
    <p:sldId id="801" r:id="rId25"/>
    <p:sldId id="802" r:id="rId26"/>
    <p:sldId id="803" r:id="rId27"/>
    <p:sldId id="804" r:id="rId28"/>
    <p:sldId id="628" r:id="rId29"/>
    <p:sldId id="847" r:id="rId30"/>
    <p:sldId id="630" r:id="rId31"/>
    <p:sldId id="848" r:id="rId32"/>
    <p:sldId id="633" r:id="rId33"/>
    <p:sldId id="806" r:id="rId34"/>
    <p:sldId id="634" r:id="rId35"/>
    <p:sldId id="807" r:id="rId36"/>
    <p:sldId id="635" r:id="rId37"/>
    <p:sldId id="808" r:id="rId38"/>
  </p:sldIdLst>
  <p:sldSz cx="9144000" cy="6858000" type="screen4x3"/>
  <p:notesSz cx="6797675" cy="992822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A9C9BBAC-B052-49E4-9AAA-30B4B046875C}" type="datetimeFigureOut">
              <a:rPr lang="tr-TR" smtClean="0"/>
              <a:t>23.12.2022</a:t>
            </a:fld>
            <a:endParaRPr lang="tr-TR"/>
          </a:p>
        </p:txBody>
      </p:sp>
      <p:sp>
        <p:nvSpPr>
          <p:cNvPr id="4" name="Altbilgi Yer Tutucusu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63A2AB08-12ED-4EB6-BAEA-0EABDF0FEB28}" type="slidenum">
              <a:rPr lang="tr-TR" smtClean="0"/>
              <a:t>‹#›</a:t>
            </a:fld>
            <a:endParaRPr lang="tr-TR"/>
          </a:p>
        </p:txBody>
      </p:sp>
    </p:spTree>
    <p:extLst>
      <p:ext uri="{BB962C8B-B14F-4D97-AF65-F5344CB8AC3E}">
        <p14:creationId xmlns:p14="http://schemas.microsoft.com/office/powerpoint/2010/main" val="1751418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87CEB392-6C72-45E0-B97D-7525F65F9D5E}" type="datetimeFigureOut">
              <a:rPr lang="tr-TR" smtClean="0"/>
              <a:t>23.12.2022</a:t>
            </a:fld>
            <a:endParaRPr lang="tr-TR"/>
          </a:p>
        </p:txBody>
      </p:sp>
      <p:sp>
        <p:nvSpPr>
          <p:cNvPr id="4" name="Slayt Görüntüsü Yer Tutucus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982B6F1-8115-4DA6-8FF9-D25BAD76E8D3}" type="slidenum">
              <a:rPr lang="tr-TR" smtClean="0"/>
              <a:t>‹#›</a:t>
            </a:fld>
            <a:endParaRPr lang="tr-TR"/>
          </a:p>
        </p:txBody>
      </p:sp>
    </p:spTree>
    <p:extLst>
      <p:ext uri="{BB962C8B-B14F-4D97-AF65-F5344CB8AC3E}">
        <p14:creationId xmlns:p14="http://schemas.microsoft.com/office/powerpoint/2010/main" val="1999773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13EA076F-4D52-4E12-9242-51080A08E950}" type="datetimeFigureOut">
              <a:rPr lang="tr-TR" smtClean="0"/>
              <a:t>23.12.2022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B02FEF9-E3C5-466C-84DC-CE101FB1513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3EA076F-4D52-4E12-9242-51080A08E950}" type="datetimeFigureOut">
              <a:rPr lang="tr-TR" smtClean="0"/>
              <a:t>23.12.2022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B02FEF9-E3C5-466C-84DC-CE101FB1513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3EA076F-4D52-4E12-9242-51080A08E950}" type="datetimeFigureOut">
              <a:rPr lang="tr-TR" smtClean="0"/>
              <a:t>23.12.2022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B02FEF9-E3C5-466C-84DC-CE101FB15136}"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3EA076F-4D52-4E12-9242-51080A08E950}" type="datetimeFigureOut">
              <a:rPr lang="tr-TR" smtClean="0"/>
              <a:t>23.12.2022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B02FEF9-E3C5-466C-84DC-CE101FB15136}"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3EA076F-4D52-4E12-9242-51080A08E950}" type="datetimeFigureOut">
              <a:rPr lang="tr-TR" smtClean="0"/>
              <a:t>23.12.2022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B02FEF9-E3C5-466C-84DC-CE101FB1513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13EA076F-4D52-4E12-9242-51080A08E950}" type="datetimeFigureOut">
              <a:rPr lang="tr-TR" smtClean="0"/>
              <a:t>23.12.2022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B02FEF9-E3C5-466C-84DC-CE101FB15136}"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3EA076F-4D52-4E12-9242-51080A08E950}" type="datetimeFigureOut">
              <a:rPr lang="tr-TR" smtClean="0"/>
              <a:t>23.12.2022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B02FEF9-E3C5-466C-84DC-CE101FB1513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13EA076F-4D52-4E12-9242-51080A08E950}" type="datetimeFigureOut">
              <a:rPr lang="tr-TR" smtClean="0"/>
              <a:t>23.12.2022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B02FEF9-E3C5-466C-84DC-CE101FB1513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3EA076F-4D52-4E12-9242-51080A08E950}" type="datetimeFigureOut">
              <a:rPr lang="tr-TR" smtClean="0"/>
              <a:t>23.12.2022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B02FEF9-E3C5-466C-84DC-CE101FB1513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3EA076F-4D52-4E12-9242-51080A08E950}" type="datetimeFigureOut">
              <a:rPr lang="tr-TR" smtClean="0"/>
              <a:t>23.12.2022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B02FEF9-E3C5-466C-84DC-CE101FB15136}"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3EA076F-4D52-4E12-9242-51080A08E950}" type="datetimeFigureOut">
              <a:rPr lang="tr-TR" smtClean="0"/>
              <a:t>23.12.2022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B02FEF9-E3C5-466C-84DC-CE101FB15136}"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3EA076F-4D52-4E12-9242-51080A08E950}" type="datetimeFigureOut">
              <a:rPr lang="tr-TR" smtClean="0"/>
              <a:t>23.12.2022</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B02FEF9-E3C5-466C-84DC-CE101FB15136}"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5018 Sayılı Kamu Mali Yönetimi ve Kontrol Kanunu</a:t>
            </a: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356992"/>
            <a:ext cx="6172200" cy="17240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08523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endParaRPr lang="tr-TR" dirty="0" smtClean="0"/>
          </a:p>
          <a:p>
            <a:pPr algn="just"/>
            <a:r>
              <a:rPr lang="tr-TR" dirty="0" smtClean="0"/>
              <a:t>Döner Sermaye İşletmeleri ve Fon’ lar 5018 sayılı kanun kapsamındadır. </a:t>
            </a:r>
            <a:endParaRPr lang="tr-TR" dirty="0"/>
          </a:p>
        </p:txBody>
      </p:sp>
      <p:sp>
        <p:nvSpPr>
          <p:cNvPr id="2" name="Başlık 1"/>
          <p:cNvSpPr>
            <a:spLocks noGrp="1"/>
          </p:cNvSpPr>
          <p:nvPr>
            <p:ph type="title"/>
          </p:nvPr>
        </p:nvSpPr>
        <p:spPr/>
        <p:txBody>
          <a:bodyPr>
            <a:normAutofit fontScale="90000"/>
          </a:bodyPr>
          <a:lstStyle/>
          <a:p>
            <a:r>
              <a:rPr lang="tr-TR" dirty="0" smtClean="0"/>
              <a:t>Döner Sermaye İşletmeleri ve Fonlar’ın Durumu</a:t>
            </a:r>
            <a:endParaRPr lang="tr-TR" dirty="0"/>
          </a:p>
        </p:txBody>
      </p:sp>
    </p:spTree>
    <p:extLst>
      <p:ext uri="{BB962C8B-B14F-4D97-AF65-F5344CB8AC3E}">
        <p14:creationId xmlns:p14="http://schemas.microsoft.com/office/powerpoint/2010/main" val="2331994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r>
              <a:rPr lang="tr-TR" dirty="0" smtClean="0"/>
              <a:t>Kamu </a:t>
            </a:r>
            <a:r>
              <a:rPr lang="tr-TR" dirty="0"/>
              <a:t>İktisadi </a:t>
            </a:r>
            <a:r>
              <a:rPr lang="tr-TR" dirty="0" smtClean="0"/>
              <a:t>Teşekkülleri (KİT)</a:t>
            </a:r>
          </a:p>
          <a:p>
            <a:r>
              <a:rPr lang="tr-TR" dirty="0" smtClean="0"/>
              <a:t>Belediye İktisadi Teşekkülleri (BİT)</a:t>
            </a:r>
          </a:p>
          <a:p>
            <a:r>
              <a:rPr lang="tr-TR" dirty="0" smtClean="0"/>
              <a:t>TCMB</a:t>
            </a:r>
          </a:p>
          <a:p>
            <a:r>
              <a:rPr lang="tr-TR" dirty="0" smtClean="0"/>
              <a:t>Kamu Bankaları</a:t>
            </a:r>
          </a:p>
          <a:p>
            <a:r>
              <a:rPr lang="tr-TR" dirty="0" smtClean="0"/>
              <a:t>Kamu Yararlı Dernek ve Vakıflar</a:t>
            </a:r>
          </a:p>
          <a:p>
            <a:pPr algn="just"/>
            <a:r>
              <a:rPr lang="tr-TR" dirty="0" smtClean="0"/>
              <a:t>Kamu Kurumu Niteliğindeki Meslek Kuruluşları</a:t>
            </a:r>
          </a:p>
          <a:p>
            <a:pPr algn="just"/>
            <a:r>
              <a:rPr lang="tr-TR" dirty="0" smtClean="0"/>
              <a:t>TRT, TOKİ, TMSF</a:t>
            </a:r>
          </a:p>
          <a:p>
            <a:pPr algn="just"/>
            <a:r>
              <a:rPr lang="tr-TR" dirty="0" smtClean="0"/>
              <a:t>Düzenleyici ve Denetleyici Kurumlar (5018 Sayılı Kanunda yazılı maddeler hariç)</a:t>
            </a:r>
          </a:p>
          <a:p>
            <a:endParaRPr lang="tr-TR" dirty="0"/>
          </a:p>
        </p:txBody>
      </p:sp>
      <p:sp>
        <p:nvSpPr>
          <p:cNvPr id="2" name="Başlık 1"/>
          <p:cNvSpPr>
            <a:spLocks noGrp="1"/>
          </p:cNvSpPr>
          <p:nvPr>
            <p:ph type="title"/>
          </p:nvPr>
        </p:nvSpPr>
        <p:spPr/>
        <p:txBody>
          <a:bodyPr>
            <a:normAutofit/>
          </a:bodyPr>
          <a:lstStyle/>
          <a:p>
            <a:r>
              <a:rPr lang="tr-TR" dirty="0" smtClean="0"/>
              <a:t>Kapsam Dışı Kamu Birimleri</a:t>
            </a:r>
            <a:endParaRPr lang="tr-TR" dirty="0"/>
          </a:p>
        </p:txBody>
      </p:sp>
    </p:spTree>
    <p:extLst>
      <p:ext uri="{BB962C8B-B14F-4D97-AF65-F5344CB8AC3E}">
        <p14:creationId xmlns:p14="http://schemas.microsoft.com/office/powerpoint/2010/main" val="885503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6"/>
          <p:cNvSpPr>
            <a:spLocks noGrp="1" noChangeArrowheads="1"/>
          </p:cNvSpPr>
          <p:nvPr>
            <p:ph idx="1"/>
          </p:nvPr>
        </p:nvSpPr>
        <p:spPr/>
        <p:txBody>
          <a:bodyPr/>
          <a:lstStyle/>
          <a:p>
            <a:pPr algn="just" eaLnBrk="1" hangingPunct="1">
              <a:defRPr/>
            </a:pPr>
            <a:r>
              <a:rPr lang="tr-TR" sz="2400" dirty="0" smtClean="0">
                <a:latin typeface="+mj-lt"/>
              </a:rPr>
              <a:t>Devlet tüzel kişiliğine dahildirler. </a:t>
            </a:r>
          </a:p>
          <a:p>
            <a:pPr algn="just" eaLnBrk="1" hangingPunct="1">
              <a:defRPr/>
            </a:pPr>
            <a:r>
              <a:rPr lang="tr-TR" sz="2400" dirty="0" smtClean="0">
                <a:latin typeface="+mj-lt"/>
              </a:rPr>
              <a:t>Devleti meydana getiren organların (erklerin) ve kurumların bütçesidir. </a:t>
            </a:r>
          </a:p>
          <a:p>
            <a:pPr algn="just" eaLnBrk="1" hangingPunct="1">
              <a:defRPr/>
            </a:pPr>
            <a:r>
              <a:rPr lang="tr-TR" sz="2400" dirty="0" smtClean="0">
                <a:latin typeface="+mj-lt"/>
              </a:rPr>
              <a:t>Hazine birliği kapsamında idarelerdir. </a:t>
            </a:r>
          </a:p>
          <a:p>
            <a:pPr algn="just" eaLnBrk="1" hangingPunct="1">
              <a:defRPr/>
            </a:pPr>
            <a:r>
              <a:rPr lang="tr-TR" sz="2400" dirty="0" smtClean="0">
                <a:latin typeface="+mj-lt"/>
              </a:rPr>
              <a:t>KMYKK’ nun (I) sayılı cetvelinde yer alırlar. </a:t>
            </a:r>
          </a:p>
          <a:p>
            <a:pPr algn="just" eaLnBrk="1" hangingPunct="1">
              <a:defRPr/>
            </a:pPr>
            <a:r>
              <a:rPr lang="tr-TR" sz="2400" dirty="0" smtClean="0">
                <a:latin typeface="+mj-lt"/>
              </a:rPr>
              <a:t>Genellikle </a:t>
            </a:r>
            <a:r>
              <a:rPr lang="tr-TR" sz="2400" b="1" dirty="0" smtClean="0">
                <a:solidFill>
                  <a:srgbClr val="FF0000"/>
                </a:solidFill>
                <a:latin typeface="+mj-lt"/>
              </a:rPr>
              <a:t>tam kamusal mallar üretilirler</a:t>
            </a:r>
            <a:r>
              <a:rPr lang="tr-TR" sz="2400" dirty="0" smtClean="0">
                <a:latin typeface="+mj-lt"/>
              </a:rPr>
              <a:t>.</a:t>
            </a:r>
          </a:p>
          <a:p>
            <a:pPr algn="just" eaLnBrk="1" hangingPunct="1">
              <a:defRPr/>
            </a:pPr>
            <a:r>
              <a:rPr lang="tr-TR" sz="2400" dirty="0" smtClean="0">
                <a:latin typeface="+mj-lt"/>
              </a:rPr>
              <a:t>Finansman biçimi esas itibariyle vergilerdir. Kendilerine ait gelirleri yoktur. </a:t>
            </a:r>
          </a:p>
          <a:p>
            <a:pPr algn="just" eaLnBrk="1" hangingPunct="1">
              <a:defRPr/>
            </a:pPr>
            <a:endParaRPr lang="tr-TR" sz="2800" dirty="0" smtClean="0">
              <a:latin typeface="+mj-lt"/>
            </a:endParaRPr>
          </a:p>
        </p:txBody>
      </p:sp>
      <p:sp>
        <p:nvSpPr>
          <p:cNvPr id="8194" name="Rectangle 2"/>
          <p:cNvSpPr>
            <a:spLocks noGrp="1" noChangeArrowheads="1"/>
          </p:cNvSpPr>
          <p:nvPr>
            <p:ph type="title"/>
          </p:nvPr>
        </p:nvSpPr>
        <p:spPr/>
        <p:txBody>
          <a:bodyPr/>
          <a:lstStyle/>
          <a:p>
            <a:pPr eaLnBrk="1" hangingPunct="1"/>
            <a:r>
              <a:rPr lang="tr-TR" altLang="tr-TR" dirty="0" smtClean="0"/>
              <a:t>Genel Bütçeli Kuruluş</a:t>
            </a:r>
            <a:endParaRPr lang="en-US" altLang="tr-TR" dirty="0" smtClean="0"/>
          </a:p>
        </p:txBody>
      </p:sp>
    </p:spTree>
    <p:extLst>
      <p:ext uri="{BB962C8B-B14F-4D97-AF65-F5344CB8AC3E}">
        <p14:creationId xmlns:p14="http://schemas.microsoft.com/office/powerpoint/2010/main" val="1560553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475" y="548680"/>
            <a:ext cx="5353050" cy="62646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9383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772816"/>
            <a:ext cx="5857875" cy="46386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4372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p:cNvSpPr>
            <a:spLocks noGrp="1" noChangeArrowheads="1"/>
          </p:cNvSpPr>
          <p:nvPr>
            <p:ph idx="1"/>
          </p:nvPr>
        </p:nvSpPr>
        <p:spPr/>
        <p:txBody>
          <a:bodyPr>
            <a:normAutofit fontScale="92500" lnSpcReduction="20000"/>
          </a:bodyPr>
          <a:lstStyle/>
          <a:p>
            <a:pPr algn="just">
              <a:defRPr/>
            </a:pPr>
            <a:r>
              <a:rPr lang="tr-TR" sz="2400" b="1" dirty="0" smtClean="0">
                <a:solidFill>
                  <a:srgbClr val="FF0000"/>
                </a:solidFill>
                <a:latin typeface="+mj-lt"/>
              </a:rPr>
              <a:t>Bir bakanlığa bağlı veya ilgili</a:t>
            </a:r>
            <a:r>
              <a:rPr lang="tr-TR" sz="2400" dirty="0" smtClean="0">
                <a:latin typeface="+mj-lt"/>
              </a:rPr>
              <a:t> olarak </a:t>
            </a:r>
            <a:r>
              <a:rPr lang="tr-TR" sz="2400" b="1" dirty="0" smtClean="0">
                <a:solidFill>
                  <a:srgbClr val="FF0000"/>
                </a:solidFill>
                <a:latin typeface="+mj-lt"/>
              </a:rPr>
              <a:t>belirli bir kamu hizmetini yürütmek</a:t>
            </a:r>
            <a:r>
              <a:rPr lang="tr-TR" sz="2400" dirty="0" smtClean="0">
                <a:latin typeface="+mj-lt"/>
              </a:rPr>
              <a:t> üzere kurulan, gelir tahsis edilen, bu gelirlerden harcama yetkisi olan kuruluşların bütçesidir. Kuruluş ve çalışma esasları kanunla düzenlenir. </a:t>
            </a:r>
          </a:p>
          <a:p>
            <a:pPr algn="just">
              <a:defRPr/>
            </a:pPr>
            <a:r>
              <a:rPr lang="tr-TR" sz="2400" dirty="0" smtClean="0">
                <a:latin typeface="+mj-lt"/>
              </a:rPr>
              <a:t>Esas itibariyle </a:t>
            </a:r>
            <a:r>
              <a:rPr lang="tr-TR" sz="2400" b="1" dirty="0" smtClean="0">
                <a:solidFill>
                  <a:srgbClr val="FF0000"/>
                </a:solidFill>
                <a:latin typeface="+mj-lt"/>
              </a:rPr>
              <a:t>yarı kamusal malları sunarlar</a:t>
            </a:r>
            <a:r>
              <a:rPr lang="tr-TR" sz="2400" dirty="0" smtClean="0">
                <a:latin typeface="+mj-lt"/>
              </a:rPr>
              <a:t>. Sunulan hizmetlerin finansmanı, vergi (toplumsal faydaya karşılık gelen bölümü) ve ücret, fiyat, harç (özel faydaya karşılık gelen bölümü) ile olur. </a:t>
            </a:r>
          </a:p>
          <a:p>
            <a:pPr algn="just">
              <a:defRPr/>
            </a:pPr>
            <a:r>
              <a:rPr lang="tr-TR" sz="2400" dirty="0" smtClean="0">
                <a:latin typeface="+mj-lt"/>
              </a:rPr>
              <a:t>Kendilerine ait gelirleri vardır. Harcamaları gelirlerinden fazla ise, genel bütçeden özel bütçeli idarelere gelir (cari transfer ödenekleri-hazine yardımı) aktarılır.</a:t>
            </a:r>
          </a:p>
        </p:txBody>
      </p:sp>
      <p:sp>
        <p:nvSpPr>
          <p:cNvPr id="16386" name="3 Başlık"/>
          <p:cNvSpPr>
            <a:spLocks noGrp="1"/>
          </p:cNvSpPr>
          <p:nvPr>
            <p:ph type="title"/>
          </p:nvPr>
        </p:nvSpPr>
        <p:spPr/>
        <p:txBody>
          <a:bodyPr/>
          <a:lstStyle/>
          <a:p>
            <a:r>
              <a:rPr lang="tr-TR" altLang="tr-TR" dirty="0" smtClean="0"/>
              <a:t>Özel Bütçeli Kuruluş</a:t>
            </a:r>
          </a:p>
        </p:txBody>
      </p:sp>
    </p:spTree>
    <p:extLst>
      <p:ext uri="{BB962C8B-B14F-4D97-AF65-F5344CB8AC3E}">
        <p14:creationId xmlns:p14="http://schemas.microsoft.com/office/powerpoint/2010/main" val="3240649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p:cNvSpPr>
            <a:spLocks noGrp="1" noChangeArrowheads="1"/>
          </p:cNvSpPr>
          <p:nvPr>
            <p:ph idx="1"/>
          </p:nvPr>
        </p:nvSpPr>
        <p:spPr/>
        <p:txBody>
          <a:bodyPr/>
          <a:lstStyle/>
          <a:p>
            <a:pPr algn="just">
              <a:defRPr/>
            </a:pPr>
            <a:r>
              <a:rPr lang="tr-TR" sz="2400" dirty="0" smtClean="0">
                <a:latin typeface="+mj-lt"/>
              </a:rPr>
              <a:t>2/3’ ünü eğitim kurumları oluşturur. </a:t>
            </a:r>
          </a:p>
          <a:p>
            <a:pPr algn="just">
              <a:defRPr/>
            </a:pPr>
            <a:r>
              <a:rPr lang="tr-TR" sz="2400" dirty="0" smtClean="0">
                <a:latin typeface="+mj-lt"/>
              </a:rPr>
              <a:t>Ayrı tüzel kişilikleri vardır. </a:t>
            </a:r>
          </a:p>
          <a:p>
            <a:pPr algn="just">
              <a:defRPr/>
            </a:pPr>
            <a:r>
              <a:rPr lang="tr-TR" sz="2400" dirty="0" smtClean="0">
                <a:latin typeface="+mj-lt"/>
              </a:rPr>
              <a:t>Sosyal, bilimsel, teknik, kültürel alanlarda görevlidirler.</a:t>
            </a:r>
          </a:p>
          <a:p>
            <a:pPr algn="just">
              <a:defRPr/>
            </a:pPr>
            <a:r>
              <a:rPr lang="tr-TR" sz="2400" dirty="0" smtClean="0"/>
              <a:t>Genel bütçenin tabi olduğu esaslara tabidir. (Hazırlanma, görüşülme, uygulama,denetleme)</a:t>
            </a:r>
            <a:r>
              <a:rPr lang="tr-TR" sz="2400" dirty="0" smtClean="0">
                <a:latin typeface="+mj-lt"/>
              </a:rPr>
              <a:t> </a:t>
            </a:r>
          </a:p>
          <a:p>
            <a:pPr algn="just">
              <a:defRPr/>
            </a:pPr>
            <a:endParaRPr lang="tr-TR" sz="2400" dirty="0" smtClean="0">
              <a:latin typeface="+mj-lt"/>
            </a:endParaRPr>
          </a:p>
        </p:txBody>
      </p:sp>
      <p:sp>
        <p:nvSpPr>
          <p:cNvPr id="17410" name="3 Başlık"/>
          <p:cNvSpPr>
            <a:spLocks noGrp="1"/>
          </p:cNvSpPr>
          <p:nvPr>
            <p:ph type="title"/>
          </p:nvPr>
        </p:nvSpPr>
        <p:spPr/>
        <p:txBody>
          <a:bodyPr/>
          <a:lstStyle/>
          <a:p>
            <a:r>
              <a:rPr lang="tr-TR" altLang="tr-TR" dirty="0"/>
              <a:t>Özel Bütçeli Kuruluş</a:t>
            </a:r>
            <a:endParaRPr lang="tr-TR" altLang="tr-TR" dirty="0" smtClean="0"/>
          </a:p>
        </p:txBody>
      </p:sp>
    </p:spTree>
    <p:extLst>
      <p:ext uri="{BB962C8B-B14F-4D97-AF65-F5344CB8AC3E}">
        <p14:creationId xmlns:p14="http://schemas.microsoft.com/office/powerpoint/2010/main" val="1239176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8575"/>
            <a:ext cx="5791200" cy="6800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4592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88640"/>
            <a:ext cx="4848480" cy="66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5297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8288" y="188640"/>
            <a:ext cx="6067425" cy="63264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4085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pPr algn="just"/>
            <a:r>
              <a:rPr lang="tr-TR" sz="2000" dirty="0"/>
              <a:t>Bu Kanun </a:t>
            </a:r>
            <a:r>
              <a:rPr lang="tr-TR" sz="2000" dirty="0" smtClean="0"/>
              <a:t>ile;</a:t>
            </a:r>
          </a:p>
          <a:p>
            <a:pPr lvl="1" algn="just"/>
            <a:r>
              <a:rPr lang="tr-TR" sz="2000" dirty="0" smtClean="0"/>
              <a:t>Mali </a:t>
            </a:r>
            <a:r>
              <a:rPr lang="tr-TR" sz="2000" dirty="0"/>
              <a:t>sistemin daha etkinleşmesi, </a:t>
            </a:r>
            <a:endParaRPr lang="tr-TR" sz="2000" dirty="0" smtClean="0"/>
          </a:p>
          <a:p>
            <a:pPr lvl="1" algn="just"/>
            <a:r>
              <a:rPr lang="tr-TR" sz="2000" dirty="0" smtClean="0"/>
              <a:t>Uluslararası </a:t>
            </a:r>
            <a:r>
              <a:rPr lang="tr-TR" sz="2000" dirty="0"/>
              <a:t>standartlara ve AB normlarına </a:t>
            </a:r>
            <a:r>
              <a:rPr lang="tr-TR" sz="2000" dirty="0" smtClean="0"/>
              <a:t>uygun bir </a:t>
            </a:r>
            <a:r>
              <a:rPr lang="tr-TR" sz="2000" dirty="0"/>
              <a:t>kamu mali yönetim ve kontrol sisteminin oluşturulması </a:t>
            </a:r>
            <a:endParaRPr lang="tr-TR" sz="2000" dirty="0" smtClean="0"/>
          </a:p>
          <a:p>
            <a:pPr lvl="1" algn="just"/>
            <a:r>
              <a:rPr lang="tr-TR" sz="2000" dirty="0" smtClean="0"/>
              <a:t>Bütçe </a:t>
            </a:r>
            <a:r>
              <a:rPr lang="tr-TR" sz="2000" dirty="0"/>
              <a:t>kapsamının genişletilmesiyle bütçe hakkının en iyi şekilde kullanılması, </a:t>
            </a:r>
            <a:endParaRPr lang="tr-TR" sz="2000" dirty="0" smtClean="0"/>
          </a:p>
          <a:p>
            <a:pPr lvl="1" algn="just"/>
            <a:r>
              <a:rPr lang="tr-TR" sz="2000" dirty="0" smtClean="0"/>
              <a:t>Bütçe hazırlama </a:t>
            </a:r>
            <a:r>
              <a:rPr lang="tr-TR" sz="2000" dirty="0"/>
              <a:t>ve uygulama sürecinde daha fazla etkinlik, mali şeffaflığın </a:t>
            </a:r>
            <a:r>
              <a:rPr lang="tr-TR" sz="2000" dirty="0" smtClean="0"/>
              <a:t>sağlanması,</a:t>
            </a:r>
          </a:p>
          <a:p>
            <a:pPr lvl="1" algn="just"/>
            <a:r>
              <a:rPr lang="tr-TR" sz="2000" dirty="0" smtClean="0"/>
              <a:t>Etkin </a:t>
            </a:r>
            <a:r>
              <a:rPr lang="tr-TR" sz="2000" dirty="0"/>
              <a:t>bir iç kontrol sisteminin oluşturulması, hesap verilebilirliğin arttırılması </a:t>
            </a:r>
            <a:r>
              <a:rPr lang="tr-TR" sz="2000" dirty="0" smtClean="0"/>
              <a:t>gibi iyileştirmelerle</a:t>
            </a:r>
            <a:r>
              <a:rPr lang="tr-TR" sz="2000" dirty="0"/>
              <a:t>, modern bir mali yönetim anlayışının oluşturulması </a:t>
            </a:r>
            <a:r>
              <a:rPr lang="tr-TR" sz="2000" dirty="0" smtClean="0"/>
              <a:t>öngörüldü.</a:t>
            </a:r>
            <a:endParaRPr lang="tr-TR" sz="2000" dirty="0"/>
          </a:p>
        </p:txBody>
      </p:sp>
      <p:sp>
        <p:nvSpPr>
          <p:cNvPr id="2" name="Başlık 1"/>
          <p:cNvSpPr>
            <a:spLocks noGrp="1"/>
          </p:cNvSpPr>
          <p:nvPr>
            <p:ph type="title"/>
          </p:nvPr>
        </p:nvSpPr>
        <p:spPr/>
        <p:txBody>
          <a:bodyPr>
            <a:normAutofit fontScale="90000"/>
          </a:bodyPr>
          <a:lstStyle/>
          <a:p>
            <a:r>
              <a:rPr lang="tr-TR" dirty="0" smtClean="0"/>
              <a:t>5018 Sayılı Kamu Mali Yönetimi ve Kontrol Kanunu</a:t>
            </a:r>
            <a:endParaRPr lang="tr-TR" dirty="0"/>
          </a:p>
        </p:txBody>
      </p:sp>
    </p:spTree>
    <p:extLst>
      <p:ext uri="{BB962C8B-B14F-4D97-AF65-F5344CB8AC3E}">
        <p14:creationId xmlns:p14="http://schemas.microsoft.com/office/powerpoint/2010/main" val="517444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23850"/>
            <a:ext cx="5943600" cy="63455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4069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162" y="1556792"/>
            <a:ext cx="5629275" cy="5162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6845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198" y="1412776"/>
            <a:ext cx="5829300" cy="5276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0889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l="5275" r="30563"/>
          <a:stretch>
            <a:fillRect/>
          </a:stretch>
        </p:blipFill>
        <p:spPr bwMode="auto">
          <a:xfrm>
            <a:off x="1318320" y="2924944"/>
            <a:ext cx="6408712" cy="28080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3 Başlık"/>
          <p:cNvSpPr>
            <a:spLocks noGrp="1"/>
          </p:cNvSpPr>
          <p:nvPr>
            <p:ph type="title"/>
          </p:nvPr>
        </p:nvSpPr>
        <p:spPr/>
        <p:txBody>
          <a:bodyPr>
            <a:normAutofit/>
          </a:bodyPr>
          <a:lstStyle/>
          <a:p>
            <a:r>
              <a:rPr lang="tr-TR" altLang="tr-TR" smtClean="0"/>
              <a:t>Genel ve Özel Bütçe İlişkisi</a:t>
            </a:r>
          </a:p>
        </p:txBody>
      </p:sp>
    </p:spTree>
    <p:extLst>
      <p:ext uri="{BB962C8B-B14F-4D97-AF65-F5344CB8AC3E}">
        <p14:creationId xmlns:p14="http://schemas.microsoft.com/office/powerpoint/2010/main" val="176717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3 İçerik Yer Tutucusu"/>
          <p:cNvSpPr>
            <a:spLocks noGrp="1"/>
          </p:cNvSpPr>
          <p:nvPr>
            <p:ph idx="1"/>
          </p:nvPr>
        </p:nvSpPr>
        <p:spPr/>
        <p:txBody>
          <a:bodyPr>
            <a:normAutofit/>
          </a:bodyPr>
          <a:lstStyle/>
          <a:p>
            <a:pPr algn="just"/>
            <a:r>
              <a:rPr lang="tr-TR" altLang="tr-TR" sz="2400" dirty="0" smtClean="0"/>
              <a:t>Devletin regülasyon görevi doğrultusunda, ekonomik yapının sağlıklı çalışmasını düzenlemek ve denetlemek amacıyla kurduğu kurumlardır. </a:t>
            </a:r>
          </a:p>
          <a:p>
            <a:pPr algn="just"/>
            <a:r>
              <a:rPr lang="tr-TR" altLang="tr-TR" sz="2400" dirty="0" smtClean="0"/>
              <a:t>Böylece,</a:t>
            </a:r>
          </a:p>
          <a:p>
            <a:pPr lvl="1" algn="just"/>
            <a:r>
              <a:rPr lang="tr-TR" altLang="tr-TR" sz="2000" dirty="0" smtClean="0"/>
              <a:t>Piyasada tekelleşme önlenmek istenmektedir. </a:t>
            </a:r>
          </a:p>
          <a:p>
            <a:pPr lvl="1" algn="just"/>
            <a:r>
              <a:rPr lang="tr-TR" altLang="tr-TR" sz="2000" dirty="0" smtClean="0"/>
              <a:t>Aşırı kar elde etme odaklı fiyat politikalarına müdahale edilmektedir. </a:t>
            </a:r>
          </a:p>
          <a:p>
            <a:pPr lvl="1" algn="just"/>
            <a:r>
              <a:rPr lang="tr-TR" altLang="tr-TR" sz="2000" dirty="0" smtClean="0"/>
              <a:t>Üretimde düşük maliyet hedeflenmektedir. </a:t>
            </a:r>
          </a:p>
          <a:p>
            <a:pPr lvl="1" algn="just"/>
            <a:r>
              <a:rPr lang="tr-TR" altLang="tr-TR" sz="2000" dirty="0" smtClean="0"/>
              <a:t>İleri teknolojinin kullanımı takip edilmektedir. </a:t>
            </a:r>
          </a:p>
        </p:txBody>
      </p:sp>
      <p:sp>
        <p:nvSpPr>
          <p:cNvPr id="25602" name="3 Başlık"/>
          <p:cNvSpPr>
            <a:spLocks noGrp="1"/>
          </p:cNvSpPr>
          <p:nvPr>
            <p:ph type="title"/>
          </p:nvPr>
        </p:nvSpPr>
        <p:spPr/>
        <p:txBody>
          <a:bodyPr>
            <a:normAutofit fontScale="90000"/>
          </a:bodyPr>
          <a:lstStyle/>
          <a:p>
            <a:r>
              <a:rPr lang="tr-TR" altLang="tr-TR" dirty="0" smtClean="0"/>
              <a:t>Düzenleyici ve Denetleyici Kurumlar</a:t>
            </a:r>
          </a:p>
        </p:txBody>
      </p:sp>
    </p:spTree>
    <p:extLst>
      <p:ext uri="{BB962C8B-B14F-4D97-AF65-F5344CB8AC3E}">
        <p14:creationId xmlns:p14="http://schemas.microsoft.com/office/powerpoint/2010/main" val="1901103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260" y="2636912"/>
            <a:ext cx="6905625" cy="3819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8306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p:txBody>
          <a:bodyPr>
            <a:normAutofit/>
          </a:bodyPr>
          <a:lstStyle/>
          <a:p>
            <a:pPr algn="just">
              <a:defRPr/>
            </a:pPr>
            <a:r>
              <a:rPr lang="tr-TR" sz="2400" dirty="0" smtClean="0">
                <a:latin typeface="+mj-lt"/>
              </a:rPr>
              <a:t>Kamu tüzel kişiliğin haiz olup, idari ve mali açıdan özerktir. </a:t>
            </a:r>
          </a:p>
          <a:p>
            <a:pPr algn="just">
              <a:defRPr/>
            </a:pPr>
            <a:r>
              <a:rPr lang="tr-TR" sz="2400" dirty="0" smtClean="0">
                <a:latin typeface="+mj-lt"/>
              </a:rPr>
              <a:t>Sunulan hizmetin finansmanı, bu kurumların topladıkları primler ve plasman gelirleri ile yapılmakla birlikte genel bütçeden aktarım da yapılmaktadır. </a:t>
            </a:r>
          </a:p>
          <a:p>
            <a:pPr algn="just">
              <a:defRPr/>
            </a:pPr>
            <a:r>
              <a:rPr lang="tr-TR" sz="2400" dirty="0" smtClean="0">
                <a:latin typeface="+mj-lt"/>
              </a:rPr>
              <a:t>Bu kuruluşlar; </a:t>
            </a:r>
            <a:r>
              <a:rPr lang="tr-TR" sz="2400" b="1" dirty="0" smtClean="0">
                <a:solidFill>
                  <a:srgbClr val="FF0000"/>
                </a:solidFill>
                <a:latin typeface="+mj-lt"/>
              </a:rPr>
              <a:t>SGK</a:t>
            </a:r>
            <a:r>
              <a:rPr lang="tr-TR" sz="2400" dirty="0" smtClean="0">
                <a:latin typeface="+mj-lt"/>
              </a:rPr>
              <a:t> ve Türkiye İş Kurumu</a:t>
            </a:r>
            <a:endParaRPr lang="tr-TR" sz="2400" dirty="0">
              <a:latin typeface="+mj-lt"/>
            </a:endParaRPr>
          </a:p>
        </p:txBody>
      </p:sp>
      <p:sp>
        <p:nvSpPr>
          <p:cNvPr id="28674" name="1 Başlık"/>
          <p:cNvSpPr>
            <a:spLocks noGrp="1"/>
          </p:cNvSpPr>
          <p:nvPr>
            <p:ph type="title"/>
          </p:nvPr>
        </p:nvSpPr>
        <p:spPr/>
        <p:txBody>
          <a:bodyPr>
            <a:normAutofit/>
          </a:bodyPr>
          <a:lstStyle/>
          <a:p>
            <a:r>
              <a:rPr lang="tr-TR" altLang="tr-TR" dirty="0" smtClean="0"/>
              <a:t>Sosyal Güvenlik Kurumları</a:t>
            </a:r>
          </a:p>
        </p:txBody>
      </p:sp>
    </p:spTree>
    <p:extLst>
      <p:ext uri="{BB962C8B-B14F-4D97-AF65-F5344CB8AC3E}">
        <p14:creationId xmlns:p14="http://schemas.microsoft.com/office/powerpoint/2010/main" val="728519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644" y="2708920"/>
            <a:ext cx="6143625" cy="213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53635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212976"/>
            <a:ext cx="6858000" cy="2514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08790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548680"/>
            <a:ext cx="7200900" cy="624549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163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pPr algn="just"/>
            <a:r>
              <a:rPr lang="tr-TR" dirty="0" smtClean="0"/>
              <a:t>Yeni Kanun’un </a:t>
            </a:r>
            <a:r>
              <a:rPr lang="tr-TR" dirty="0"/>
              <a:t>1050 sayılı Kanun ile arasındaki en temel ve önemli iki fark (ilk </a:t>
            </a:r>
            <a:r>
              <a:rPr lang="tr-TR" dirty="0" smtClean="0"/>
              <a:t>defa bu </a:t>
            </a:r>
            <a:r>
              <a:rPr lang="tr-TR" dirty="0"/>
              <a:t>Kanun’la karşımıza çıkan</a:t>
            </a:r>
            <a:r>
              <a:rPr lang="tr-TR" dirty="0" smtClean="0"/>
              <a:t>);</a:t>
            </a:r>
          </a:p>
          <a:p>
            <a:pPr algn="just"/>
            <a:r>
              <a:rPr lang="tr-TR" i="1" dirty="0" smtClean="0">
                <a:solidFill>
                  <a:srgbClr val="FF0000"/>
                </a:solidFill>
              </a:rPr>
              <a:t>Makroekonomik </a:t>
            </a:r>
            <a:r>
              <a:rPr lang="tr-TR" i="1" dirty="0">
                <a:solidFill>
                  <a:srgbClr val="FF0000"/>
                </a:solidFill>
              </a:rPr>
              <a:t>istikrarla birlikte </a:t>
            </a:r>
            <a:r>
              <a:rPr lang="tr-TR" i="1" dirty="0" smtClean="0">
                <a:solidFill>
                  <a:srgbClr val="FF0000"/>
                </a:solidFill>
              </a:rPr>
              <a:t>sürdürülebilir kalkınmanın </a:t>
            </a:r>
            <a:r>
              <a:rPr lang="tr-TR" i="1" dirty="0">
                <a:solidFill>
                  <a:srgbClr val="FF0000"/>
                </a:solidFill>
              </a:rPr>
              <a:t>sağlanmasını </a:t>
            </a:r>
            <a:r>
              <a:rPr lang="tr-TR" i="1" dirty="0" smtClean="0">
                <a:solidFill>
                  <a:srgbClr val="FF0000"/>
                </a:solidFill>
              </a:rPr>
              <a:t>öngörmesi</a:t>
            </a:r>
          </a:p>
          <a:p>
            <a:pPr algn="just"/>
            <a:r>
              <a:rPr lang="tr-TR" i="1" dirty="0" smtClean="0">
                <a:solidFill>
                  <a:srgbClr val="FF0000"/>
                </a:solidFill>
              </a:rPr>
              <a:t>Çok </a:t>
            </a:r>
            <a:r>
              <a:rPr lang="tr-TR" i="1" dirty="0">
                <a:solidFill>
                  <a:srgbClr val="FF0000"/>
                </a:solidFill>
              </a:rPr>
              <a:t>yıllı </a:t>
            </a:r>
            <a:r>
              <a:rPr lang="tr-TR" i="1" dirty="0" smtClean="0">
                <a:solidFill>
                  <a:srgbClr val="FF0000"/>
                </a:solidFill>
              </a:rPr>
              <a:t>bütçeleme</a:t>
            </a:r>
            <a:r>
              <a:rPr lang="tr-TR" dirty="0" smtClean="0"/>
              <a:t> </a:t>
            </a:r>
            <a:r>
              <a:rPr lang="tr-TR" dirty="0"/>
              <a:t>esaslarıdır.</a:t>
            </a:r>
          </a:p>
        </p:txBody>
      </p:sp>
      <p:sp>
        <p:nvSpPr>
          <p:cNvPr id="2" name="Başlık 1"/>
          <p:cNvSpPr>
            <a:spLocks noGrp="1"/>
          </p:cNvSpPr>
          <p:nvPr>
            <p:ph type="title"/>
          </p:nvPr>
        </p:nvSpPr>
        <p:spPr/>
        <p:txBody>
          <a:bodyPr>
            <a:normAutofit fontScale="90000"/>
          </a:bodyPr>
          <a:lstStyle/>
          <a:p>
            <a:r>
              <a:rPr lang="tr-TR" dirty="0" smtClean="0"/>
              <a:t>Türkiye’de Bütçenin Gelişimi (5018 Sayılı Kanun)</a:t>
            </a:r>
            <a:endParaRPr lang="tr-TR" dirty="0"/>
          </a:p>
        </p:txBody>
      </p:sp>
    </p:spTree>
    <p:extLst>
      <p:ext uri="{BB962C8B-B14F-4D97-AF65-F5344CB8AC3E}">
        <p14:creationId xmlns:p14="http://schemas.microsoft.com/office/powerpoint/2010/main" val="17930413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Yuvarlatılmış Dikdörtgen 4"/>
          <p:cNvSpPr/>
          <p:nvPr/>
        </p:nvSpPr>
        <p:spPr>
          <a:xfrm>
            <a:off x="467544" y="2780928"/>
            <a:ext cx="8208912" cy="38164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Ödenek: Harcama yetkisi. İdare adına yapılacak bir harcamanın üst sınırını gösterir. </a:t>
            </a:r>
          </a:p>
          <a:p>
            <a:pPr marL="285750" indent="-285750"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Ödeneğin anlam ifade etmesi için arkasında bir nakit gücün olması gerekir.</a:t>
            </a:r>
          </a:p>
          <a:p>
            <a:pPr marL="285750" indent="-285750"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Bir kamu idaresinin belli bir harcama kaleminde ödeneğinin olması demek kasasında (harcamaya hazır) nakit parasının olduğu anlamına gelmez. Bu ödeneğin kullanabilir hale gelmesi için ancak nakdinin Hazine tarafından temin edilmiş olmasına bağlıdır.  </a:t>
            </a:r>
          </a:p>
          <a:p>
            <a:pPr marL="285750" indent="-285750" algn="just">
              <a:buFont typeface="Arial" panose="020B0604020202020204" pitchFamily="34" charset="0"/>
              <a:buChar char="•"/>
            </a:pPr>
            <a:r>
              <a:rPr lang="tr-TR" sz="2000" dirty="0" smtClean="0">
                <a:latin typeface="Times New Roman" panose="02020603050405020304" pitchFamily="18" charset="0"/>
                <a:cs typeface="Times New Roman" panose="02020603050405020304" pitchFamily="18" charset="0"/>
              </a:rPr>
              <a:t>Diğer bir deyişle bütçede  her ödeneğin bir nakit karşılığının olduğu varsayılır. </a:t>
            </a:r>
          </a:p>
        </p:txBody>
      </p:sp>
    </p:spTree>
    <p:extLst>
      <p:ext uri="{BB962C8B-B14F-4D97-AF65-F5344CB8AC3E}">
        <p14:creationId xmlns:p14="http://schemas.microsoft.com/office/powerpoint/2010/main" val="22338090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3 SmartArt Yer Tutucusu"/>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75" y="542925"/>
            <a:ext cx="8712200" cy="60594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0773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60640"/>
            <a:ext cx="7999509" cy="39239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2032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457200" y="548680"/>
            <a:ext cx="8229600" cy="4525963"/>
          </a:xfrm>
        </p:spPr>
        <p:txBody>
          <a:bodyPr>
            <a:noAutofit/>
          </a:bodyPr>
          <a:lstStyle/>
          <a:p>
            <a:pPr algn="just"/>
            <a:r>
              <a:rPr lang="tr-TR" sz="2800" dirty="0" smtClean="0"/>
              <a:t>Hazine; fiziki bir yapı değildir. Bir kavramı ifade eder. </a:t>
            </a:r>
          </a:p>
          <a:p>
            <a:pPr algn="just"/>
            <a:r>
              <a:rPr lang="tr-TR" sz="2800" dirty="0" smtClean="0"/>
              <a:t>Hazine </a:t>
            </a:r>
            <a:r>
              <a:rPr lang="tr-TR" sz="2800" dirty="0"/>
              <a:t>Birliği İlkesi, kamu idarelerinin tüm gelirleri ve giderlerinin Hazine veznelerine girmesi ve giderlerin bu veznelerden ödenmesi anlamına gelir. </a:t>
            </a:r>
            <a:endParaRPr lang="tr-TR" sz="2800" dirty="0" smtClean="0"/>
          </a:p>
          <a:p>
            <a:pPr algn="just"/>
            <a:r>
              <a:rPr lang="tr-TR" sz="2800" dirty="0" smtClean="0"/>
              <a:t>Merkezi </a:t>
            </a:r>
            <a:r>
              <a:rPr lang="tr-TR" sz="2800" dirty="0"/>
              <a:t>yönetim kapsamına giren idareler, gelir, gider, tahsilat, ödeme, nakit planlaması ve borç </a:t>
            </a:r>
            <a:r>
              <a:rPr lang="tr-TR" sz="2800" dirty="0" smtClean="0"/>
              <a:t>yönetimini </a:t>
            </a:r>
            <a:r>
              <a:rPr lang="tr-TR" sz="2800" dirty="0"/>
              <a:t>hazine birliği ilkesine göre yürütür.</a:t>
            </a:r>
          </a:p>
          <a:p>
            <a:pPr algn="just"/>
            <a:r>
              <a:rPr lang="tr-TR" sz="2800" dirty="0"/>
              <a:t>Hazine birliğini, devletin tek kasası olması ve gelir bu kasaya </a:t>
            </a:r>
            <a:r>
              <a:rPr lang="tr-TR" sz="2800" dirty="0" smtClean="0"/>
              <a:t>girmesi </a:t>
            </a:r>
            <a:r>
              <a:rPr lang="tr-TR" sz="2800" dirty="0"/>
              <a:t>ve ödemelerin bu kasadan yapılması, tüm veznelerin bu merkez kasanın şubesi şeklinde çalışması olarak ifade edebiliriz.</a:t>
            </a:r>
          </a:p>
          <a:p>
            <a:pPr algn="just"/>
            <a:endParaRPr lang="tr-TR" sz="2800" dirty="0"/>
          </a:p>
        </p:txBody>
      </p:sp>
    </p:spTree>
    <p:extLst>
      <p:ext uri="{BB962C8B-B14F-4D97-AF65-F5344CB8AC3E}">
        <p14:creationId xmlns:p14="http://schemas.microsoft.com/office/powerpoint/2010/main" val="292755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163" y="2977632"/>
            <a:ext cx="7689600" cy="12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221088"/>
            <a:ext cx="7655830" cy="22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3700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p:txBody>
          <a:bodyPr/>
          <a:lstStyle/>
          <a:p>
            <a:r>
              <a:rPr lang="tr-TR" dirty="0" smtClean="0"/>
              <a:t>Mali Saydamlık için 4 temel ilke; </a:t>
            </a:r>
          </a:p>
          <a:p>
            <a:pPr lvl="1"/>
            <a:r>
              <a:rPr lang="tr-TR" dirty="0" smtClean="0"/>
              <a:t>Roller ve sorumluluklar belirgin olmalı</a:t>
            </a:r>
          </a:p>
          <a:p>
            <a:pPr lvl="1"/>
            <a:r>
              <a:rPr lang="tr-TR" dirty="0" smtClean="0"/>
              <a:t>Bilgi kamuoyuna açık olmalı</a:t>
            </a:r>
          </a:p>
          <a:p>
            <a:pPr lvl="1"/>
            <a:r>
              <a:rPr lang="tr-TR" dirty="0" smtClean="0"/>
              <a:t>Bütçe hazırlama, uygulama ve raporlama süreçleri açık olmalı</a:t>
            </a:r>
          </a:p>
          <a:p>
            <a:pPr lvl="1"/>
            <a:r>
              <a:rPr lang="tr-TR" dirty="0" smtClean="0"/>
              <a:t>Denetim ve istatistiki veri yayınlanması bağımsız olmalı</a:t>
            </a:r>
            <a:endParaRPr lang="tr-TR" dirty="0"/>
          </a:p>
        </p:txBody>
      </p:sp>
    </p:spTree>
    <p:extLst>
      <p:ext uri="{BB962C8B-B14F-4D97-AF65-F5344CB8AC3E}">
        <p14:creationId xmlns:p14="http://schemas.microsoft.com/office/powerpoint/2010/main" val="2140261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996952"/>
            <a:ext cx="8064895" cy="13681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07426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p:txBody>
          <a:bodyPr/>
          <a:lstStyle/>
          <a:p>
            <a:pPr algn="just"/>
            <a:r>
              <a:rPr lang="tr-TR" dirty="0" smtClean="0"/>
              <a:t>Sorumluluk, yaptırıma bağlanmış yetki anlamına gelir. </a:t>
            </a:r>
          </a:p>
          <a:p>
            <a:pPr algn="just"/>
            <a:r>
              <a:rPr lang="tr-TR" dirty="0" smtClean="0"/>
              <a:t>Sorumluluğun mali yaptırımı olabileceği gibi, cezai yaptırımı da olabilir. </a:t>
            </a:r>
          </a:p>
          <a:p>
            <a:pPr algn="just"/>
            <a:r>
              <a:rPr lang="tr-TR" dirty="0" smtClean="0"/>
              <a:t>Zorunluluğun yaptırımı ise, daha çok cezai veya disiplin kovuşturması şeklinde ortaya çıkar. </a:t>
            </a:r>
            <a:endParaRPr lang="tr-TR" dirty="0"/>
          </a:p>
        </p:txBody>
      </p:sp>
    </p:spTree>
    <p:extLst>
      <p:ext uri="{BB962C8B-B14F-4D97-AF65-F5344CB8AC3E}">
        <p14:creationId xmlns:p14="http://schemas.microsoft.com/office/powerpoint/2010/main" val="2437754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algn="just"/>
            <a:endParaRPr lang="tr-TR" dirty="0" smtClean="0"/>
          </a:p>
          <a:p>
            <a:pPr algn="just"/>
            <a:r>
              <a:rPr lang="tr-TR" dirty="0" smtClean="0">
                <a:solidFill>
                  <a:srgbClr val="FF0000"/>
                </a:solidFill>
              </a:rPr>
              <a:t>Devlet </a:t>
            </a:r>
            <a:r>
              <a:rPr lang="tr-TR" dirty="0">
                <a:solidFill>
                  <a:srgbClr val="FF0000"/>
                </a:solidFill>
              </a:rPr>
              <a:t>bütçesinin kapsamını, </a:t>
            </a:r>
          </a:p>
          <a:p>
            <a:pPr algn="just"/>
            <a:r>
              <a:rPr lang="tr-TR" dirty="0" smtClean="0">
                <a:solidFill>
                  <a:srgbClr val="FF0000"/>
                </a:solidFill>
              </a:rPr>
              <a:t>hazırlama </a:t>
            </a:r>
            <a:r>
              <a:rPr lang="tr-TR" dirty="0">
                <a:solidFill>
                  <a:srgbClr val="FF0000"/>
                </a:solidFill>
              </a:rPr>
              <a:t>esaslarını, </a:t>
            </a:r>
          </a:p>
          <a:p>
            <a:pPr algn="just"/>
            <a:r>
              <a:rPr lang="tr-TR" dirty="0" smtClean="0">
                <a:solidFill>
                  <a:srgbClr val="FF0000"/>
                </a:solidFill>
              </a:rPr>
              <a:t>bütçenin </a:t>
            </a:r>
            <a:r>
              <a:rPr lang="tr-TR" dirty="0">
                <a:solidFill>
                  <a:srgbClr val="FF0000"/>
                </a:solidFill>
              </a:rPr>
              <a:t>uygulanmasını, ayrıntılı bir şekilde düzenlemiş ve yasal ilkeleri belirlemiştir. </a:t>
            </a:r>
          </a:p>
          <a:p>
            <a:pPr algn="just"/>
            <a:endParaRPr lang="tr-TR" dirty="0"/>
          </a:p>
        </p:txBody>
      </p:sp>
      <p:sp>
        <p:nvSpPr>
          <p:cNvPr id="2" name="Başlık 1"/>
          <p:cNvSpPr>
            <a:spLocks noGrp="1"/>
          </p:cNvSpPr>
          <p:nvPr>
            <p:ph type="title"/>
          </p:nvPr>
        </p:nvSpPr>
        <p:spPr/>
        <p:txBody>
          <a:bodyPr>
            <a:normAutofit fontScale="90000"/>
          </a:bodyPr>
          <a:lstStyle/>
          <a:p>
            <a:r>
              <a:rPr lang="tr-TR" dirty="0"/>
              <a:t>5018 </a:t>
            </a:r>
            <a:r>
              <a:rPr lang="tr-TR" dirty="0" smtClean="0"/>
              <a:t>Sayılı </a:t>
            </a:r>
            <a:r>
              <a:rPr lang="tr-TR" dirty="0"/>
              <a:t>Kamu Mali Yönetim ve Kontrol Kanunu</a:t>
            </a:r>
          </a:p>
        </p:txBody>
      </p:sp>
    </p:spTree>
    <p:extLst>
      <p:ext uri="{BB962C8B-B14F-4D97-AF65-F5344CB8AC3E}">
        <p14:creationId xmlns:p14="http://schemas.microsoft.com/office/powerpoint/2010/main" val="2101895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2 İçerik Yer Tutucusu"/>
          <p:cNvSpPr>
            <a:spLocks noGrp="1"/>
          </p:cNvSpPr>
          <p:nvPr>
            <p:ph idx="1"/>
          </p:nvPr>
        </p:nvSpPr>
        <p:spPr/>
        <p:txBody>
          <a:bodyPr>
            <a:noAutofit/>
          </a:bodyPr>
          <a:lstStyle/>
          <a:p>
            <a:pPr algn="just"/>
            <a:r>
              <a:rPr lang="tr-TR" altLang="tr-TR" smtClean="0"/>
              <a:t>Yasama organının, kamu hizmetlerinin cinsi, tutarı ve bu hizmetleri karşılayacak kamu gelirlerinin toplanması hakkındaki (devletin egemenlik hakkından doğan) karar verme yetkisine </a:t>
            </a:r>
            <a:r>
              <a:rPr lang="tr-TR" altLang="tr-TR" b="1" smtClean="0">
                <a:solidFill>
                  <a:srgbClr val="FF0000"/>
                </a:solidFill>
              </a:rPr>
              <a:t>bütçe hakkı</a:t>
            </a:r>
            <a:r>
              <a:rPr lang="tr-TR" altLang="tr-TR" smtClean="0"/>
              <a:t> adı verilir.</a:t>
            </a:r>
          </a:p>
          <a:p>
            <a:pPr algn="just"/>
            <a:r>
              <a:rPr lang="tr-TR" altLang="tr-TR" smtClean="0"/>
              <a:t>Osmanlı Devletinde Bütçe Hakkı kavramına ilk kez 1876 Kanuni Esaside rastlanmaktadır. </a:t>
            </a:r>
          </a:p>
          <a:p>
            <a:pPr algn="just"/>
            <a:r>
              <a:rPr lang="tr-TR" altLang="tr-TR" smtClean="0"/>
              <a:t>1961 Anayasasından başlayarak yerleşik bir kavram olarak bütçe kelimesi kullanılmaya başlanmıştır. </a:t>
            </a:r>
          </a:p>
        </p:txBody>
      </p:sp>
      <p:sp>
        <p:nvSpPr>
          <p:cNvPr id="30722" name="1 Başlık"/>
          <p:cNvSpPr>
            <a:spLocks noGrp="1"/>
          </p:cNvSpPr>
          <p:nvPr>
            <p:ph type="title"/>
          </p:nvPr>
        </p:nvSpPr>
        <p:spPr/>
        <p:txBody>
          <a:bodyPr/>
          <a:lstStyle/>
          <a:p>
            <a:r>
              <a:rPr lang="tr-TR" altLang="tr-TR" smtClean="0"/>
              <a:t>Bütçe Hakkı</a:t>
            </a:r>
          </a:p>
        </p:txBody>
      </p:sp>
    </p:spTree>
    <p:extLst>
      <p:ext uri="{BB962C8B-B14F-4D97-AF65-F5344CB8AC3E}">
        <p14:creationId xmlns:p14="http://schemas.microsoft.com/office/powerpoint/2010/main" val="3169373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ctrTitle"/>
          </p:nvPr>
        </p:nvSpPr>
        <p:spPr/>
        <p:txBody>
          <a:bodyPr>
            <a:normAutofit fontScale="90000"/>
          </a:bodyPr>
          <a:lstStyle/>
          <a:p>
            <a:r>
              <a:rPr lang="tr-TR" dirty="0" smtClean="0"/>
              <a:t>Kamu Mali Yönetimi Hukuku</a:t>
            </a:r>
            <a:br>
              <a:rPr lang="tr-TR" dirty="0" smtClean="0"/>
            </a:br>
            <a:r>
              <a:rPr lang="tr-TR" dirty="0" smtClean="0"/>
              <a:t/>
            </a:r>
            <a:br>
              <a:rPr lang="tr-TR" dirty="0" smtClean="0"/>
            </a:br>
            <a:r>
              <a:rPr lang="tr-TR" sz="2800" i="1" dirty="0" smtClean="0"/>
              <a:t>(5018 Sayılı Kamu Mali Yönetimi ve Kontrol Kanunu Kapsamında)</a:t>
            </a:r>
            <a:endParaRPr lang="tr-TR" dirty="0"/>
          </a:p>
        </p:txBody>
      </p:sp>
    </p:spTree>
    <p:extLst>
      <p:ext uri="{BB962C8B-B14F-4D97-AF65-F5344CB8AC3E}">
        <p14:creationId xmlns:p14="http://schemas.microsoft.com/office/powerpoint/2010/main" val="36797383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852936"/>
            <a:ext cx="8077200" cy="23907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8704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88640"/>
            <a:ext cx="8784976" cy="610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8614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3 SmartArt Yer Tutucusu"/>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75" y="542925"/>
            <a:ext cx="8712200" cy="60594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9367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11203</TotalTime>
  <Words>784</Words>
  <Application>Microsoft Office PowerPoint</Application>
  <PresentationFormat>Ekran Gösterisi (4:3)</PresentationFormat>
  <Paragraphs>78</Paragraphs>
  <Slides>37</Slides>
  <Notes>0</Notes>
  <HiddenSlides>0</HiddenSlides>
  <MMClips>0</MMClips>
  <ScaleCrop>false</ScaleCrop>
  <HeadingPairs>
    <vt:vector size="4" baseType="variant">
      <vt:variant>
        <vt:lpstr>Tema</vt:lpstr>
      </vt:variant>
      <vt:variant>
        <vt:i4>1</vt:i4>
      </vt:variant>
      <vt:variant>
        <vt:lpstr>Slayt Başlıkları</vt:lpstr>
      </vt:variant>
      <vt:variant>
        <vt:i4>37</vt:i4>
      </vt:variant>
    </vt:vector>
  </HeadingPairs>
  <TitlesOfParts>
    <vt:vector size="38" baseType="lpstr">
      <vt:lpstr>Dalga Biçimi</vt:lpstr>
      <vt:lpstr>5018 Sayılı Kamu Mali Yönetimi ve Kontrol Kanunu</vt:lpstr>
      <vt:lpstr>5018 Sayılı Kamu Mali Yönetimi ve Kontrol Kanunu</vt:lpstr>
      <vt:lpstr>Türkiye’de Bütçenin Gelişimi (5018 Sayılı Kanun)</vt:lpstr>
      <vt:lpstr>5018 Sayılı Kamu Mali Yönetim ve Kontrol Kanunu</vt:lpstr>
      <vt:lpstr>Bütçe Hakkı</vt:lpstr>
      <vt:lpstr>Kamu Mali Yönetimi Hukuku  (5018 Sayılı Kamu Mali Yönetimi ve Kontrol Kanunu Kapsamında)</vt:lpstr>
      <vt:lpstr>PowerPoint Sunusu</vt:lpstr>
      <vt:lpstr>PowerPoint Sunusu</vt:lpstr>
      <vt:lpstr>PowerPoint Sunusu</vt:lpstr>
      <vt:lpstr>Döner Sermaye İşletmeleri ve Fonlar’ın Durumu</vt:lpstr>
      <vt:lpstr>Kapsam Dışı Kamu Birimleri</vt:lpstr>
      <vt:lpstr>Genel Bütçeli Kuruluş</vt:lpstr>
      <vt:lpstr>PowerPoint Sunusu</vt:lpstr>
      <vt:lpstr>PowerPoint Sunusu</vt:lpstr>
      <vt:lpstr>Özel Bütçeli Kuruluş</vt:lpstr>
      <vt:lpstr>Özel Bütçeli Kuruluş</vt:lpstr>
      <vt:lpstr>PowerPoint Sunusu</vt:lpstr>
      <vt:lpstr>PowerPoint Sunusu</vt:lpstr>
      <vt:lpstr>PowerPoint Sunusu</vt:lpstr>
      <vt:lpstr>PowerPoint Sunusu</vt:lpstr>
      <vt:lpstr>PowerPoint Sunusu</vt:lpstr>
      <vt:lpstr>PowerPoint Sunusu</vt:lpstr>
      <vt:lpstr>Genel ve Özel Bütçe İlişkisi</vt:lpstr>
      <vt:lpstr>Düzenleyici ve Denetleyici Kurumlar</vt:lpstr>
      <vt:lpstr>PowerPoint Sunusu</vt:lpstr>
      <vt:lpstr>Sosyal Güvenlik Kurumları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Mali Hukuk</dc:title>
  <dc:creator>Senol KANDEMIR</dc:creator>
  <cp:lastModifiedBy>Senol KANDEMIR</cp:lastModifiedBy>
  <cp:revision>126</cp:revision>
  <cp:lastPrinted>2018-10-01T13:28:08Z</cp:lastPrinted>
  <dcterms:created xsi:type="dcterms:W3CDTF">2017-09-15T05:55:16Z</dcterms:created>
  <dcterms:modified xsi:type="dcterms:W3CDTF">2022-12-23T06:06:40Z</dcterms:modified>
</cp:coreProperties>
</file>