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939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19EF-D688-4765-B143-896048C41A4E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55031-2E06-48F4-ACA0-E2835746A5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5650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19EF-D688-4765-B143-896048C41A4E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55031-2E06-48F4-ACA0-E2835746A5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1368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19EF-D688-4765-B143-896048C41A4E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55031-2E06-48F4-ACA0-E2835746A5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1561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19EF-D688-4765-B143-896048C41A4E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55031-2E06-48F4-ACA0-E2835746A5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9587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19EF-D688-4765-B143-896048C41A4E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55031-2E06-48F4-ACA0-E2835746A5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1145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19EF-D688-4765-B143-896048C41A4E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55031-2E06-48F4-ACA0-E2835746A5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220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19EF-D688-4765-B143-896048C41A4E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55031-2E06-48F4-ACA0-E2835746A5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70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19EF-D688-4765-B143-896048C41A4E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55031-2E06-48F4-ACA0-E2835746A5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732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19EF-D688-4765-B143-896048C41A4E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55031-2E06-48F4-ACA0-E2835746A5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5660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19EF-D688-4765-B143-896048C41A4E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55031-2E06-48F4-ACA0-E2835746A5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6900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19EF-D688-4765-B143-896048C41A4E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55031-2E06-48F4-ACA0-E2835746A5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438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519EF-D688-4765-B143-896048C41A4E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55031-2E06-48F4-ACA0-E2835746A5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1820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772817"/>
            <a:ext cx="7772400" cy="1827634"/>
          </a:xfrm>
        </p:spPr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3200" b="1" dirty="0">
                <a:solidFill>
                  <a:prstClr val="black"/>
                </a:solidFill>
                <a:ea typeface="+mn-ea"/>
                <a:cs typeface="+mn-cs"/>
              </a:rPr>
              <a:t>Semiotic Aspects of Social  Transformation and Learning</a:t>
            </a:r>
            <a:br>
              <a:rPr lang="en-US" sz="32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US" sz="3200" b="1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br>
              <a:rPr lang="tr-TR" sz="3200" b="1" dirty="0">
                <a:solidFill>
                  <a:prstClr val="black"/>
                </a:solidFill>
                <a:ea typeface="+mn-ea"/>
                <a:cs typeface="+mn-cs"/>
              </a:rPr>
            </a:b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Norman </a:t>
            </a:r>
            <a:r>
              <a:rPr lang="tr-TR" dirty="0" err="1"/>
              <a:t>Fairclough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96284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196752"/>
            <a:ext cx="8856984" cy="4929411"/>
          </a:xfrm>
        </p:spPr>
        <p:txBody>
          <a:bodyPr>
            <a:normAutofit/>
          </a:bodyPr>
          <a:lstStyle/>
          <a:p>
            <a:r>
              <a:rPr lang="tr-TR" dirty="0"/>
              <a:t>T</a:t>
            </a:r>
            <a:r>
              <a:rPr lang="en-US" dirty="0"/>
              <a:t>he linguistic elements of networks of social practices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en-US" dirty="0"/>
              <a:t>call</a:t>
            </a:r>
            <a:r>
              <a:rPr lang="tr-TR" dirty="0" err="1"/>
              <a:t>ed</a:t>
            </a:r>
            <a:r>
              <a:rPr lang="tr-TR" dirty="0"/>
              <a:t> as</a:t>
            </a:r>
            <a:r>
              <a:rPr lang="en-US" dirty="0"/>
              <a:t> these orders of discourse (</a:t>
            </a:r>
            <a:r>
              <a:rPr lang="en-US" dirty="0" err="1"/>
              <a:t>Chouliaraki</a:t>
            </a:r>
            <a:r>
              <a:rPr lang="en-US" dirty="0"/>
              <a:t> &amp; </a:t>
            </a:r>
            <a:r>
              <a:rPr lang="en-US" dirty="0" err="1"/>
              <a:t>Fairclough</a:t>
            </a:r>
            <a:r>
              <a:rPr lang="en-US" dirty="0"/>
              <a:t>, 1999; </a:t>
            </a:r>
            <a:r>
              <a:rPr lang="en-US" dirty="0" err="1"/>
              <a:t>Fairclough</a:t>
            </a:r>
            <a:r>
              <a:rPr lang="en-US" dirty="0"/>
              <a:t>, 1992).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890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en-US" sz="2500" dirty="0">
                <a:solidFill>
                  <a:prstClr val="black"/>
                </a:solidFill>
              </a:rPr>
              <a:t>An order of discourse is a network of social practices in its language aspect. </a:t>
            </a:r>
            <a:endParaRPr lang="tr-TR" sz="2500" dirty="0">
              <a:solidFill>
                <a:prstClr val="black"/>
              </a:solidFill>
            </a:endParaRPr>
          </a:p>
          <a:p>
            <a:endParaRPr lang="tr-TR" sz="2500" dirty="0">
              <a:solidFill>
                <a:prstClr val="black"/>
              </a:solidFill>
            </a:endParaRPr>
          </a:p>
          <a:p>
            <a:r>
              <a:rPr lang="en-US" sz="2500" dirty="0">
                <a:solidFill>
                  <a:prstClr val="black"/>
                </a:solidFill>
              </a:rPr>
              <a:t>The elements of orders of discourse are not things like nouns and sentences (elements of linguistic structures), but discourses, genres, and styles (</a:t>
            </a:r>
            <a:r>
              <a:rPr lang="tr-TR" sz="2500" dirty="0">
                <a:solidFill>
                  <a:prstClr val="black"/>
                </a:solidFill>
              </a:rPr>
              <a:t>he</a:t>
            </a:r>
            <a:r>
              <a:rPr lang="en-US" sz="2500" dirty="0">
                <a:solidFill>
                  <a:prstClr val="black"/>
                </a:solidFill>
              </a:rPr>
              <a:t> differentiate</a:t>
            </a:r>
            <a:r>
              <a:rPr lang="tr-TR" sz="2500" dirty="0">
                <a:solidFill>
                  <a:prstClr val="black"/>
                </a:solidFill>
              </a:rPr>
              <a:t>s</a:t>
            </a:r>
            <a:r>
              <a:rPr lang="en-US" sz="2500" dirty="0">
                <a:solidFill>
                  <a:prstClr val="black"/>
                </a:solidFill>
              </a:rPr>
              <a:t> them shortly). </a:t>
            </a:r>
            <a:endParaRPr lang="tr-TR" sz="2500" dirty="0">
              <a:solidFill>
                <a:prstClr val="black"/>
              </a:solidFill>
            </a:endParaRPr>
          </a:p>
          <a:p>
            <a:endParaRPr lang="tr-TR" sz="25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483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500" dirty="0">
                <a:solidFill>
                  <a:prstClr val="black"/>
                </a:solidFill>
              </a:rPr>
              <a:t>These elements, and particular combinations or articulations of these elements, select certain possibilities defined by languages and exclude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en-US" sz="2500" dirty="0">
                <a:solidFill>
                  <a:prstClr val="black"/>
                </a:solidFill>
              </a:rPr>
              <a:t>others</a:t>
            </a:r>
            <a:r>
              <a:rPr lang="tr-TR" sz="2500" dirty="0">
                <a:solidFill>
                  <a:prstClr val="black"/>
                </a:solidFill>
              </a:rPr>
              <a:t>.</a:t>
            </a:r>
          </a:p>
          <a:p>
            <a:pPr lvl="0"/>
            <a:endParaRPr lang="tr-TR" sz="2500" dirty="0">
              <a:solidFill>
                <a:prstClr val="black"/>
              </a:solidFill>
            </a:endParaRPr>
          </a:p>
          <a:p>
            <a:pPr lvl="0"/>
            <a:r>
              <a:rPr lang="tr-TR" sz="2500" dirty="0">
                <a:solidFill>
                  <a:prstClr val="black"/>
                </a:solidFill>
              </a:rPr>
              <a:t>T</a:t>
            </a:r>
            <a:r>
              <a:rPr lang="en-US" sz="2500" dirty="0">
                <a:solidFill>
                  <a:prstClr val="black"/>
                </a:solidFill>
              </a:rPr>
              <a:t>hey control linguistic variability for particular areas of social life. </a:t>
            </a:r>
            <a:endParaRPr lang="tr-TR" sz="2500" dirty="0">
              <a:solidFill>
                <a:prstClr val="black"/>
              </a:solidFill>
            </a:endParaRPr>
          </a:p>
          <a:p>
            <a:pPr lvl="0"/>
            <a:endParaRPr lang="tr-TR" sz="2500" dirty="0">
              <a:solidFill>
                <a:prstClr val="black"/>
              </a:solidFill>
            </a:endParaRPr>
          </a:p>
          <a:p>
            <a:pPr lvl="0"/>
            <a:r>
              <a:rPr lang="tr-TR" sz="2500" dirty="0" err="1">
                <a:solidFill>
                  <a:prstClr val="black"/>
                </a:solidFill>
              </a:rPr>
              <a:t>Therefore</a:t>
            </a:r>
            <a:r>
              <a:rPr lang="en-US" sz="2500" dirty="0">
                <a:solidFill>
                  <a:prstClr val="black"/>
                </a:solidFill>
              </a:rPr>
              <a:t>, orders of discourse can be seen as the social organization and control of linguistic variation.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5604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124744"/>
            <a:ext cx="8435280" cy="5001419"/>
          </a:xfrm>
        </p:spPr>
        <p:txBody>
          <a:bodyPr/>
          <a:lstStyle/>
          <a:p>
            <a:r>
              <a:rPr lang="tr-TR" dirty="0"/>
              <a:t>C</a:t>
            </a:r>
            <a:r>
              <a:rPr lang="en-US" dirty="0" err="1"/>
              <a:t>lassroom</a:t>
            </a:r>
            <a:r>
              <a:rPr lang="en-US" dirty="0"/>
              <a:t> teaching articulates together particular ways of using language (on the part of both teachers and learners) with</a:t>
            </a:r>
            <a:r>
              <a:rPr lang="tr-TR" dirty="0"/>
              <a:t>:</a:t>
            </a:r>
          </a:p>
          <a:p>
            <a:r>
              <a:rPr lang="en-US" dirty="0"/>
              <a:t> particular forms of action and interaction,</a:t>
            </a:r>
            <a:endParaRPr lang="tr-TR" dirty="0"/>
          </a:p>
          <a:p>
            <a:r>
              <a:rPr lang="en-US" dirty="0"/>
              <a:t> the social relations and persons of the classroom, </a:t>
            </a:r>
            <a:endParaRPr lang="tr-TR" dirty="0"/>
          </a:p>
          <a:p>
            <a:r>
              <a:rPr lang="en-US" dirty="0"/>
              <a:t>and the structuring and use of the classroom as a physical space.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375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say that </a:t>
            </a:r>
            <a:r>
              <a:rPr lang="en-US" dirty="0" err="1"/>
              <a:t>semiosis</a:t>
            </a:r>
            <a:r>
              <a:rPr lang="en-US" dirty="0"/>
              <a:t> figures in three main ways in social practices: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en-US" dirty="0"/>
              <a:t> </a:t>
            </a:r>
            <a:r>
              <a:rPr lang="en-US" b="1" dirty="0"/>
              <a:t>Genres</a:t>
            </a:r>
            <a:r>
              <a:rPr lang="en-US" dirty="0"/>
              <a:t> (ways of acting)</a:t>
            </a:r>
            <a:endParaRPr lang="tr-TR" dirty="0"/>
          </a:p>
          <a:p>
            <a:r>
              <a:rPr lang="en-US" dirty="0"/>
              <a:t> </a:t>
            </a:r>
            <a:r>
              <a:rPr lang="en-US" b="1" dirty="0"/>
              <a:t>Discourses</a:t>
            </a:r>
            <a:r>
              <a:rPr lang="en-US" dirty="0"/>
              <a:t> (ways of representing) </a:t>
            </a:r>
            <a:endParaRPr lang="tr-TR" dirty="0"/>
          </a:p>
          <a:p>
            <a:r>
              <a:rPr lang="tr-TR" dirty="0"/>
              <a:t> </a:t>
            </a:r>
            <a:r>
              <a:rPr lang="en-US" b="1" dirty="0"/>
              <a:t>Styles</a:t>
            </a:r>
            <a:r>
              <a:rPr lang="en-US" dirty="0"/>
              <a:t> (ways of being)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86383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S</a:t>
            </a:r>
            <a:r>
              <a:rPr lang="en-US" b="1" dirty="0" err="1"/>
              <a:t>emiosis</a:t>
            </a:r>
            <a:r>
              <a:rPr lang="en-US" b="1" dirty="0"/>
              <a:t> </a:t>
            </a:r>
            <a:r>
              <a:rPr lang="en-US" dirty="0"/>
              <a:t>figures in the representations, which are always a part of social practices</a:t>
            </a:r>
            <a:r>
              <a:rPr lang="tr-TR" dirty="0"/>
              <a:t>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 * </a:t>
            </a:r>
            <a:r>
              <a:rPr lang="en-US" dirty="0"/>
              <a:t>Representation is clearly a semiotic matter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00411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 </a:t>
            </a:r>
            <a:r>
              <a:rPr lang="en-US" dirty="0" err="1"/>
              <a:t>Fairclough</a:t>
            </a:r>
            <a:r>
              <a:rPr lang="tr-TR" dirty="0"/>
              <a:t> </a:t>
            </a:r>
            <a:r>
              <a:rPr lang="tr-TR" dirty="0" err="1"/>
              <a:t>calls</a:t>
            </a:r>
            <a:r>
              <a:rPr lang="tr-TR" dirty="0"/>
              <a:t> </a:t>
            </a:r>
            <a:r>
              <a:rPr lang="en-US" dirty="0"/>
              <a:t>the semiotic aspect of this a </a:t>
            </a:r>
            <a:r>
              <a:rPr lang="en-US" i="1" dirty="0"/>
              <a:t>style</a:t>
            </a:r>
            <a:r>
              <a:rPr lang="en-US" dirty="0"/>
              <a:t>. </a:t>
            </a:r>
            <a:endParaRPr lang="tr-TR" dirty="0"/>
          </a:p>
          <a:p>
            <a:r>
              <a:rPr lang="en-US" dirty="0"/>
              <a:t>An example would be the style of a particular type of manager—the way a particular type of manager uses language as a resource for self-identifying.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48352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Social Effects of Texts and on Texts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T</a:t>
            </a:r>
            <a:r>
              <a:rPr lang="en-US" dirty="0" err="1"/>
              <a:t>exts</a:t>
            </a:r>
            <a:r>
              <a:rPr lang="en-US" dirty="0"/>
              <a:t> as shaped by two sets of causal powers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en-US" dirty="0"/>
              <a:t>by the tension between them: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1. </a:t>
            </a:r>
            <a:r>
              <a:rPr lang="en-US" dirty="0"/>
              <a:t>social structures and social practices;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2. </a:t>
            </a:r>
            <a:r>
              <a:rPr lang="en-US" dirty="0"/>
              <a:t>the agency of people involved in the events of which they are a part.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1492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Texts are the situated interactional accomplishments of s</a:t>
            </a:r>
            <a:r>
              <a:rPr lang="en-US" u="sng" dirty="0"/>
              <a:t>ocial agents whose agency </a:t>
            </a:r>
            <a:r>
              <a:rPr lang="en-US" dirty="0"/>
              <a:t>is enabled and constrained by social structures and social practices.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83322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also have to recognize that texts are involved in processes of meaning making and that texts have causal effects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8275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buFont typeface="Wingdings" pitchFamily="2" charset="2"/>
              <a:buChar char="§"/>
            </a:pPr>
            <a:r>
              <a:rPr lang="tr-TR" dirty="0" err="1"/>
              <a:t>Fairclough</a:t>
            </a:r>
            <a:r>
              <a:rPr lang="en-US" dirty="0"/>
              <a:t> use</a:t>
            </a:r>
            <a:r>
              <a:rPr lang="tr-TR" dirty="0"/>
              <a:t>s</a:t>
            </a:r>
            <a:r>
              <a:rPr lang="en-US" dirty="0"/>
              <a:t> the term </a:t>
            </a:r>
            <a:r>
              <a:rPr lang="en-US" dirty="0" err="1"/>
              <a:t>semiosis</a:t>
            </a:r>
            <a:r>
              <a:rPr lang="en-US" dirty="0"/>
              <a:t> rather than discourse to refer to language and other semiotic modes such as</a:t>
            </a:r>
            <a:r>
              <a:rPr lang="tr-TR" dirty="0"/>
              <a:t>;</a:t>
            </a:r>
          </a:p>
          <a:p>
            <a:pPr lvl="0" algn="just">
              <a:buFont typeface="Wingdings" pitchFamily="2" charset="2"/>
              <a:buChar char="§"/>
            </a:pPr>
            <a:r>
              <a:rPr lang="en-US" dirty="0">
                <a:solidFill>
                  <a:prstClr val="black"/>
                </a:solidFill>
              </a:rPr>
              <a:t> visual image</a:t>
            </a:r>
            <a:endParaRPr lang="tr-TR" dirty="0">
              <a:solidFill>
                <a:prstClr val="black"/>
              </a:solidFill>
            </a:endParaRPr>
          </a:p>
          <a:p>
            <a:pPr lvl="0" algn="just">
              <a:buFont typeface="Wingdings" pitchFamily="2" charset="2"/>
              <a:buChar char="§"/>
            </a:pPr>
            <a:r>
              <a:rPr lang="en-US" dirty="0"/>
              <a:t> the term text for semiotic elements of social events</a:t>
            </a:r>
            <a:r>
              <a:rPr lang="tr-TR" dirty="0"/>
              <a:t> (TV </a:t>
            </a:r>
            <a:r>
              <a:rPr lang="tr-TR" dirty="0" err="1"/>
              <a:t>texts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film </a:t>
            </a:r>
            <a:r>
              <a:rPr lang="tr-TR" dirty="0" err="1"/>
              <a:t>texts</a:t>
            </a:r>
            <a:r>
              <a:rPr lang="tr-T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373561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>
                <a:solidFill>
                  <a:prstClr val="black"/>
                </a:solidFill>
                <a:ea typeface="+mn-ea"/>
                <a:cs typeface="+mn-cs"/>
              </a:rPr>
              <a:t>T</a:t>
            </a:r>
            <a:r>
              <a:rPr lang="en-US" sz="3200" dirty="0" err="1">
                <a:solidFill>
                  <a:prstClr val="black"/>
                </a:solidFill>
                <a:ea typeface="+mn-ea"/>
                <a:cs typeface="+mn-cs"/>
              </a:rPr>
              <a:t>exts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changes in our knowledge,</a:t>
            </a:r>
            <a:endParaRPr lang="tr-TR" dirty="0"/>
          </a:p>
          <a:p>
            <a:r>
              <a:rPr lang="en-US" dirty="0"/>
              <a:t> beliefs, </a:t>
            </a:r>
            <a:endParaRPr lang="tr-TR" dirty="0"/>
          </a:p>
          <a:p>
            <a:r>
              <a:rPr lang="en-US" dirty="0"/>
              <a:t>attitudes,</a:t>
            </a:r>
            <a:endParaRPr lang="tr-TR" dirty="0"/>
          </a:p>
          <a:p>
            <a:r>
              <a:rPr lang="en-US" dirty="0"/>
              <a:t> values, </a:t>
            </a:r>
            <a:endParaRPr lang="tr-TR" dirty="0"/>
          </a:p>
          <a:p>
            <a:r>
              <a:rPr lang="en-US" dirty="0"/>
              <a:t>experience, and so forth.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24771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We learn from our involvement with and in texts, and texturing is integral to learning. </a:t>
            </a:r>
            <a:endParaRPr lang="tr-TR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60540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400" b="1" dirty="0">
                <a:solidFill>
                  <a:prstClr val="black"/>
                </a:solidFill>
                <a:ea typeface="+mj-ea"/>
                <a:cs typeface="+mj-cs"/>
              </a:rPr>
              <a:t>W</a:t>
            </a:r>
            <a:r>
              <a:rPr lang="en-US" sz="4400" b="1" dirty="0">
                <a:solidFill>
                  <a:prstClr val="black"/>
                </a:solidFill>
                <a:ea typeface="+mj-ea"/>
                <a:cs typeface="+mj-cs"/>
              </a:rPr>
              <a:t>hat sort of causality</a:t>
            </a:r>
            <a:r>
              <a:rPr lang="tr-TR" sz="4400" b="1" dirty="0">
                <a:solidFill>
                  <a:prstClr val="black"/>
                </a:solidFill>
                <a:ea typeface="+mj-ea"/>
                <a:cs typeface="+mj-cs"/>
              </a:rPr>
              <a:t> is</a:t>
            </a:r>
            <a:r>
              <a:rPr lang="en-US" sz="4400" b="1" dirty="0">
                <a:solidFill>
                  <a:prstClr val="black"/>
                </a:solidFill>
                <a:ea typeface="+mj-ea"/>
                <a:cs typeface="+mj-cs"/>
              </a:rPr>
              <a:t> this </a:t>
            </a:r>
            <a:r>
              <a:rPr lang="tr-TR" sz="4400" b="1" dirty="0">
                <a:solidFill>
                  <a:prstClr val="black"/>
                </a:solidFill>
                <a:ea typeface="+mj-ea"/>
                <a:cs typeface="+mj-cs"/>
              </a:rPr>
              <a:t>?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4489370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Contemporary social science has been widely influenced by </a:t>
            </a:r>
            <a:r>
              <a:rPr lang="en-US" b="1" dirty="0">
                <a:solidFill>
                  <a:prstClr val="black"/>
                </a:solidFill>
              </a:rPr>
              <a:t>social constructivism</a:t>
            </a:r>
            <a:r>
              <a:rPr lang="en-US" dirty="0">
                <a:solidFill>
                  <a:prstClr val="black"/>
                </a:solidFill>
              </a:rPr>
              <a:t>—the claim that the (social) world is socially constructed. </a:t>
            </a:r>
            <a:endParaRPr lang="tr-TR" dirty="0">
              <a:solidFill>
                <a:prstClr val="black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70370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His </a:t>
            </a:r>
            <a:r>
              <a:rPr lang="en-US" dirty="0"/>
              <a:t>theories of social constructivism emphasize the role of texts (language, discourse, </a:t>
            </a:r>
            <a:r>
              <a:rPr lang="en-US" dirty="0" err="1"/>
              <a:t>semiosis</a:t>
            </a:r>
            <a:r>
              <a:rPr lang="en-US" dirty="0"/>
              <a:t>) in the construction of the social world.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67182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</a:t>
            </a:r>
            <a:r>
              <a:rPr lang="en-US" dirty="0" err="1"/>
              <a:t>deologies</a:t>
            </a:r>
            <a:r>
              <a:rPr lang="en-US" dirty="0"/>
              <a:t> as primarily representations of aspects of the world that can be shown to contribute to establishing and maintaining relations of power, domination, and </a:t>
            </a:r>
            <a:r>
              <a:rPr lang="en-US" dirty="0" err="1"/>
              <a:t>exploitatio</a:t>
            </a:r>
            <a:r>
              <a:rPr lang="tr-TR" dirty="0"/>
              <a:t>n (p. 123).</a:t>
            </a:r>
          </a:p>
        </p:txBody>
      </p:sp>
    </p:spTree>
    <p:extLst>
      <p:ext uri="{BB962C8B-B14F-4D97-AF65-F5344CB8AC3E}">
        <p14:creationId xmlns:p14="http://schemas.microsoft.com/office/powerpoint/2010/main" val="19378684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Dialectical Relations</a:t>
            </a:r>
            <a:endParaRPr lang="tr-TR" dirty="0"/>
          </a:p>
          <a:p>
            <a:r>
              <a:rPr lang="en-US" dirty="0"/>
              <a:t> The relations between elements of a social event or social practice, including the relation between </a:t>
            </a:r>
            <a:r>
              <a:rPr lang="en-US" dirty="0" err="1"/>
              <a:t>semiosis</a:t>
            </a:r>
            <a:r>
              <a:rPr lang="en-US" dirty="0"/>
              <a:t> and </a:t>
            </a:r>
            <a:r>
              <a:rPr lang="en-US" dirty="0" err="1"/>
              <a:t>nonsemiotic</a:t>
            </a:r>
            <a:r>
              <a:rPr lang="en-US" dirty="0"/>
              <a:t> elements, are dialectical relations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5856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(A</a:t>
            </a:r>
            <a:r>
              <a:rPr lang="en-US" dirty="0" err="1"/>
              <a:t>bstract</a:t>
            </a:r>
            <a:r>
              <a:rPr lang="en-US" dirty="0"/>
              <a:t>) social structures</a:t>
            </a:r>
            <a:endParaRPr lang="tr-TR" dirty="0"/>
          </a:p>
          <a:p>
            <a:r>
              <a:rPr lang="en-US" dirty="0"/>
              <a:t>(</a:t>
            </a:r>
            <a:r>
              <a:rPr lang="tr-TR" dirty="0"/>
              <a:t>C</a:t>
            </a:r>
            <a:r>
              <a:rPr lang="en-US" dirty="0" err="1"/>
              <a:t>oncrete</a:t>
            </a:r>
            <a:r>
              <a:rPr lang="en-US" dirty="0"/>
              <a:t>) social events are real parts of the social world</a:t>
            </a:r>
            <a:r>
              <a:rPr lang="tr-TR" dirty="0"/>
              <a:t>.</a:t>
            </a:r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dirty="0"/>
              <a:t>Analysis</a:t>
            </a:r>
          </a:p>
        </p:txBody>
      </p:sp>
    </p:spTree>
    <p:extLst>
      <p:ext uri="{BB962C8B-B14F-4D97-AF65-F5344CB8AC3E}">
        <p14:creationId xmlns:p14="http://schemas.microsoft.com/office/powerpoint/2010/main" val="621430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can think of a social structure (such as an economic structure, a social class or kinship system, or a language) as defining a potential—a set of possibilities.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1050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However, the relationship between what is structurally possible and what actually happens, between structures and events, is a complex one.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4743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000" dirty="0">
                <a:solidFill>
                  <a:prstClr val="black"/>
                </a:solidFill>
              </a:rPr>
              <a:t>Events are not in any direct way the effects of abstract social structures. </a:t>
            </a:r>
            <a:endParaRPr lang="tr-TR" sz="3000" dirty="0">
              <a:solidFill>
                <a:prstClr val="black"/>
              </a:solidFill>
            </a:endParaRPr>
          </a:p>
          <a:p>
            <a:pPr lvl="0"/>
            <a:endParaRPr lang="tr-TR" sz="3000" dirty="0">
              <a:solidFill>
                <a:prstClr val="black"/>
              </a:solidFill>
            </a:endParaRPr>
          </a:p>
          <a:p>
            <a:pPr lvl="0"/>
            <a:r>
              <a:rPr lang="en-US" sz="3000" dirty="0">
                <a:solidFill>
                  <a:prstClr val="black"/>
                </a:solidFill>
              </a:rPr>
              <a:t>Their relationship is mediated—there are intermediate organizational entities between structures and events</a:t>
            </a:r>
            <a:r>
              <a:rPr lang="tr-TR" sz="3000" dirty="0">
                <a:solidFill>
                  <a:prstClr val="black"/>
                </a:solidFill>
              </a:rPr>
              <a:t>.</a:t>
            </a:r>
          </a:p>
          <a:p>
            <a:pPr lvl="0"/>
            <a:endParaRPr lang="tr-TR" sz="3000" dirty="0">
              <a:solidFill>
                <a:prstClr val="black"/>
              </a:solidFill>
            </a:endParaRPr>
          </a:p>
          <a:p>
            <a:pPr lvl="0"/>
            <a:r>
              <a:rPr lang="en-US" sz="3000" dirty="0">
                <a:solidFill>
                  <a:prstClr val="black"/>
                </a:solidFill>
              </a:rPr>
              <a:t>These</a:t>
            </a:r>
            <a:r>
              <a:rPr lang="tr-TR" sz="3000" dirty="0">
                <a:solidFill>
                  <a:prstClr val="black"/>
                </a:solidFill>
              </a:rPr>
              <a:t> </a:t>
            </a:r>
            <a:r>
              <a:rPr lang="tr-TR" sz="3000" dirty="0" err="1">
                <a:solidFill>
                  <a:prstClr val="black"/>
                </a:solidFill>
              </a:rPr>
              <a:t>are</a:t>
            </a:r>
            <a:r>
              <a:rPr lang="tr-TR" sz="3000" dirty="0">
                <a:solidFill>
                  <a:prstClr val="black"/>
                </a:solidFill>
              </a:rPr>
              <a:t> </a:t>
            </a:r>
            <a:r>
              <a:rPr lang="tr-TR" sz="3000" dirty="0" err="1">
                <a:solidFill>
                  <a:prstClr val="black"/>
                </a:solidFill>
              </a:rPr>
              <a:t>regarded</a:t>
            </a:r>
            <a:r>
              <a:rPr lang="tr-TR" sz="3000" dirty="0">
                <a:solidFill>
                  <a:prstClr val="black"/>
                </a:solidFill>
              </a:rPr>
              <a:t> as </a:t>
            </a:r>
            <a:r>
              <a:rPr lang="en-US" sz="3000" dirty="0">
                <a:solidFill>
                  <a:prstClr val="black"/>
                </a:solidFill>
              </a:rPr>
              <a:t> social practices.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9388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Social practices </a:t>
            </a:r>
            <a:r>
              <a:rPr lang="tr-TR" dirty="0"/>
              <a:t>can </a:t>
            </a:r>
            <a:r>
              <a:rPr lang="en-US" dirty="0"/>
              <a:t>control the selection of certain structural possibilities and the </a:t>
            </a:r>
            <a:r>
              <a:rPr lang="en-US" u="sng" dirty="0"/>
              <a:t>exclusion of others</a:t>
            </a:r>
            <a:r>
              <a:rPr lang="tr-TR" u="sng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0232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/>
          </a:bodyPr>
          <a:lstStyle/>
          <a:p>
            <a:r>
              <a:rPr lang="en-US" dirty="0"/>
              <a:t> Social practices are networked together in particular ways. </a:t>
            </a:r>
            <a:endParaRPr lang="tr-TR" dirty="0"/>
          </a:p>
          <a:p>
            <a:endParaRPr lang="tr-TR" dirty="0"/>
          </a:p>
          <a:p>
            <a:r>
              <a:rPr lang="en-US" dirty="0"/>
              <a:t>For instance, there has been a shift in the way in which practices of teaching and research are networked together with practices of management in institutions of higher education</a:t>
            </a:r>
            <a:r>
              <a:rPr lang="tr-TR" dirty="0"/>
              <a:t>.</a:t>
            </a:r>
            <a:r>
              <a:rPr lang="en-US" dirty="0"/>
              <a:t> —a </a:t>
            </a:r>
            <a:r>
              <a:rPr lang="en-US" dirty="0" err="1"/>
              <a:t>managerialization</a:t>
            </a:r>
            <a:r>
              <a:rPr lang="en-US" dirty="0"/>
              <a:t> (or more generally marketization</a:t>
            </a:r>
            <a:r>
              <a:rPr lang="tr-TR" dirty="0"/>
              <a:t> (</a:t>
            </a:r>
            <a:r>
              <a:rPr lang="en-US" dirty="0"/>
              <a:t>Fairclough, 1993</a:t>
            </a:r>
            <a:r>
              <a:rPr lang="tr-TR" dirty="0"/>
              <a:t>).</a:t>
            </a:r>
          </a:p>
          <a:p>
            <a:endParaRPr lang="tr-TR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Semiosis is an element of the social at all levels. 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5370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Social structures: languages</a:t>
            </a:r>
            <a:endParaRPr lang="tr-TR" dirty="0">
              <a:solidFill>
                <a:prstClr val="black"/>
              </a:solidFill>
            </a:endParaRPr>
          </a:p>
          <a:p>
            <a:pPr lvl="0"/>
            <a:r>
              <a:rPr lang="en-US" dirty="0">
                <a:solidFill>
                  <a:prstClr val="black"/>
                </a:solidFill>
              </a:rPr>
              <a:t> Social practices: orders of discourse</a:t>
            </a:r>
            <a:endParaRPr lang="tr-TR" dirty="0">
              <a:solidFill>
                <a:prstClr val="black"/>
              </a:solidFill>
            </a:endParaRPr>
          </a:p>
          <a:p>
            <a:pPr lvl="0"/>
            <a:r>
              <a:rPr lang="en-US" dirty="0">
                <a:solidFill>
                  <a:prstClr val="black"/>
                </a:solidFill>
              </a:rPr>
              <a:t> Social events: texts </a:t>
            </a:r>
            <a:endParaRPr lang="tr-TR" dirty="0">
              <a:solidFill>
                <a:prstClr val="black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488582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798</Words>
  <Application>Microsoft Office PowerPoint</Application>
  <PresentationFormat>Ekran Gösterisi (4:3)</PresentationFormat>
  <Paragraphs>67</Paragraphs>
  <Slides>26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30" baseType="lpstr">
      <vt:lpstr>Arial</vt:lpstr>
      <vt:lpstr>Calibri</vt:lpstr>
      <vt:lpstr>Wingdings</vt:lpstr>
      <vt:lpstr>Ofis Teması</vt:lpstr>
      <vt:lpstr>Semiotic Aspects of Social  Transformation and Learning   </vt:lpstr>
      <vt:lpstr>PowerPoint Sunusu</vt:lpstr>
      <vt:lpstr>Analysis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Social Effects of Texts and on Texts </vt:lpstr>
      <vt:lpstr>PowerPoint Sunusu</vt:lpstr>
      <vt:lpstr>PowerPoint Sunusu</vt:lpstr>
      <vt:lpstr>Texts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Semiotic Aspects of Social  Transformation and Learning</dc:title>
  <dc:creator>DELL</dc:creator>
  <cp:lastModifiedBy>BETÜL ALTAŞ</cp:lastModifiedBy>
  <cp:revision>85</cp:revision>
  <dcterms:created xsi:type="dcterms:W3CDTF">2020-05-01T09:16:32Z</dcterms:created>
  <dcterms:modified xsi:type="dcterms:W3CDTF">2024-05-11T04:19:48Z</dcterms:modified>
</cp:coreProperties>
</file>